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73" r:id="rId3"/>
    <p:sldId id="257" r:id="rId4"/>
    <p:sldId id="258" r:id="rId5"/>
    <p:sldId id="259" r:id="rId6"/>
    <p:sldId id="262" r:id="rId7"/>
    <p:sldId id="260" r:id="rId8"/>
    <p:sldId id="261" r:id="rId9"/>
    <p:sldId id="263" r:id="rId10"/>
    <p:sldId id="264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8" r:id="rId20"/>
    <p:sldId id="271" r:id="rId21"/>
    <p:sldId id="265" r:id="rId22"/>
    <p:sldId id="266" r:id="rId23"/>
    <p:sldId id="267" r:id="rId24"/>
    <p:sldId id="268" r:id="rId25"/>
    <p:sldId id="269" r:id="rId26"/>
    <p:sldId id="270" r:id="rId27"/>
    <p:sldId id="27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3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3641" autoAdjust="0"/>
  </p:normalViewPr>
  <p:slideViewPr>
    <p:cSldViewPr>
      <p:cViewPr>
        <p:scale>
          <a:sx n="55" d="100"/>
          <a:sy n="55" d="100"/>
        </p:scale>
        <p:origin x="-136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4-14T16:20:26.058" idx="1">
    <p:pos x="10" y="10"/>
    <p:text>chair or facilitator?</p:text>
  </p:cm>
  <p:cm authorId="0" dt="2016-04-14T16:20:51.894" idx="2">
    <p:pos x="5059" y="2538"/>
    <p:text>Feels like there are 2 meetings..child planning and SO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4-14T16:23:12.305" idx="3">
    <p:pos x="3830" y="2133"/>
    <p:text>I get that goals are SO language but I strongly feel we have to make it link by using the same terminology so outcomes and actions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273EA1-E171-4282-AE05-01638A8B6471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</dgm:pt>
    <dgm:pt modelId="{0343EA0B-2D0D-4ACD-8559-D94C49316FA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sz="2800" dirty="0" smtClean="0">
              <a:solidFill>
                <a:schemeClr val="tx1"/>
              </a:solidFill>
            </a:rPr>
            <a:t>Process</a:t>
          </a:r>
          <a:endParaRPr lang="en-GB" sz="2800" dirty="0">
            <a:solidFill>
              <a:schemeClr val="tx1"/>
            </a:solidFill>
          </a:endParaRPr>
        </a:p>
      </dgm:t>
    </dgm:pt>
    <dgm:pt modelId="{C3E04D2F-01F1-49FB-9DF3-69FA75F58F1B}" type="parTrans" cxnId="{623978F3-F27E-4C13-8E39-1582292B8743}">
      <dgm:prSet/>
      <dgm:spPr/>
      <dgm:t>
        <a:bodyPr/>
        <a:lstStyle/>
        <a:p>
          <a:endParaRPr lang="en-GB"/>
        </a:p>
      </dgm:t>
    </dgm:pt>
    <dgm:pt modelId="{F6D8DDDA-4F2A-45D0-A8AB-CEDCFE7E76CE}" type="sibTrans" cxnId="{623978F3-F27E-4C13-8E39-1582292B8743}">
      <dgm:prSet/>
      <dgm:spPr/>
      <dgm:t>
        <a:bodyPr/>
        <a:lstStyle/>
        <a:p>
          <a:endParaRPr lang="en-GB"/>
        </a:p>
      </dgm:t>
    </dgm:pt>
    <dgm:pt modelId="{17DF1470-0D8C-4A0B-9AC0-9D84256A1D17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4800" dirty="0" smtClean="0">
              <a:solidFill>
                <a:srgbClr val="FFFF00"/>
              </a:solidFill>
              <a:latin typeface="+mj-lt"/>
            </a:rPr>
            <a:t>Skills</a:t>
          </a:r>
          <a:endParaRPr lang="en-GB" sz="4800" dirty="0">
            <a:solidFill>
              <a:srgbClr val="FFFF00"/>
            </a:solidFill>
            <a:latin typeface="+mj-lt"/>
          </a:endParaRPr>
        </a:p>
      </dgm:t>
    </dgm:pt>
    <dgm:pt modelId="{4D5782DF-46F9-4491-8F85-7D6E92677D1A}" type="parTrans" cxnId="{54132F8A-0DB7-4603-A8AE-2073CA943099}">
      <dgm:prSet/>
      <dgm:spPr/>
      <dgm:t>
        <a:bodyPr/>
        <a:lstStyle/>
        <a:p>
          <a:endParaRPr lang="en-GB"/>
        </a:p>
      </dgm:t>
    </dgm:pt>
    <dgm:pt modelId="{03CCDAA0-0A85-4CAA-B430-987EA65B3597}" type="sibTrans" cxnId="{54132F8A-0DB7-4603-A8AE-2073CA943099}">
      <dgm:prSet/>
      <dgm:spPr/>
      <dgm:t>
        <a:bodyPr/>
        <a:lstStyle/>
        <a:p>
          <a:endParaRPr lang="en-GB"/>
        </a:p>
      </dgm:t>
    </dgm:pt>
    <dgm:pt modelId="{0B0C4E24-7D11-4140-B6DB-BA9B314D1E20}">
      <dgm:prSet phldrT="[Text]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GB" dirty="0" smtClean="0">
              <a:solidFill>
                <a:srgbClr val="FFC000"/>
              </a:solidFill>
              <a:latin typeface="+mj-lt"/>
            </a:rPr>
            <a:t>Principles</a:t>
          </a:r>
          <a:endParaRPr lang="en-GB" dirty="0">
            <a:solidFill>
              <a:srgbClr val="FFC000"/>
            </a:solidFill>
            <a:latin typeface="+mj-lt"/>
          </a:endParaRPr>
        </a:p>
      </dgm:t>
    </dgm:pt>
    <dgm:pt modelId="{39FF7482-691F-4208-82EA-11BAF2F5F7B7}" type="parTrans" cxnId="{CE7D0CA5-D8F2-4914-A584-FA7F44CD594A}">
      <dgm:prSet/>
      <dgm:spPr/>
      <dgm:t>
        <a:bodyPr/>
        <a:lstStyle/>
        <a:p>
          <a:endParaRPr lang="en-GB"/>
        </a:p>
      </dgm:t>
    </dgm:pt>
    <dgm:pt modelId="{9A5E2624-79EB-4A6D-8EC1-86BCBFC3776F}" type="sibTrans" cxnId="{CE7D0CA5-D8F2-4914-A584-FA7F44CD594A}">
      <dgm:prSet/>
      <dgm:spPr/>
      <dgm:t>
        <a:bodyPr/>
        <a:lstStyle/>
        <a:p>
          <a:endParaRPr lang="en-GB"/>
        </a:p>
      </dgm:t>
    </dgm:pt>
    <dgm:pt modelId="{2BF19157-A158-4710-BD05-02DCC75D365C}" type="pres">
      <dgm:prSet presAssocID="{DB273EA1-E171-4282-AE05-01638A8B6471}" presName="Name0" presStyleCnt="0">
        <dgm:presLayoutVars>
          <dgm:dir/>
          <dgm:animLvl val="lvl"/>
          <dgm:resizeHandles val="exact"/>
        </dgm:presLayoutVars>
      </dgm:prSet>
      <dgm:spPr/>
    </dgm:pt>
    <dgm:pt modelId="{56C03032-97B7-436F-950B-F477D6ADB219}" type="pres">
      <dgm:prSet presAssocID="{0343EA0B-2D0D-4ACD-8559-D94C49316FAE}" presName="Name8" presStyleCnt="0"/>
      <dgm:spPr/>
    </dgm:pt>
    <dgm:pt modelId="{EFEE240D-9FE5-4787-A716-6254024EEF3A}" type="pres">
      <dgm:prSet presAssocID="{0343EA0B-2D0D-4ACD-8559-D94C49316FAE}" presName="level" presStyleLbl="node1" presStyleIdx="0" presStyleCnt="3" custScaleX="98438" custScaleY="10781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F5E7B4-A50B-40F0-8871-282CB219F6EB}" type="pres">
      <dgm:prSet presAssocID="{0343EA0B-2D0D-4ACD-8559-D94C49316F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2EE354-92D7-4D5D-A4E6-10650E2FCF9E}" type="pres">
      <dgm:prSet presAssocID="{17DF1470-0D8C-4A0B-9AC0-9D84256A1D17}" presName="Name8" presStyleCnt="0"/>
      <dgm:spPr/>
    </dgm:pt>
    <dgm:pt modelId="{01A2B768-9F52-40AB-9514-19EE6D2222E1}" type="pres">
      <dgm:prSet presAssocID="{17DF1470-0D8C-4A0B-9AC0-9D84256A1D1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B5814D-BA77-4CDA-8DF1-3EE02F9BD714}" type="pres">
      <dgm:prSet presAssocID="{17DF1470-0D8C-4A0B-9AC0-9D84256A1D1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076085-3D3D-49F9-B686-EE0491AB029F}" type="pres">
      <dgm:prSet presAssocID="{0B0C4E24-7D11-4140-B6DB-BA9B314D1E20}" presName="Name8" presStyleCnt="0"/>
      <dgm:spPr/>
    </dgm:pt>
    <dgm:pt modelId="{343F3BB0-4362-493A-B1CB-4E6B18AAB8C7}" type="pres">
      <dgm:prSet presAssocID="{0B0C4E24-7D11-4140-B6DB-BA9B314D1E20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9BC7B3-BAE9-45AB-AD85-A94C4B66F050}" type="pres">
      <dgm:prSet presAssocID="{0B0C4E24-7D11-4140-B6DB-BA9B314D1E2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38DD63C-14F6-488F-A1F4-C0479F1AACDE}" type="presOf" srcId="{17DF1470-0D8C-4A0B-9AC0-9D84256A1D17}" destId="{01A2B768-9F52-40AB-9514-19EE6D2222E1}" srcOrd="0" destOrd="0" presId="urn:microsoft.com/office/officeart/2005/8/layout/pyramid1"/>
    <dgm:cxn modelId="{3A541461-46B4-4721-ABDC-0E569944441F}" type="presOf" srcId="{17DF1470-0D8C-4A0B-9AC0-9D84256A1D17}" destId="{E2B5814D-BA77-4CDA-8DF1-3EE02F9BD714}" srcOrd="1" destOrd="0" presId="urn:microsoft.com/office/officeart/2005/8/layout/pyramid1"/>
    <dgm:cxn modelId="{3964D8CD-96DC-4A9A-9EC4-14AF516C49E7}" type="presOf" srcId="{0343EA0B-2D0D-4ACD-8559-D94C49316FAE}" destId="{EFEE240D-9FE5-4787-A716-6254024EEF3A}" srcOrd="0" destOrd="0" presId="urn:microsoft.com/office/officeart/2005/8/layout/pyramid1"/>
    <dgm:cxn modelId="{CEDE4845-59F3-470C-B9EE-B30B8DFE6F37}" type="presOf" srcId="{0B0C4E24-7D11-4140-B6DB-BA9B314D1E20}" destId="{343F3BB0-4362-493A-B1CB-4E6B18AAB8C7}" srcOrd="0" destOrd="0" presId="urn:microsoft.com/office/officeart/2005/8/layout/pyramid1"/>
    <dgm:cxn modelId="{623978F3-F27E-4C13-8E39-1582292B8743}" srcId="{DB273EA1-E171-4282-AE05-01638A8B6471}" destId="{0343EA0B-2D0D-4ACD-8559-D94C49316FAE}" srcOrd="0" destOrd="0" parTransId="{C3E04D2F-01F1-49FB-9DF3-69FA75F58F1B}" sibTransId="{F6D8DDDA-4F2A-45D0-A8AB-CEDCFE7E76CE}"/>
    <dgm:cxn modelId="{89DFF3A2-7DFE-45AF-9F68-AB829FB9D290}" type="presOf" srcId="{0B0C4E24-7D11-4140-B6DB-BA9B314D1E20}" destId="{2A9BC7B3-BAE9-45AB-AD85-A94C4B66F050}" srcOrd="1" destOrd="0" presId="urn:microsoft.com/office/officeart/2005/8/layout/pyramid1"/>
    <dgm:cxn modelId="{CE7D0CA5-D8F2-4914-A584-FA7F44CD594A}" srcId="{DB273EA1-E171-4282-AE05-01638A8B6471}" destId="{0B0C4E24-7D11-4140-B6DB-BA9B314D1E20}" srcOrd="2" destOrd="0" parTransId="{39FF7482-691F-4208-82EA-11BAF2F5F7B7}" sibTransId="{9A5E2624-79EB-4A6D-8EC1-86BCBFC3776F}"/>
    <dgm:cxn modelId="{9916E01D-1E6B-45D7-852B-28B5E82BE6F1}" type="presOf" srcId="{0343EA0B-2D0D-4ACD-8559-D94C49316FAE}" destId="{1BF5E7B4-A50B-40F0-8871-282CB219F6EB}" srcOrd="1" destOrd="0" presId="urn:microsoft.com/office/officeart/2005/8/layout/pyramid1"/>
    <dgm:cxn modelId="{409FF677-D437-4F61-8FAC-87D8B3BB1826}" type="presOf" srcId="{DB273EA1-E171-4282-AE05-01638A8B6471}" destId="{2BF19157-A158-4710-BD05-02DCC75D365C}" srcOrd="0" destOrd="0" presId="urn:microsoft.com/office/officeart/2005/8/layout/pyramid1"/>
    <dgm:cxn modelId="{54132F8A-0DB7-4603-A8AE-2073CA943099}" srcId="{DB273EA1-E171-4282-AE05-01638A8B6471}" destId="{17DF1470-0D8C-4A0B-9AC0-9D84256A1D17}" srcOrd="1" destOrd="0" parTransId="{4D5782DF-46F9-4491-8F85-7D6E92677D1A}" sibTransId="{03CCDAA0-0A85-4CAA-B430-987EA65B3597}"/>
    <dgm:cxn modelId="{003CB072-2C76-4B59-A900-0C7E1289EB83}" type="presParOf" srcId="{2BF19157-A158-4710-BD05-02DCC75D365C}" destId="{56C03032-97B7-436F-950B-F477D6ADB219}" srcOrd="0" destOrd="0" presId="urn:microsoft.com/office/officeart/2005/8/layout/pyramid1"/>
    <dgm:cxn modelId="{566BBD47-001A-4FE0-B527-4F2CD9313875}" type="presParOf" srcId="{56C03032-97B7-436F-950B-F477D6ADB219}" destId="{EFEE240D-9FE5-4787-A716-6254024EEF3A}" srcOrd="0" destOrd="0" presId="urn:microsoft.com/office/officeart/2005/8/layout/pyramid1"/>
    <dgm:cxn modelId="{5C19E4A5-18D0-4FA8-8A23-EA25C41EBC94}" type="presParOf" srcId="{56C03032-97B7-436F-950B-F477D6ADB219}" destId="{1BF5E7B4-A50B-40F0-8871-282CB219F6EB}" srcOrd="1" destOrd="0" presId="urn:microsoft.com/office/officeart/2005/8/layout/pyramid1"/>
    <dgm:cxn modelId="{4524DE04-6D0D-4BA5-9FA9-0343D10377F8}" type="presParOf" srcId="{2BF19157-A158-4710-BD05-02DCC75D365C}" destId="{922EE354-92D7-4D5D-A4E6-10650E2FCF9E}" srcOrd="1" destOrd="0" presId="urn:microsoft.com/office/officeart/2005/8/layout/pyramid1"/>
    <dgm:cxn modelId="{6A9356D4-2952-49D6-BB98-B742840CAF9C}" type="presParOf" srcId="{922EE354-92D7-4D5D-A4E6-10650E2FCF9E}" destId="{01A2B768-9F52-40AB-9514-19EE6D2222E1}" srcOrd="0" destOrd="0" presId="urn:microsoft.com/office/officeart/2005/8/layout/pyramid1"/>
    <dgm:cxn modelId="{A2F20746-C78D-4B99-BF74-0B02EAA52EEA}" type="presParOf" srcId="{922EE354-92D7-4D5D-A4E6-10650E2FCF9E}" destId="{E2B5814D-BA77-4CDA-8DF1-3EE02F9BD714}" srcOrd="1" destOrd="0" presId="urn:microsoft.com/office/officeart/2005/8/layout/pyramid1"/>
    <dgm:cxn modelId="{0E4D82DE-4665-4415-81C2-FE9707524E36}" type="presParOf" srcId="{2BF19157-A158-4710-BD05-02DCC75D365C}" destId="{88076085-3D3D-49F9-B686-EE0491AB029F}" srcOrd="2" destOrd="0" presId="urn:microsoft.com/office/officeart/2005/8/layout/pyramid1"/>
    <dgm:cxn modelId="{B4206D98-A27D-4D74-A8E8-EDADB70658BC}" type="presParOf" srcId="{88076085-3D3D-49F9-B686-EE0491AB029F}" destId="{343F3BB0-4362-493A-B1CB-4E6B18AAB8C7}" srcOrd="0" destOrd="0" presId="urn:microsoft.com/office/officeart/2005/8/layout/pyramid1"/>
    <dgm:cxn modelId="{54E311F5-E2D5-4FB8-89E7-A8DA18886563}" type="presParOf" srcId="{88076085-3D3D-49F9-B686-EE0491AB029F}" destId="{2A9BC7B3-BAE9-45AB-AD85-A94C4B66F05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EE240D-9FE5-4787-A716-6254024EEF3A}">
      <dsp:nvSpPr>
        <dsp:cNvPr id="0" name=""/>
        <dsp:cNvSpPr/>
      </dsp:nvSpPr>
      <dsp:spPr>
        <a:xfrm>
          <a:off x="1997086" y="0"/>
          <a:ext cx="2101827" cy="1423452"/>
        </a:xfrm>
        <a:prstGeom prst="trapezoid">
          <a:avLst>
            <a:gd name="adj" fmla="val 75000"/>
          </a:avLst>
        </a:prstGeom>
        <a:solidFill>
          <a:schemeClr val="accent4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chemeClr val="tx1"/>
              </a:solidFill>
            </a:rPr>
            <a:t>Process</a:t>
          </a:r>
          <a:endParaRPr lang="en-GB" sz="2800" kern="1200" dirty="0">
            <a:solidFill>
              <a:schemeClr val="tx1"/>
            </a:solidFill>
          </a:endParaRPr>
        </a:p>
      </dsp:txBody>
      <dsp:txXfrm>
        <a:off x="1997086" y="0"/>
        <a:ext cx="2101827" cy="1423452"/>
      </dsp:txXfrm>
    </dsp:sp>
    <dsp:sp modelId="{01A2B768-9F52-40AB-9514-19EE6D2222E1}">
      <dsp:nvSpPr>
        <dsp:cNvPr id="0" name=""/>
        <dsp:cNvSpPr/>
      </dsp:nvSpPr>
      <dsp:spPr>
        <a:xfrm>
          <a:off x="990205" y="1423452"/>
          <a:ext cx="4115589" cy="1320273"/>
        </a:xfrm>
        <a:prstGeom prst="trapezoid">
          <a:avLst>
            <a:gd name="adj" fmla="val 7500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800" kern="1200" dirty="0" smtClean="0">
              <a:solidFill>
                <a:srgbClr val="FFFF00"/>
              </a:solidFill>
              <a:latin typeface="+mj-lt"/>
            </a:rPr>
            <a:t>Skills</a:t>
          </a:r>
          <a:endParaRPr lang="en-GB" sz="4800" kern="1200" dirty="0">
            <a:solidFill>
              <a:srgbClr val="FFFF00"/>
            </a:solidFill>
            <a:latin typeface="+mj-lt"/>
          </a:endParaRPr>
        </a:p>
      </dsp:txBody>
      <dsp:txXfrm>
        <a:off x="1710433" y="1423452"/>
        <a:ext cx="2675133" cy="1320273"/>
      </dsp:txXfrm>
    </dsp:sp>
    <dsp:sp modelId="{343F3BB0-4362-493A-B1CB-4E6B18AAB8C7}">
      <dsp:nvSpPr>
        <dsp:cNvPr id="0" name=""/>
        <dsp:cNvSpPr/>
      </dsp:nvSpPr>
      <dsp:spPr>
        <a:xfrm>
          <a:off x="0" y="2743726"/>
          <a:ext cx="6096000" cy="1320273"/>
        </a:xfrm>
        <a:prstGeom prst="trapezoid">
          <a:avLst>
            <a:gd name="adj" fmla="val 75000"/>
          </a:avLst>
        </a:prstGeom>
        <a:solidFill>
          <a:schemeClr val="bg2">
            <a:lumMod val="2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6500" kern="1200" dirty="0" smtClean="0">
              <a:solidFill>
                <a:srgbClr val="FFC000"/>
              </a:solidFill>
              <a:latin typeface="+mj-lt"/>
            </a:rPr>
            <a:t>Principles</a:t>
          </a:r>
          <a:endParaRPr lang="en-GB" sz="6500" kern="1200" dirty="0">
            <a:solidFill>
              <a:srgbClr val="FFC000"/>
            </a:solidFill>
            <a:latin typeface="+mj-lt"/>
          </a:endParaRPr>
        </a:p>
      </dsp:txBody>
      <dsp:txXfrm>
        <a:off x="1066799" y="2743726"/>
        <a:ext cx="3962400" cy="1320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9BEF9-266F-4221-929B-EC88BC9BAB0D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B1C9C-8556-455C-9BD1-CB0141EF2B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95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effectLst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 smtClean="0">
              <a:effectLst/>
            </a:endParaRPr>
          </a:p>
          <a:p>
            <a:endParaRPr lang="en-GB" dirty="0" smtClean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16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3D446D-6CCB-4C96-AB17-748271F60A98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baseline="0" dirty="0" smtClean="0"/>
              <a:t>.</a:t>
            </a:r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29C29-D202-47E2-910F-5B477F0E32B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521416-F0D8-446A-9A76-8A09D1653EF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8F93-173C-4A0B-9D17-CBB673F3C4F5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42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8F93-173C-4A0B-9D17-CBB673F3C4F5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78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343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43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12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80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83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163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36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6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67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5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B1C9C-8556-455C-9BD1-CB0141EF2B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011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baseline="0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2B1A16-327D-4303-92B0-2A7D23A36522}" type="slidenum">
              <a:rPr lang="en-GB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B0830-4E12-4FD9-916C-4C5D107395F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8D9646-8CB0-4240-9D69-205D380F923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5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840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0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7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6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8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44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8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55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300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7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5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0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00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13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6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27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69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29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00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1F89-F43D-45EA-AD9A-97492AA710F6}" type="datetimeFigureOut">
              <a:rPr lang="en-GB" smtClean="0"/>
              <a:t>27/05/2016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36C35-DB82-4CD4-901B-7DCAC43F92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6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55E4AE-BC5C-48C3-91C4-4A8A2337316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27/05/2016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3E5577-A5AE-4AE0-9276-7BEF2631909F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7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Child’s Plan Meetings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929"/>
            <a:ext cx="7277100" cy="242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4" y="3505200"/>
            <a:ext cx="8646409" cy="321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7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9775132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20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7152592"/>
              </p:ext>
            </p:extLst>
          </p:nvPr>
        </p:nvGraphicFramePr>
        <p:xfrm>
          <a:off x="395288" y="1124744"/>
          <a:ext cx="7561535" cy="537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1535"/>
              </a:tblGrid>
              <a:tr h="1015910">
                <a:tc>
                  <a:txBody>
                    <a:bodyPr/>
                    <a:lstStyle/>
                    <a:p>
                      <a:r>
                        <a:rPr lang="en-GB" sz="2800" baseline="0" dirty="0" smtClean="0">
                          <a:latin typeface="+mj-lt"/>
                        </a:rPr>
                        <a:t>Principle 1:  If it works, do more of it, if it doesn’t, do something different.</a:t>
                      </a:r>
                      <a:endParaRPr lang="en-GB" sz="2800" dirty="0">
                        <a:latin typeface="+mj-lt"/>
                      </a:endParaRPr>
                    </a:p>
                  </a:txBody>
                  <a:tcPr marL="91438" marR="91438" marT="45713" marB="45713">
                    <a:solidFill>
                      <a:srgbClr val="0066FF"/>
                    </a:solidFill>
                  </a:tcPr>
                </a:tc>
              </a:tr>
              <a:tr h="359218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Examples: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GB" sz="2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Learn from success</a:t>
                      </a:r>
                      <a:r>
                        <a:rPr lang="en-GB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.  Ask “how did we do that?”.  Notice the exceptions - the little things that are going well or are ok</a:t>
                      </a:r>
                    </a:p>
                    <a:p>
                      <a:pPr marL="0" indent="0">
                        <a:buNone/>
                      </a:pPr>
                      <a:endParaRPr lang="en-GB" sz="24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GB" sz="2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Stop and reflect</a:t>
                      </a:r>
                      <a:r>
                        <a:rPr lang="en-GB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. At what point we stop and      acknowledge something isn’t working and needs to be done differently?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GB" sz="28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en-GB" sz="2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Key distinction: </a:t>
                      </a: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exploit success vs. repeating failure.</a:t>
                      </a:r>
                      <a:endParaRPr lang="en-GB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91438" marR="91438" marT="45713" marB="45713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95288" y="333375"/>
            <a:ext cx="8434387" cy="5715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2800" b="1" dirty="0" smtClean="0">
                <a:solidFill>
                  <a:srgbClr val="212745"/>
                </a:solidFill>
              </a:rPr>
              <a:t>Principles </a:t>
            </a:r>
            <a:r>
              <a:rPr lang="en-GB" sz="2800" b="1" dirty="0">
                <a:solidFill>
                  <a:srgbClr val="212745"/>
                </a:solidFill>
              </a:rPr>
              <a:t>of Solution Oriented Practice</a:t>
            </a:r>
          </a:p>
        </p:txBody>
      </p:sp>
    </p:spTree>
    <p:extLst>
      <p:ext uri="{BB962C8B-B14F-4D97-AF65-F5344CB8AC3E}">
        <p14:creationId xmlns:p14="http://schemas.microsoft.com/office/powerpoint/2010/main" val="35066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34387" cy="119221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sz="3600" b="1" dirty="0" smtClean="0"/>
              <a:t>Principles of Solution Oriented Practice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621667"/>
              </p:ext>
            </p:extLst>
          </p:nvPr>
        </p:nvGraphicFramePr>
        <p:xfrm>
          <a:off x="395288" y="1700213"/>
          <a:ext cx="7633096" cy="4681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3096"/>
              </a:tblGrid>
              <a:tr h="986986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+mj-lt"/>
                        </a:rPr>
                        <a:t>Principle 3:</a:t>
                      </a:r>
                      <a:r>
                        <a:rPr lang="en-GB" sz="2800" baseline="0" dirty="0" smtClean="0">
                          <a:latin typeface="+mj-lt"/>
                        </a:rPr>
                        <a:t> </a:t>
                      </a:r>
                      <a:r>
                        <a:rPr lang="en-GB" sz="2800" dirty="0" smtClean="0">
                          <a:latin typeface="+mj-lt"/>
                        </a:rPr>
                        <a:t> Language shapes and moulds how we make sense of the world.</a:t>
                      </a:r>
                      <a:endParaRPr lang="en-GB" sz="2800" dirty="0">
                        <a:latin typeface="+mj-lt"/>
                      </a:endParaRPr>
                    </a:p>
                  </a:txBody>
                  <a:tcPr marL="91439" marR="91439" marT="45724" marB="45724">
                    <a:solidFill>
                      <a:srgbClr val="0066FF"/>
                    </a:solidFill>
                  </a:tcPr>
                </a:tc>
              </a:tr>
              <a:tr h="3694129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Examples:</a:t>
                      </a:r>
                    </a:p>
                    <a:p>
                      <a:endParaRPr lang="en-GB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GB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Words ‘leak’ (e.g. ‘even’; use of ‘why?’; use of  absolute terms such as ‘always’ &amp; ‘never’)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GB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Being future oriented (e.g. use of ‘when’ not ‘if’)</a:t>
                      </a:r>
                    </a:p>
                    <a:p>
                      <a:pPr marL="342900" indent="-342900">
                        <a:buNone/>
                      </a:pPr>
                      <a:endParaRPr lang="en-GB" sz="2800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en-GB" sz="2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Key distinction: </a:t>
                      </a: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future possibilities vs. entrenched thoughts.</a:t>
                      </a:r>
                    </a:p>
                  </a:txBody>
                  <a:tcPr marL="91439" marR="91439" marT="45724" marB="45724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5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mtClean="0">
                <a:solidFill>
                  <a:srgbClr val="212745"/>
                </a:solidFill>
              </a:rPr>
              <a:t>Moray EPS 2011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68313" y="836613"/>
            <a:ext cx="8434387" cy="571500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smtClean="0"/>
              <a:t>Principles of Solution Oriented </a:t>
            </a:r>
            <a:r>
              <a:rPr lang="en-GB" altLang="en-US" sz="2800" b="1" dirty="0"/>
              <a:t> </a:t>
            </a:r>
            <a:r>
              <a:rPr lang="en-GB" altLang="en-US" sz="2800" b="1" dirty="0" smtClean="0"/>
              <a:t>Practice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729561"/>
              </p:ext>
            </p:extLst>
          </p:nvPr>
        </p:nvGraphicFramePr>
        <p:xfrm>
          <a:off x="323850" y="1916832"/>
          <a:ext cx="7488510" cy="46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8510"/>
              </a:tblGrid>
              <a:tr h="1231518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+mj-lt"/>
                        </a:rPr>
                        <a:t>Principle 2:  The problem is the problem,  not any person.</a:t>
                      </a:r>
                      <a:endParaRPr lang="en-GB" sz="2800" dirty="0">
                        <a:latin typeface="+mj-lt"/>
                      </a:endParaRPr>
                    </a:p>
                  </a:txBody>
                  <a:tcPr marL="91433" marR="91433" marT="45727" marB="45727">
                    <a:solidFill>
                      <a:srgbClr val="0066FF"/>
                    </a:solidFill>
                  </a:tcPr>
                </a:tc>
              </a:tr>
              <a:tr h="3376994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Examples:</a:t>
                      </a:r>
                    </a:p>
                    <a:p>
                      <a:endParaRPr lang="en-GB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Take care with the language that is used.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2. Focus on</a:t>
                      </a:r>
                      <a:r>
                        <a:rPr lang="en-GB" sz="2800" u="sng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 the </a:t>
                      </a: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behaviour not the person. </a:t>
                      </a:r>
                    </a:p>
                    <a:p>
                      <a:pPr marL="342900" indent="-342900">
                        <a:buNone/>
                      </a:pPr>
                      <a:endParaRPr lang="en-GB" sz="28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en-GB" sz="2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Key distinction:  </a:t>
                      </a: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problem is external vs. internal, person-centred problem.</a:t>
                      </a:r>
                      <a:endParaRPr lang="en-GB" sz="2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91433" marR="91433" marT="45727" marB="45727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2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34387" cy="119221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sz="3600" b="1" dirty="0" smtClean="0"/>
              <a:t>Principles of Solution Oriented Practice</a:t>
            </a: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13136122"/>
              </p:ext>
            </p:extLst>
          </p:nvPr>
        </p:nvGraphicFramePr>
        <p:xfrm>
          <a:off x="323851" y="1484313"/>
          <a:ext cx="7704534" cy="5113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534"/>
              </a:tblGrid>
              <a:tr h="971142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+mj-lt"/>
                        </a:rPr>
                        <a:t>Principle </a:t>
                      </a:r>
                      <a:r>
                        <a:rPr lang="en-GB" sz="3200" baseline="0" dirty="0" smtClean="0">
                          <a:latin typeface="+mj-lt"/>
                        </a:rPr>
                        <a:t> 4:  Possibilities are infinite.</a:t>
                      </a:r>
                      <a:endParaRPr lang="en-GB" sz="3200" dirty="0">
                        <a:latin typeface="+mj-lt"/>
                      </a:endParaRPr>
                    </a:p>
                  </a:txBody>
                  <a:tcPr marL="91444" marR="91444" marT="45727" marB="45727">
                    <a:solidFill>
                      <a:srgbClr val="0066FF"/>
                    </a:solidFill>
                  </a:tcPr>
                </a:tc>
              </a:tr>
              <a:tr h="4142195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Examples:</a:t>
                      </a:r>
                    </a:p>
                    <a:p>
                      <a:endParaRPr lang="en-GB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Be open to a wide range of possibilities – don’t be constrained</a:t>
                      </a: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 by notions of ‘what should be done’</a:t>
                      </a:r>
                      <a:endParaRPr lang="en-GB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There is always something that can be done differently.</a:t>
                      </a:r>
                    </a:p>
                    <a:p>
                      <a:pPr marL="342900" indent="-342900">
                        <a:buNone/>
                      </a:pPr>
                      <a:endParaRPr lang="en-GB" sz="28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en-GB" sz="28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Key distinction:  </a:t>
                      </a:r>
                      <a:r>
                        <a:rPr lang="en-GB" sz="2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receptive vs. closed.</a:t>
                      </a:r>
                      <a:endParaRPr lang="en-GB" sz="2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91444" marR="91444" marT="45727" marB="45727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86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mtClean="0">
                <a:solidFill>
                  <a:srgbClr val="212745"/>
                </a:solidFill>
              </a:rPr>
              <a:t>Moray EPS 2011</a:t>
            </a:r>
          </a:p>
        </p:txBody>
      </p:sp>
      <p:sp>
        <p:nvSpPr>
          <p:cNvPr id="21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3600" b="1" dirty="0" smtClean="0"/>
              <a:t>The Principles of Solution Oriented Practice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43000" y="476672"/>
            <a:ext cx="6400800" cy="72008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GB" altLang="en-US" sz="3200" b="1" dirty="0">
                <a:latin typeface="+mj-lt"/>
              </a:rPr>
              <a:t>Principles of Solution Oriented Practice</a:t>
            </a:r>
            <a:endParaRPr lang="en-GB" sz="3200" dirty="0">
              <a:latin typeface="+mj-lt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498014"/>
              </p:ext>
            </p:extLst>
          </p:nvPr>
        </p:nvGraphicFramePr>
        <p:xfrm>
          <a:off x="395536" y="1700808"/>
          <a:ext cx="7848872" cy="4815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872"/>
              </a:tblGrid>
              <a:tr h="819584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+mj-lt"/>
                        </a:rPr>
                        <a:t>Principle </a:t>
                      </a:r>
                      <a:r>
                        <a:rPr lang="en-GB" sz="3200" baseline="0" dirty="0" smtClean="0">
                          <a:latin typeface="+mj-lt"/>
                        </a:rPr>
                        <a:t> 5:  Recognise strength, skill and resource in everything.</a:t>
                      </a:r>
                      <a:endParaRPr lang="en-GB" sz="3200" dirty="0">
                        <a:latin typeface="+mj-lt"/>
                      </a:endParaRPr>
                    </a:p>
                  </a:txBody>
                  <a:tcPr marL="91439" marR="91439" marT="45714" marB="45714">
                    <a:solidFill>
                      <a:srgbClr val="0066FF"/>
                    </a:solidFill>
                  </a:tcPr>
                </a:tc>
              </a:tr>
              <a:tr h="276990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Examples:</a:t>
                      </a:r>
                    </a:p>
                    <a:p>
                      <a:endParaRPr lang="en-GB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Notice people’s strengths and competencies. Recognise that people have the resources to change.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Highlight those competencies to others in an explicit and genuine way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Small changes lead to bigger changes</a:t>
                      </a:r>
                    </a:p>
                    <a:p>
                      <a:pPr marL="0" indent="0">
                        <a:buNone/>
                      </a:pPr>
                      <a:endParaRPr lang="en-GB" sz="24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  <a:p>
                      <a:pPr marL="342900" indent="-342900">
                        <a:buNone/>
                      </a:pPr>
                      <a:r>
                        <a:rPr lang="en-GB" sz="24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Key distinction: </a:t>
                      </a:r>
                      <a:r>
                        <a:rPr lang="en-GB" sz="2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encourage competence vs.  correct weakness.</a:t>
                      </a:r>
                      <a:endParaRPr lang="en-GB" sz="2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91439" marR="91439" marT="45714" marB="45714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3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 for Reflection…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Privately, and on a scale of 1-10, rate how good your solution oriented meetings are</a:t>
            </a:r>
          </a:p>
          <a:p>
            <a:endParaRPr lang="en-GB" dirty="0"/>
          </a:p>
          <a:p>
            <a:r>
              <a:rPr lang="en-GB" dirty="0" smtClean="0"/>
              <a:t>In groups, and reflecting on the principles, think of the ways in which your meetings are already solution oriented. What would people see happening that would evidence that?</a:t>
            </a:r>
          </a:p>
          <a:p>
            <a:endParaRPr lang="en-GB" dirty="0"/>
          </a:p>
          <a:p>
            <a:r>
              <a:rPr lang="en-GB" dirty="0" smtClean="0"/>
              <a:t>Think about what would need to happen  would move you one point up on your original scale.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375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Feedback and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87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89244"/>
              </p:ext>
            </p:extLst>
          </p:nvPr>
        </p:nvGraphicFramePr>
        <p:xfrm>
          <a:off x="0" y="-27383"/>
          <a:ext cx="9144000" cy="68853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0"/>
                <a:gridCol w="4572000"/>
              </a:tblGrid>
              <a:tr h="121596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PROBLEM</a:t>
                      </a:r>
                      <a:r>
                        <a:rPr lang="en-GB" sz="2400" baseline="0" dirty="0" smtClean="0"/>
                        <a:t> FOCUS – WHY?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SOLUTION FOCUS – WHAT?</a:t>
                      </a:r>
                      <a:r>
                        <a:rPr lang="en-GB" sz="2400" baseline="0" dirty="0" smtClean="0"/>
                        <a:t> HOW?</a:t>
                      </a:r>
                      <a:endParaRPr lang="en-GB" sz="2400" dirty="0"/>
                    </a:p>
                  </a:txBody>
                  <a:tcPr/>
                </a:tc>
              </a:tr>
              <a:tr h="877826">
                <a:tc>
                  <a:txBody>
                    <a:bodyPr/>
                    <a:lstStyle/>
                    <a:p>
                      <a:r>
                        <a:rPr lang="en-GB" b="1" dirty="0" smtClean="0"/>
                        <a:t>Assessing problems </a:t>
                      </a:r>
                      <a:r>
                        <a:rPr lang="en-GB" dirty="0" smtClean="0"/>
                        <a:t>– finding out details of what has gone wrong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Clarifying goals </a:t>
                      </a:r>
                      <a:r>
                        <a:rPr lang="en-GB" dirty="0" smtClean="0"/>
                        <a:t>– what is going to be</a:t>
                      </a:r>
                      <a:r>
                        <a:rPr lang="en-GB" baseline="0" dirty="0" smtClean="0"/>
                        <a:t> done to improve the situation</a:t>
                      </a:r>
                      <a:endParaRPr lang="en-GB" dirty="0"/>
                    </a:p>
                  </a:txBody>
                  <a:tcPr/>
                </a:tc>
              </a:tr>
              <a:tr h="877826">
                <a:tc>
                  <a:txBody>
                    <a:bodyPr/>
                    <a:lstStyle/>
                    <a:p>
                      <a:r>
                        <a:rPr lang="en-GB" b="1" dirty="0" smtClean="0"/>
                        <a:t>Examining</a:t>
                      </a:r>
                      <a:r>
                        <a:rPr lang="en-GB" b="1" baseline="0" dirty="0" smtClean="0"/>
                        <a:t> </a:t>
                      </a:r>
                      <a:r>
                        <a:rPr lang="en-GB" b="1" dirty="0" smtClean="0"/>
                        <a:t>past failures </a:t>
                      </a:r>
                      <a:r>
                        <a:rPr lang="en-GB" dirty="0" smtClean="0"/>
                        <a:t>– finding to try out what happened, who was affected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Examining past success </a:t>
                      </a:r>
                      <a:r>
                        <a:rPr lang="en-GB" dirty="0" smtClean="0"/>
                        <a:t>– what did you do to help you get through them?</a:t>
                      </a:r>
                      <a:endParaRPr lang="en-GB" dirty="0"/>
                    </a:p>
                  </a:txBody>
                  <a:tcPr/>
                </a:tc>
              </a:tr>
              <a:tr h="877826">
                <a:tc>
                  <a:txBody>
                    <a:bodyPr/>
                    <a:lstStyle/>
                    <a:p>
                      <a:r>
                        <a:rPr lang="en-GB" b="1" dirty="0" smtClean="0"/>
                        <a:t>Awareness of</a:t>
                      </a:r>
                      <a:r>
                        <a:rPr lang="en-GB" b="1" baseline="0" dirty="0" smtClean="0"/>
                        <a:t> recent impairment </a:t>
                      </a:r>
                      <a:r>
                        <a:rPr lang="en-GB" baseline="0" dirty="0" smtClean="0"/>
                        <a:t>– things have been a bit better but…….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Awareness of recent improvement </a:t>
                      </a:r>
                      <a:r>
                        <a:rPr lang="en-GB" dirty="0" smtClean="0"/>
                        <a:t>– how did you manage to do that?</a:t>
                      </a:r>
                      <a:endParaRPr lang="en-GB" dirty="0"/>
                    </a:p>
                  </a:txBody>
                  <a:tcPr/>
                </a:tc>
              </a:tr>
              <a:tr h="877826">
                <a:tc>
                  <a:txBody>
                    <a:bodyPr/>
                    <a:lstStyle/>
                    <a:p>
                      <a:r>
                        <a:rPr lang="en-GB" b="1" dirty="0" smtClean="0"/>
                        <a:t>Explaining problems </a:t>
                      </a:r>
                      <a:r>
                        <a:rPr lang="en-GB" dirty="0" smtClean="0"/>
                        <a:t>– why things happened?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Explaining progress</a:t>
                      </a:r>
                      <a:r>
                        <a:rPr lang="en-GB" b="1" baseline="0" dirty="0" smtClean="0"/>
                        <a:t> </a:t>
                      </a:r>
                      <a:r>
                        <a:rPr lang="en-GB" baseline="0" dirty="0" smtClean="0"/>
                        <a:t>– what did you do to make that happen?  Who and what helped?</a:t>
                      </a:r>
                      <a:endParaRPr lang="en-GB" dirty="0"/>
                    </a:p>
                  </a:txBody>
                  <a:tcPr/>
                </a:tc>
              </a:tr>
              <a:tr h="1254037">
                <a:tc>
                  <a:txBody>
                    <a:bodyPr/>
                    <a:lstStyle/>
                    <a:p>
                      <a:r>
                        <a:rPr lang="en-GB" b="1" dirty="0" smtClean="0"/>
                        <a:t>Pinpointing weaknesses and failures </a:t>
                      </a:r>
                      <a:r>
                        <a:rPr lang="en-GB" dirty="0" smtClean="0"/>
                        <a:t>– where these were located?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Pinpointing strengths and resources </a:t>
                      </a:r>
                      <a:r>
                        <a:rPr lang="en-GB" dirty="0" smtClean="0"/>
                        <a:t>– what is it about you that helped you through/ Who?</a:t>
                      </a:r>
                      <a:endParaRPr lang="en-GB" dirty="0"/>
                    </a:p>
                  </a:txBody>
                  <a:tcPr/>
                </a:tc>
              </a:tr>
              <a:tr h="904076">
                <a:tc>
                  <a:txBody>
                    <a:bodyPr/>
                    <a:lstStyle/>
                    <a:p>
                      <a:r>
                        <a:rPr lang="en-GB" b="1" dirty="0" smtClean="0"/>
                        <a:t>Blaming people</a:t>
                      </a:r>
                      <a:r>
                        <a:rPr lang="en-GB" b="1" baseline="0" dirty="0" smtClean="0"/>
                        <a:t> who have been perceived as part of the problem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Acknowledging people perceived as having contributed to the solution</a:t>
                      </a:r>
                      <a:endParaRPr lang="en-GB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6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The Balance of Meetings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38" t="-29968" r="-34500" b="-22133"/>
          <a:stretch>
            <a:fillRect/>
          </a:stretch>
        </p:blipFill>
        <p:spPr bwMode="auto">
          <a:xfrm>
            <a:off x="1043608" y="764704"/>
            <a:ext cx="7272808" cy="568863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7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7544" y="379512"/>
            <a:ext cx="8064896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GB" dirty="0"/>
              <a:t>Explain the function and purpose of Child’s Planning meetings </a:t>
            </a:r>
          </a:p>
          <a:p>
            <a:pPr lvl="0"/>
            <a:r>
              <a:rPr lang="en-GB" dirty="0"/>
              <a:t>Understand the role and responsibility of the </a:t>
            </a:r>
            <a:r>
              <a:rPr lang="en-GB" dirty="0" smtClean="0"/>
              <a:t>facilitator</a:t>
            </a:r>
            <a:endParaRPr lang="en-GB" dirty="0"/>
          </a:p>
          <a:p>
            <a:pPr lvl="0"/>
            <a:r>
              <a:rPr lang="en-GB" dirty="0"/>
              <a:t>Communicate and engage effectively with everyone involved in meetings </a:t>
            </a:r>
          </a:p>
          <a:p>
            <a:pPr lvl="0"/>
            <a:r>
              <a:rPr lang="en-GB" dirty="0"/>
              <a:t>Structure and conduct </a:t>
            </a:r>
            <a:r>
              <a:rPr lang="en-GB" dirty="0" smtClean="0"/>
              <a:t>Solution </a:t>
            </a:r>
            <a:r>
              <a:rPr lang="en-GB" dirty="0"/>
              <a:t>O</a:t>
            </a:r>
            <a:r>
              <a:rPr lang="en-GB" dirty="0" smtClean="0"/>
              <a:t>riented Child Planning meetings </a:t>
            </a:r>
            <a:endParaRPr lang="en-GB" dirty="0"/>
          </a:p>
          <a:p>
            <a:pPr lvl="0"/>
            <a:r>
              <a:rPr lang="en-GB" dirty="0"/>
              <a:t>Use a range of tools to get the most out of a meeting </a:t>
            </a:r>
          </a:p>
          <a:p>
            <a:pPr lvl="0"/>
            <a:r>
              <a:rPr lang="en-GB" dirty="0"/>
              <a:t>Apply a range of strategies for handling different behaviours in </a:t>
            </a:r>
            <a:r>
              <a:rPr lang="en-GB" dirty="0" smtClean="0"/>
              <a:t>meetings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18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7544" y="379512"/>
            <a:ext cx="8208912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Facilitating a Child Plan Meeting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025361"/>
              </p:ext>
            </p:extLst>
          </p:nvPr>
        </p:nvGraphicFramePr>
        <p:xfrm>
          <a:off x="457200" y="1412776"/>
          <a:ext cx="8229600" cy="50405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/>
                <a:gridCol w="2743200"/>
                <a:gridCol w="2743200"/>
              </a:tblGrid>
              <a:tr h="815578">
                <a:tc>
                  <a:txBody>
                    <a:bodyPr/>
                    <a:lstStyle/>
                    <a:p>
                      <a:r>
                        <a:rPr lang="en-GB" b="0" dirty="0" smtClean="0"/>
                        <a:t>SECTION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USEFUL QUESTIONS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SKILLS NEEDED</a:t>
                      </a:r>
                      <a:endParaRPr lang="en-GB" dirty="0"/>
                    </a:p>
                  </a:txBody>
                  <a:tcPr/>
                </a:tc>
              </a:tr>
              <a:tr h="1084211">
                <a:tc>
                  <a:txBody>
                    <a:bodyPr/>
                    <a:lstStyle/>
                    <a:p>
                      <a:r>
                        <a:rPr lang="en-GB" dirty="0" smtClean="0"/>
                        <a:t>Title and purpose(s)</a:t>
                      </a:r>
                      <a:r>
                        <a:rPr lang="en-GB" baseline="0" dirty="0" smtClean="0"/>
                        <a:t> of the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28154">
                <a:tc>
                  <a:txBody>
                    <a:bodyPr/>
                    <a:lstStyle/>
                    <a:p>
                      <a:r>
                        <a:rPr lang="en-GB" dirty="0" smtClean="0"/>
                        <a:t>Issues/Concerns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628154">
                <a:tc>
                  <a:txBody>
                    <a:bodyPr/>
                    <a:lstStyle/>
                    <a:p>
                      <a:r>
                        <a:rPr lang="en-GB" dirty="0" smtClean="0"/>
                        <a:t>What’s Going Well?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28154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Outcomes /Goals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628154">
                <a:tc>
                  <a:txBody>
                    <a:bodyPr/>
                    <a:lstStyle/>
                    <a:p>
                      <a:r>
                        <a:rPr lang="en-GB" dirty="0" smtClean="0"/>
                        <a:t>Actions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28154">
                <a:tc>
                  <a:txBody>
                    <a:bodyPr/>
                    <a:lstStyle/>
                    <a:p>
                      <a:r>
                        <a:rPr lang="en-GB" dirty="0" smtClean="0"/>
                        <a:t>Review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35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7544" y="260648"/>
            <a:ext cx="8208912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“Off Track!!!”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938873"/>
              </p:ext>
            </p:extLst>
          </p:nvPr>
        </p:nvGraphicFramePr>
        <p:xfrm>
          <a:off x="457200" y="1268760"/>
          <a:ext cx="8229600" cy="5365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8696"/>
                <a:gridCol w="5050904"/>
              </a:tblGrid>
              <a:tr h="1100445">
                <a:tc>
                  <a:txBody>
                    <a:bodyPr/>
                    <a:lstStyle/>
                    <a:p>
                      <a:r>
                        <a:rPr lang="en-GB" dirty="0" smtClean="0"/>
                        <a:t>ISSUE/PROBLEM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POSSIBLE</a:t>
                      </a:r>
                      <a:r>
                        <a:rPr lang="en-GB" baseline="0" dirty="0" smtClean="0"/>
                        <a:t> STRATEGIES</a:t>
                      </a:r>
                      <a:endParaRPr lang="en-GB" dirty="0"/>
                    </a:p>
                  </a:txBody>
                  <a:tcPr/>
                </a:tc>
              </a:tr>
              <a:tr h="769005">
                <a:tc>
                  <a:txBody>
                    <a:bodyPr/>
                    <a:lstStyle/>
                    <a:p>
                      <a:r>
                        <a:rPr lang="en-GB" dirty="0" smtClean="0"/>
                        <a:t>If</a:t>
                      </a:r>
                      <a:r>
                        <a:rPr lang="en-GB" baseline="0" dirty="0" smtClean="0"/>
                        <a:t> you have a speaker who is taking up too much time and not allowing others to contribute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769005">
                <a:tc>
                  <a:txBody>
                    <a:bodyPr/>
                    <a:lstStyle/>
                    <a:p>
                      <a:r>
                        <a:rPr lang="en-GB" dirty="0" smtClean="0"/>
                        <a:t>Negativity/participants reluctant to move 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69005">
                <a:tc>
                  <a:txBody>
                    <a:bodyPr/>
                    <a:lstStyle/>
                    <a:p>
                      <a:r>
                        <a:rPr lang="en-GB" dirty="0" smtClean="0"/>
                        <a:t>Group failing to move 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69005">
                <a:tc>
                  <a:txBody>
                    <a:bodyPr/>
                    <a:lstStyle/>
                    <a:p>
                      <a:r>
                        <a:rPr lang="en-GB" dirty="0" smtClean="0"/>
                        <a:t>Someone making irrelevant statements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769005">
                <a:tc>
                  <a:txBody>
                    <a:bodyPr/>
                    <a:lstStyle/>
                    <a:p>
                      <a:r>
                        <a:rPr lang="en-GB" dirty="0" smtClean="0"/>
                        <a:t>Barriers/blocks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6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7544" y="398449"/>
            <a:ext cx="8208912" cy="914400"/>
          </a:xfrm>
          <a:prstGeom prst="roundRect">
            <a:avLst/>
          </a:prstGeom>
          <a:solidFill>
            <a:srgbClr val="D438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After the </a:t>
            </a:r>
            <a:r>
              <a:rPr lang="en-GB" dirty="0"/>
              <a:t>M</a:t>
            </a:r>
            <a:r>
              <a:rPr lang="en-GB" dirty="0" smtClean="0"/>
              <a:t>eeting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continuous process</a:t>
            </a:r>
          </a:p>
          <a:p>
            <a:endParaRPr lang="en-GB" dirty="0"/>
          </a:p>
          <a:p>
            <a:r>
              <a:rPr lang="en-GB" dirty="0" smtClean="0"/>
              <a:t>Everyone who is a partner to the plan should receive a copy of the Child’s Plan</a:t>
            </a:r>
          </a:p>
          <a:p>
            <a:endParaRPr lang="en-GB" dirty="0"/>
          </a:p>
          <a:p>
            <a:r>
              <a:rPr lang="en-GB" dirty="0" smtClean="0"/>
              <a:t>Post meeting checklist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26" y="1600200"/>
            <a:ext cx="679494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427"/>
            <a:ext cx="8712968" cy="742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87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4391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7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536" y="313672"/>
            <a:ext cx="8136904" cy="10270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Children’s and Young People’s Views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Don’t put me on the spot</a:t>
            </a:r>
          </a:p>
          <a:p>
            <a:r>
              <a:rPr lang="en-GB" dirty="0" smtClean="0"/>
              <a:t>Don’t use big words</a:t>
            </a:r>
          </a:p>
          <a:p>
            <a:r>
              <a:rPr lang="en-GB" dirty="0" smtClean="0"/>
              <a:t>Don’t ask awkward questions in front of my Dad</a:t>
            </a:r>
          </a:p>
          <a:p>
            <a:r>
              <a:rPr lang="en-GB" dirty="0" smtClean="0"/>
              <a:t>Can I decide where everyone will sit?</a:t>
            </a:r>
          </a:p>
          <a:p>
            <a:r>
              <a:rPr lang="en-GB" dirty="0" smtClean="0"/>
              <a:t>Make the environment homely and relaxed</a:t>
            </a:r>
          </a:p>
          <a:p>
            <a:r>
              <a:rPr lang="en-GB" dirty="0" smtClean="0"/>
              <a:t>Dress down – wearing a suit is intimidating</a:t>
            </a:r>
          </a:p>
          <a:p>
            <a:r>
              <a:rPr lang="en-GB" dirty="0" smtClean="0"/>
              <a:t>Show that you are helping</a:t>
            </a:r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5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ylebizz.com/wp-content/uploads/2014/10/journeys-quotes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5292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66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1560" y="260648"/>
            <a:ext cx="7776864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a Child’s Planning Meeting/Discussion?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A Child’s </a:t>
            </a:r>
            <a:r>
              <a:rPr lang="en-GB" dirty="0"/>
              <a:t>Planning Meeting/ Discussion is </a:t>
            </a:r>
            <a:r>
              <a:rPr lang="en-GB" dirty="0" smtClean="0"/>
              <a:t>one </a:t>
            </a:r>
            <a:r>
              <a:rPr lang="en-GB" dirty="0"/>
              <a:t>which takes place at any point in a child’s life with the aim of agreeing how the child, their family and professionals from any relevant organisation can work together to meet a child’s identified wellbeing need/s.</a:t>
            </a:r>
            <a:endParaRPr lang="en-GB" dirty="0" smtClean="0">
              <a:effectLst/>
            </a:endParaRPr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6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9552" y="451520"/>
            <a:ext cx="7920880" cy="914400"/>
          </a:xfrm>
          <a:prstGeom prst="roundRect">
            <a:avLst/>
          </a:prstGeom>
          <a:solidFill>
            <a:srgbClr val="D438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4000" dirty="0" smtClean="0"/>
              <a:t>As Named Person/Lead Professional what steps need to take place before a meeting?</a:t>
            </a:r>
            <a:endParaRPr lang="en-GB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8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7544" y="260648"/>
            <a:ext cx="8064895" cy="12241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Things to think about and do before your meeting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Give people enough notice</a:t>
            </a:r>
          </a:p>
          <a:p>
            <a:r>
              <a:rPr lang="en-GB" dirty="0" smtClean="0"/>
              <a:t>Meeting times</a:t>
            </a:r>
          </a:p>
          <a:p>
            <a:r>
              <a:rPr lang="en-GB" dirty="0" smtClean="0"/>
              <a:t>Attendance issues</a:t>
            </a:r>
          </a:p>
          <a:p>
            <a:r>
              <a:rPr lang="en-GB" dirty="0" smtClean="0"/>
              <a:t>Reports and information</a:t>
            </a:r>
          </a:p>
          <a:p>
            <a:r>
              <a:rPr lang="en-GB" dirty="0" smtClean="0"/>
              <a:t>Consider any potential risks to the child or young person</a:t>
            </a:r>
          </a:p>
          <a:p>
            <a:r>
              <a:rPr lang="en-GB" dirty="0" smtClean="0"/>
              <a:t>Contentious meetings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5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299164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61492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5536" y="425058"/>
            <a:ext cx="820891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Children and Young People should: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endParaRPr lang="en-GB" dirty="0" smtClean="0"/>
          </a:p>
          <a:p>
            <a:pPr lvl="0"/>
            <a:r>
              <a:rPr lang="en-GB" dirty="0" smtClean="0"/>
              <a:t>be </a:t>
            </a:r>
            <a:r>
              <a:rPr lang="en-GB" dirty="0"/>
              <a:t>fully informed about and prepared for the meetings. </a:t>
            </a:r>
          </a:p>
          <a:p>
            <a:pPr lvl="0"/>
            <a:r>
              <a:rPr lang="en-GB" dirty="0"/>
              <a:t>attend meetings only with adults whom they already know. </a:t>
            </a:r>
          </a:p>
          <a:p>
            <a:pPr lvl="0"/>
            <a:r>
              <a:rPr lang="en-GB" dirty="0"/>
              <a:t>be asked their preference for who attends a meeting. </a:t>
            </a:r>
          </a:p>
          <a:p>
            <a:pPr lvl="0"/>
            <a:r>
              <a:rPr lang="en-GB" dirty="0"/>
              <a:t>have a choice in how they express their views in a meeting. </a:t>
            </a:r>
          </a:p>
          <a:p>
            <a:pPr lvl="0"/>
            <a:r>
              <a:rPr lang="en-GB" dirty="0"/>
              <a:t>be given evidence of being listened to during a meeting. </a:t>
            </a:r>
          </a:p>
          <a:p>
            <a:pPr lvl="0"/>
            <a:r>
              <a:rPr lang="en-GB" dirty="0"/>
              <a:t>always understand the language used during a meeting. </a:t>
            </a:r>
          </a:p>
          <a:p>
            <a:pPr lvl="0"/>
            <a:r>
              <a:rPr lang="en-GB" dirty="0"/>
              <a:t>be involved in decision making during a meeting. </a:t>
            </a:r>
          </a:p>
          <a:p>
            <a:pPr lvl="0"/>
            <a:r>
              <a:rPr lang="en-GB" dirty="0"/>
              <a:t>have their views recorded in the plan. </a:t>
            </a:r>
          </a:p>
          <a:p>
            <a:pPr lvl="0"/>
            <a:r>
              <a:rPr lang="en-GB" dirty="0"/>
              <a:t>receive verbal feedback after a meeting and a copy of their plan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94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0" y="0"/>
            <a:ext cx="9000736" cy="637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6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9552" y="260648"/>
            <a:ext cx="7920879" cy="12241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Making your Meeting about Finding Solutions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sz="5400" dirty="0" smtClean="0"/>
              <a:t>The Key Principles of a Solution Focused Approach</a:t>
            </a:r>
            <a:endParaRPr lang="en-GB" sz="5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71" y="5803950"/>
            <a:ext cx="2767199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5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1019</Words>
  <Application>Microsoft Office PowerPoint</Application>
  <PresentationFormat>On-screen Show (4:3)</PresentationFormat>
  <Paragraphs>159</Paragraphs>
  <Slides>26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Slipstream</vt:lpstr>
      <vt:lpstr>Child’s Plan Meetings</vt:lpstr>
      <vt:lpstr>Aims:</vt:lpstr>
      <vt:lpstr>What is a Child’s Planning Meeting/Discussion?</vt:lpstr>
      <vt:lpstr>TASK</vt:lpstr>
      <vt:lpstr>Things to think about and do before your meeting</vt:lpstr>
      <vt:lpstr>PowerPoint Presentation</vt:lpstr>
      <vt:lpstr>Children and Young People should:</vt:lpstr>
      <vt:lpstr>PowerPoint Presentation</vt:lpstr>
      <vt:lpstr>Making your Meeting about Finding Solutions</vt:lpstr>
      <vt:lpstr>PowerPoint Presentation</vt:lpstr>
      <vt:lpstr>PowerPoint Presentation</vt:lpstr>
      <vt:lpstr>Principles of Solution Oriented Practice</vt:lpstr>
      <vt:lpstr>Principles of Solution Oriented  Practice</vt:lpstr>
      <vt:lpstr>Principles of Solution Oriented Practice</vt:lpstr>
      <vt:lpstr>The Principles of Solution Oriented Practice</vt:lpstr>
      <vt:lpstr>Time for Reflection…</vt:lpstr>
      <vt:lpstr>Feedback and questions</vt:lpstr>
      <vt:lpstr>PowerPoint Presentation</vt:lpstr>
      <vt:lpstr>The Balance of Meetings </vt:lpstr>
      <vt:lpstr>Facilitating a Child Plan Meeting</vt:lpstr>
      <vt:lpstr>“Off Track!!!”</vt:lpstr>
      <vt:lpstr>After the Meeting</vt:lpstr>
      <vt:lpstr>PowerPoint Presentation</vt:lpstr>
      <vt:lpstr>PowerPoint Presentation</vt:lpstr>
      <vt:lpstr>Children’s and Young People’s Views</vt:lpstr>
      <vt:lpstr>PowerPoint Presentation</vt:lpstr>
    </vt:vector>
  </TitlesOfParts>
  <Company>The Moray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Child’s Plan Meetings</dc:title>
  <dc:creator>Administrator</dc:creator>
  <cp:lastModifiedBy>Linda Pearce</cp:lastModifiedBy>
  <cp:revision>27</cp:revision>
  <dcterms:created xsi:type="dcterms:W3CDTF">2016-04-14T12:22:52Z</dcterms:created>
  <dcterms:modified xsi:type="dcterms:W3CDTF">2016-05-27T13:25:48Z</dcterms:modified>
</cp:coreProperties>
</file>