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9" r:id="rId3"/>
    <p:sldId id="270" r:id="rId4"/>
    <p:sldId id="273" r:id="rId5"/>
    <p:sldId id="271" r:id="rId6"/>
    <p:sldId id="272" r:id="rId7"/>
    <p:sldId id="265" r:id="rId8"/>
    <p:sldId id="259" r:id="rId9"/>
    <p:sldId id="266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C10"/>
    <a:srgbClr val="FA12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4174" autoAdjust="0"/>
  </p:normalViewPr>
  <p:slideViewPr>
    <p:cSldViewPr>
      <p:cViewPr>
        <p:scale>
          <a:sx n="43" d="100"/>
          <a:sy n="43" d="100"/>
        </p:scale>
        <p:origin x="-1722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4E57C-D438-4B3F-9389-9383BB43854A}" type="datetimeFigureOut">
              <a:rPr lang="en-GB" smtClean="0"/>
              <a:pPr/>
              <a:t>27/05/2016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CF539-F62E-4EBD-9BEA-38E0B962739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419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CF539-F62E-4EBD-9BEA-38E0B962739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469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CF539-F62E-4EBD-9BEA-38E0B9627391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468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5E8A492-EADD-4D28-B5D9-37DA5839BAFD}" type="slidenum">
              <a:rPr lang="en-GB" altLang="en-US" smtClean="0"/>
              <a:pPr/>
              <a:t>2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74ACB-307A-443B-BF47-3E698293E0D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032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28832-2DCF-43A2-8F9E-9C83097A0993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sz="1200" b="1" dirty="0" smtClean="0">
              <a:latin typeface="Arial Black" panose="020B0A04020102020204" pitchFamily="34" charset="0"/>
            </a:endParaRPr>
          </a:p>
          <a:p>
            <a:pPr marL="0" indent="0"/>
            <a:endParaRPr lang="en-US" sz="1200" b="1" dirty="0" smtClean="0">
              <a:latin typeface="Arial Black" panose="020B0A04020102020204" pitchFamily="34" charset="0"/>
            </a:endParaRPr>
          </a:p>
          <a:p>
            <a:pPr marL="0" indent="0"/>
            <a:endParaRPr lang="en-GB" sz="1200" b="1" dirty="0">
              <a:latin typeface="Arial Black" panose="020B0A04020102020204" pitchFamily="34" charset="0"/>
            </a:endParaRP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CF539-F62E-4EBD-9BEA-38E0B962739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901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B1C9C-8556-455C-9BD1-CB0141EF2B02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980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CF539-F62E-4EBD-9BEA-38E0B9627391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980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CF539-F62E-4EBD-9BEA-38E0B9627391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077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baseline="0" dirty="0" smtClean="0"/>
          </a:p>
          <a:p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CF539-F62E-4EBD-9BEA-38E0B9627391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6042-C15E-45E5-9449-86BE790AB66E}" type="datetimeFigureOut">
              <a:rPr lang="en-GB" smtClean="0"/>
              <a:pPr/>
              <a:t>27/05/2016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B6C1-2BAC-4E43-8CD8-F4C58A7C06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86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6042-C15E-45E5-9449-86BE790AB66E}" type="datetimeFigureOut">
              <a:rPr lang="en-GB" smtClean="0"/>
              <a:pPr/>
              <a:t>27/05/2016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B6C1-2BAC-4E43-8CD8-F4C58A7C06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697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6042-C15E-45E5-9449-86BE790AB66E}" type="datetimeFigureOut">
              <a:rPr lang="en-GB" smtClean="0"/>
              <a:pPr/>
              <a:t>27/05/2016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B6C1-2BAC-4E43-8CD8-F4C58A7C06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471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6042-C15E-45E5-9449-86BE790AB66E}" type="datetimeFigureOut">
              <a:rPr lang="en-GB" smtClean="0"/>
              <a:pPr/>
              <a:t>27/05/2016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B6C1-2BAC-4E43-8CD8-F4C58A7C06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250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6042-C15E-45E5-9449-86BE790AB66E}" type="datetimeFigureOut">
              <a:rPr lang="en-GB" smtClean="0"/>
              <a:pPr/>
              <a:t>27/05/2016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B6C1-2BAC-4E43-8CD8-F4C58A7C06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565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6042-C15E-45E5-9449-86BE790AB66E}" type="datetimeFigureOut">
              <a:rPr lang="en-GB" smtClean="0"/>
              <a:pPr/>
              <a:t>27/05/2016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B6C1-2BAC-4E43-8CD8-F4C58A7C06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16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6042-C15E-45E5-9449-86BE790AB66E}" type="datetimeFigureOut">
              <a:rPr lang="en-GB" smtClean="0"/>
              <a:pPr/>
              <a:t>27/05/2016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B6C1-2BAC-4E43-8CD8-F4C58A7C06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10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6042-C15E-45E5-9449-86BE790AB66E}" type="datetimeFigureOut">
              <a:rPr lang="en-GB" smtClean="0"/>
              <a:pPr/>
              <a:t>27/05/2016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B6C1-2BAC-4E43-8CD8-F4C58A7C06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93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6042-C15E-45E5-9449-86BE790AB66E}" type="datetimeFigureOut">
              <a:rPr lang="en-GB" smtClean="0"/>
              <a:pPr/>
              <a:t>27/05/2016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B6C1-2BAC-4E43-8CD8-F4C58A7C06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877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6042-C15E-45E5-9449-86BE790AB66E}" type="datetimeFigureOut">
              <a:rPr lang="en-GB" smtClean="0"/>
              <a:pPr/>
              <a:t>27/05/2016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B6C1-2BAC-4E43-8CD8-F4C58A7C06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78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6042-C15E-45E5-9449-86BE790AB66E}" type="datetimeFigureOut">
              <a:rPr lang="en-GB" smtClean="0"/>
              <a:pPr/>
              <a:t>27/05/2016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B6C1-2BAC-4E43-8CD8-F4C58A7C06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0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A6042-C15E-45E5-9449-86BE790AB66E}" type="datetimeFigureOut">
              <a:rPr lang="en-GB" smtClean="0"/>
              <a:pPr/>
              <a:t>27/05/2016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0B6C1-2BAC-4E43-8CD8-F4C58A7C06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54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W8e2Jy8rMAhWCWxoKHdLbBqIQjRwIBw&amp;url=http://www.gov.scot/Topics/People/Young-People/gettingitright&amp;psig=AFQjCNHbNwF-JLBQfoMUyM_LLm_h59iaEA&amp;ust=146280061260048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google.co.uk/url?sa=i&amp;rct=j&amp;q=&amp;esrc=s&amp;source=images&amp;cd=&amp;cad=rja&amp;uact=8&amp;ved=0ahUKEwiZqp6jy8rMAhVB2RoKHbgLDAAQjRwIBw&amp;url=http://www.incaresurvivors.org.uk/index.php?option=com_content&amp;view=article&amp;id=105&amp;Itemid=12&amp;bvm=bv.121421273,d.d2s&amp;psig=AFQjCNECdIxB5RlgAWk_y41HTZrLtwERUg&amp;ust=1462800663952982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01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71" y="5803950"/>
            <a:ext cx="2767199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924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Linda.Pearce\AppData\Local\Microsoft\Windows\Temporary Internet Files\Content.Outlook\V64UG7D4\mldg logo V1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8424936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71" y="5803950"/>
            <a:ext cx="2767199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95536" y="476672"/>
            <a:ext cx="8424936" cy="201622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14" name="Title 6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altLang="en-US" dirty="0" smtClean="0">
                <a:solidFill>
                  <a:srgbClr val="C00000"/>
                </a:solidFill>
              </a:rPr>
              <a:t>Practitioners Guide to Information Sharing, Confidentiality and Consent </a:t>
            </a:r>
          </a:p>
        </p:txBody>
      </p:sp>
      <p:sp>
        <p:nvSpPr>
          <p:cNvPr id="38915" name="Subtitle 7"/>
          <p:cNvSpPr>
            <a:spLocks noGrp="1"/>
          </p:cNvSpPr>
          <p:nvPr>
            <p:ph type="subTitle" idx="1"/>
          </p:nvPr>
        </p:nvSpPr>
        <p:spPr>
          <a:xfrm>
            <a:off x="1331640" y="1844824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en-GB" altLang="en-US" sz="2600" dirty="0" smtClean="0">
                <a:solidFill>
                  <a:srgbClr val="000099"/>
                </a:solidFill>
              </a:rPr>
              <a:t>To support Children and Young People’s Wellbeing.</a:t>
            </a:r>
          </a:p>
          <a:p>
            <a:endParaRPr lang="en-GB" altLang="en-US" dirty="0">
              <a:solidFill>
                <a:srgbClr val="000099"/>
              </a:solidFill>
            </a:endParaRPr>
          </a:p>
          <a:p>
            <a:endParaRPr lang="en-GB" altLang="en-US" dirty="0" smtClean="0">
              <a:solidFill>
                <a:srgbClr val="000099"/>
              </a:solidFill>
            </a:endParaRPr>
          </a:p>
          <a:p>
            <a:r>
              <a:rPr lang="en-GB" altLang="en-US" dirty="0" smtClean="0">
                <a:solidFill>
                  <a:srgbClr val="0000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69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GB" dirty="0"/>
              <a:t>www.gov.scot/gettingitright</a:t>
            </a:r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altLang="en-US" smtClean="0"/>
              <a:t>Information Sharing</a:t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270000"/>
            <a:ext cx="8926513" cy="4318000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GB" sz="2400" dirty="0" smtClean="0"/>
          </a:p>
          <a:p>
            <a:pPr marL="533400" indent="-533400">
              <a:defRPr/>
            </a:pPr>
            <a:r>
              <a:rPr lang="en-GB" dirty="0"/>
              <a:t>In determining whether the information ought to be shared, the holder of the information is required </a:t>
            </a:r>
            <a:r>
              <a:rPr lang="en-GB" dirty="0" smtClean="0"/>
              <a:t>to:</a:t>
            </a:r>
          </a:p>
          <a:p>
            <a:pPr marL="0" indent="0">
              <a:buFontTx/>
              <a:buNone/>
              <a:defRPr/>
            </a:pPr>
            <a:endParaRPr lang="en-GB" dirty="0" smtClean="0"/>
          </a:p>
          <a:p>
            <a:pPr marL="933450" lvl="1" indent="-533400">
              <a:defRPr/>
            </a:pPr>
            <a:r>
              <a:rPr lang="en-GB" dirty="0"/>
              <a:t>o</a:t>
            </a:r>
            <a:r>
              <a:rPr lang="en-GB" dirty="0" smtClean="0"/>
              <a:t>btain the </a:t>
            </a:r>
            <a:r>
              <a:rPr lang="en-GB" dirty="0"/>
              <a:t>views of the child or young person, so far as reasonably practicable </a:t>
            </a:r>
            <a:r>
              <a:rPr lang="en-GB" dirty="0" smtClean="0"/>
              <a:t>and</a:t>
            </a:r>
            <a:r>
              <a:rPr lang="en-GB" dirty="0"/>
              <a:t>, </a:t>
            </a:r>
            <a:r>
              <a:rPr lang="en-GB" dirty="0" smtClean="0"/>
              <a:t>in taking account of these views give consideration to their </a:t>
            </a:r>
            <a:r>
              <a:rPr lang="en-GB" dirty="0"/>
              <a:t>age and </a:t>
            </a:r>
            <a:r>
              <a:rPr lang="en-GB" dirty="0" smtClean="0"/>
              <a:t>maturity; </a:t>
            </a:r>
            <a:r>
              <a:rPr lang="en-GB" dirty="0"/>
              <a:t>and </a:t>
            </a:r>
            <a:endParaRPr lang="en-GB" dirty="0" smtClean="0"/>
          </a:p>
          <a:p>
            <a:pPr marL="400050" lvl="1" indent="0">
              <a:buFontTx/>
              <a:buNone/>
              <a:defRPr/>
            </a:pPr>
            <a:endParaRPr lang="en-GB" dirty="0" smtClean="0"/>
          </a:p>
          <a:p>
            <a:pPr marL="933450" lvl="1" indent="-533400">
              <a:defRPr/>
            </a:pPr>
            <a:r>
              <a:rPr lang="en-GB" dirty="0"/>
              <a:t>c</a:t>
            </a:r>
            <a:r>
              <a:rPr lang="en-GB" dirty="0" smtClean="0"/>
              <a:t>onsider whether</a:t>
            </a:r>
            <a:r>
              <a:rPr lang="en-GB" dirty="0"/>
              <a:t>, </a:t>
            </a:r>
            <a:r>
              <a:rPr lang="en-GB" dirty="0" smtClean="0"/>
              <a:t>the likely benefit to the child or young person’s wellbeing of sharing information outweighs any likely adverse effect resulting from sharing information</a:t>
            </a:r>
          </a:p>
        </p:txBody>
      </p:sp>
      <p:pic>
        <p:nvPicPr>
          <p:cNvPr id="2050" name="Picture 2" descr="http://www.gov.scot/Resource/0048/00486544-15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260648"/>
            <a:ext cx="1428750" cy="838201"/>
          </a:xfrm>
          <a:prstGeom prst="rect">
            <a:avLst/>
          </a:prstGeom>
          <a:noFill/>
        </p:spPr>
      </p:pic>
      <p:pic>
        <p:nvPicPr>
          <p:cNvPr id="2054" name="Picture 6" descr="http://incaresurvivors.org.uk/resources/open-secret-the-scottish-government-logo-small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5657850"/>
            <a:ext cx="1200150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985189" y="515988"/>
            <a:ext cx="2763275" cy="704056"/>
          </a:xfrm>
          <a:prstGeom prst="roundRect">
            <a:avLst/>
          </a:prstGeom>
          <a:solidFill>
            <a:srgbClr val="2CFC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3275856" y="515988"/>
            <a:ext cx="2520280" cy="7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179512" y="515988"/>
            <a:ext cx="2736304" cy="704056"/>
          </a:xfrm>
          <a:prstGeom prst="roundRect">
            <a:avLst/>
          </a:prstGeom>
          <a:solidFill>
            <a:srgbClr val="FA12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b="1" dirty="0" smtClean="0"/>
              <a:t>ARTICLE 5          ARTICLE 12       ARTICLE 16</a:t>
            </a:r>
            <a:endParaRPr lang="en-GB" sz="3600" b="1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616" y="1268760"/>
            <a:ext cx="3576384" cy="445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366375" cy="448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r="15586"/>
          <a:stretch/>
        </p:blipFill>
        <p:spPr bwMode="auto">
          <a:xfrm>
            <a:off x="3275856" y="1628800"/>
            <a:ext cx="2709333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33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morayfile01\userdata$\Susan.Stronach\My Documents\My Pictures\slide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82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enta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pic>
        <p:nvPicPr>
          <p:cNvPr id="3" name="Picture 2" descr="blue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pic>
        <p:nvPicPr>
          <p:cNvPr id="6" name="Picture 5" descr="yellow-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pic>
        <p:nvPicPr>
          <p:cNvPr id="4" name="Picture 3" descr="green-0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7" y="1412776"/>
            <a:ext cx="2191774" cy="126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8808" y="1597720"/>
            <a:ext cx="20780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Safe, Healthy, Achieving, Nurtured, Active, Respected, Responsible &amp; Included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12776"/>
            <a:ext cx="2253946" cy="126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888743" y="1591969"/>
            <a:ext cx="19409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Relating only to your concern or worry – reduce or remove unnecessary data 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7" y="4077072"/>
            <a:ext cx="2225063" cy="134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96426" y="4294050"/>
            <a:ext cx="1883668" cy="944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Share information quickly efficiently effectively and securely 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339" y="4077072"/>
            <a:ext cx="2253946" cy="137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886339" y="4293376"/>
            <a:ext cx="21164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Discuss with Line Manager/Supervisor if you are unclear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520" y="332656"/>
            <a:ext cx="5514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Short Guide to Information Sharing,</a:t>
            </a:r>
          </a:p>
          <a:p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Confidentiality &amp; Consent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3528" y="2708920"/>
            <a:ext cx="20879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When to share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60232" y="2708920"/>
            <a:ext cx="2178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What to share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3528" y="3573016"/>
            <a:ext cx="20938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How to share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60232" y="3501008"/>
            <a:ext cx="23555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Who to share with</a:t>
            </a:r>
          </a:p>
        </p:txBody>
      </p:sp>
      <p:sp>
        <p:nvSpPr>
          <p:cNvPr id="2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793536" cy="477696"/>
          </a:xfrm>
        </p:spPr>
        <p:txBody>
          <a:bodyPr/>
          <a:lstStyle/>
          <a:p>
            <a:r>
              <a:rPr lang="en-GB" dirty="0">
                <a:latin typeface="Arial Narrow" panose="020B0606020202030204" pitchFamily="34" charset="0"/>
              </a:rPr>
              <a:t>For full guidance please see A Practitioner's Guide to Information Sharing, Confidentiality and Consent to Support Children and Young People's Wellbeing</a:t>
            </a:r>
          </a:p>
          <a:p>
            <a:r>
              <a:rPr lang="en-GB" dirty="0">
                <a:latin typeface="Arial Narrow" panose="020B0606020202030204" pitchFamily="34" charset="0"/>
              </a:rPr>
              <a:t>available on www.moray.gov.uk/moray_standard/page_56873.html   Acknowledgement to Aberdeen City</a:t>
            </a:r>
          </a:p>
          <a:p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98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26" y="1600200"/>
            <a:ext cx="679494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4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053829"/>
            <a:ext cx="2091898" cy="77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dirty="0" smtClean="0"/>
              <a:t> </a:t>
            </a:r>
            <a:r>
              <a:rPr lang="en-GB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CONSENT </a:t>
            </a:r>
          </a:p>
          <a:p>
            <a:pPr algn="ctr"/>
            <a:endParaRPr lang="en-GB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not seek consent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situations where you will share information in any case</a:t>
            </a: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Consent should only be sought when the individual has a real choice over the </a:t>
            </a:r>
            <a:r>
              <a:rPr lang="en-GB" sz="2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matter</a:t>
            </a:r>
          </a:p>
          <a:p>
            <a:r>
              <a:rPr lang="en-GB" sz="2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2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Consent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 be informed and explicit</a:t>
            </a: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implied consent is not </a:t>
            </a:r>
            <a:r>
              <a:rPr lang="en-GB" sz="2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enough</a:t>
            </a:r>
            <a:endParaRPr lang="en-GB" sz="2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GB" sz="2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consent is </a:t>
            </a:r>
            <a:r>
              <a:rPr lang="en-GB" sz="2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necessary,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children and young </a:t>
            </a:r>
            <a:r>
              <a:rPr lang="en-GB" sz="2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people</a:t>
            </a:r>
            <a:r>
              <a:rPr lang="en-GB" sz="2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subject to their age and developmental capacity,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withhold or provide </a:t>
            </a:r>
            <a:r>
              <a:rPr lang="en-GB" sz="2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consent</a:t>
            </a:r>
            <a:endParaRPr lang="en-GB" sz="2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Consent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must always be </a:t>
            </a:r>
            <a:r>
              <a:rPr lang="en-GB" sz="2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recorded</a:t>
            </a:r>
            <a:r>
              <a:rPr lang="en-GB" sz="2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2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5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1560" y="116632"/>
            <a:ext cx="7848872" cy="10288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WOULD YOU SHARE?</a:t>
            </a:r>
            <a:br>
              <a:rPr lang="en-GB" sz="3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GB" sz="3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Consent and Confidentiality </a:t>
            </a:r>
          </a:p>
          <a:p>
            <a:pPr marL="0" indent="0" algn="ctr">
              <a:buNone/>
            </a:pPr>
            <a:r>
              <a:rPr lang="en-GB" sz="4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Case Studies</a:t>
            </a:r>
            <a:endParaRPr lang="en-GB" sz="4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71" y="5803950"/>
            <a:ext cx="2767199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2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920605"/>
            <a:ext cx="2451938" cy="9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960" y="332656"/>
            <a:ext cx="8784976" cy="5616624"/>
          </a:xfrm>
          <a:prstGeom prst="roundRect">
            <a:avLst/>
          </a:prstGeom>
          <a:solidFill>
            <a:schemeClr val="accent3"/>
          </a:solidFill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2400" dirty="0" smtClean="0">
                <a:latin typeface="Arial Black" panose="020B0A04020102020204" pitchFamily="34" charset="0"/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POINTS </a:t>
            </a:r>
            <a:r>
              <a:rPr lang="en-GB" sz="2400" b="1" dirty="0">
                <a:solidFill>
                  <a:schemeClr val="tx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REMEMBER </a:t>
            </a:r>
          </a:p>
          <a:p>
            <a:pPr marL="1085850" lvl="2" indent="-171450">
              <a:buFont typeface="Wingdings" panose="05000000000000000000" pitchFamily="2" charset="2"/>
              <a:buChar char="ü"/>
            </a:pPr>
            <a:r>
              <a:rPr lang="en-GB" sz="2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Record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reasons why you are sharing information </a:t>
            </a: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and/or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</a:t>
            </a: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sharing </a:t>
            </a:r>
            <a:r>
              <a:rPr lang="en-GB" sz="2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</a:t>
            </a:r>
            <a:endParaRPr lang="en-GB" sz="2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85850" lvl="2" indent="-171450"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Record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whom you have shared the information </a:t>
            </a: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</a:t>
            </a: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did </a:t>
            </a:r>
            <a:r>
              <a:rPr lang="en-GB" sz="2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</a:t>
            </a:r>
            <a:endParaRPr lang="en-GB" sz="2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85850" lvl="2" indent="-171450"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Keep all information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safe and secure at all </a:t>
            </a:r>
            <a:r>
              <a:rPr lang="en-GB" sz="2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times</a:t>
            </a:r>
            <a:endParaRPr lang="en-GB" sz="2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85850" lvl="2" indent="-171450"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Always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identify the person you are communicating </a:t>
            </a:r>
            <a:r>
              <a:rPr lang="en-GB" sz="2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</a:t>
            </a:r>
            <a:endParaRPr lang="en-GB" sz="2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85850" lvl="2" indent="-171450"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not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give verbal information where you can be </a:t>
            </a:r>
            <a:r>
              <a:rPr lang="en-GB" sz="2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overheard </a:t>
            </a:r>
            <a:endParaRPr lang="en-GB" sz="2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85850" lvl="2" indent="-171450"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not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leave information on answering machines or </a:t>
            </a:r>
            <a:r>
              <a:rPr lang="en-GB" sz="2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voicemail </a:t>
            </a:r>
            <a:endParaRPr lang="en-GB" sz="2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85850" lvl="2" indent="-171450"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 aware of your service/agency's e-mail policy - </a:t>
            </a:r>
            <a:r>
              <a:rPr lang="en-GB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always use secure e-mail; do not use fax </a:t>
            </a:r>
          </a:p>
        </p:txBody>
      </p:sp>
    </p:spTree>
    <p:extLst>
      <p:ext uri="{BB962C8B-B14F-4D97-AF65-F5344CB8AC3E}">
        <p14:creationId xmlns:p14="http://schemas.microsoft.com/office/powerpoint/2010/main" val="3295358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380</Words>
  <Application>Microsoft Office PowerPoint</Application>
  <PresentationFormat>On-screen Show (4:3)</PresentationFormat>
  <Paragraphs>63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Information Sharing </vt:lpstr>
      <vt:lpstr>ARTICLE 5          ARTICLE 12       ARTICLE 16</vt:lpstr>
      <vt:lpstr>PowerPoint Presentation</vt:lpstr>
      <vt:lpstr>PowerPoint Presentation</vt:lpstr>
      <vt:lpstr>PowerPoint Presentation</vt:lpstr>
      <vt:lpstr>PowerPoint Presentation</vt:lpstr>
      <vt:lpstr>WOULD YOU SHARE? </vt:lpstr>
      <vt:lpstr>PowerPoint Presentation</vt:lpstr>
      <vt:lpstr>Practitioners Guide to Information Sharing, Confidentiality and Consent </vt:lpstr>
    </vt:vector>
  </TitlesOfParts>
  <Company>The Moray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Stronach</dc:creator>
  <cp:lastModifiedBy>Linda Pearce</cp:lastModifiedBy>
  <cp:revision>40</cp:revision>
  <dcterms:created xsi:type="dcterms:W3CDTF">2016-04-27T08:51:20Z</dcterms:created>
  <dcterms:modified xsi:type="dcterms:W3CDTF">2016-05-27T13:27:03Z</dcterms:modified>
</cp:coreProperties>
</file>