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ls" ContentType="application/vnd.ms-exce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footer4.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2.xml" ContentType="application/vnd.openxmlformats-officedocument.wordprocessingml.header+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header3.xml" ContentType="application/vnd.openxmlformats-officedocument.wordprocessingml.header+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header4.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FA703C0" w14:textId="7F002D2F" w:rsidR="00D717BE" w:rsidRPr="003A2349" w:rsidRDefault="00F8034B" w:rsidP="00EB6939">
      <w:pPr>
        <w:rPr>
          <w:rFonts w:ascii="Aptos" w:hAnsi="Aptos" w:cs="Arial"/>
          <w:b/>
          <w:sz w:val="72"/>
          <w:szCs w:val="72"/>
        </w:rPr>
      </w:pPr>
      <w:r>
        <w:rPr>
          <w:rFonts w:ascii="Aptos" w:hAnsi="Aptos" w:cs="Arial"/>
          <w:b/>
          <w:sz w:val="72"/>
          <w:szCs w:val="72"/>
        </w:rPr>
        <w:t xml:space="preserve">Draft </w:t>
      </w:r>
      <w:r w:rsidR="00EB6939" w:rsidRPr="003A2349">
        <w:rPr>
          <w:rFonts w:ascii="Aptos" w:hAnsi="Aptos" w:cs="Arial"/>
          <w:b/>
          <w:sz w:val="72"/>
          <w:szCs w:val="72"/>
        </w:rPr>
        <w:t>Annual Accounts</w:t>
      </w:r>
    </w:p>
    <w:p w14:paraId="0A54681B" w14:textId="758D7B52" w:rsidR="00EB6939" w:rsidRPr="003A2349" w:rsidRDefault="00EB6939" w:rsidP="00EB6939">
      <w:pPr>
        <w:rPr>
          <w:rFonts w:ascii="Aptos" w:hAnsi="Aptos" w:cs="Arial"/>
          <w:b/>
          <w:sz w:val="40"/>
          <w:szCs w:val="40"/>
        </w:rPr>
      </w:pPr>
      <w:r w:rsidRPr="003A2349">
        <w:rPr>
          <w:rFonts w:ascii="Aptos" w:hAnsi="Aptos" w:cs="Arial"/>
          <w:b/>
          <w:sz w:val="40"/>
          <w:szCs w:val="40"/>
        </w:rPr>
        <w:t>For year ended 31 March 202</w:t>
      </w:r>
      <w:r w:rsidR="004479BB">
        <w:rPr>
          <w:rFonts w:ascii="Aptos" w:hAnsi="Aptos" w:cs="Arial"/>
          <w:b/>
          <w:sz w:val="40"/>
          <w:szCs w:val="40"/>
        </w:rPr>
        <w:t>6</w:t>
      </w:r>
    </w:p>
    <w:p w14:paraId="3A921437" w14:textId="77777777" w:rsidR="00197AB1" w:rsidRPr="003A2349" w:rsidRDefault="00197AB1" w:rsidP="00EB6939">
      <w:pPr>
        <w:rPr>
          <w:rFonts w:ascii="Aptos" w:hAnsi="Aptos" w:cs="Arial"/>
          <w:b/>
          <w:sz w:val="40"/>
          <w:szCs w:val="40"/>
        </w:rPr>
      </w:pPr>
    </w:p>
    <w:p w14:paraId="519BFCA7" w14:textId="2B1ED6C4" w:rsidR="00197AB1" w:rsidRPr="003A2349" w:rsidRDefault="00197AB1" w:rsidP="00EB6939">
      <w:pPr>
        <w:rPr>
          <w:rFonts w:ascii="Aptos" w:hAnsi="Aptos" w:cs="Arial"/>
          <w:b/>
          <w:sz w:val="40"/>
          <w:szCs w:val="40"/>
        </w:rPr>
      </w:pPr>
      <w:r w:rsidRPr="003A2349">
        <w:rPr>
          <w:rFonts w:ascii="Aptos" w:hAnsi="Aptos" w:cs="Arial"/>
          <w:b/>
          <w:sz w:val="40"/>
          <w:szCs w:val="40"/>
        </w:rPr>
        <w:t>MORAY COUNCIL</w:t>
      </w:r>
    </w:p>
    <w:p w14:paraId="5B509EBD" w14:textId="77777777" w:rsidR="00197AB1" w:rsidRPr="003A2349" w:rsidRDefault="00197AB1" w:rsidP="00EB6939">
      <w:pPr>
        <w:rPr>
          <w:rFonts w:ascii="Aptos" w:hAnsi="Aptos" w:cs="Arial"/>
          <w:b/>
          <w:sz w:val="40"/>
          <w:szCs w:val="40"/>
        </w:rPr>
      </w:pPr>
    </w:p>
    <w:p w14:paraId="2E610C3E" w14:textId="77777777" w:rsidR="00197AB1" w:rsidRPr="003A2349" w:rsidRDefault="00197AB1" w:rsidP="00EB6939">
      <w:pPr>
        <w:rPr>
          <w:rFonts w:ascii="Aptos" w:hAnsi="Aptos" w:cs="Arial"/>
          <w:b/>
          <w:sz w:val="40"/>
          <w:szCs w:val="40"/>
        </w:rPr>
      </w:pPr>
    </w:p>
    <w:p w14:paraId="3DDD14DB" w14:textId="77777777" w:rsidR="00197AB1" w:rsidRPr="003A2349" w:rsidRDefault="00197AB1" w:rsidP="00EB6939">
      <w:pPr>
        <w:rPr>
          <w:rFonts w:ascii="Aptos" w:hAnsi="Aptos" w:cs="Arial"/>
          <w:b/>
          <w:sz w:val="40"/>
          <w:szCs w:val="40"/>
        </w:rPr>
      </w:pPr>
    </w:p>
    <w:p w14:paraId="79036700" w14:textId="77777777" w:rsidR="00197AB1" w:rsidRPr="003A2349" w:rsidRDefault="00197AB1" w:rsidP="00EB6939">
      <w:pPr>
        <w:rPr>
          <w:rFonts w:ascii="Aptos" w:hAnsi="Aptos" w:cs="Arial"/>
          <w:b/>
          <w:sz w:val="40"/>
          <w:szCs w:val="40"/>
        </w:rPr>
      </w:pPr>
    </w:p>
    <w:p w14:paraId="3914E336" w14:textId="77777777" w:rsidR="00197AB1" w:rsidRPr="003A2349" w:rsidRDefault="00197AB1" w:rsidP="00EB6939">
      <w:pPr>
        <w:rPr>
          <w:rFonts w:ascii="Aptos" w:hAnsi="Aptos" w:cs="Arial"/>
          <w:b/>
          <w:sz w:val="40"/>
          <w:szCs w:val="40"/>
        </w:rPr>
      </w:pPr>
    </w:p>
    <w:p w14:paraId="27B97F76" w14:textId="77777777" w:rsidR="00197AB1" w:rsidRPr="003A2349" w:rsidRDefault="00197AB1" w:rsidP="00EB6939">
      <w:pPr>
        <w:rPr>
          <w:rFonts w:ascii="Aptos" w:hAnsi="Aptos" w:cs="Arial"/>
          <w:b/>
          <w:sz w:val="40"/>
          <w:szCs w:val="40"/>
        </w:rPr>
      </w:pPr>
    </w:p>
    <w:p w14:paraId="60502203" w14:textId="77777777" w:rsidR="00197AB1" w:rsidRPr="003A2349" w:rsidRDefault="00197AB1" w:rsidP="00EB6939">
      <w:pPr>
        <w:rPr>
          <w:rFonts w:ascii="Aptos" w:hAnsi="Aptos" w:cs="Arial"/>
          <w:b/>
          <w:sz w:val="40"/>
          <w:szCs w:val="40"/>
        </w:rPr>
      </w:pPr>
    </w:p>
    <w:p w14:paraId="11C16290" w14:textId="77777777" w:rsidR="00197AB1" w:rsidRPr="003A2349" w:rsidRDefault="00197AB1" w:rsidP="00EB6939">
      <w:pPr>
        <w:rPr>
          <w:rFonts w:ascii="Aptos" w:hAnsi="Aptos" w:cs="Arial"/>
          <w:b/>
          <w:sz w:val="40"/>
          <w:szCs w:val="40"/>
        </w:rPr>
      </w:pPr>
    </w:p>
    <w:p w14:paraId="62054C4B" w14:textId="77777777" w:rsidR="00197AB1" w:rsidRPr="003A2349" w:rsidRDefault="00197AB1" w:rsidP="00EB6939">
      <w:pPr>
        <w:rPr>
          <w:rFonts w:ascii="Aptos" w:hAnsi="Aptos" w:cs="Arial"/>
          <w:b/>
          <w:sz w:val="40"/>
          <w:szCs w:val="40"/>
        </w:rPr>
      </w:pPr>
    </w:p>
    <w:p w14:paraId="1C9E40B7" w14:textId="77777777" w:rsidR="00197AB1" w:rsidRPr="003A2349" w:rsidRDefault="00197AB1" w:rsidP="00EB6939">
      <w:pPr>
        <w:rPr>
          <w:rFonts w:ascii="Aptos" w:hAnsi="Aptos" w:cs="Arial"/>
          <w:b/>
          <w:sz w:val="40"/>
          <w:szCs w:val="40"/>
        </w:rPr>
      </w:pPr>
    </w:p>
    <w:p w14:paraId="7B9711C8" w14:textId="77777777" w:rsidR="00197AB1" w:rsidRPr="003A2349" w:rsidRDefault="00197AB1" w:rsidP="00EB6939">
      <w:pPr>
        <w:rPr>
          <w:rFonts w:ascii="Aptos" w:hAnsi="Aptos" w:cs="Arial"/>
          <w:b/>
          <w:sz w:val="40"/>
          <w:szCs w:val="40"/>
        </w:rPr>
      </w:pPr>
    </w:p>
    <w:p w14:paraId="1AB7BB30" w14:textId="77777777" w:rsidR="00197AB1" w:rsidRPr="003A2349" w:rsidRDefault="00197AB1" w:rsidP="00EB6939">
      <w:pPr>
        <w:rPr>
          <w:rFonts w:ascii="Aptos" w:hAnsi="Aptos" w:cs="Arial"/>
          <w:b/>
          <w:sz w:val="40"/>
          <w:szCs w:val="40"/>
        </w:rPr>
      </w:pPr>
    </w:p>
    <w:p w14:paraId="0D07E1DA" w14:textId="77777777" w:rsidR="00197AB1" w:rsidRPr="003A2349" w:rsidRDefault="00197AB1" w:rsidP="00EB6939">
      <w:pPr>
        <w:rPr>
          <w:rFonts w:ascii="Aptos" w:hAnsi="Aptos" w:cs="Arial"/>
          <w:b/>
          <w:sz w:val="40"/>
          <w:szCs w:val="40"/>
        </w:rPr>
      </w:pPr>
    </w:p>
    <w:p w14:paraId="4C87C144" w14:textId="77777777" w:rsidR="00D717BE" w:rsidRPr="003A2349" w:rsidRDefault="00D717BE" w:rsidP="00054331">
      <w:pPr>
        <w:jc w:val="center"/>
        <w:rPr>
          <w:rFonts w:ascii="Aptos" w:hAnsi="Aptos" w:cs="Arial"/>
          <w:b/>
          <w:sz w:val="40"/>
          <w:szCs w:val="40"/>
        </w:rPr>
      </w:pPr>
    </w:p>
    <w:p w14:paraId="7A18DF15" w14:textId="77777777" w:rsidR="00197AB1" w:rsidRPr="003A2349" w:rsidRDefault="00197AB1" w:rsidP="00054331">
      <w:pPr>
        <w:jc w:val="center"/>
        <w:rPr>
          <w:rFonts w:ascii="Aptos" w:hAnsi="Aptos" w:cs="Arial"/>
          <w:b/>
          <w:sz w:val="40"/>
          <w:szCs w:val="40"/>
        </w:rPr>
      </w:pPr>
    </w:p>
    <w:p w14:paraId="6E877E28" w14:textId="77777777" w:rsidR="00197AB1" w:rsidRPr="003A2349" w:rsidRDefault="00197AB1" w:rsidP="00054331">
      <w:pPr>
        <w:jc w:val="center"/>
        <w:rPr>
          <w:rFonts w:ascii="Aptos" w:hAnsi="Aptos" w:cs="Arial"/>
          <w:b/>
          <w:sz w:val="40"/>
          <w:szCs w:val="40"/>
        </w:rPr>
      </w:pPr>
    </w:p>
    <w:p w14:paraId="15A6CC8F" w14:textId="77777777" w:rsidR="00197AB1" w:rsidRPr="003A2349" w:rsidRDefault="00197AB1" w:rsidP="00054331">
      <w:pPr>
        <w:jc w:val="center"/>
        <w:rPr>
          <w:rFonts w:ascii="Aptos" w:hAnsi="Aptos" w:cs="Arial"/>
          <w:b/>
          <w:sz w:val="40"/>
          <w:szCs w:val="40"/>
        </w:rPr>
      </w:pPr>
    </w:p>
    <w:p w14:paraId="2EDBBC7A" w14:textId="77777777" w:rsidR="00D717BE" w:rsidRPr="003A2349" w:rsidRDefault="00D717BE" w:rsidP="00F8034B">
      <w:pPr>
        <w:rPr>
          <w:rFonts w:ascii="Aptos" w:hAnsi="Aptos" w:cs="Arial"/>
          <w:b/>
          <w:sz w:val="40"/>
          <w:szCs w:val="40"/>
        </w:rPr>
      </w:pPr>
    </w:p>
    <w:p w14:paraId="5B9BB9C2" w14:textId="4F8654A8" w:rsidR="00D717BE" w:rsidRPr="003A2349" w:rsidRDefault="00197AB1" w:rsidP="00197AB1">
      <w:pPr>
        <w:jc w:val="right"/>
        <w:rPr>
          <w:rFonts w:ascii="Aptos" w:hAnsi="Aptos" w:cs="Arial"/>
          <w:b/>
          <w:sz w:val="40"/>
          <w:szCs w:val="40"/>
        </w:rPr>
      </w:pPr>
      <w:r w:rsidRPr="003A2349">
        <w:rPr>
          <w:rFonts w:ascii="Aptos" w:hAnsi="Aptos"/>
          <w:noProof/>
        </w:rPr>
        <w:drawing>
          <wp:inline distT="0" distB="0" distL="0" distR="0" wp14:anchorId="3DBE1211" wp14:editId="62CCCD4A">
            <wp:extent cx="1873867" cy="1964000"/>
            <wp:effectExtent l="0" t="0" r="0" b="0"/>
            <wp:docPr id="246009133" name="Picture 26" descr="A logo with a triangle in the midd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009133" name="Picture 26" descr="A logo with a triangle in the middle&#10;&#10;Description automatically generated"/>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884705" cy="1975359"/>
                    </a:xfrm>
                    <a:prstGeom prst="rect">
                      <a:avLst/>
                    </a:prstGeom>
                    <a:noFill/>
                    <a:ln>
                      <a:noFill/>
                    </a:ln>
                  </pic:spPr>
                </pic:pic>
              </a:graphicData>
            </a:graphic>
          </wp:inline>
        </w:drawing>
      </w:r>
    </w:p>
    <w:p w14:paraId="36F0D7FE" w14:textId="77777777" w:rsidR="00EF5525" w:rsidRPr="003A2349" w:rsidRDefault="00EF5525" w:rsidP="00EE6399">
      <w:pPr>
        <w:rPr>
          <w:rFonts w:ascii="Aptos" w:hAnsi="Aptos" w:cs="Arial"/>
          <w:b/>
          <w:sz w:val="40"/>
          <w:szCs w:val="40"/>
        </w:rPr>
        <w:sectPr w:rsidR="00EF5525" w:rsidRPr="003A2349" w:rsidSect="000236AB">
          <w:footerReference w:type="even" r:id="rId16"/>
          <w:footerReference w:type="first" r:id="rId17"/>
          <w:pgSz w:w="11894" w:h="16834" w:code="9"/>
          <w:pgMar w:top="1134" w:right="1134" w:bottom="1134" w:left="1134" w:header="720" w:footer="720" w:gutter="0"/>
          <w:pgNumType w:start="1"/>
          <w:cols w:space="720"/>
        </w:sectPr>
      </w:pPr>
    </w:p>
    <w:p w14:paraId="1FBB8740" w14:textId="460FFC5B" w:rsidR="009B4470" w:rsidRPr="003A2349" w:rsidRDefault="009B4470" w:rsidP="00A72982">
      <w:pPr>
        <w:jc w:val="both"/>
        <w:rPr>
          <w:rFonts w:ascii="Aptos" w:hAnsi="Aptos" w:cs="Arial"/>
          <w:sz w:val="36"/>
          <w:szCs w:val="36"/>
          <w:lang w:eastAsia="en-US"/>
        </w:rPr>
      </w:pPr>
      <w:r w:rsidRPr="003A2349">
        <w:rPr>
          <w:rFonts w:ascii="Aptos" w:hAnsi="Aptos" w:cs="Arial"/>
          <w:sz w:val="36"/>
          <w:szCs w:val="36"/>
          <w:lang w:eastAsia="en-US"/>
        </w:rPr>
        <w:lastRenderedPageBreak/>
        <w:t xml:space="preserve">If you need information from Moray </w:t>
      </w:r>
      <w:r w:rsidR="0020170B" w:rsidRPr="003A2349">
        <w:rPr>
          <w:rFonts w:ascii="Aptos" w:hAnsi="Aptos" w:cs="Arial"/>
          <w:sz w:val="36"/>
          <w:szCs w:val="36"/>
          <w:lang w:eastAsia="en-US"/>
        </w:rPr>
        <w:t>Council</w:t>
      </w:r>
      <w:r w:rsidRPr="003A2349">
        <w:rPr>
          <w:rFonts w:ascii="Aptos" w:hAnsi="Aptos" w:cs="Arial"/>
          <w:sz w:val="36"/>
          <w:szCs w:val="36"/>
          <w:lang w:eastAsia="en-US"/>
        </w:rPr>
        <w:t xml:space="preserve"> in a different language or format, such as Braille, audio tape or large print, please contact:</w:t>
      </w:r>
    </w:p>
    <w:p w14:paraId="78405B31" w14:textId="77777777" w:rsidR="009B4470" w:rsidRPr="003A2349" w:rsidRDefault="009B4470" w:rsidP="00A72982">
      <w:pPr>
        <w:jc w:val="both"/>
        <w:rPr>
          <w:rFonts w:ascii="Aptos" w:hAnsi="Aptos"/>
          <w:sz w:val="20"/>
          <w:lang w:eastAsia="en-US"/>
        </w:rPr>
      </w:pPr>
    </w:p>
    <w:p w14:paraId="57F768CD" w14:textId="77777777" w:rsidR="009B4470" w:rsidRPr="003A2349" w:rsidRDefault="009B4470" w:rsidP="00A72982">
      <w:pPr>
        <w:jc w:val="both"/>
        <w:rPr>
          <w:rFonts w:ascii="Aptos" w:hAnsi="Aptos"/>
          <w:sz w:val="20"/>
          <w:lang w:eastAsia="en-US"/>
        </w:rPr>
      </w:pPr>
    </w:p>
    <w:p w14:paraId="497C6002" w14:textId="77777777" w:rsidR="009B4470" w:rsidRPr="003A2349" w:rsidRDefault="009B4470" w:rsidP="00A72982">
      <w:pPr>
        <w:bidi/>
        <w:jc w:val="both"/>
        <w:rPr>
          <w:rFonts w:ascii="Aptos" w:hAnsi="Aptos" w:cs="Calibri"/>
          <w:sz w:val="40"/>
          <w:szCs w:val="40"/>
          <w:lang w:eastAsia="en-US" w:bidi="ar-DZ"/>
        </w:rPr>
      </w:pPr>
      <w:r w:rsidRPr="003A2349">
        <w:rPr>
          <w:rFonts w:ascii="Aptos" w:hAnsi="Aptos" w:cs="Arial"/>
          <w:sz w:val="40"/>
          <w:szCs w:val="40"/>
          <w:rtl/>
          <w:lang w:eastAsia="en-US" w:bidi="ar-DZ"/>
        </w:rPr>
        <w:t>إذا</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كنتم</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في</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حاجة</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إلى</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معلومات</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من</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قبل</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مجلس</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موراي</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وتكون</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بلغة</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مختلفة</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أوعلى</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شكل</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مختلف</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مثل</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البراي،</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أسطوانة</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أوديو</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أو</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أن</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تكون</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مطبوعة</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باستعمال</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حروف</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غليظة</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فالرّجاء</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الإتّصال</w:t>
      </w:r>
      <w:r w:rsidRPr="003A2349">
        <w:rPr>
          <w:rFonts w:ascii="Aptos" w:hAnsi="Aptos" w:cs="Calibri"/>
          <w:sz w:val="40"/>
          <w:szCs w:val="40"/>
          <w:rtl/>
          <w:lang w:eastAsia="en-US" w:bidi="ar-DZ"/>
        </w:rPr>
        <w:t xml:space="preserve"> </w:t>
      </w:r>
      <w:r w:rsidRPr="003A2349">
        <w:rPr>
          <w:rFonts w:ascii="Aptos" w:hAnsi="Aptos" w:cs="Arial"/>
          <w:sz w:val="40"/>
          <w:szCs w:val="40"/>
          <w:rtl/>
          <w:lang w:eastAsia="en-US" w:bidi="ar-DZ"/>
        </w:rPr>
        <w:t>ب</w:t>
      </w:r>
    </w:p>
    <w:p w14:paraId="437BF6E8" w14:textId="77777777" w:rsidR="009B4470" w:rsidRPr="003A2349" w:rsidRDefault="009B4470" w:rsidP="00A72982">
      <w:pPr>
        <w:jc w:val="both"/>
        <w:rPr>
          <w:rFonts w:ascii="Aptos" w:hAnsi="Aptos"/>
          <w:sz w:val="20"/>
          <w:lang w:eastAsia="en-US"/>
        </w:rPr>
      </w:pPr>
    </w:p>
    <w:p w14:paraId="05BBF561" w14:textId="77777777" w:rsidR="009B4470" w:rsidRPr="003A2349" w:rsidRDefault="009B4470" w:rsidP="00A72982">
      <w:pPr>
        <w:jc w:val="both"/>
        <w:rPr>
          <w:rFonts w:ascii="Aptos" w:hAnsi="Aptos"/>
          <w:sz w:val="20"/>
          <w:lang w:eastAsia="en-US"/>
        </w:rPr>
      </w:pPr>
    </w:p>
    <w:p w14:paraId="16C14E93" w14:textId="77777777" w:rsidR="009B4470" w:rsidRPr="003A2349" w:rsidRDefault="009B4470" w:rsidP="00A72982">
      <w:pPr>
        <w:jc w:val="both"/>
        <w:rPr>
          <w:rFonts w:ascii="Aptos" w:hAnsi="Aptos"/>
          <w:sz w:val="28"/>
          <w:szCs w:val="28"/>
          <w:lang w:val="lt-LT" w:eastAsia="en-US"/>
        </w:rPr>
      </w:pPr>
      <w:r w:rsidRPr="003A2349">
        <w:rPr>
          <w:rFonts w:ascii="Aptos" w:hAnsi="Aptos"/>
          <w:sz w:val="28"/>
          <w:szCs w:val="28"/>
          <w:lang w:val="lt-LT" w:eastAsia="en-US"/>
        </w:rPr>
        <w:t>Jei pageidaujate tarnybos Moray tarybos teikiamą informaciją gauti kitokiu formatu, pvz., Brailio raštu, garso įrašu ar stambiu šriftu, kreipkitės:</w:t>
      </w:r>
    </w:p>
    <w:p w14:paraId="10F02A0F" w14:textId="77777777" w:rsidR="009B4470" w:rsidRPr="003A2349" w:rsidRDefault="009B4470" w:rsidP="00A72982">
      <w:pPr>
        <w:jc w:val="both"/>
        <w:rPr>
          <w:rFonts w:ascii="Aptos" w:hAnsi="Aptos"/>
          <w:sz w:val="20"/>
          <w:lang w:eastAsia="en-US"/>
        </w:rPr>
      </w:pPr>
    </w:p>
    <w:p w14:paraId="688A2DF4" w14:textId="77777777" w:rsidR="009B4470" w:rsidRPr="003A2349" w:rsidRDefault="009B4470" w:rsidP="00A72982">
      <w:pPr>
        <w:jc w:val="both"/>
        <w:rPr>
          <w:rFonts w:ascii="Aptos" w:hAnsi="Aptos"/>
          <w:sz w:val="20"/>
          <w:lang w:eastAsia="en-US"/>
        </w:rPr>
      </w:pPr>
    </w:p>
    <w:p w14:paraId="1811E5CD" w14:textId="77777777" w:rsidR="009B4470" w:rsidRPr="003A2349" w:rsidRDefault="009B4470" w:rsidP="00A72982">
      <w:pPr>
        <w:jc w:val="both"/>
        <w:rPr>
          <w:rFonts w:ascii="Aptos" w:hAnsi="Aptos"/>
          <w:sz w:val="24"/>
          <w:szCs w:val="24"/>
          <w:lang w:val="pl-PL" w:eastAsia="en-US"/>
        </w:rPr>
      </w:pPr>
      <w:r w:rsidRPr="003A2349">
        <w:rPr>
          <w:rFonts w:ascii="Aptos" w:hAnsi="Aptos"/>
          <w:sz w:val="28"/>
          <w:szCs w:val="28"/>
          <w:lang w:val="pl-PL" w:eastAsia="en-US"/>
        </w:rPr>
        <w:t>Jeśli potrzebują Państwo informacji od Rady Okręgu Moray w innym formacie, takim jak alfabet Braille'a, kasety audio lub druk dużą czcionką, prosimy o kontakt:</w:t>
      </w:r>
    </w:p>
    <w:p w14:paraId="01A99C21" w14:textId="77777777" w:rsidR="009B4470" w:rsidRPr="003A2349" w:rsidRDefault="009B4470" w:rsidP="00A72982">
      <w:pPr>
        <w:jc w:val="both"/>
        <w:rPr>
          <w:rFonts w:ascii="Aptos" w:hAnsi="Aptos"/>
          <w:sz w:val="20"/>
          <w:lang w:eastAsia="en-US"/>
        </w:rPr>
      </w:pPr>
    </w:p>
    <w:p w14:paraId="62D7495F" w14:textId="77777777" w:rsidR="009B4470" w:rsidRPr="003A2349" w:rsidRDefault="009B4470" w:rsidP="00A72982">
      <w:pPr>
        <w:jc w:val="both"/>
        <w:rPr>
          <w:rFonts w:ascii="Aptos" w:hAnsi="Aptos"/>
          <w:sz w:val="20"/>
          <w:lang w:eastAsia="en-US"/>
        </w:rPr>
      </w:pPr>
    </w:p>
    <w:p w14:paraId="7826A1DE" w14:textId="77777777" w:rsidR="009B4470" w:rsidRPr="003A2349" w:rsidRDefault="009B4470" w:rsidP="00A72982">
      <w:pPr>
        <w:jc w:val="both"/>
        <w:rPr>
          <w:rFonts w:ascii="Aptos" w:hAnsi="Aptos"/>
          <w:sz w:val="28"/>
          <w:szCs w:val="28"/>
          <w:lang w:val="pt-PT" w:eastAsia="en-US"/>
        </w:rPr>
      </w:pPr>
      <w:r w:rsidRPr="003A2349">
        <w:rPr>
          <w:rFonts w:ascii="Aptos" w:hAnsi="Aptos"/>
          <w:sz w:val="28"/>
          <w:szCs w:val="28"/>
          <w:lang w:val="pt-PT" w:eastAsia="en-US"/>
        </w:rPr>
        <w:t>Se necessitar de receber informações por parte do Concelho de Moray num formato diferente, como Braille, cassete áudio ou letras grandes, contacte:</w:t>
      </w:r>
    </w:p>
    <w:p w14:paraId="7D1CBD94" w14:textId="77777777" w:rsidR="009B4470" w:rsidRPr="003A2349" w:rsidRDefault="009B4470" w:rsidP="00A72982">
      <w:pPr>
        <w:jc w:val="both"/>
        <w:rPr>
          <w:rFonts w:ascii="Aptos" w:hAnsi="Aptos"/>
          <w:sz w:val="20"/>
          <w:lang w:eastAsia="en-US"/>
        </w:rPr>
      </w:pPr>
    </w:p>
    <w:p w14:paraId="52A1C163" w14:textId="77777777" w:rsidR="009B4470" w:rsidRPr="003A2349" w:rsidRDefault="009B4470" w:rsidP="00A72982">
      <w:pPr>
        <w:jc w:val="both"/>
        <w:rPr>
          <w:rFonts w:ascii="Aptos" w:hAnsi="Aptos"/>
          <w:sz w:val="20"/>
          <w:lang w:eastAsia="en-US"/>
        </w:rPr>
      </w:pPr>
    </w:p>
    <w:p w14:paraId="2284DF17" w14:textId="344842D1" w:rsidR="009B4470" w:rsidRPr="003A2349" w:rsidRDefault="009B4470" w:rsidP="00A72982">
      <w:pPr>
        <w:jc w:val="both"/>
        <w:rPr>
          <w:rFonts w:ascii="Aptos" w:hAnsi="Aptos" w:cs="Arial"/>
          <w:sz w:val="28"/>
          <w:szCs w:val="28"/>
          <w:lang w:val="lv-LV" w:eastAsia="en-US"/>
        </w:rPr>
      </w:pPr>
      <w:r w:rsidRPr="003A2349">
        <w:rPr>
          <w:rFonts w:ascii="Aptos" w:hAnsi="Aptos" w:cs="Arial"/>
          <w:sz w:val="28"/>
          <w:szCs w:val="28"/>
          <w:lang w:val="lv-LV" w:eastAsia="en-US"/>
        </w:rPr>
        <w:t>Ja Jums vajadzīga informācija no Marejas domes (</w:t>
      </w:r>
      <w:r w:rsidRPr="003A2349">
        <w:rPr>
          <w:rFonts w:ascii="Aptos" w:hAnsi="Aptos" w:cs="Arial"/>
          <w:i/>
          <w:iCs/>
          <w:sz w:val="28"/>
          <w:szCs w:val="28"/>
          <w:lang w:val="lv-LV" w:eastAsia="en-US"/>
        </w:rPr>
        <w:t xml:space="preserve">Moray </w:t>
      </w:r>
      <w:r w:rsidR="0020170B" w:rsidRPr="003A2349">
        <w:rPr>
          <w:rFonts w:ascii="Aptos" w:hAnsi="Aptos" w:cs="Arial"/>
          <w:i/>
          <w:iCs/>
          <w:sz w:val="28"/>
          <w:szCs w:val="28"/>
          <w:lang w:val="lv-LV" w:eastAsia="en-US"/>
        </w:rPr>
        <w:t>Council</w:t>
      </w:r>
      <w:r w:rsidRPr="003A2349">
        <w:rPr>
          <w:rFonts w:ascii="Aptos" w:hAnsi="Aptos" w:cs="Arial"/>
          <w:sz w:val="28"/>
          <w:szCs w:val="28"/>
          <w:lang w:val="lv-LV" w:eastAsia="en-US"/>
        </w:rPr>
        <w:t>) citā valodā vai formātā, piemēram, Braila rakstā, audio lentā vai lielā drukā, sazinieties ar:</w:t>
      </w:r>
    </w:p>
    <w:p w14:paraId="5E6F2CF3" w14:textId="77777777" w:rsidR="009B4470" w:rsidRPr="003A2349" w:rsidRDefault="009B4470" w:rsidP="00A72982">
      <w:pPr>
        <w:jc w:val="both"/>
        <w:rPr>
          <w:rFonts w:ascii="Aptos" w:hAnsi="Aptos"/>
          <w:sz w:val="20"/>
          <w:lang w:eastAsia="en-US"/>
        </w:rPr>
      </w:pPr>
    </w:p>
    <w:p w14:paraId="6A1C5DF0" w14:textId="77777777" w:rsidR="009B4470" w:rsidRPr="003A2349" w:rsidRDefault="009B4470" w:rsidP="00A72982">
      <w:pPr>
        <w:jc w:val="both"/>
        <w:rPr>
          <w:rFonts w:ascii="Aptos" w:hAnsi="Aptos"/>
          <w:sz w:val="20"/>
          <w:lang w:eastAsia="en-US"/>
        </w:rPr>
      </w:pPr>
    </w:p>
    <w:p w14:paraId="5D4C9D19" w14:textId="77777777" w:rsidR="009B4470" w:rsidRPr="003A2349" w:rsidRDefault="009B4470" w:rsidP="00A72982">
      <w:pPr>
        <w:bidi/>
        <w:jc w:val="both"/>
        <w:rPr>
          <w:rFonts w:ascii="Aptos" w:hAnsi="Aptos"/>
          <w:sz w:val="24"/>
          <w:szCs w:val="24"/>
          <w:lang w:eastAsia="en-US"/>
        </w:rPr>
      </w:pPr>
      <w:r w:rsidRPr="003A2349">
        <w:rPr>
          <w:rFonts w:ascii="Aptos" w:hAnsi="Aptos"/>
          <w:sz w:val="36"/>
          <w:szCs w:val="36"/>
          <w:rtl/>
          <w:lang w:eastAsia="en-US" w:bidi="ur-PK"/>
        </w:rPr>
        <w:t>اگرآپ کو مورے کونسل سے کسی دیگر زبان یا صورت میں معلومات درکار ہوں مثلا˝ بریلے، آڈیو ٹیپ یا بڑے حروف، تو مہربانی فرما کر رابطہ فرمائیں:</w:t>
      </w:r>
      <w:r w:rsidRPr="003A2349">
        <w:rPr>
          <w:rFonts w:ascii="Aptos" w:hAnsi="Aptos"/>
          <w:sz w:val="24"/>
          <w:szCs w:val="24"/>
          <w:lang w:eastAsia="en-US"/>
        </w:rPr>
        <w:t xml:space="preserve"> </w:t>
      </w:r>
    </w:p>
    <w:p w14:paraId="5F33AAE9" w14:textId="77777777" w:rsidR="009B4470" w:rsidRPr="003A2349" w:rsidRDefault="009B4470" w:rsidP="00A72982">
      <w:pPr>
        <w:jc w:val="both"/>
        <w:rPr>
          <w:rFonts w:ascii="Aptos" w:hAnsi="Aptos"/>
          <w:sz w:val="24"/>
          <w:szCs w:val="24"/>
          <w:lang w:eastAsia="en-US"/>
        </w:rPr>
      </w:pPr>
    </w:p>
    <w:p w14:paraId="5C309CE3" w14:textId="1B1E7C77" w:rsidR="009B4470" w:rsidRPr="003A2349" w:rsidRDefault="002A26C8" w:rsidP="00A72982">
      <w:pPr>
        <w:jc w:val="both"/>
        <w:rPr>
          <w:rFonts w:ascii="Aptos" w:hAnsi="Aptos" w:cs="Arial"/>
          <w:noProof/>
          <w:sz w:val="32"/>
          <w:szCs w:val="32"/>
        </w:rPr>
      </w:pPr>
      <w:r w:rsidRPr="003A2349">
        <w:rPr>
          <w:rFonts w:ascii="Aptos" w:hAnsi="Aptos"/>
          <w:noProof/>
          <w:szCs w:val="24"/>
        </w:rPr>
        <mc:AlternateContent>
          <mc:Choice Requires="wps">
            <w:drawing>
              <wp:anchor distT="0" distB="0" distL="114300" distR="114300" simplePos="0" relativeHeight="251658240" behindDoc="1" locked="0" layoutInCell="1" allowOverlap="1" wp14:anchorId="302773EB" wp14:editId="4B881468">
                <wp:simplePos x="0" y="0"/>
                <wp:positionH relativeFrom="column">
                  <wp:posOffset>-42545</wp:posOffset>
                </wp:positionH>
                <wp:positionV relativeFrom="paragraph">
                  <wp:posOffset>26670</wp:posOffset>
                </wp:positionV>
                <wp:extent cx="770255" cy="316230"/>
                <wp:effectExtent l="0" t="0" r="86995" b="121920"/>
                <wp:wrapNone/>
                <wp:docPr id="4" name="Freeform 4"/>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EditPoints="1" noChangeArrowheads="1"/>
                      </wps:cNvSpPr>
                      <wps:spPr bwMode="auto">
                        <a:xfrm>
                          <a:off x="0" y="0"/>
                          <a:ext cx="770255" cy="316230"/>
                        </a:xfrm>
                        <a:custGeom>
                          <a:avLst/>
                          <a:gdLst>
                            <a:gd name="T0" fmla="*/ 0 w 21600"/>
                            <a:gd name="T1" fmla="*/ 0 h 21600"/>
                            <a:gd name="T2" fmla="*/ 10800 w 21600"/>
                            <a:gd name="T3" fmla="*/ 0 h 21600"/>
                            <a:gd name="T4" fmla="*/ 21600 w 21600"/>
                            <a:gd name="T5" fmla="*/ 0 h 21600"/>
                            <a:gd name="T6" fmla="*/ 21600 w 21600"/>
                            <a:gd name="T7" fmla="*/ 10800 h 21600"/>
                            <a:gd name="T8" fmla="*/ 21600 w 21600"/>
                            <a:gd name="T9" fmla="*/ 21600 h 21600"/>
                            <a:gd name="T10" fmla="*/ 10800 w 21600"/>
                            <a:gd name="T11" fmla="*/ 21600 h 21600"/>
                            <a:gd name="T12" fmla="*/ 0 w 21600"/>
                            <a:gd name="T13" fmla="*/ 21600 h 21600"/>
                            <a:gd name="T14" fmla="*/ 0 w 21600"/>
                            <a:gd name="T15" fmla="*/ 10800 h 21600"/>
                            <a:gd name="T16" fmla="*/ 5304 w 21600"/>
                            <a:gd name="T17" fmla="*/ 9216 h 21600"/>
                            <a:gd name="T18" fmla="*/ 17504 w 21600"/>
                            <a:gd name="T19" fmla="*/ 1837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extrusionOk="0">
                              <a:moveTo>
                                <a:pt x="14" y="0"/>
                              </a:moveTo>
                              <a:lnTo>
                                <a:pt x="21600" y="0"/>
                              </a:lnTo>
                              <a:lnTo>
                                <a:pt x="21600" y="21628"/>
                              </a:lnTo>
                              <a:lnTo>
                                <a:pt x="14" y="21628"/>
                              </a:lnTo>
                              <a:lnTo>
                                <a:pt x="14" y="0"/>
                              </a:lnTo>
                              <a:close/>
                            </a:path>
                            <a:path w="21600" h="21600" extrusionOk="0">
                              <a:moveTo>
                                <a:pt x="18476" y="2035"/>
                              </a:moveTo>
                              <a:lnTo>
                                <a:pt x="20539" y="2035"/>
                              </a:lnTo>
                              <a:lnTo>
                                <a:pt x="20539" y="6559"/>
                              </a:lnTo>
                              <a:lnTo>
                                <a:pt x="18476" y="6559"/>
                              </a:lnTo>
                              <a:lnTo>
                                <a:pt x="18476" y="2035"/>
                              </a:lnTo>
                              <a:close/>
                            </a:path>
                            <a:path w="21600" h="21600" extrusionOk="0">
                              <a:moveTo>
                                <a:pt x="884" y="2092"/>
                              </a:moveTo>
                              <a:lnTo>
                                <a:pt x="7425" y="2092"/>
                              </a:lnTo>
                              <a:lnTo>
                                <a:pt x="7425" y="2770"/>
                              </a:lnTo>
                              <a:lnTo>
                                <a:pt x="884" y="2770"/>
                              </a:lnTo>
                              <a:lnTo>
                                <a:pt x="884" y="2092"/>
                              </a:lnTo>
                              <a:close/>
                            </a:path>
                            <a:path w="21600" h="21600" extrusionOk="0">
                              <a:moveTo>
                                <a:pt x="884" y="3109"/>
                              </a:moveTo>
                              <a:lnTo>
                                <a:pt x="7425" y="3109"/>
                              </a:lnTo>
                              <a:lnTo>
                                <a:pt x="7425" y="3788"/>
                              </a:lnTo>
                              <a:lnTo>
                                <a:pt x="884" y="3788"/>
                              </a:lnTo>
                              <a:lnTo>
                                <a:pt x="884" y="3109"/>
                              </a:lnTo>
                              <a:close/>
                            </a:path>
                            <a:path w="21600" h="21600" extrusionOk="0">
                              <a:moveTo>
                                <a:pt x="884" y="4127"/>
                              </a:moveTo>
                              <a:lnTo>
                                <a:pt x="7425" y="4127"/>
                              </a:lnTo>
                              <a:lnTo>
                                <a:pt x="7425" y="4806"/>
                              </a:lnTo>
                              <a:lnTo>
                                <a:pt x="884" y="4806"/>
                              </a:lnTo>
                              <a:lnTo>
                                <a:pt x="884" y="4127"/>
                              </a:lnTo>
                              <a:close/>
                            </a:path>
                            <a:path w="21600" h="21600" extrusionOk="0">
                              <a:moveTo>
                                <a:pt x="5127" y="5145"/>
                              </a:moveTo>
                              <a:lnTo>
                                <a:pt x="7425" y="5145"/>
                              </a:lnTo>
                              <a:lnTo>
                                <a:pt x="7425" y="5824"/>
                              </a:lnTo>
                              <a:lnTo>
                                <a:pt x="5127" y="5824"/>
                              </a:lnTo>
                              <a:lnTo>
                                <a:pt x="5127" y="5145"/>
                              </a:lnTo>
                              <a:close/>
                            </a:path>
                          </a:pathLst>
                        </a:custGeom>
                        <a:solidFill>
                          <a:srgbClr val="FFFFFF"/>
                        </a:solidFill>
                        <a:ln w="9525">
                          <a:solidFill>
                            <a:srgbClr val="000000"/>
                          </a:solidFill>
                          <a:miter lim="800000"/>
                          <a:headEnd/>
                          <a:tailEnd/>
                        </a:ln>
                        <a:effectLst>
                          <a:outerShdw dist="107763" dir="2700000" algn="ctr" rotWithShape="0">
                            <a:srgbClr val="808080"/>
                          </a:outerShdw>
                        </a:effec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635FC57" id="Freeform 4" o:spid="_x0000_s1026" style="position:absolute;margin-left:-3.35pt;margin-top:2.1pt;width:60.65pt;height:24.9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coordsize="21600,21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PvbwhwQAACcQAAAOAAAAZHJzL2Uyb0RvYy54bWy0V11v2zYUfR+w/0DoccBiUZYs2YhTFGkz&#10;DOjWAvGwZ0aiLKGSqJF0lOzX715KlBknctQu9YNJikf34xx+6F6+e6grcs+lKkWz9eiF7xHepCIr&#10;m/3W+2t382viEaVZk7FKNHzrPXLlvbv6+afLrt3wQBSiyrgkYKRRm67deoXW7WaxUGnBa6YuRMsb&#10;mMyFrJmGodwvMsk6sF5Xi8D3V4tOyKyVIuVKwdMP/aR3ZeznOU/15zxXXJNq60Fs2vxL83+H/4ur&#10;S7bZS9YWZTqEwb4jipqVDTgdTX1gmpGDLJ+ZqstUCiVyfZGKeiHyvEy5yQGyof5JNrcFa7nJBchR&#10;7UiTejuz6Z/3t+0XiaGr9pNIvyrSiOuCNXv+XrVAH4jqwaOPWam/iLLR4Ns8GDBSiq7gLDOPgcxF&#10;16rNaBQHCsyTu+4PkYH87KCF4ekhlzU6BQbIg5HjcZSDP2iSwsM49oMo8kgKU0u6CpZGrgXb2JfT&#10;g9K/cWEMsftPSvdqZtAzWmSkYTV43YHyeV2BsL8siE86EtCVb7UfQZCWAypeBgUOiPqJP2lt6QB9&#10;MmEtdEAmpqnYgIXXY1s5oLPWYgfYJzERH2ze0e1Zi+tnwAmL1JXiLIHU1aN3PmXTFWVSEOoqct6e&#10;K8u0PVeTsyxSV5ho6YdTKlNXmDXEOLVuqCsMjaMzJl1laLKMY9cm7KW93S2ssBsofWiGHQQ9AkcB&#10;7kzcUK1QuFlxO8GW3FE8PcEEoHB2AgziIHg5CwzMIziaBQZaERzPAgNjCF7PAuMqRTSswTkp0iFH&#10;WGKz4EOW9EmaPZED8RJOXryydrh24Aze4dKAa2uHysPFtaMmEZCEadTNqANd0m09s7Y9Uow9OE/l&#10;AS/oz1+tkrW45zth3tIoKe1DsgfscbpqXNhgGqixSDtv29aYO+KgFyQDKxZj2x47uJ4NPPWcVkLx&#10;nnYk438zkYRxv7ACf2kFmuTDj5awwYAPB2zTs+1AyQhdRZFdhRZi24GRMYRvgL4QwBszkyT9Ign8&#10;dTAoOsVLHAZwOhpaRqzN0bZ9rkck3PZn18nofjbwGKf1+YMYWVLfKvoqIw7WRmXbE0aWcXJ+51hG&#10;5gOPcVqfP4iRkAb2WH6VEQdro7LtCSNh4q9mrZH5wGOc1ucbMxKhB9wKEQ1fO07GzeBgbVi2PaEk&#10;SoLwLCVH//ORx0it12ekwG01Xj14czlf4kpUZXZTVhUexUru764rSe4Z3GY35jeE+wRWNXhzrSM4&#10;NsxbkyZ883vJRF1qqCSrst568FkOPwSxDRYnH5vM9DUrq74PIVfmo4WbGnG4QcUBTNwWWUeyUmHl&#10;48fxCj4bsxKu3iDurRJW7aHUTbWEG1nov0tdmDrNXq1PMk6gREjsuTaaN19NjmdTNGGdhGWr2tyJ&#10;7BFqJjCONrG6hk4h5L8e6aBS3XrqnwOT3CPV7w3UXWsahgDTZhBGcQAD6c7cuTOsScHU1tMefNlh&#10;91rDCF45tLLcF5i1kaAR76FWy0usqUx8fVTDAKpRk8RQOWO5644N6ljfX/0HAAD//wMAUEsDBBQA&#10;BgAIAAAAIQCfiV1A3AAAAAcBAAAPAAAAZHJzL2Rvd25yZXYueG1sTI7BbsIwEETvlfoP1lbqDWxQ&#10;CDSNg6pKSPTW0vbAbYm3SYS9jmID6d/XnMpxNKM3r1yPzoozDaHzrGE2VSCIa286bjR8fW4mKxAh&#10;Ihu0nknDLwVYV/d3JRbGX/iDzrvYiAThUKCGNsa+kDLULTkMU98Tp+7HDw5jikMjzYCXBHdWzpXK&#10;pcOO00OLPb22VB93J6eBj/i93LzXVm3jvl2stvsn379p/fgwvjyDiDTG/zFc9ZM6VMnp4E9sgrAa&#10;JvkyLTVkcxDXepblIA4aFpkCWZXy1r/6AwAA//8DAFBLAQItABQABgAIAAAAIQC2gziS/gAAAOEB&#10;AAATAAAAAAAAAAAAAAAAAAAAAABbQ29udGVudF9UeXBlc10ueG1sUEsBAi0AFAAGAAgAAAAhADj9&#10;If/WAAAAlAEAAAsAAAAAAAAAAAAAAAAALwEAAF9yZWxzLy5yZWxzUEsBAi0AFAAGAAgAAAAhABk+&#10;9vCHBAAAJxAAAA4AAAAAAAAAAAAAAAAALgIAAGRycy9lMm9Eb2MueG1sUEsBAi0AFAAGAAgAAAAh&#10;AJ+JXUDcAAAABwEAAA8AAAAAAAAAAAAAAAAA4QYAAGRycy9kb3ducmV2LnhtbFBLBQYAAAAABAAE&#10;APMAAADqBwAAAAA=&#10;" path="m14,l21600,r,21628l14,21628,14,xem18476,2035r2063,l20539,6559r-2063,l18476,2035xem884,2092r6541,l7425,2770r-6541,l884,2092xem884,3109r6541,l7425,3788r-6541,l884,3109xem884,4127r6541,l7425,4806r-6541,l884,4127xem5127,5145r2298,l7425,5824r-2298,l5127,5145xe">
                <v:stroke joinstyle="miter"/>
                <v:shadow on="t" offset="6pt,6pt"/>
                <v:path o:extrusionok="f" o:connecttype="custom" o:connectlocs="0,0;385128,0;770255,0;770255,158115;770255,316230;385128,316230;0,316230;0,158115" o:connectangles="0,0,0,0,0,0,0,0" textboxrect="5304,9216,17504,18377"/>
                <o:lock v:ext="edit" aspectratio="t" verticies="t"/>
              </v:shape>
            </w:pict>
          </mc:Fallback>
        </mc:AlternateContent>
      </w:r>
      <w:r w:rsidR="009B4470" w:rsidRPr="003A2349">
        <w:rPr>
          <w:rFonts w:ascii="Aptos" w:hAnsi="Aptos" w:cs="Arial"/>
          <w:noProof/>
          <w:sz w:val="32"/>
          <w:szCs w:val="32"/>
        </w:rPr>
        <w:t xml:space="preserve"> </w:t>
      </w:r>
      <w:r w:rsidR="009B4470" w:rsidRPr="003A2349">
        <w:rPr>
          <w:rFonts w:ascii="Aptos" w:hAnsi="Aptos" w:cs="Arial"/>
          <w:noProof/>
          <w:sz w:val="32"/>
          <w:szCs w:val="32"/>
        </w:rPr>
        <w:tab/>
      </w:r>
      <w:r w:rsidR="009B4470" w:rsidRPr="003A2349">
        <w:rPr>
          <w:rFonts w:ascii="Aptos" w:hAnsi="Aptos" w:cs="Arial"/>
          <w:noProof/>
          <w:sz w:val="32"/>
          <w:szCs w:val="32"/>
        </w:rPr>
        <w:tab/>
      </w:r>
      <w:r w:rsidR="00D33BDC" w:rsidRPr="003A2349">
        <w:rPr>
          <w:rFonts w:ascii="Aptos" w:hAnsi="Aptos" w:cs="Arial"/>
          <w:noProof/>
          <w:sz w:val="32"/>
          <w:szCs w:val="32"/>
        </w:rPr>
        <w:t>Chief Financial Officer</w:t>
      </w:r>
      <w:r w:rsidR="009B4470" w:rsidRPr="003A2349">
        <w:rPr>
          <w:rFonts w:ascii="Aptos" w:hAnsi="Aptos" w:cs="Arial"/>
          <w:noProof/>
          <w:sz w:val="32"/>
          <w:szCs w:val="32"/>
        </w:rPr>
        <w:t>, High Street</w:t>
      </w:r>
    </w:p>
    <w:p w14:paraId="4FFF8E0D" w14:textId="77777777" w:rsidR="009B4470" w:rsidRPr="003A2349" w:rsidRDefault="009B4470" w:rsidP="00A72982">
      <w:pPr>
        <w:ind w:firstLine="720"/>
        <w:jc w:val="both"/>
        <w:rPr>
          <w:rFonts w:ascii="Aptos" w:hAnsi="Aptos" w:cs="Arial"/>
          <w:sz w:val="32"/>
          <w:szCs w:val="32"/>
          <w:lang w:val="es-ES_tradnl" w:eastAsia="en-US"/>
        </w:rPr>
      </w:pPr>
      <w:r w:rsidRPr="003A2349">
        <w:rPr>
          <w:rFonts w:ascii="Aptos" w:hAnsi="Aptos" w:cs="Arial"/>
          <w:noProof/>
          <w:sz w:val="32"/>
          <w:szCs w:val="32"/>
        </w:rPr>
        <w:tab/>
        <w:t>Elgin, IV30 1BX</w:t>
      </w:r>
      <w:r w:rsidRPr="003A2349">
        <w:rPr>
          <w:rFonts w:ascii="Aptos" w:hAnsi="Aptos" w:cs="Arial"/>
          <w:sz w:val="32"/>
          <w:szCs w:val="32"/>
          <w:lang w:val="es-ES_tradnl" w:eastAsia="en-US"/>
        </w:rPr>
        <w:tab/>
      </w:r>
    </w:p>
    <w:p w14:paraId="19F95D8B" w14:textId="77777777" w:rsidR="009B4470" w:rsidRPr="003A2349" w:rsidRDefault="009B4470" w:rsidP="00A72982">
      <w:pPr>
        <w:jc w:val="both"/>
        <w:rPr>
          <w:rFonts w:ascii="Aptos" w:hAnsi="Aptos"/>
          <w:sz w:val="24"/>
          <w:szCs w:val="24"/>
          <w:lang w:val="es-ES_tradnl" w:eastAsia="en-US"/>
        </w:rPr>
      </w:pPr>
    </w:p>
    <w:p w14:paraId="0E8668A7" w14:textId="2A5A178F" w:rsidR="009B4470" w:rsidRPr="003A2349" w:rsidRDefault="009B4470" w:rsidP="00A72982">
      <w:pPr>
        <w:jc w:val="both"/>
        <w:rPr>
          <w:rFonts w:ascii="Aptos" w:hAnsi="Aptos" w:cs="Arial"/>
          <w:sz w:val="32"/>
          <w:szCs w:val="32"/>
          <w:lang w:val="es-ES_tradnl" w:eastAsia="en-US"/>
        </w:rPr>
      </w:pPr>
      <w:r w:rsidRPr="003A2349">
        <w:rPr>
          <w:rFonts w:ascii="Aptos" w:hAnsi="Aptos" w:cs="Arial"/>
          <w:sz w:val="32"/>
          <w:szCs w:val="32"/>
          <w:lang w:val="es-ES_tradnl" w:eastAsia="en-US"/>
        </w:rPr>
        <w:t xml:space="preserve">  </w:t>
      </w:r>
      <w:r w:rsidR="002D4E98" w:rsidRPr="003A2349">
        <w:rPr>
          <w:rFonts w:ascii="Aptos" w:hAnsi="Aptos"/>
          <w:noProof/>
          <w:szCs w:val="24"/>
        </w:rPr>
        <mc:AlternateContent>
          <mc:Choice Requires="wps">
            <w:drawing>
              <wp:inline distT="0" distB="0" distL="0" distR="0" wp14:anchorId="1686D1D6" wp14:editId="4D2CC254">
                <wp:extent cx="376555" cy="464820"/>
                <wp:effectExtent l="0" t="0" r="23495" b="11430"/>
                <wp:docPr id="2" name="Freeform 2"/>
                <wp:cNvGraphicFramePr>
                  <a:graphicFrameLocks xmlns:a="http://schemas.openxmlformats.org/drawingml/2006/main"/>
                </wp:cNvGraphicFramePr>
                <a:graphic xmlns:a="http://schemas.openxmlformats.org/drawingml/2006/main">
                  <a:graphicData uri="http://schemas.microsoft.com/office/word/2010/wordprocessingShape">
                    <wps:wsp>
                      <wps:cNvSpPr>
                        <a:spLocks noEditPoints="1" noChangeArrowheads="1"/>
                      </wps:cNvSpPr>
                      <wps:spPr bwMode="auto">
                        <a:xfrm>
                          <a:off x="0" y="0"/>
                          <a:ext cx="376555" cy="464820"/>
                        </a:xfrm>
                        <a:custGeom>
                          <a:avLst/>
                          <a:gdLst>
                            <a:gd name="T0" fmla="*/ 10800 w 21600"/>
                            <a:gd name="T1" fmla="*/ 0 h 21600"/>
                            <a:gd name="T2" fmla="*/ 10800 w 21600"/>
                            <a:gd name="T3" fmla="*/ 21600 h 21600"/>
                            <a:gd name="T4" fmla="*/ 17326 w 21600"/>
                            <a:gd name="T5" fmla="*/ 0 h 21600"/>
                            <a:gd name="T6" fmla="*/ 4274 w 21600"/>
                            <a:gd name="T7" fmla="*/ 0 h 21600"/>
                            <a:gd name="T8" fmla="*/ 4274 w 21600"/>
                            <a:gd name="T9" fmla="*/ 11631 h 21600"/>
                            <a:gd name="T10" fmla="*/ 17326 w 21600"/>
                            <a:gd name="T11" fmla="*/ 11631 h 21600"/>
                            <a:gd name="T12" fmla="*/ 4274 w 21600"/>
                            <a:gd name="T13" fmla="*/ 5816 h 21600"/>
                            <a:gd name="T14" fmla="*/ 17326 w 21600"/>
                            <a:gd name="T15" fmla="*/ 5816 h 21600"/>
                            <a:gd name="T16" fmla="*/ 18828 w 21600"/>
                            <a:gd name="T17" fmla="*/ 15785 h 21600"/>
                            <a:gd name="T18" fmla="*/ 2772 w 21600"/>
                            <a:gd name="T19" fmla="*/ 15785 h 21600"/>
                            <a:gd name="T20" fmla="*/ 6194 w 21600"/>
                            <a:gd name="T21" fmla="*/ 1913 h 21600"/>
                            <a:gd name="T22" fmla="*/ 15565 w 21600"/>
                            <a:gd name="T23" fmla="*/ 9747 h 21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T20" t="T21" r="T22" b="T2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w:pict>
              <v:shape w14:anchorId="28A4E4A3" id="Freeform 2" o:spid="_x0000_s1026" style="width:29.65pt;height:36.6pt;visibility:visible;mso-wrap-style:square;mso-left-percent:-10001;mso-top-percent:-10001;mso-position-horizontal:absolute;mso-position-horizontal-relative:char;mso-position-vertical:absolute;mso-position-vertical-relative:line;mso-left-percent:-10001;mso-top-percent:-10001;v-text-anchor:top" coordsize="21600,216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FT2b6QUAAGUYAAAOAAAAZHJzL2Uyb0RvYy54bWysWdtu20YQfS/QfyD4WKARZ3kXIgeBkxQF&#10;0iZA1A+gSUoiQnJZkracfn1nL0OubfGi1n7QkuLR7MyZ23L89t1jVVoPedsVvN7Z8MaxrbxOeVbU&#10;x5391/7Tr5FtdX1SZ0nJ63xn/8g7+93Nzz+9PTfbnPETL7O8tVBI3W3Pzc4+9X2z3Wy69JRXSfeG&#10;N3mNDw+8rZIeb9vjJmuTM0qvyg1znGBz5m3WtDzNuw6//aAe2jdS/uGQp/2Xw6HLe6vc2ahbLz9b&#10;+XknPjc3b5PtsU2aU5FqNZL/oEWVFDVuOoj6kPSJdd8WL0RVRdryjh/6NymvNvxwKNJc2oDWgPPM&#10;mm+npMmlLUhO1ww0da8nNv3z4VvztRWqd81nnn7vrJp/zIr+Ky/qHjcCG7+4PSX1MX/ftvx8ypNM&#10;fo3Mbc5Ntx0kiJsOZVl35z94hr5O7nsuSXk8tJXYAc21HiX3Pwbu88feSvFLNwx837etFB95gRcx&#10;6ZtNsqUfp/dd/1vOpaDk4XPXK9dleCWJz6w6qXDXPbr5UJXoxV82FjiR41hni0HgkLMHIJo2AB3r&#10;dBnEDNCsNNcAyu2mJHoGEEKXBVP6IRvL+gUGyGOhNyUsNHCTxmKyDjvOCYsNHEDgwpSt8MQZc8aC&#10;6Y15maZL5rQE0yV+BMGklqtdAqZPZkWafoEoYtGUY8D0DPhh5E+qabqHhSGbFPnEP3MiMctGjwcQ&#10;T4YPe+KeGNwpJZnpHfD9wJ/SkpnuiUMvNEVi4h8ptZMTZXv6WOt0xysLa5IoIyL7G96JyiJyH+vH&#10;HkRdRxGIEk8nwKipALurwBgiAuyvAqPzBThcBUavCnC8CiwSSqAxXdaYCNpGTIVVcG0lhvkquLYT&#10;Q3gVXFsKT0xVbtJubbFhi1a9F4GJzXov4g7b9V6EFTbsPQYNboUOT3oRFXRpnXe2qvHWabjC1tLe&#10;i4PJl+8UJxV/yPdc/qoXAcPAEZKRUeawmKweUWVtomUeSzREbhxoowlDayMlG1gXQm8e63uh4gau&#10;wYrCOy9XFFyl71VY8BdsG+RSkybbadUcOJGv7JrHiSIu1VwJA3BcCjnakVa18yBRdpJZkgLQEXAN&#10;dNFNojwr5q+ARj7MB0oQY818FqxkOK2agIDC2htynxC0KiTDIFIyA38hnEAFE3OiKJrlVBUpBsAo&#10;pWhPWtXehGPevN3oGqUjuAFVMpJEq5I4Ir1o3prBblhCuh62aME6HSKxZNGutKrdsdWuRA6eXJSJ&#10;h06dRMv7Myd21uqK3nHXasvQkTryFvVl6CM8f0i+lphlyL3KfHG14C+5s5K7FAW6FUgdlmLLxC7F&#10;q6HvYg4YPDhLmWXw6yzm68WWRXGYlrzLVTMWLfL/9keIHOzWgnQwitNkfxz6AoQxdm6lB6lGq0oV&#10;z4204EUoxpPuYoYOJI1Wnf4X9SXMa5MTi8YuyYlDh8ydJCcSEa7QmNOz5LhArMdLUOZRizd0IINp&#10;1eRc1Jcwr0wOc/xAl3cnxIKgYmGSnDgKdOFyIFw4fSCRqr4sQ/EFRENHHchgWhU5l/UlzCuTYxwO&#10;jYPkJDmh5+nDRIgVfjZyPNDNAhah4xHlQlqNuujYcSFQrIMH6hCOXXBEEVEv0SH27rlCAGGIpwmZ&#10;F9412FEL2pvWlzq8xL6yQ8dDZBSTg6bIGbAxlst5aob3giugMGpAhNCqiBn2v4AcdX6ONV4gRtBT&#10;wTCou3yUNrCLB+RR4Sughr6k5QufYwQP75HiNdSYMHa8LLJPRVmKDtq1x7vbsrUeEnw1/YR/t7fa&#10;b09gZS1eQ2MfD73yV5MiHPl3SURV9DgOL4tqZ+PgEv8EKNmKoevHOpPXfVKU6loeQ/UUVgxexdC7&#10;297x7AcOYVuuZt04m8eLE2//sa0zzrl3dvf3fdLmtlX+XuMgNwbPE+/a8sbzsWrgC7f55M58ktQp&#10;itrZvY3TF3F52+Md/uS+aYvjCXcCaXvN3+Pw91CIIa2cEiut9A3OsuV4Rs/dxbDcvJeo8b8DN/8C&#10;AAD//wMAUEsDBBQABgAIAAAAIQC5PaDE2wAAAAMBAAAPAAAAZHJzL2Rvd25yZXYueG1sTI/BTsMw&#10;DIbvSLxDZCQu05ayjrGVphMgIS6TgIHgmjWmrUicKsnW8vYYLnCxZP2/Pn8uN6Oz4oghdp4UXMwy&#10;EEi1Nx01Cl5f7qcrEDFpMtp6QgVfGGFTnZ6UujB+oGc87lIjGEKx0AralPpCyli36HSc+R6Jsw8f&#10;nE68hkaaoAeGOyvnWbaUTnfEF1rd412L9efu4BRc4XD7+DaGB/s+bBeTyTpfPS1ypc7PxptrEAnH&#10;9FeGH31Wh4qd9v5AJgqrgB9Jv5Ozy3UOYs/cfA6yKuV/9+obAAD//wMAUEsBAi0AFAAGAAgAAAAh&#10;ALaDOJL+AAAA4QEAABMAAAAAAAAAAAAAAAAAAAAAAFtDb250ZW50X1R5cGVzXS54bWxQSwECLQAU&#10;AAYACAAAACEAOP0h/9YAAACUAQAACwAAAAAAAAAAAAAAAAAvAQAAX3JlbHMvLnJlbHNQSwECLQAU&#10;AAYACAAAACEALRU9m+kFAABlGAAADgAAAAAAAAAAAAAAAAAuAgAAZHJzL2Uyb0RvYy54bWxQSwEC&#10;LQAUAAYACAAAACEAuT2gxNsAAAADAQAADwAAAAAAAAAAAAAAAABDCAAAZHJzL2Rvd25yZXYueG1s&#10;UEsFBgAAAAAEAAQA8wAAAEsJAAAAAA==&#10;" path="m21022,20295l18828,18396r,-5222l15478,13174r,-1543l17326,11631r,-475l17326,,10858,,4274,r,11037l4274,11631r1848,l6122,13174r-3350,l2772,18514,693,20295r-231,118l231,20651r-115,237l,21125r,119l116,21363r,118l231,21481r116,119l578,21600r115,l10858,21600r10049,l21138,21600r115,l21369,21481r115,l21600,21363r,-119l21600,21125r-116,-237l21369,20651r-116,-238l21022,20295xem18019,18514r-693,-593l4389,17921r-693,593l18019,18514xem19174,19701r-693,-593l3119,19108r-693,593l19174,19701xem20560,20769r-693,-593l1848,20176r-693,593l20560,20769xem18828,18396l17442,17209r-13284,l2772,18514m13168,14123r,593l17788,14716r,-593l13168,14123xem6122,1899r,7833l15478,9732r,-7833l6122,1899t,9732l15478,11631r,1543l6122,13174r,-1543xe" fillcolor="#ffc">
                <v:stroke joinstyle="miter"/>
                <v:path o:extrusionok="f" o:connecttype="custom" o:connectlocs="188278,0;188278,464820;302046,0;74509,0;74509,250293;302046,250293;74509,125157;302046,125157;328230,339684;48325,339684" o:connectangles="0,0,0,0,0,0,0,0,0,0" textboxrect="6194,1913,15565,9747"/>
                <o:lock v:ext="edit" verticies="t"/>
                <w10:anchorlock/>
              </v:shape>
            </w:pict>
          </mc:Fallback>
        </mc:AlternateContent>
      </w:r>
      <w:r w:rsidRPr="003A2349">
        <w:rPr>
          <w:rFonts w:ascii="Aptos" w:hAnsi="Aptos" w:cs="Arial"/>
          <w:i/>
          <w:sz w:val="32"/>
          <w:szCs w:val="32"/>
          <w:lang w:val="es-ES_tradnl" w:eastAsia="en-US"/>
        </w:rPr>
        <w:tab/>
        <w:t xml:space="preserve">  accountancy.support@moray.gov.uk</w:t>
      </w:r>
    </w:p>
    <w:p w14:paraId="55698943" w14:textId="77777777" w:rsidR="009B4470" w:rsidRPr="003A2349" w:rsidRDefault="009B4470" w:rsidP="00A72982">
      <w:pPr>
        <w:jc w:val="both"/>
        <w:rPr>
          <w:rFonts w:ascii="Aptos" w:hAnsi="Aptos"/>
          <w:sz w:val="24"/>
          <w:szCs w:val="24"/>
          <w:lang w:val="es-ES_tradnl" w:eastAsia="en-US"/>
        </w:rPr>
      </w:pPr>
    </w:p>
    <w:p w14:paraId="4CC3AAD4" w14:textId="77777777" w:rsidR="009B4470" w:rsidRPr="003A2349" w:rsidRDefault="009B4470" w:rsidP="00A72982">
      <w:pPr>
        <w:pStyle w:val="Title"/>
        <w:jc w:val="both"/>
        <w:rPr>
          <w:rFonts w:ascii="Aptos" w:hAnsi="Aptos" w:cs="Arial"/>
          <w:b w:val="0"/>
          <w:sz w:val="18"/>
          <w:szCs w:val="32"/>
          <w:lang w:val="es-ES_tradnl"/>
        </w:rPr>
      </w:pPr>
      <w:r w:rsidRPr="003A2349">
        <w:rPr>
          <w:rFonts w:ascii="Aptos" w:hAnsi="Aptos" w:cs="Arial"/>
          <w:b w:val="0"/>
          <w:sz w:val="18"/>
          <w:szCs w:val="32"/>
          <w:lang w:val="es-ES_tradnl"/>
        </w:rPr>
        <w:br w:type="page"/>
      </w:r>
    </w:p>
    <w:bookmarkStart w:id="0" w:name="_Hlk178757971" w:displacedByCustomXml="next"/>
    <w:sdt>
      <w:sdtPr>
        <w:rPr>
          <w:rFonts w:ascii="Aptos" w:eastAsia="Times New Roman" w:hAnsi="Aptos" w:cs="Times New Roman"/>
          <w:b w:val="0"/>
          <w:bCs w:val="0"/>
          <w:color w:val="auto"/>
          <w:sz w:val="18"/>
          <w:szCs w:val="20"/>
          <w:lang w:val="en-GB" w:eastAsia="en-GB"/>
        </w:rPr>
        <w:id w:val="23069309"/>
        <w:docPartObj>
          <w:docPartGallery w:val="Table of Contents"/>
          <w:docPartUnique/>
        </w:docPartObj>
      </w:sdtPr>
      <w:sdtEndPr/>
      <w:sdtContent>
        <w:p w14:paraId="4682EC8D" w14:textId="49529879" w:rsidR="00245F68" w:rsidRPr="003A2349" w:rsidRDefault="00245F68">
          <w:pPr>
            <w:pStyle w:val="TOCHeading"/>
            <w:rPr>
              <w:rFonts w:ascii="Aptos" w:hAnsi="Aptos"/>
            </w:rPr>
          </w:pPr>
          <w:r w:rsidRPr="003A2349">
            <w:rPr>
              <w:rFonts w:ascii="Aptos" w:hAnsi="Aptos"/>
              <w:lang w:val="en-GB"/>
            </w:rPr>
            <w:t>Contents</w:t>
          </w:r>
        </w:p>
        <w:p w14:paraId="35641656" w14:textId="3321F014" w:rsidR="00860E36" w:rsidRDefault="00245F68">
          <w:pPr>
            <w:pStyle w:val="TOC1"/>
            <w:tabs>
              <w:tab w:val="right" w:leader="dot" w:pos="9616"/>
            </w:tabs>
            <w:rPr>
              <w:rFonts w:asciiTheme="minorHAnsi" w:eastAsiaTheme="minorEastAsia" w:hAnsiTheme="minorHAnsi" w:cstheme="minorBidi"/>
              <w:noProof/>
              <w:kern w:val="2"/>
              <w:sz w:val="24"/>
              <w:szCs w:val="24"/>
              <w14:ligatures w14:val="standardContextual"/>
            </w:rPr>
          </w:pPr>
          <w:r w:rsidRPr="003A2349">
            <w:rPr>
              <w:rFonts w:ascii="Aptos" w:hAnsi="Aptos"/>
            </w:rPr>
            <w:fldChar w:fldCharType="begin"/>
          </w:r>
          <w:r w:rsidRPr="003A2349">
            <w:rPr>
              <w:rFonts w:ascii="Aptos" w:hAnsi="Aptos"/>
            </w:rPr>
            <w:instrText xml:space="preserve"> TOC \o "1-3" \h \z \u </w:instrText>
          </w:r>
          <w:r w:rsidRPr="003A2349">
            <w:rPr>
              <w:rFonts w:ascii="Aptos" w:hAnsi="Aptos"/>
            </w:rPr>
            <w:fldChar w:fldCharType="separate"/>
          </w:r>
          <w:hyperlink w:anchor="_Toc233115414" w:history="1">
            <w:r w:rsidR="00860E36" w:rsidRPr="00C10533">
              <w:rPr>
                <w:rStyle w:val="Hyperlink"/>
                <w:rFonts w:ascii="Aptos" w:hAnsi="Aptos"/>
                <w:noProof/>
              </w:rPr>
              <w:t>Management Commentary</w:t>
            </w:r>
            <w:r w:rsidR="00860E36">
              <w:rPr>
                <w:noProof/>
                <w:webHidden/>
              </w:rPr>
              <w:tab/>
            </w:r>
            <w:r w:rsidR="00860E36">
              <w:rPr>
                <w:noProof/>
                <w:webHidden/>
              </w:rPr>
              <w:fldChar w:fldCharType="begin"/>
            </w:r>
            <w:r w:rsidR="00860E36">
              <w:rPr>
                <w:noProof/>
                <w:webHidden/>
              </w:rPr>
              <w:instrText xml:space="preserve"> PAGEREF _Toc233115414 \h </w:instrText>
            </w:r>
            <w:r w:rsidR="00860E36">
              <w:rPr>
                <w:noProof/>
                <w:webHidden/>
              </w:rPr>
            </w:r>
            <w:r w:rsidR="00860E36">
              <w:rPr>
                <w:noProof/>
                <w:webHidden/>
              </w:rPr>
              <w:fldChar w:fldCharType="separate"/>
            </w:r>
            <w:r w:rsidR="00B51019">
              <w:rPr>
                <w:noProof/>
                <w:webHidden/>
              </w:rPr>
              <w:t>1</w:t>
            </w:r>
            <w:r w:rsidR="00860E36">
              <w:rPr>
                <w:noProof/>
                <w:webHidden/>
              </w:rPr>
              <w:fldChar w:fldCharType="end"/>
            </w:r>
          </w:hyperlink>
        </w:p>
        <w:p w14:paraId="5BB9AFD7" w14:textId="0027632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15" w:history="1">
            <w:r w:rsidRPr="00C10533">
              <w:rPr>
                <w:rStyle w:val="Hyperlink"/>
                <w:rFonts w:ascii="Aptos" w:hAnsi="Aptos"/>
                <w:noProof/>
              </w:rPr>
              <w:t>Statement of Responsibilities for th</w:t>
            </w:r>
            <w:r w:rsidRPr="00C10533">
              <w:rPr>
                <w:rStyle w:val="Hyperlink"/>
                <w:rFonts w:ascii="Aptos" w:hAnsi="Aptos"/>
                <w:noProof/>
              </w:rPr>
              <w:t>e</w:t>
            </w:r>
            <w:r w:rsidRPr="00C10533">
              <w:rPr>
                <w:rStyle w:val="Hyperlink"/>
                <w:rFonts w:ascii="Aptos" w:hAnsi="Aptos"/>
                <w:noProof/>
              </w:rPr>
              <w:t xml:space="preserve"> Annual Accounts</w:t>
            </w:r>
            <w:r>
              <w:rPr>
                <w:noProof/>
                <w:webHidden/>
              </w:rPr>
              <w:tab/>
            </w:r>
            <w:r>
              <w:rPr>
                <w:noProof/>
                <w:webHidden/>
              </w:rPr>
              <w:fldChar w:fldCharType="begin"/>
            </w:r>
            <w:r>
              <w:rPr>
                <w:noProof/>
                <w:webHidden/>
              </w:rPr>
              <w:instrText xml:space="preserve"> PAGEREF _Toc233115415 \h </w:instrText>
            </w:r>
            <w:r>
              <w:rPr>
                <w:noProof/>
                <w:webHidden/>
              </w:rPr>
            </w:r>
            <w:r>
              <w:rPr>
                <w:noProof/>
                <w:webHidden/>
              </w:rPr>
              <w:fldChar w:fldCharType="separate"/>
            </w:r>
            <w:r w:rsidR="00B51019">
              <w:rPr>
                <w:noProof/>
                <w:webHidden/>
              </w:rPr>
              <w:t>22</w:t>
            </w:r>
            <w:r>
              <w:rPr>
                <w:noProof/>
                <w:webHidden/>
              </w:rPr>
              <w:fldChar w:fldCharType="end"/>
            </w:r>
          </w:hyperlink>
        </w:p>
        <w:p w14:paraId="7D9BB9B2" w14:textId="2F7B2423"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16" w:history="1">
            <w:r w:rsidRPr="00C10533">
              <w:rPr>
                <w:rStyle w:val="Hyperlink"/>
                <w:rFonts w:ascii="Aptos" w:hAnsi="Aptos"/>
                <w:noProof/>
              </w:rPr>
              <w:t>Annual Governance Statement</w:t>
            </w:r>
            <w:r>
              <w:rPr>
                <w:noProof/>
                <w:webHidden/>
              </w:rPr>
              <w:tab/>
            </w:r>
            <w:r>
              <w:rPr>
                <w:noProof/>
                <w:webHidden/>
              </w:rPr>
              <w:fldChar w:fldCharType="begin"/>
            </w:r>
            <w:r>
              <w:rPr>
                <w:noProof/>
                <w:webHidden/>
              </w:rPr>
              <w:instrText xml:space="preserve"> PAGEREF _Toc233115416 \h </w:instrText>
            </w:r>
            <w:r>
              <w:rPr>
                <w:noProof/>
                <w:webHidden/>
              </w:rPr>
            </w:r>
            <w:r>
              <w:rPr>
                <w:noProof/>
                <w:webHidden/>
              </w:rPr>
              <w:fldChar w:fldCharType="separate"/>
            </w:r>
            <w:r w:rsidR="00B51019">
              <w:rPr>
                <w:noProof/>
                <w:webHidden/>
              </w:rPr>
              <w:t>23</w:t>
            </w:r>
            <w:r>
              <w:rPr>
                <w:noProof/>
                <w:webHidden/>
              </w:rPr>
              <w:fldChar w:fldCharType="end"/>
            </w:r>
          </w:hyperlink>
        </w:p>
        <w:p w14:paraId="5A2FE5C3" w14:textId="5D4F760A"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17" w:history="1">
            <w:r w:rsidRPr="00C10533">
              <w:rPr>
                <w:rStyle w:val="Hyperlink"/>
                <w:rFonts w:ascii="Aptos" w:hAnsi="Aptos"/>
                <w:noProof/>
              </w:rPr>
              <w:t>Remuneration Report</w:t>
            </w:r>
            <w:r>
              <w:rPr>
                <w:noProof/>
                <w:webHidden/>
              </w:rPr>
              <w:tab/>
            </w:r>
            <w:r>
              <w:rPr>
                <w:noProof/>
                <w:webHidden/>
              </w:rPr>
              <w:fldChar w:fldCharType="begin"/>
            </w:r>
            <w:r>
              <w:rPr>
                <w:noProof/>
                <w:webHidden/>
              </w:rPr>
              <w:instrText xml:space="preserve"> PAGEREF _Toc233115417 \h </w:instrText>
            </w:r>
            <w:r>
              <w:rPr>
                <w:noProof/>
                <w:webHidden/>
              </w:rPr>
            </w:r>
            <w:r>
              <w:rPr>
                <w:noProof/>
                <w:webHidden/>
              </w:rPr>
              <w:fldChar w:fldCharType="separate"/>
            </w:r>
            <w:r w:rsidR="00B51019">
              <w:rPr>
                <w:noProof/>
                <w:webHidden/>
              </w:rPr>
              <w:t>30</w:t>
            </w:r>
            <w:r>
              <w:rPr>
                <w:noProof/>
                <w:webHidden/>
              </w:rPr>
              <w:fldChar w:fldCharType="end"/>
            </w:r>
          </w:hyperlink>
        </w:p>
        <w:p w14:paraId="7A8E4CAB" w14:textId="242F03F8"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18" w:history="1">
            <w:r w:rsidRPr="00C10533">
              <w:rPr>
                <w:rStyle w:val="Hyperlink"/>
                <w:rFonts w:ascii="Aptos" w:hAnsi="Aptos"/>
                <w:noProof/>
              </w:rPr>
              <w:t>Comprehensive Income and Expenditure Statement</w:t>
            </w:r>
            <w:r>
              <w:rPr>
                <w:noProof/>
                <w:webHidden/>
              </w:rPr>
              <w:tab/>
            </w:r>
            <w:r>
              <w:rPr>
                <w:noProof/>
                <w:webHidden/>
              </w:rPr>
              <w:fldChar w:fldCharType="begin"/>
            </w:r>
            <w:r>
              <w:rPr>
                <w:noProof/>
                <w:webHidden/>
              </w:rPr>
              <w:instrText xml:space="preserve"> PAGEREF _Toc233115418 \h </w:instrText>
            </w:r>
            <w:r>
              <w:rPr>
                <w:noProof/>
                <w:webHidden/>
              </w:rPr>
            </w:r>
            <w:r>
              <w:rPr>
                <w:noProof/>
                <w:webHidden/>
              </w:rPr>
              <w:fldChar w:fldCharType="separate"/>
            </w:r>
            <w:r w:rsidR="00B51019">
              <w:rPr>
                <w:noProof/>
                <w:webHidden/>
              </w:rPr>
              <w:t>41</w:t>
            </w:r>
            <w:r>
              <w:rPr>
                <w:noProof/>
                <w:webHidden/>
              </w:rPr>
              <w:fldChar w:fldCharType="end"/>
            </w:r>
          </w:hyperlink>
        </w:p>
        <w:p w14:paraId="40202C5D" w14:textId="3094A1F5"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19" w:history="1">
            <w:r w:rsidRPr="00C10533">
              <w:rPr>
                <w:rStyle w:val="Hyperlink"/>
                <w:rFonts w:ascii="Aptos" w:hAnsi="Aptos"/>
                <w:noProof/>
              </w:rPr>
              <w:t>Movement in Reserves Statement</w:t>
            </w:r>
            <w:r>
              <w:rPr>
                <w:noProof/>
                <w:webHidden/>
              </w:rPr>
              <w:tab/>
            </w:r>
            <w:r>
              <w:rPr>
                <w:noProof/>
                <w:webHidden/>
              </w:rPr>
              <w:fldChar w:fldCharType="begin"/>
            </w:r>
            <w:r>
              <w:rPr>
                <w:noProof/>
                <w:webHidden/>
              </w:rPr>
              <w:instrText xml:space="preserve"> PAGEREF _Toc233115419 \h </w:instrText>
            </w:r>
            <w:r>
              <w:rPr>
                <w:noProof/>
                <w:webHidden/>
              </w:rPr>
            </w:r>
            <w:r>
              <w:rPr>
                <w:noProof/>
                <w:webHidden/>
              </w:rPr>
              <w:fldChar w:fldCharType="separate"/>
            </w:r>
            <w:r w:rsidR="00B51019">
              <w:rPr>
                <w:noProof/>
                <w:webHidden/>
              </w:rPr>
              <w:t>43</w:t>
            </w:r>
            <w:r>
              <w:rPr>
                <w:noProof/>
                <w:webHidden/>
              </w:rPr>
              <w:fldChar w:fldCharType="end"/>
            </w:r>
          </w:hyperlink>
        </w:p>
        <w:p w14:paraId="2D52C986" w14:textId="37A3C25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0" w:history="1">
            <w:r w:rsidRPr="00C10533">
              <w:rPr>
                <w:rStyle w:val="Hyperlink"/>
                <w:rFonts w:ascii="Aptos" w:hAnsi="Aptos"/>
                <w:noProof/>
              </w:rPr>
              <w:t>Balance Sheet</w:t>
            </w:r>
            <w:r>
              <w:rPr>
                <w:noProof/>
                <w:webHidden/>
              </w:rPr>
              <w:tab/>
            </w:r>
            <w:r>
              <w:rPr>
                <w:noProof/>
                <w:webHidden/>
              </w:rPr>
              <w:fldChar w:fldCharType="begin"/>
            </w:r>
            <w:r>
              <w:rPr>
                <w:noProof/>
                <w:webHidden/>
              </w:rPr>
              <w:instrText xml:space="preserve"> PAGEREF _Toc233115420 \h </w:instrText>
            </w:r>
            <w:r>
              <w:rPr>
                <w:noProof/>
                <w:webHidden/>
              </w:rPr>
            </w:r>
            <w:r>
              <w:rPr>
                <w:noProof/>
                <w:webHidden/>
              </w:rPr>
              <w:fldChar w:fldCharType="separate"/>
            </w:r>
            <w:r w:rsidR="00B51019">
              <w:rPr>
                <w:noProof/>
                <w:webHidden/>
              </w:rPr>
              <w:t>45</w:t>
            </w:r>
            <w:r>
              <w:rPr>
                <w:noProof/>
                <w:webHidden/>
              </w:rPr>
              <w:fldChar w:fldCharType="end"/>
            </w:r>
          </w:hyperlink>
        </w:p>
        <w:p w14:paraId="5C09D612" w14:textId="0428EBD0"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1" w:history="1">
            <w:r w:rsidRPr="00C10533">
              <w:rPr>
                <w:rStyle w:val="Hyperlink"/>
                <w:rFonts w:ascii="Aptos" w:hAnsi="Aptos"/>
                <w:noProof/>
              </w:rPr>
              <w:t>Cash Flow Statement</w:t>
            </w:r>
            <w:r>
              <w:rPr>
                <w:noProof/>
                <w:webHidden/>
              </w:rPr>
              <w:tab/>
            </w:r>
            <w:r>
              <w:rPr>
                <w:noProof/>
                <w:webHidden/>
              </w:rPr>
              <w:fldChar w:fldCharType="begin"/>
            </w:r>
            <w:r>
              <w:rPr>
                <w:noProof/>
                <w:webHidden/>
              </w:rPr>
              <w:instrText xml:space="preserve"> PAGEREF _Toc233115421 \h </w:instrText>
            </w:r>
            <w:r>
              <w:rPr>
                <w:noProof/>
                <w:webHidden/>
              </w:rPr>
            </w:r>
            <w:r>
              <w:rPr>
                <w:noProof/>
                <w:webHidden/>
              </w:rPr>
              <w:fldChar w:fldCharType="separate"/>
            </w:r>
            <w:r w:rsidR="00B51019">
              <w:rPr>
                <w:noProof/>
                <w:webHidden/>
              </w:rPr>
              <w:t>47</w:t>
            </w:r>
            <w:r>
              <w:rPr>
                <w:noProof/>
                <w:webHidden/>
              </w:rPr>
              <w:fldChar w:fldCharType="end"/>
            </w:r>
          </w:hyperlink>
        </w:p>
        <w:p w14:paraId="006659D1" w14:textId="6F7185D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2" w:history="1">
            <w:r w:rsidRPr="00C10533">
              <w:rPr>
                <w:rStyle w:val="Hyperlink"/>
                <w:rFonts w:ascii="Aptos" w:hAnsi="Aptos"/>
                <w:noProof/>
              </w:rPr>
              <w:t>Notes to the Accounts</w:t>
            </w:r>
            <w:r>
              <w:rPr>
                <w:noProof/>
                <w:webHidden/>
              </w:rPr>
              <w:tab/>
            </w:r>
            <w:r>
              <w:rPr>
                <w:noProof/>
                <w:webHidden/>
              </w:rPr>
              <w:fldChar w:fldCharType="begin"/>
            </w:r>
            <w:r>
              <w:rPr>
                <w:noProof/>
                <w:webHidden/>
              </w:rPr>
              <w:instrText xml:space="preserve"> PAGEREF _Toc233115422 \h </w:instrText>
            </w:r>
            <w:r>
              <w:rPr>
                <w:noProof/>
                <w:webHidden/>
              </w:rPr>
            </w:r>
            <w:r>
              <w:rPr>
                <w:noProof/>
                <w:webHidden/>
              </w:rPr>
              <w:fldChar w:fldCharType="separate"/>
            </w:r>
            <w:r w:rsidR="00B51019">
              <w:rPr>
                <w:noProof/>
                <w:webHidden/>
              </w:rPr>
              <w:t>48</w:t>
            </w:r>
            <w:r>
              <w:rPr>
                <w:noProof/>
                <w:webHidden/>
              </w:rPr>
              <w:fldChar w:fldCharType="end"/>
            </w:r>
          </w:hyperlink>
        </w:p>
        <w:p w14:paraId="71906244" w14:textId="5FE42673"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3" w:history="1">
            <w:r w:rsidRPr="00C10533">
              <w:rPr>
                <w:rStyle w:val="Hyperlink"/>
                <w:rFonts w:ascii="Aptos" w:eastAsia="Calibri" w:hAnsi="Aptos"/>
                <w:noProof/>
                <w:lang w:eastAsia="en-US"/>
              </w:rPr>
              <w:t>Note 1 Accounting Policies</w:t>
            </w:r>
            <w:r>
              <w:rPr>
                <w:noProof/>
                <w:webHidden/>
              </w:rPr>
              <w:tab/>
            </w:r>
            <w:r>
              <w:rPr>
                <w:noProof/>
                <w:webHidden/>
              </w:rPr>
              <w:fldChar w:fldCharType="begin"/>
            </w:r>
            <w:r>
              <w:rPr>
                <w:noProof/>
                <w:webHidden/>
              </w:rPr>
              <w:instrText xml:space="preserve"> PAGEREF _Toc233115423 \h </w:instrText>
            </w:r>
            <w:r>
              <w:rPr>
                <w:noProof/>
                <w:webHidden/>
              </w:rPr>
            </w:r>
            <w:r>
              <w:rPr>
                <w:noProof/>
                <w:webHidden/>
              </w:rPr>
              <w:fldChar w:fldCharType="separate"/>
            </w:r>
            <w:r w:rsidR="00B51019">
              <w:rPr>
                <w:noProof/>
                <w:webHidden/>
              </w:rPr>
              <w:t>48</w:t>
            </w:r>
            <w:r>
              <w:rPr>
                <w:noProof/>
                <w:webHidden/>
              </w:rPr>
              <w:fldChar w:fldCharType="end"/>
            </w:r>
          </w:hyperlink>
        </w:p>
        <w:p w14:paraId="4B16C583" w14:textId="76F34633"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4" w:history="1">
            <w:r w:rsidRPr="00C10533">
              <w:rPr>
                <w:rStyle w:val="Hyperlink"/>
                <w:rFonts w:ascii="Aptos" w:eastAsia="Calibri" w:hAnsi="Aptos"/>
                <w:noProof/>
                <w:lang w:eastAsia="en-US"/>
              </w:rPr>
              <w:t>Note 2 Prior Period Amendments</w:t>
            </w:r>
            <w:r>
              <w:rPr>
                <w:noProof/>
                <w:webHidden/>
              </w:rPr>
              <w:tab/>
            </w:r>
            <w:r>
              <w:rPr>
                <w:noProof/>
                <w:webHidden/>
              </w:rPr>
              <w:fldChar w:fldCharType="begin"/>
            </w:r>
            <w:r>
              <w:rPr>
                <w:noProof/>
                <w:webHidden/>
              </w:rPr>
              <w:instrText xml:space="preserve"> PAGEREF _Toc233115424 \h </w:instrText>
            </w:r>
            <w:r>
              <w:rPr>
                <w:noProof/>
                <w:webHidden/>
              </w:rPr>
            </w:r>
            <w:r>
              <w:rPr>
                <w:noProof/>
                <w:webHidden/>
              </w:rPr>
              <w:fldChar w:fldCharType="separate"/>
            </w:r>
            <w:r w:rsidR="00B51019">
              <w:rPr>
                <w:noProof/>
                <w:webHidden/>
              </w:rPr>
              <w:t>50</w:t>
            </w:r>
            <w:r>
              <w:rPr>
                <w:noProof/>
                <w:webHidden/>
              </w:rPr>
              <w:fldChar w:fldCharType="end"/>
            </w:r>
          </w:hyperlink>
        </w:p>
        <w:p w14:paraId="43A40FBA" w14:textId="2DE08FF8"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5" w:history="1">
            <w:r w:rsidRPr="00C10533">
              <w:rPr>
                <w:rStyle w:val="Hyperlink"/>
                <w:rFonts w:ascii="Aptos" w:hAnsi="Aptos"/>
                <w:noProof/>
              </w:rPr>
              <w:t>Note 3 Accounting Standards That Have Been Issued but Have Not Yet Been Adopted</w:t>
            </w:r>
            <w:r>
              <w:rPr>
                <w:noProof/>
                <w:webHidden/>
              </w:rPr>
              <w:tab/>
            </w:r>
            <w:r>
              <w:rPr>
                <w:noProof/>
                <w:webHidden/>
              </w:rPr>
              <w:fldChar w:fldCharType="begin"/>
            </w:r>
            <w:r>
              <w:rPr>
                <w:noProof/>
                <w:webHidden/>
              </w:rPr>
              <w:instrText xml:space="preserve"> PAGEREF _Toc233115425 \h </w:instrText>
            </w:r>
            <w:r>
              <w:rPr>
                <w:noProof/>
                <w:webHidden/>
              </w:rPr>
            </w:r>
            <w:r>
              <w:rPr>
                <w:noProof/>
                <w:webHidden/>
              </w:rPr>
              <w:fldChar w:fldCharType="separate"/>
            </w:r>
            <w:r w:rsidR="00B51019">
              <w:rPr>
                <w:noProof/>
                <w:webHidden/>
              </w:rPr>
              <w:t>51</w:t>
            </w:r>
            <w:r>
              <w:rPr>
                <w:noProof/>
                <w:webHidden/>
              </w:rPr>
              <w:fldChar w:fldCharType="end"/>
            </w:r>
          </w:hyperlink>
        </w:p>
        <w:p w14:paraId="07FC23F2" w14:textId="7FF6FD58"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6" w:history="1">
            <w:r w:rsidRPr="00C10533">
              <w:rPr>
                <w:rStyle w:val="Hyperlink"/>
                <w:rFonts w:ascii="Aptos" w:hAnsi="Aptos"/>
                <w:noProof/>
              </w:rPr>
              <w:t>Note 4 Nature of the Group and Group Members</w:t>
            </w:r>
            <w:r>
              <w:rPr>
                <w:noProof/>
                <w:webHidden/>
              </w:rPr>
              <w:tab/>
            </w:r>
            <w:r>
              <w:rPr>
                <w:noProof/>
                <w:webHidden/>
              </w:rPr>
              <w:fldChar w:fldCharType="begin"/>
            </w:r>
            <w:r>
              <w:rPr>
                <w:noProof/>
                <w:webHidden/>
              </w:rPr>
              <w:instrText xml:space="preserve"> PAGEREF _Toc233115426 \h </w:instrText>
            </w:r>
            <w:r>
              <w:rPr>
                <w:noProof/>
                <w:webHidden/>
              </w:rPr>
            </w:r>
            <w:r>
              <w:rPr>
                <w:noProof/>
                <w:webHidden/>
              </w:rPr>
              <w:fldChar w:fldCharType="separate"/>
            </w:r>
            <w:r w:rsidR="00B51019">
              <w:rPr>
                <w:noProof/>
                <w:webHidden/>
              </w:rPr>
              <w:t>52</w:t>
            </w:r>
            <w:r>
              <w:rPr>
                <w:noProof/>
                <w:webHidden/>
              </w:rPr>
              <w:fldChar w:fldCharType="end"/>
            </w:r>
          </w:hyperlink>
        </w:p>
        <w:p w14:paraId="6EFBB86D" w14:textId="5437E14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7" w:history="1">
            <w:r w:rsidRPr="00C10533">
              <w:rPr>
                <w:rStyle w:val="Hyperlink"/>
                <w:rFonts w:ascii="Aptos" w:hAnsi="Aptos"/>
                <w:noProof/>
              </w:rPr>
              <w:t>Note 5 Critical Judgements in Applying Accounting Policies</w:t>
            </w:r>
            <w:r>
              <w:rPr>
                <w:noProof/>
                <w:webHidden/>
              </w:rPr>
              <w:tab/>
            </w:r>
            <w:r>
              <w:rPr>
                <w:noProof/>
                <w:webHidden/>
              </w:rPr>
              <w:fldChar w:fldCharType="begin"/>
            </w:r>
            <w:r>
              <w:rPr>
                <w:noProof/>
                <w:webHidden/>
              </w:rPr>
              <w:instrText xml:space="preserve"> PAGEREF _Toc233115427 \h </w:instrText>
            </w:r>
            <w:r>
              <w:rPr>
                <w:noProof/>
                <w:webHidden/>
              </w:rPr>
            </w:r>
            <w:r>
              <w:rPr>
                <w:noProof/>
                <w:webHidden/>
              </w:rPr>
              <w:fldChar w:fldCharType="separate"/>
            </w:r>
            <w:r w:rsidR="00B51019">
              <w:rPr>
                <w:noProof/>
                <w:webHidden/>
              </w:rPr>
              <w:t>56</w:t>
            </w:r>
            <w:r>
              <w:rPr>
                <w:noProof/>
                <w:webHidden/>
              </w:rPr>
              <w:fldChar w:fldCharType="end"/>
            </w:r>
          </w:hyperlink>
        </w:p>
        <w:p w14:paraId="49DF32AC" w14:textId="578EF6F5"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8" w:history="1">
            <w:r w:rsidRPr="00C10533">
              <w:rPr>
                <w:rStyle w:val="Hyperlink"/>
                <w:rFonts w:ascii="Aptos" w:hAnsi="Aptos"/>
                <w:noProof/>
              </w:rPr>
              <w:t>Note 6 Assumptions Made About the Future and Other Major Sources of Estimation Uncertainty</w:t>
            </w:r>
            <w:r>
              <w:rPr>
                <w:noProof/>
                <w:webHidden/>
              </w:rPr>
              <w:tab/>
            </w:r>
            <w:r>
              <w:rPr>
                <w:noProof/>
                <w:webHidden/>
              </w:rPr>
              <w:fldChar w:fldCharType="begin"/>
            </w:r>
            <w:r>
              <w:rPr>
                <w:noProof/>
                <w:webHidden/>
              </w:rPr>
              <w:instrText xml:space="preserve"> PAGEREF _Toc233115428 \h </w:instrText>
            </w:r>
            <w:r>
              <w:rPr>
                <w:noProof/>
                <w:webHidden/>
              </w:rPr>
            </w:r>
            <w:r>
              <w:rPr>
                <w:noProof/>
                <w:webHidden/>
              </w:rPr>
              <w:fldChar w:fldCharType="separate"/>
            </w:r>
            <w:r w:rsidR="00B51019">
              <w:rPr>
                <w:noProof/>
                <w:webHidden/>
              </w:rPr>
              <w:t>57</w:t>
            </w:r>
            <w:r>
              <w:rPr>
                <w:noProof/>
                <w:webHidden/>
              </w:rPr>
              <w:fldChar w:fldCharType="end"/>
            </w:r>
          </w:hyperlink>
        </w:p>
        <w:p w14:paraId="12A7BABE" w14:textId="1FBE3953"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29" w:history="1">
            <w:r w:rsidRPr="00C10533">
              <w:rPr>
                <w:rStyle w:val="Hyperlink"/>
                <w:rFonts w:ascii="Aptos" w:hAnsi="Aptos"/>
                <w:noProof/>
              </w:rPr>
              <w:t>Note 7 Events after the Reporting Period</w:t>
            </w:r>
            <w:r>
              <w:rPr>
                <w:noProof/>
                <w:webHidden/>
              </w:rPr>
              <w:tab/>
            </w:r>
            <w:r>
              <w:rPr>
                <w:noProof/>
                <w:webHidden/>
              </w:rPr>
              <w:fldChar w:fldCharType="begin"/>
            </w:r>
            <w:r>
              <w:rPr>
                <w:noProof/>
                <w:webHidden/>
              </w:rPr>
              <w:instrText xml:space="preserve"> PAGEREF _Toc233115429 \h </w:instrText>
            </w:r>
            <w:r>
              <w:rPr>
                <w:noProof/>
                <w:webHidden/>
              </w:rPr>
            </w:r>
            <w:r>
              <w:rPr>
                <w:noProof/>
                <w:webHidden/>
              </w:rPr>
              <w:fldChar w:fldCharType="separate"/>
            </w:r>
            <w:r w:rsidR="00B51019">
              <w:rPr>
                <w:noProof/>
                <w:webHidden/>
              </w:rPr>
              <w:t>57</w:t>
            </w:r>
            <w:r>
              <w:rPr>
                <w:noProof/>
                <w:webHidden/>
              </w:rPr>
              <w:fldChar w:fldCharType="end"/>
            </w:r>
          </w:hyperlink>
        </w:p>
        <w:p w14:paraId="47B3BEB9" w14:textId="14B9FF9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0" w:history="1">
            <w:r w:rsidRPr="00C10533">
              <w:rPr>
                <w:rStyle w:val="Hyperlink"/>
                <w:rFonts w:ascii="Aptos" w:hAnsi="Aptos"/>
                <w:noProof/>
              </w:rPr>
              <w:t>Note 8 Expenditure and Funding Analysis</w:t>
            </w:r>
            <w:r>
              <w:rPr>
                <w:noProof/>
                <w:webHidden/>
              </w:rPr>
              <w:tab/>
            </w:r>
            <w:r>
              <w:rPr>
                <w:noProof/>
                <w:webHidden/>
              </w:rPr>
              <w:fldChar w:fldCharType="begin"/>
            </w:r>
            <w:r>
              <w:rPr>
                <w:noProof/>
                <w:webHidden/>
              </w:rPr>
              <w:instrText xml:space="preserve"> PAGEREF _Toc233115430 \h </w:instrText>
            </w:r>
            <w:r>
              <w:rPr>
                <w:noProof/>
                <w:webHidden/>
              </w:rPr>
            </w:r>
            <w:r>
              <w:rPr>
                <w:noProof/>
                <w:webHidden/>
              </w:rPr>
              <w:fldChar w:fldCharType="separate"/>
            </w:r>
            <w:r w:rsidR="00B51019">
              <w:rPr>
                <w:noProof/>
                <w:webHidden/>
              </w:rPr>
              <w:t>58</w:t>
            </w:r>
            <w:r>
              <w:rPr>
                <w:noProof/>
                <w:webHidden/>
              </w:rPr>
              <w:fldChar w:fldCharType="end"/>
            </w:r>
          </w:hyperlink>
        </w:p>
        <w:p w14:paraId="55A8A5C8" w14:textId="36240F28"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1" w:history="1">
            <w:r w:rsidRPr="00C10533">
              <w:rPr>
                <w:rStyle w:val="Hyperlink"/>
                <w:rFonts w:ascii="Aptos" w:hAnsi="Aptos"/>
                <w:noProof/>
              </w:rPr>
              <w:t>Note 9 Expenditure and Income Analysed by Segment and Nature</w:t>
            </w:r>
            <w:r>
              <w:rPr>
                <w:noProof/>
                <w:webHidden/>
              </w:rPr>
              <w:tab/>
            </w:r>
            <w:r>
              <w:rPr>
                <w:noProof/>
                <w:webHidden/>
              </w:rPr>
              <w:fldChar w:fldCharType="begin"/>
            </w:r>
            <w:r>
              <w:rPr>
                <w:noProof/>
                <w:webHidden/>
              </w:rPr>
              <w:instrText xml:space="preserve"> PAGEREF _Toc233115431 \h </w:instrText>
            </w:r>
            <w:r>
              <w:rPr>
                <w:noProof/>
                <w:webHidden/>
              </w:rPr>
            </w:r>
            <w:r>
              <w:rPr>
                <w:noProof/>
                <w:webHidden/>
              </w:rPr>
              <w:fldChar w:fldCharType="separate"/>
            </w:r>
            <w:r w:rsidR="00B51019">
              <w:rPr>
                <w:noProof/>
                <w:webHidden/>
              </w:rPr>
              <w:t>62</w:t>
            </w:r>
            <w:r>
              <w:rPr>
                <w:noProof/>
                <w:webHidden/>
              </w:rPr>
              <w:fldChar w:fldCharType="end"/>
            </w:r>
          </w:hyperlink>
        </w:p>
        <w:p w14:paraId="41ECDD0C" w14:textId="5AB8FB04"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2" w:history="1">
            <w:r w:rsidRPr="00C10533">
              <w:rPr>
                <w:rStyle w:val="Hyperlink"/>
                <w:rFonts w:ascii="Aptos" w:hAnsi="Aptos"/>
                <w:noProof/>
              </w:rPr>
              <w:t>Note 10 Adjustments between Accounting Basis and Funding Basis under Regulations</w:t>
            </w:r>
            <w:r>
              <w:rPr>
                <w:noProof/>
                <w:webHidden/>
              </w:rPr>
              <w:tab/>
            </w:r>
            <w:r>
              <w:rPr>
                <w:noProof/>
                <w:webHidden/>
              </w:rPr>
              <w:fldChar w:fldCharType="begin"/>
            </w:r>
            <w:r>
              <w:rPr>
                <w:noProof/>
                <w:webHidden/>
              </w:rPr>
              <w:instrText xml:space="preserve"> PAGEREF _Toc233115432 \h </w:instrText>
            </w:r>
            <w:r>
              <w:rPr>
                <w:noProof/>
                <w:webHidden/>
              </w:rPr>
            </w:r>
            <w:r>
              <w:rPr>
                <w:noProof/>
                <w:webHidden/>
              </w:rPr>
              <w:fldChar w:fldCharType="separate"/>
            </w:r>
            <w:r w:rsidR="00B51019">
              <w:rPr>
                <w:noProof/>
                <w:webHidden/>
              </w:rPr>
              <w:t>64</w:t>
            </w:r>
            <w:r>
              <w:rPr>
                <w:noProof/>
                <w:webHidden/>
              </w:rPr>
              <w:fldChar w:fldCharType="end"/>
            </w:r>
          </w:hyperlink>
        </w:p>
        <w:p w14:paraId="36E8E4B6" w14:textId="42D295D0"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3" w:history="1">
            <w:r w:rsidRPr="00C10533">
              <w:rPr>
                <w:rStyle w:val="Hyperlink"/>
                <w:rFonts w:ascii="Aptos" w:hAnsi="Aptos"/>
                <w:noProof/>
              </w:rPr>
              <w:t>Note 11 Transfers to/from Revenue Statutory Funds and Earmarked portions of the General Fund</w:t>
            </w:r>
            <w:r>
              <w:rPr>
                <w:noProof/>
                <w:webHidden/>
              </w:rPr>
              <w:tab/>
            </w:r>
            <w:r>
              <w:rPr>
                <w:noProof/>
                <w:webHidden/>
              </w:rPr>
              <w:fldChar w:fldCharType="begin"/>
            </w:r>
            <w:r>
              <w:rPr>
                <w:noProof/>
                <w:webHidden/>
              </w:rPr>
              <w:instrText xml:space="preserve"> PAGEREF _Toc233115433 \h </w:instrText>
            </w:r>
            <w:r>
              <w:rPr>
                <w:noProof/>
                <w:webHidden/>
              </w:rPr>
            </w:r>
            <w:r>
              <w:rPr>
                <w:noProof/>
                <w:webHidden/>
              </w:rPr>
              <w:fldChar w:fldCharType="separate"/>
            </w:r>
            <w:r w:rsidR="00B51019">
              <w:rPr>
                <w:noProof/>
                <w:webHidden/>
              </w:rPr>
              <w:t>66</w:t>
            </w:r>
            <w:r>
              <w:rPr>
                <w:noProof/>
                <w:webHidden/>
              </w:rPr>
              <w:fldChar w:fldCharType="end"/>
            </w:r>
          </w:hyperlink>
        </w:p>
        <w:p w14:paraId="1F9ADB4F" w14:textId="6895823F"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4" w:history="1">
            <w:r w:rsidRPr="00C10533">
              <w:rPr>
                <w:rStyle w:val="Hyperlink"/>
                <w:rFonts w:ascii="Aptos" w:hAnsi="Aptos"/>
                <w:noProof/>
              </w:rPr>
              <w:t>Note 12 Other Operating Expenditure</w:t>
            </w:r>
            <w:r>
              <w:rPr>
                <w:noProof/>
                <w:webHidden/>
              </w:rPr>
              <w:tab/>
            </w:r>
            <w:r>
              <w:rPr>
                <w:noProof/>
                <w:webHidden/>
              </w:rPr>
              <w:fldChar w:fldCharType="begin"/>
            </w:r>
            <w:r>
              <w:rPr>
                <w:noProof/>
                <w:webHidden/>
              </w:rPr>
              <w:instrText xml:space="preserve"> PAGEREF _Toc233115434 \h </w:instrText>
            </w:r>
            <w:r>
              <w:rPr>
                <w:noProof/>
                <w:webHidden/>
              </w:rPr>
            </w:r>
            <w:r>
              <w:rPr>
                <w:noProof/>
                <w:webHidden/>
              </w:rPr>
              <w:fldChar w:fldCharType="separate"/>
            </w:r>
            <w:r w:rsidR="00B51019">
              <w:rPr>
                <w:noProof/>
                <w:webHidden/>
              </w:rPr>
              <w:t>67</w:t>
            </w:r>
            <w:r>
              <w:rPr>
                <w:noProof/>
                <w:webHidden/>
              </w:rPr>
              <w:fldChar w:fldCharType="end"/>
            </w:r>
          </w:hyperlink>
        </w:p>
        <w:p w14:paraId="12DC1A3A" w14:textId="548D1993"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5" w:history="1">
            <w:r w:rsidRPr="00C10533">
              <w:rPr>
                <w:rStyle w:val="Hyperlink"/>
                <w:rFonts w:ascii="Aptos" w:hAnsi="Aptos"/>
                <w:noProof/>
              </w:rPr>
              <w:t>Note 13 Financing and Investment Income and Expenditure</w:t>
            </w:r>
            <w:r>
              <w:rPr>
                <w:noProof/>
                <w:webHidden/>
              </w:rPr>
              <w:tab/>
            </w:r>
            <w:r>
              <w:rPr>
                <w:noProof/>
                <w:webHidden/>
              </w:rPr>
              <w:fldChar w:fldCharType="begin"/>
            </w:r>
            <w:r>
              <w:rPr>
                <w:noProof/>
                <w:webHidden/>
              </w:rPr>
              <w:instrText xml:space="preserve"> PAGEREF _Toc233115435 \h </w:instrText>
            </w:r>
            <w:r>
              <w:rPr>
                <w:noProof/>
                <w:webHidden/>
              </w:rPr>
            </w:r>
            <w:r>
              <w:rPr>
                <w:noProof/>
                <w:webHidden/>
              </w:rPr>
              <w:fldChar w:fldCharType="separate"/>
            </w:r>
            <w:r w:rsidR="00B51019">
              <w:rPr>
                <w:noProof/>
                <w:webHidden/>
              </w:rPr>
              <w:t>67</w:t>
            </w:r>
            <w:r>
              <w:rPr>
                <w:noProof/>
                <w:webHidden/>
              </w:rPr>
              <w:fldChar w:fldCharType="end"/>
            </w:r>
          </w:hyperlink>
        </w:p>
        <w:p w14:paraId="20E6E336" w14:textId="4CF37E0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6" w:history="1">
            <w:r w:rsidRPr="00C10533">
              <w:rPr>
                <w:rStyle w:val="Hyperlink"/>
                <w:rFonts w:ascii="Aptos" w:hAnsi="Aptos"/>
                <w:noProof/>
              </w:rPr>
              <w:t>Note 14 Taxation and Non-Specific Grant Income</w:t>
            </w:r>
            <w:r>
              <w:rPr>
                <w:noProof/>
                <w:webHidden/>
              </w:rPr>
              <w:tab/>
            </w:r>
            <w:r>
              <w:rPr>
                <w:noProof/>
                <w:webHidden/>
              </w:rPr>
              <w:fldChar w:fldCharType="begin"/>
            </w:r>
            <w:r>
              <w:rPr>
                <w:noProof/>
                <w:webHidden/>
              </w:rPr>
              <w:instrText xml:space="preserve"> PAGEREF _Toc233115436 \h </w:instrText>
            </w:r>
            <w:r>
              <w:rPr>
                <w:noProof/>
                <w:webHidden/>
              </w:rPr>
            </w:r>
            <w:r>
              <w:rPr>
                <w:noProof/>
                <w:webHidden/>
              </w:rPr>
              <w:fldChar w:fldCharType="separate"/>
            </w:r>
            <w:r w:rsidR="00B51019">
              <w:rPr>
                <w:noProof/>
                <w:webHidden/>
              </w:rPr>
              <w:t>68</w:t>
            </w:r>
            <w:r>
              <w:rPr>
                <w:noProof/>
                <w:webHidden/>
              </w:rPr>
              <w:fldChar w:fldCharType="end"/>
            </w:r>
          </w:hyperlink>
        </w:p>
        <w:p w14:paraId="54A754AD" w14:textId="001E5144"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7" w:history="1">
            <w:r w:rsidRPr="00C10533">
              <w:rPr>
                <w:rStyle w:val="Hyperlink"/>
                <w:rFonts w:ascii="Aptos" w:hAnsi="Aptos"/>
                <w:noProof/>
              </w:rPr>
              <w:t>Note 15 Property, Plant and Equipment</w:t>
            </w:r>
            <w:r>
              <w:rPr>
                <w:noProof/>
                <w:webHidden/>
              </w:rPr>
              <w:tab/>
            </w:r>
            <w:r>
              <w:rPr>
                <w:noProof/>
                <w:webHidden/>
              </w:rPr>
              <w:fldChar w:fldCharType="begin"/>
            </w:r>
            <w:r>
              <w:rPr>
                <w:noProof/>
                <w:webHidden/>
              </w:rPr>
              <w:instrText xml:space="preserve"> PAGEREF _Toc233115437 \h </w:instrText>
            </w:r>
            <w:r>
              <w:rPr>
                <w:noProof/>
                <w:webHidden/>
              </w:rPr>
            </w:r>
            <w:r>
              <w:rPr>
                <w:noProof/>
                <w:webHidden/>
              </w:rPr>
              <w:fldChar w:fldCharType="separate"/>
            </w:r>
            <w:r w:rsidR="00B51019">
              <w:rPr>
                <w:noProof/>
                <w:webHidden/>
              </w:rPr>
              <w:t>68</w:t>
            </w:r>
            <w:r>
              <w:rPr>
                <w:noProof/>
                <w:webHidden/>
              </w:rPr>
              <w:fldChar w:fldCharType="end"/>
            </w:r>
          </w:hyperlink>
        </w:p>
        <w:p w14:paraId="32684452" w14:textId="6360208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8" w:history="1">
            <w:r w:rsidRPr="00C10533">
              <w:rPr>
                <w:rStyle w:val="Hyperlink"/>
                <w:rFonts w:ascii="Aptos" w:hAnsi="Aptos"/>
                <w:noProof/>
              </w:rPr>
              <w:t>Note 16 Heritage Assets</w:t>
            </w:r>
            <w:r>
              <w:rPr>
                <w:noProof/>
                <w:webHidden/>
              </w:rPr>
              <w:tab/>
            </w:r>
            <w:r>
              <w:rPr>
                <w:noProof/>
                <w:webHidden/>
              </w:rPr>
              <w:fldChar w:fldCharType="begin"/>
            </w:r>
            <w:r>
              <w:rPr>
                <w:noProof/>
                <w:webHidden/>
              </w:rPr>
              <w:instrText xml:space="preserve"> PAGEREF _Toc233115438 \h </w:instrText>
            </w:r>
            <w:r>
              <w:rPr>
                <w:noProof/>
                <w:webHidden/>
              </w:rPr>
            </w:r>
            <w:r>
              <w:rPr>
                <w:noProof/>
                <w:webHidden/>
              </w:rPr>
              <w:fldChar w:fldCharType="separate"/>
            </w:r>
            <w:r w:rsidR="00B51019">
              <w:rPr>
                <w:noProof/>
                <w:webHidden/>
              </w:rPr>
              <w:t>72</w:t>
            </w:r>
            <w:r>
              <w:rPr>
                <w:noProof/>
                <w:webHidden/>
              </w:rPr>
              <w:fldChar w:fldCharType="end"/>
            </w:r>
          </w:hyperlink>
        </w:p>
        <w:p w14:paraId="6511BE9A" w14:textId="7AE8F108"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39" w:history="1">
            <w:r w:rsidRPr="00C10533">
              <w:rPr>
                <w:rStyle w:val="Hyperlink"/>
                <w:rFonts w:ascii="Aptos" w:hAnsi="Aptos"/>
                <w:noProof/>
              </w:rPr>
              <w:t>Note 17 Investment Property</w:t>
            </w:r>
            <w:r>
              <w:rPr>
                <w:noProof/>
                <w:webHidden/>
              </w:rPr>
              <w:tab/>
            </w:r>
            <w:r>
              <w:rPr>
                <w:noProof/>
                <w:webHidden/>
              </w:rPr>
              <w:fldChar w:fldCharType="begin"/>
            </w:r>
            <w:r>
              <w:rPr>
                <w:noProof/>
                <w:webHidden/>
              </w:rPr>
              <w:instrText xml:space="preserve"> PAGEREF _Toc233115439 \h </w:instrText>
            </w:r>
            <w:r>
              <w:rPr>
                <w:noProof/>
                <w:webHidden/>
              </w:rPr>
            </w:r>
            <w:r>
              <w:rPr>
                <w:noProof/>
                <w:webHidden/>
              </w:rPr>
              <w:fldChar w:fldCharType="separate"/>
            </w:r>
            <w:r w:rsidR="00B51019">
              <w:rPr>
                <w:noProof/>
                <w:webHidden/>
              </w:rPr>
              <w:t>73</w:t>
            </w:r>
            <w:r>
              <w:rPr>
                <w:noProof/>
                <w:webHidden/>
              </w:rPr>
              <w:fldChar w:fldCharType="end"/>
            </w:r>
          </w:hyperlink>
        </w:p>
        <w:p w14:paraId="74C9F85A" w14:textId="0A63AF4B"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0" w:history="1">
            <w:r w:rsidRPr="00C10533">
              <w:rPr>
                <w:rStyle w:val="Hyperlink"/>
                <w:rFonts w:ascii="Aptos" w:hAnsi="Aptos"/>
                <w:noProof/>
              </w:rPr>
              <w:t>Note 18 Intangible Assets</w:t>
            </w:r>
            <w:r>
              <w:rPr>
                <w:noProof/>
                <w:webHidden/>
              </w:rPr>
              <w:tab/>
            </w:r>
            <w:r>
              <w:rPr>
                <w:noProof/>
                <w:webHidden/>
              </w:rPr>
              <w:fldChar w:fldCharType="begin"/>
            </w:r>
            <w:r>
              <w:rPr>
                <w:noProof/>
                <w:webHidden/>
              </w:rPr>
              <w:instrText xml:space="preserve"> PAGEREF _Toc233115440 \h </w:instrText>
            </w:r>
            <w:r>
              <w:rPr>
                <w:noProof/>
                <w:webHidden/>
              </w:rPr>
            </w:r>
            <w:r>
              <w:rPr>
                <w:noProof/>
                <w:webHidden/>
              </w:rPr>
              <w:fldChar w:fldCharType="separate"/>
            </w:r>
            <w:r w:rsidR="00B51019">
              <w:rPr>
                <w:noProof/>
                <w:webHidden/>
              </w:rPr>
              <w:t>74</w:t>
            </w:r>
            <w:r>
              <w:rPr>
                <w:noProof/>
                <w:webHidden/>
              </w:rPr>
              <w:fldChar w:fldCharType="end"/>
            </w:r>
          </w:hyperlink>
        </w:p>
        <w:p w14:paraId="03498FCE" w14:textId="729042D2"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1" w:history="1">
            <w:r w:rsidRPr="00C10533">
              <w:rPr>
                <w:rStyle w:val="Hyperlink"/>
                <w:rFonts w:ascii="Aptos" w:hAnsi="Aptos"/>
                <w:noProof/>
              </w:rPr>
              <w:t>Note 19 Financial Instruments</w:t>
            </w:r>
            <w:r>
              <w:rPr>
                <w:noProof/>
                <w:webHidden/>
              </w:rPr>
              <w:tab/>
            </w:r>
            <w:r>
              <w:rPr>
                <w:noProof/>
                <w:webHidden/>
              </w:rPr>
              <w:fldChar w:fldCharType="begin"/>
            </w:r>
            <w:r>
              <w:rPr>
                <w:noProof/>
                <w:webHidden/>
              </w:rPr>
              <w:instrText xml:space="preserve"> PAGEREF _Toc233115441 \h </w:instrText>
            </w:r>
            <w:r>
              <w:rPr>
                <w:noProof/>
                <w:webHidden/>
              </w:rPr>
            </w:r>
            <w:r>
              <w:rPr>
                <w:noProof/>
                <w:webHidden/>
              </w:rPr>
              <w:fldChar w:fldCharType="separate"/>
            </w:r>
            <w:r w:rsidR="00B51019">
              <w:rPr>
                <w:noProof/>
                <w:webHidden/>
              </w:rPr>
              <w:t>75</w:t>
            </w:r>
            <w:r>
              <w:rPr>
                <w:noProof/>
                <w:webHidden/>
              </w:rPr>
              <w:fldChar w:fldCharType="end"/>
            </w:r>
          </w:hyperlink>
        </w:p>
        <w:p w14:paraId="381E9619" w14:textId="5EC8178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2" w:history="1">
            <w:r w:rsidRPr="00C10533">
              <w:rPr>
                <w:rStyle w:val="Hyperlink"/>
                <w:rFonts w:ascii="Aptos" w:hAnsi="Aptos"/>
                <w:noProof/>
              </w:rPr>
              <w:t>Note 20 Inventories</w:t>
            </w:r>
            <w:r>
              <w:rPr>
                <w:noProof/>
                <w:webHidden/>
              </w:rPr>
              <w:tab/>
            </w:r>
            <w:r>
              <w:rPr>
                <w:noProof/>
                <w:webHidden/>
              </w:rPr>
              <w:fldChar w:fldCharType="begin"/>
            </w:r>
            <w:r>
              <w:rPr>
                <w:noProof/>
                <w:webHidden/>
              </w:rPr>
              <w:instrText xml:space="preserve"> PAGEREF _Toc233115442 \h </w:instrText>
            </w:r>
            <w:r>
              <w:rPr>
                <w:noProof/>
                <w:webHidden/>
              </w:rPr>
            </w:r>
            <w:r>
              <w:rPr>
                <w:noProof/>
                <w:webHidden/>
              </w:rPr>
              <w:fldChar w:fldCharType="separate"/>
            </w:r>
            <w:r w:rsidR="00B51019">
              <w:rPr>
                <w:noProof/>
                <w:webHidden/>
              </w:rPr>
              <w:t>78</w:t>
            </w:r>
            <w:r>
              <w:rPr>
                <w:noProof/>
                <w:webHidden/>
              </w:rPr>
              <w:fldChar w:fldCharType="end"/>
            </w:r>
          </w:hyperlink>
        </w:p>
        <w:p w14:paraId="087102C5" w14:textId="7AA0AA0A"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3" w:history="1">
            <w:r w:rsidRPr="00C10533">
              <w:rPr>
                <w:rStyle w:val="Hyperlink"/>
                <w:rFonts w:ascii="Aptos" w:hAnsi="Aptos"/>
                <w:noProof/>
              </w:rPr>
              <w:t>Note 21 Short Term Debtors</w:t>
            </w:r>
            <w:r>
              <w:rPr>
                <w:noProof/>
                <w:webHidden/>
              </w:rPr>
              <w:tab/>
            </w:r>
            <w:r>
              <w:rPr>
                <w:noProof/>
                <w:webHidden/>
              </w:rPr>
              <w:fldChar w:fldCharType="begin"/>
            </w:r>
            <w:r>
              <w:rPr>
                <w:noProof/>
                <w:webHidden/>
              </w:rPr>
              <w:instrText xml:space="preserve"> PAGEREF _Toc233115443 \h </w:instrText>
            </w:r>
            <w:r>
              <w:rPr>
                <w:noProof/>
                <w:webHidden/>
              </w:rPr>
            </w:r>
            <w:r>
              <w:rPr>
                <w:noProof/>
                <w:webHidden/>
              </w:rPr>
              <w:fldChar w:fldCharType="separate"/>
            </w:r>
            <w:r w:rsidR="00B51019">
              <w:rPr>
                <w:noProof/>
                <w:webHidden/>
              </w:rPr>
              <w:t>78</w:t>
            </w:r>
            <w:r>
              <w:rPr>
                <w:noProof/>
                <w:webHidden/>
              </w:rPr>
              <w:fldChar w:fldCharType="end"/>
            </w:r>
          </w:hyperlink>
        </w:p>
        <w:p w14:paraId="72840732" w14:textId="3B4EC2A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4" w:history="1">
            <w:r w:rsidRPr="00C10533">
              <w:rPr>
                <w:rStyle w:val="Hyperlink"/>
                <w:rFonts w:ascii="Aptos" w:hAnsi="Aptos"/>
                <w:noProof/>
              </w:rPr>
              <w:t>Note 22 Debtors from Local Taxation</w:t>
            </w:r>
            <w:r>
              <w:rPr>
                <w:noProof/>
                <w:webHidden/>
              </w:rPr>
              <w:tab/>
            </w:r>
            <w:r>
              <w:rPr>
                <w:noProof/>
                <w:webHidden/>
              </w:rPr>
              <w:fldChar w:fldCharType="begin"/>
            </w:r>
            <w:r>
              <w:rPr>
                <w:noProof/>
                <w:webHidden/>
              </w:rPr>
              <w:instrText xml:space="preserve"> PAGEREF _Toc233115444 \h </w:instrText>
            </w:r>
            <w:r>
              <w:rPr>
                <w:noProof/>
                <w:webHidden/>
              </w:rPr>
            </w:r>
            <w:r>
              <w:rPr>
                <w:noProof/>
                <w:webHidden/>
              </w:rPr>
              <w:fldChar w:fldCharType="separate"/>
            </w:r>
            <w:r w:rsidR="00B51019">
              <w:rPr>
                <w:noProof/>
                <w:webHidden/>
              </w:rPr>
              <w:t>79</w:t>
            </w:r>
            <w:r>
              <w:rPr>
                <w:noProof/>
                <w:webHidden/>
              </w:rPr>
              <w:fldChar w:fldCharType="end"/>
            </w:r>
          </w:hyperlink>
        </w:p>
        <w:p w14:paraId="4E14FBE1" w14:textId="14861001"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5" w:history="1">
            <w:r w:rsidRPr="00C10533">
              <w:rPr>
                <w:rStyle w:val="Hyperlink"/>
                <w:rFonts w:ascii="Aptos" w:hAnsi="Aptos"/>
                <w:noProof/>
              </w:rPr>
              <w:t>Note 23 Assets Held-for-Sale</w:t>
            </w:r>
            <w:r>
              <w:rPr>
                <w:noProof/>
                <w:webHidden/>
              </w:rPr>
              <w:tab/>
            </w:r>
            <w:r>
              <w:rPr>
                <w:noProof/>
                <w:webHidden/>
              </w:rPr>
              <w:fldChar w:fldCharType="begin"/>
            </w:r>
            <w:r>
              <w:rPr>
                <w:noProof/>
                <w:webHidden/>
              </w:rPr>
              <w:instrText xml:space="preserve"> PAGEREF _Toc233115445 \h </w:instrText>
            </w:r>
            <w:r>
              <w:rPr>
                <w:noProof/>
                <w:webHidden/>
              </w:rPr>
            </w:r>
            <w:r>
              <w:rPr>
                <w:noProof/>
                <w:webHidden/>
              </w:rPr>
              <w:fldChar w:fldCharType="separate"/>
            </w:r>
            <w:r w:rsidR="00B51019">
              <w:rPr>
                <w:noProof/>
                <w:webHidden/>
              </w:rPr>
              <w:t>79</w:t>
            </w:r>
            <w:r>
              <w:rPr>
                <w:noProof/>
                <w:webHidden/>
              </w:rPr>
              <w:fldChar w:fldCharType="end"/>
            </w:r>
          </w:hyperlink>
        </w:p>
        <w:p w14:paraId="160FC42D" w14:textId="7A14E7B6"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6" w:history="1">
            <w:r w:rsidRPr="00C10533">
              <w:rPr>
                <w:rStyle w:val="Hyperlink"/>
                <w:rFonts w:ascii="Aptos" w:hAnsi="Aptos"/>
                <w:noProof/>
              </w:rPr>
              <w:t>Note 24 Cash and Cash Equivalents</w:t>
            </w:r>
            <w:r>
              <w:rPr>
                <w:noProof/>
                <w:webHidden/>
              </w:rPr>
              <w:tab/>
            </w:r>
            <w:r>
              <w:rPr>
                <w:noProof/>
                <w:webHidden/>
              </w:rPr>
              <w:fldChar w:fldCharType="begin"/>
            </w:r>
            <w:r>
              <w:rPr>
                <w:noProof/>
                <w:webHidden/>
              </w:rPr>
              <w:instrText xml:space="preserve"> PAGEREF _Toc233115446 \h </w:instrText>
            </w:r>
            <w:r>
              <w:rPr>
                <w:noProof/>
                <w:webHidden/>
              </w:rPr>
            </w:r>
            <w:r>
              <w:rPr>
                <w:noProof/>
                <w:webHidden/>
              </w:rPr>
              <w:fldChar w:fldCharType="separate"/>
            </w:r>
            <w:r w:rsidR="00B51019">
              <w:rPr>
                <w:noProof/>
                <w:webHidden/>
              </w:rPr>
              <w:t>79</w:t>
            </w:r>
            <w:r>
              <w:rPr>
                <w:noProof/>
                <w:webHidden/>
              </w:rPr>
              <w:fldChar w:fldCharType="end"/>
            </w:r>
          </w:hyperlink>
        </w:p>
        <w:p w14:paraId="75E5B93A" w14:textId="2A02C78F"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7" w:history="1">
            <w:r w:rsidRPr="00C10533">
              <w:rPr>
                <w:rStyle w:val="Hyperlink"/>
                <w:rFonts w:ascii="Aptos" w:hAnsi="Aptos"/>
                <w:noProof/>
              </w:rPr>
              <w:t>Note 25 Short Term Creditors</w:t>
            </w:r>
            <w:r>
              <w:rPr>
                <w:noProof/>
                <w:webHidden/>
              </w:rPr>
              <w:tab/>
            </w:r>
            <w:r>
              <w:rPr>
                <w:noProof/>
                <w:webHidden/>
              </w:rPr>
              <w:fldChar w:fldCharType="begin"/>
            </w:r>
            <w:r>
              <w:rPr>
                <w:noProof/>
                <w:webHidden/>
              </w:rPr>
              <w:instrText xml:space="preserve"> PAGEREF _Toc233115447 \h </w:instrText>
            </w:r>
            <w:r>
              <w:rPr>
                <w:noProof/>
                <w:webHidden/>
              </w:rPr>
            </w:r>
            <w:r>
              <w:rPr>
                <w:noProof/>
                <w:webHidden/>
              </w:rPr>
              <w:fldChar w:fldCharType="separate"/>
            </w:r>
            <w:r w:rsidR="00B51019">
              <w:rPr>
                <w:noProof/>
                <w:webHidden/>
              </w:rPr>
              <w:t>80</w:t>
            </w:r>
            <w:r>
              <w:rPr>
                <w:noProof/>
                <w:webHidden/>
              </w:rPr>
              <w:fldChar w:fldCharType="end"/>
            </w:r>
          </w:hyperlink>
        </w:p>
        <w:p w14:paraId="08FFDFD5" w14:textId="69AD477A"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8" w:history="1">
            <w:r w:rsidRPr="00C10533">
              <w:rPr>
                <w:rStyle w:val="Hyperlink"/>
                <w:rFonts w:ascii="Aptos" w:hAnsi="Aptos"/>
                <w:noProof/>
              </w:rPr>
              <w:t>Note 26 Provisions</w:t>
            </w:r>
            <w:r>
              <w:rPr>
                <w:noProof/>
                <w:webHidden/>
              </w:rPr>
              <w:tab/>
            </w:r>
            <w:r>
              <w:rPr>
                <w:noProof/>
                <w:webHidden/>
              </w:rPr>
              <w:fldChar w:fldCharType="begin"/>
            </w:r>
            <w:r>
              <w:rPr>
                <w:noProof/>
                <w:webHidden/>
              </w:rPr>
              <w:instrText xml:space="preserve"> PAGEREF _Toc233115448 \h </w:instrText>
            </w:r>
            <w:r>
              <w:rPr>
                <w:noProof/>
                <w:webHidden/>
              </w:rPr>
            </w:r>
            <w:r>
              <w:rPr>
                <w:noProof/>
                <w:webHidden/>
              </w:rPr>
              <w:fldChar w:fldCharType="separate"/>
            </w:r>
            <w:r w:rsidR="00B51019">
              <w:rPr>
                <w:noProof/>
                <w:webHidden/>
              </w:rPr>
              <w:t>80</w:t>
            </w:r>
            <w:r>
              <w:rPr>
                <w:noProof/>
                <w:webHidden/>
              </w:rPr>
              <w:fldChar w:fldCharType="end"/>
            </w:r>
          </w:hyperlink>
        </w:p>
        <w:p w14:paraId="5B3AA84C" w14:textId="174512F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49" w:history="1">
            <w:r w:rsidRPr="00C10533">
              <w:rPr>
                <w:rStyle w:val="Hyperlink"/>
                <w:rFonts w:ascii="Aptos" w:hAnsi="Aptos"/>
                <w:noProof/>
              </w:rPr>
              <w:t>Note 27 Usable Reserves</w:t>
            </w:r>
            <w:r>
              <w:rPr>
                <w:noProof/>
                <w:webHidden/>
              </w:rPr>
              <w:tab/>
            </w:r>
            <w:r>
              <w:rPr>
                <w:noProof/>
                <w:webHidden/>
              </w:rPr>
              <w:fldChar w:fldCharType="begin"/>
            </w:r>
            <w:r>
              <w:rPr>
                <w:noProof/>
                <w:webHidden/>
              </w:rPr>
              <w:instrText xml:space="preserve"> PAGEREF _Toc233115449 \h </w:instrText>
            </w:r>
            <w:r>
              <w:rPr>
                <w:noProof/>
                <w:webHidden/>
              </w:rPr>
            </w:r>
            <w:r>
              <w:rPr>
                <w:noProof/>
                <w:webHidden/>
              </w:rPr>
              <w:fldChar w:fldCharType="separate"/>
            </w:r>
            <w:r w:rsidR="00B51019">
              <w:rPr>
                <w:noProof/>
                <w:webHidden/>
              </w:rPr>
              <w:t>80</w:t>
            </w:r>
            <w:r>
              <w:rPr>
                <w:noProof/>
                <w:webHidden/>
              </w:rPr>
              <w:fldChar w:fldCharType="end"/>
            </w:r>
          </w:hyperlink>
        </w:p>
        <w:p w14:paraId="7457551B" w14:textId="0C6832D2"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0" w:history="1">
            <w:r w:rsidRPr="00C10533">
              <w:rPr>
                <w:rStyle w:val="Hyperlink"/>
                <w:rFonts w:ascii="Aptos" w:hAnsi="Aptos"/>
                <w:noProof/>
              </w:rPr>
              <w:t>Note 28 Unusable Reserves</w:t>
            </w:r>
            <w:r>
              <w:rPr>
                <w:noProof/>
                <w:webHidden/>
              </w:rPr>
              <w:tab/>
            </w:r>
            <w:r>
              <w:rPr>
                <w:noProof/>
                <w:webHidden/>
              </w:rPr>
              <w:fldChar w:fldCharType="begin"/>
            </w:r>
            <w:r>
              <w:rPr>
                <w:noProof/>
                <w:webHidden/>
              </w:rPr>
              <w:instrText xml:space="preserve"> PAGEREF _Toc233115450 \h </w:instrText>
            </w:r>
            <w:r>
              <w:rPr>
                <w:noProof/>
                <w:webHidden/>
              </w:rPr>
            </w:r>
            <w:r>
              <w:rPr>
                <w:noProof/>
                <w:webHidden/>
              </w:rPr>
              <w:fldChar w:fldCharType="separate"/>
            </w:r>
            <w:r w:rsidR="00B51019">
              <w:rPr>
                <w:noProof/>
                <w:webHidden/>
              </w:rPr>
              <w:t>81</w:t>
            </w:r>
            <w:r>
              <w:rPr>
                <w:noProof/>
                <w:webHidden/>
              </w:rPr>
              <w:fldChar w:fldCharType="end"/>
            </w:r>
          </w:hyperlink>
        </w:p>
        <w:p w14:paraId="5568E36B" w14:textId="6018AF53"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1" w:history="1">
            <w:r w:rsidRPr="00C10533">
              <w:rPr>
                <w:rStyle w:val="Hyperlink"/>
                <w:rFonts w:ascii="Aptos" w:hAnsi="Aptos"/>
                <w:noProof/>
              </w:rPr>
              <w:t>Note 29 Capital Grants and Receipts Unapplied Account</w:t>
            </w:r>
            <w:r>
              <w:rPr>
                <w:noProof/>
                <w:webHidden/>
              </w:rPr>
              <w:tab/>
            </w:r>
            <w:r>
              <w:rPr>
                <w:noProof/>
                <w:webHidden/>
              </w:rPr>
              <w:fldChar w:fldCharType="begin"/>
            </w:r>
            <w:r>
              <w:rPr>
                <w:noProof/>
                <w:webHidden/>
              </w:rPr>
              <w:instrText xml:space="preserve"> PAGEREF _Toc233115451 \h </w:instrText>
            </w:r>
            <w:r>
              <w:rPr>
                <w:noProof/>
                <w:webHidden/>
              </w:rPr>
            </w:r>
            <w:r>
              <w:rPr>
                <w:noProof/>
                <w:webHidden/>
              </w:rPr>
              <w:fldChar w:fldCharType="separate"/>
            </w:r>
            <w:r w:rsidR="00B51019">
              <w:rPr>
                <w:noProof/>
                <w:webHidden/>
              </w:rPr>
              <w:t>83</w:t>
            </w:r>
            <w:r>
              <w:rPr>
                <w:noProof/>
                <w:webHidden/>
              </w:rPr>
              <w:fldChar w:fldCharType="end"/>
            </w:r>
          </w:hyperlink>
        </w:p>
        <w:p w14:paraId="33E96E64" w14:textId="0261D846"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2" w:history="1">
            <w:r w:rsidRPr="00C10533">
              <w:rPr>
                <w:rStyle w:val="Hyperlink"/>
                <w:rFonts w:ascii="Aptos" w:hAnsi="Aptos"/>
                <w:noProof/>
              </w:rPr>
              <w:t>Note 30 Cash Flow Statement - Operating Activities</w:t>
            </w:r>
            <w:r>
              <w:rPr>
                <w:noProof/>
                <w:webHidden/>
              </w:rPr>
              <w:tab/>
            </w:r>
            <w:r>
              <w:rPr>
                <w:noProof/>
                <w:webHidden/>
              </w:rPr>
              <w:fldChar w:fldCharType="begin"/>
            </w:r>
            <w:r>
              <w:rPr>
                <w:noProof/>
                <w:webHidden/>
              </w:rPr>
              <w:instrText xml:space="preserve"> PAGEREF _Toc233115452 \h </w:instrText>
            </w:r>
            <w:r>
              <w:rPr>
                <w:noProof/>
                <w:webHidden/>
              </w:rPr>
            </w:r>
            <w:r>
              <w:rPr>
                <w:noProof/>
                <w:webHidden/>
              </w:rPr>
              <w:fldChar w:fldCharType="separate"/>
            </w:r>
            <w:r w:rsidR="00B51019">
              <w:rPr>
                <w:noProof/>
                <w:webHidden/>
              </w:rPr>
              <w:t>84</w:t>
            </w:r>
            <w:r>
              <w:rPr>
                <w:noProof/>
                <w:webHidden/>
              </w:rPr>
              <w:fldChar w:fldCharType="end"/>
            </w:r>
          </w:hyperlink>
        </w:p>
        <w:p w14:paraId="1D3CC919" w14:textId="6F3857E4"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3" w:history="1">
            <w:r w:rsidRPr="00C10533">
              <w:rPr>
                <w:rStyle w:val="Hyperlink"/>
                <w:rFonts w:ascii="Aptos" w:hAnsi="Aptos"/>
                <w:noProof/>
              </w:rPr>
              <w:t>Note 31 Cash Flow Statement - Investing Activities</w:t>
            </w:r>
            <w:r>
              <w:rPr>
                <w:noProof/>
                <w:webHidden/>
              </w:rPr>
              <w:tab/>
            </w:r>
            <w:r>
              <w:rPr>
                <w:noProof/>
                <w:webHidden/>
              </w:rPr>
              <w:fldChar w:fldCharType="begin"/>
            </w:r>
            <w:r>
              <w:rPr>
                <w:noProof/>
                <w:webHidden/>
              </w:rPr>
              <w:instrText xml:space="preserve"> PAGEREF _Toc233115453 \h </w:instrText>
            </w:r>
            <w:r>
              <w:rPr>
                <w:noProof/>
                <w:webHidden/>
              </w:rPr>
            </w:r>
            <w:r>
              <w:rPr>
                <w:noProof/>
                <w:webHidden/>
              </w:rPr>
              <w:fldChar w:fldCharType="separate"/>
            </w:r>
            <w:r w:rsidR="00B51019">
              <w:rPr>
                <w:noProof/>
                <w:webHidden/>
              </w:rPr>
              <w:t>84</w:t>
            </w:r>
            <w:r>
              <w:rPr>
                <w:noProof/>
                <w:webHidden/>
              </w:rPr>
              <w:fldChar w:fldCharType="end"/>
            </w:r>
          </w:hyperlink>
        </w:p>
        <w:p w14:paraId="3FFB8498" w14:textId="43378AE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4" w:history="1">
            <w:r w:rsidRPr="00C10533">
              <w:rPr>
                <w:rStyle w:val="Hyperlink"/>
                <w:rFonts w:ascii="Aptos" w:hAnsi="Aptos"/>
                <w:noProof/>
              </w:rPr>
              <w:t>Note 32 Cash Flow Statement - Financing Activities</w:t>
            </w:r>
            <w:r>
              <w:rPr>
                <w:noProof/>
                <w:webHidden/>
              </w:rPr>
              <w:tab/>
            </w:r>
            <w:r>
              <w:rPr>
                <w:noProof/>
                <w:webHidden/>
              </w:rPr>
              <w:fldChar w:fldCharType="begin"/>
            </w:r>
            <w:r>
              <w:rPr>
                <w:noProof/>
                <w:webHidden/>
              </w:rPr>
              <w:instrText xml:space="preserve"> PAGEREF _Toc233115454 \h </w:instrText>
            </w:r>
            <w:r>
              <w:rPr>
                <w:noProof/>
                <w:webHidden/>
              </w:rPr>
            </w:r>
            <w:r>
              <w:rPr>
                <w:noProof/>
                <w:webHidden/>
              </w:rPr>
              <w:fldChar w:fldCharType="separate"/>
            </w:r>
            <w:r w:rsidR="00B51019">
              <w:rPr>
                <w:noProof/>
                <w:webHidden/>
              </w:rPr>
              <w:t>84</w:t>
            </w:r>
            <w:r>
              <w:rPr>
                <w:noProof/>
                <w:webHidden/>
              </w:rPr>
              <w:fldChar w:fldCharType="end"/>
            </w:r>
          </w:hyperlink>
        </w:p>
        <w:p w14:paraId="2F1AA41F" w14:textId="5F893B9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5" w:history="1">
            <w:r w:rsidRPr="00C10533">
              <w:rPr>
                <w:rStyle w:val="Hyperlink"/>
                <w:rFonts w:ascii="Aptos" w:hAnsi="Aptos"/>
                <w:noProof/>
              </w:rPr>
              <w:t>Note 33 Reconciliation of Liabilities Arising from Financing Activities</w:t>
            </w:r>
            <w:r>
              <w:rPr>
                <w:noProof/>
                <w:webHidden/>
              </w:rPr>
              <w:tab/>
            </w:r>
            <w:r>
              <w:rPr>
                <w:noProof/>
                <w:webHidden/>
              </w:rPr>
              <w:fldChar w:fldCharType="begin"/>
            </w:r>
            <w:r>
              <w:rPr>
                <w:noProof/>
                <w:webHidden/>
              </w:rPr>
              <w:instrText xml:space="preserve"> PAGEREF _Toc233115455 \h </w:instrText>
            </w:r>
            <w:r>
              <w:rPr>
                <w:noProof/>
                <w:webHidden/>
              </w:rPr>
            </w:r>
            <w:r>
              <w:rPr>
                <w:noProof/>
                <w:webHidden/>
              </w:rPr>
              <w:fldChar w:fldCharType="separate"/>
            </w:r>
            <w:r w:rsidR="00B51019">
              <w:rPr>
                <w:noProof/>
                <w:webHidden/>
              </w:rPr>
              <w:t>84</w:t>
            </w:r>
            <w:r>
              <w:rPr>
                <w:noProof/>
                <w:webHidden/>
              </w:rPr>
              <w:fldChar w:fldCharType="end"/>
            </w:r>
          </w:hyperlink>
        </w:p>
        <w:p w14:paraId="2C16F821" w14:textId="48E5A2C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6" w:history="1">
            <w:r w:rsidRPr="00C10533">
              <w:rPr>
                <w:rStyle w:val="Hyperlink"/>
                <w:rFonts w:ascii="Aptos" w:hAnsi="Aptos"/>
                <w:noProof/>
              </w:rPr>
              <w:t>Note 34 External Audit Costs</w:t>
            </w:r>
            <w:r>
              <w:rPr>
                <w:noProof/>
                <w:webHidden/>
              </w:rPr>
              <w:tab/>
            </w:r>
            <w:r>
              <w:rPr>
                <w:noProof/>
                <w:webHidden/>
              </w:rPr>
              <w:fldChar w:fldCharType="begin"/>
            </w:r>
            <w:r>
              <w:rPr>
                <w:noProof/>
                <w:webHidden/>
              </w:rPr>
              <w:instrText xml:space="preserve"> PAGEREF _Toc233115456 \h </w:instrText>
            </w:r>
            <w:r>
              <w:rPr>
                <w:noProof/>
                <w:webHidden/>
              </w:rPr>
            </w:r>
            <w:r>
              <w:rPr>
                <w:noProof/>
                <w:webHidden/>
              </w:rPr>
              <w:fldChar w:fldCharType="separate"/>
            </w:r>
            <w:r w:rsidR="00B51019">
              <w:rPr>
                <w:noProof/>
                <w:webHidden/>
              </w:rPr>
              <w:t>84</w:t>
            </w:r>
            <w:r>
              <w:rPr>
                <w:noProof/>
                <w:webHidden/>
              </w:rPr>
              <w:fldChar w:fldCharType="end"/>
            </w:r>
          </w:hyperlink>
        </w:p>
        <w:p w14:paraId="0839CCAE" w14:textId="45A49C93"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7" w:history="1">
            <w:r w:rsidRPr="00C10533">
              <w:rPr>
                <w:rStyle w:val="Hyperlink"/>
                <w:rFonts w:ascii="Aptos" w:hAnsi="Aptos"/>
                <w:noProof/>
              </w:rPr>
              <w:t>Note 35 Councillors Remuneration</w:t>
            </w:r>
            <w:r>
              <w:rPr>
                <w:noProof/>
                <w:webHidden/>
              </w:rPr>
              <w:tab/>
            </w:r>
            <w:r>
              <w:rPr>
                <w:noProof/>
                <w:webHidden/>
              </w:rPr>
              <w:fldChar w:fldCharType="begin"/>
            </w:r>
            <w:r>
              <w:rPr>
                <w:noProof/>
                <w:webHidden/>
              </w:rPr>
              <w:instrText xml:space="preserve"> PAGEREF _Toc233115457 \h </w:instrText>
            </w:r>
            <w:r>
              <w:rPr>
                <w:noProof/>
                <w:webHidden/>
              </w:rPr>
            </w:r>
            <w:r>
              <w:rPr>
                <w:noProof/>
                <w:webHidden/>
              </w:rPr>
              <w:fldChar w:fldCharType="separate"/>
            </w:r>
            <w:r w:rsidR="00B51019">
              <w:rPr>
                <w:noProof/>
                <w:webHidden/>
              </w:rPr>
              <w:t>85</w:t>
            </w:r>
            <w:r>
              <w:rPr>
                <w:noProof/>
                <w:webHidden/>
              </w:rPr>
              <w:fldChar w:fldCharType="end"/>
            </w:r>
          </w:hyperlink>
        </w:p>
        <w:p w14:paraId="2C6DD5A7" w14:textId="1348D311"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8" w:history="1">
            <w:r w:rsidRPr="00C10533">
              <w:rPr>
                <w:rStyle w:val="Hyperlink"/>
                <w:rFonts w:ascii="Aptos" w:hAnsi="Aptos"/>
                <w:noProof/>
              </w:rPr>
              <w:t>Note 36 Grant Income and Contributions</w:t>
            </w:r>
            <w:r>
              <w:rPr>
                <w:noProof/>
                <w:webHidden/>
              </w:rPr>
              <w:tab/>
            </w:r>
            <w:r>
              <w:rPr>
                <w:noProof/>
                <w:webHidden/>
              </w:rPr>
              <w:fldChar w:fldCharType="begin"/>
            </w:r>
            <w:r>
              <w:rPr>
                <w:noProof/>
                <w:webHidden/>
              </w:rPr>
              <w:instrText xml:space="preserve"> PAGEREF _Toc233115458 \h </w:instrText>
            </w:r>
            <w:r>
              <w:rPr>
                <w:noProof/>
                <w:webHidden/>
              </w:rPr>
            </w:r>
            <w:r>
              <w:rPr>
                <w:noProof/>
                <w:webHidden/>
              </w:rPr>
              <w:fldChar w:fldCharType="separate"/>
            </w:r>
            <w:r w:rsidR="00B51019">
              <w:rPr>
                <w:noProof/>
                <w:webHidden/>
              </w:rPr>
              <w:t>85</w:t>
            </w:r>
            <w:r>
              <w:rPr>
                <w:noProof/>
                <w:webHidden/>
              </w:rPr>
              <w:fldChar w:fldCharType="end"/>
            </w:r>
          </w:hyperlink>
        </w:p>
        <w:p w14:paraId="0CAA221E" w14:textId="4638F870"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59" w:history="1">
            <w:r w:rsidRPr="00C10533">
              <w:rPr>
                <w:rStyle w:val="Hyperlink"/>
                <w:rFonts w:ascii="Aptos" w:hAnsi="Aptos"/>
                <w:noProof/>
              </w:rPr>
              <w:t>Note 37 Related Parties</w:t>
            </w:r>
            <w:r>
              <w:rPr>
                <w:noProof/>
                <w:webHidden/>
              </w:rPr>
              <w:tab/>
            </w:r>
            <w:r>
              <w:rPr>
                <w:noProof/>
                <w:webHidden/>
              </w:rPr>
              <w:fldChar w:fldCharType="begin"/>
            </w:r>
            <w:r>
              <w:rPr>
                <w:noProof/>
                <w:webHidden/>
              </w:rPr>
              <w:instrText xml:space="preserve"> PAGEREF _Toc233115459 \h </w:instrText>
            </w:r>
            <w:r>
              <w:rPr>
                <w:noProof/>
                <w:webHidden/>
              </w:rPr>
            </w:r>
            <w:r>
              <w:rPr>
                <w:noProof/>
                <w:webHidden/>
              </w:rPr>
              <w:fldChar w:fldCharType="separate"/>
            </w:r>
            <w:r w:rsidR="00B51019">
              <w:rPr>
                <w:noProof/>
                <w:webHidden/>
              </w:rPr>
              <w:t>86</w:t>
            </w:r>
            <w:r>
              <w:rPr>
                <w:noProof/>
                <w:webHidden/>
              </w:rPr>
              <w:fldChar w:fldCharType="end"/>
            </w:r>
          </w:hyperlink>
        </w:p>
        <w:p w14:paraId="75EB8015" w14:textId="542D2467"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0" w:history="1">
            <w:r w:rsidRPr="00C10533">
              <w:rPr>
                <w:rStyle w:val="Hyperlink"/>
                <w:rFonts w:ascii="Aptos" w:hAnsi="Aptos"/>
                <w:noProof/>
              </w:rPr>
              <w:t>Note 38 Capital Expenditure and Capital Financing</w:t>
            </w:r>
            <w:r>
              <w:rPr>
                <w:noProof/>
                <w:webHidden/>
              </w:rPr>
              <w:tab/>
            </w:r>
            <w:r>
              <w:rPr>
                <w:noProof/>
                <w:webHidden/>
              </w:rPr>
              <w:fldChar w:fldCharType="begin"/>
            </w:r>
            <w:r>
              <w:rPr>
                <w:noProof/>
                <w:webHidden/>
              </w:rPr>
              <w:instrText xml:space="preserve"> PAGEREF _Toc233115460 \h </w:instrText>
            </w:r>
            <w:r>
              <w:rPr>
                <w:noProof/>
                <w:webHidden/>
              </w:rPr>
            </w:r>
            <w:r>
              <w:rPr>
                <w:noProof/>
                <w:webHidden/>
              </w:rPr>
              <w:fldChar w:fldCharType="separate"/>
            </w:r>
            <w:r w:rsidR="00B51019">
              <w:rPr>
                <w:noProof/>
                <w:webHidden/>
              </w:rPr>
              <w:t>87</w:t>
            </w:r>
            <w:r>
              <w:rPr>
                <w:noProof/>
                <w:webHidden/>
              </w:rPr>
              <w:fldChar w:fldCharType="end"/>
            </w:r>
          </w:hyperlink>
        </w:p>
        <w:p w14:paraId="669DA5C1" w14:textId="25C6AAF1"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1" w:history="1">
            <w:r w:rsidRPr="00C10533">
              <w:rPr>
                <w:rStyle w:val="Hyperlink"/>
                <w:rFonts w:ascii="Aptos" w:hAnsi="Aptos"/>
                <w:noProof/>
              </w:rPr>
              <w:t>Note 39 Capitalisation of Borrowing Costs</w:t>
            </w:r>
            <w:r>
              <w:rPr>
                <w:noProof/>
                <w:webHidden/>
              </w:rPr>
              <w:tab/>
            </w:r>
            <w:r>
              <w:rPr>
                <w:noProof/>
                <w:webHidden/>
              </w:rPr>
              <w:fldChar w:fldCharType="begin"/>
            </w:r>
            <w:r>
              <w:rPr>
                <w:noProof/>
                <w:webHidden/>
              </w:rPr>
              <w:instrText xml:space="preserve"> PAGEREF _Toc233115461 \h </w:instrText>
            </w:r>
            <w:r>
              <w:rPr>
                <w:noProof/>
                <w:webHidden/>
              </w:rPr>
            </w:r>
            <w:r>
              <w:rPr>
                <w:noProof/>
                <w:webHidden/>
              </w:rPr>
              <w:fldChar w:fldCharType="separate"/>
            </w:r>
            <w:r w:rsidR="00B51019">
              <w:rPr>
                <w:noProof/>
                <w:webHidden/>
              </w:rPr>
              <w:t>87</w:t>
            </w:r>
            <w:r>
              <w:rPr>
                <w:noProof/>
                <w:webHidden/>
              </w:rPr>
              <w:fldChar w:fldCharType="end"/>
            </w:r>
          </w:hyperlink>
        </w:p>
        <w:p w14:paraId="48ECCE54" w14:textId="562D4444"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2" w:history="1">
            <w:r w:rsidRPr="00C10533">
              <w:rPr>
                <w:rStyle w:val="Hyperlink"/>
                <w:rFonts w:ascii="Aptos" w:hAnsi="Aptos"/>
                <w:noProof/>
              </w:rPr>
              <w:t>Note 40 Leases</w:t>
            </w:r>
            <w:r>
              <w:rPr>
                <w:noProof/>
                <w:webHidden/>
              </w:rPr>
              <w:tab/>
            </w:r>
            <w:r>
              <w:rPr>
                <w:noProof/>
                <w:webHidden/>
              </w:rPr>
              <w:fldChar w:fldCharType="begin"/>
            </w:r>
            <w:r>
              <w:rPr>
                <w:noProof/>
                <w:webHidden/>
              </w:rPr>
              <w:instrText xml:space="preserve"> PAGEREF _Toc233115462 \h </w:instrText>
            </w:r>
            <w:r>
              <w:rPr>
                <w:noProof/>
                <w:webHidden/>
              </w:rPr>
            </w:r>
            <w:r>
              <w:rPr>
                <w:noProof/>
                <w:webHidden/>
              </w:rPr>
              <w:fldChar w:fldCharType="separate"/>
            </w:r>
            <w:r w:rsidR="00B51019">
              <w:rPr>
                <w:noProof/>
                <w:webHidden/>
              </w:rPr>
              <w:t>88</w:t>
            </w:r>
            <w:r>
              <w:rPr>
                <w:noProof/>
                <w:webHidden/>
              </w:rPr>
              <w:fldChar w:fldCharType="end"/>
            </w:r>
          </w:hyperlink>
        </w:p>
        <w:p w14:paraId="3FB457F7" w14:textId="4BC74DF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3" w:history="1">
            <w:r w:rsidRPr="00C10533">
              <w:rPr>
                <w:rStyle w:val="Hyperlink"/>
                <w:rFonts w:ascii="Aptos" w:hAnsi="Aptos"/>
                <w:noProof/>
              </w:rPr>
              <w:t>Note 41 Public Private Partnership and Similar Contracts</w:t>
            </w:r>
            <w:r>
              <w:rPr>
                <w:noProof/>
                <w:webHidden/>
              </w:rPr>
              <w:tab/>
            </w:r>
            <w:r>
              <w:rPr>
                <w:noProof/>
                <w:webHidden/>
              </w:rPr>
              <w:fldChar w:fldCharType="begin"/>
            </w:r>
            <w:r>
              <w:rPr>
                <w:noProof/>
                <w:webHidden/>
              </w:rPr>
              <w:instrText xml:space="preserve"> PAGEREF _Toc233115463 \h </w:instrText>
            </w:r>
            <w:r>
              <w:rPr>
                <w:noProof/>
                <w:webHidden/>
              </w:rPr>
            </w:r>
            <w:r>
              <w:rPr>
                <w:noProof/>
                <w:webHidden/>
              </w:rPr>
              <w:fldChar w:fldCharType="separate"/>
            </w:r>
            <w:r w:rsidR="00B51019">
              <w:rPr>
                <w:noProof/>
                <w:webHidden/>
              </w:rPr>
              <w:t>91</w:t>
            </w:r>
            <w:r>
              <w:rPr>
                <w:noProof/>
                <w:webHidden/>
              </w:rPr>
              <w:fldChar w:fldCharType="end"/>
            </w:r>
          </w:hyperlink>
        </w:p>
        <w:p w14:paraId="049F6458" w14:textId="156D31F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4" w:history="1">
            <w:r w:rsidRPr="00C10533">
              <w:rPr>
                <w:rStyle w:val="Hyperlink"/>
                <w:rFonts w:ascii="Aptos" w:hAnsi="Aptos"/>
                <w:noProof/>
              </w:rPr>
              <w:t>Note 42 Pension Schemes Accounted for as Defined Contribution Schemes</w:t>
            </w:r>
            <w:r>
              <w:rPr>
                <w:noProof/>
                <w:webHidden/>
              </w:rPr>
              <w:tab/>
            </w:r>
            <w:r>
              <w:rPr>
                <w:noProof/>
                <w:webHidden/>
              </w:rPr>
              <w:fldChar w:fldCharType="begin"/>
            </w:r>
            <w:r>
              <w:rPr>
                <w:noProof/>
                <w:webHidden/>
              </w:rPr>
              <w:instrText xml:space="preserve"> PAGEREF _Toc233115464 \h </w:instrText>
            </w:r>
            <w:r>
              <w:rPr>
                <w:noProof/>
                <w:webHidden/>
              </w:rPr>
            </w:r>
            <w:r>
              <w:rPr>
                <w:noProof/>
                <w:webHidden/>
              </w:rPr>
              <w:fldChar w:fldCharType="separate"/>
            </w:r>
            <w:r w:rsidR="00B51019">
              <w:rPr>
                <w:noProof/>
                <w:webHidden/>
              </w:rPr>
              <w:t>93</w:t>
            </w:r>
            <w:r>
              <w:rPr>
                <w:noProof/>
                <w:webHidden/>
              </w:rPr>
              <w:fldChar w:fldCharType="end"/>
            </w:r>
          </w:hyperlink>
        </w:p>
        <w:p w14:paraId="71D92DA0" w14:textId="7CA4112B"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5" w:history="1">
            <w:r w:rsidRPr="00C10533">
              <w:rPr>
                <w:rStyle w:val="Hyperlink"/>
                <w:rFonts w:ascii="Aptos" w:hAnsi="Aptos"/>
                <w:noProof/>
              </w:rPr>
              <w:t>Note 43 Defined Benefit Pension Schemes</w:t>
            </w:r>
            <w:r>
              <w:rPr>
                <w:noProof/>
                <w:webHidden/>
              </w:rPr>
              <w:tab/>
            </w:r>
            <w:r>
              <w:rPr>
                <w:noProof/>
                <w:webHidden/>
              </w:rPr>
              <w:fldChar w:fldCharType="begin"/>
            </w:r>
            <w:r>
              <w:rPr>
                <w:noProof/>
                <w:webHidden/>
              </w:rPr>
              <w:instrText xml:space="preserve"> PAGEREF _Toc233115465 \h </w:instrText>
            </w:r>
            <w:r>
              <w:rPr>
                <w:noProof/>
                <w:webHidden/>
              </w:rPr>
            </w:r>
            <w:r>
              <w:rPr>
                <w:noProof/>
                <w:webHidden/>
              </w:rPr>
              <w:fldChar w:fldCharType="separate"/>
            </w:r>
            <w:r w:rsidR="00B51019">
              <w:rPr>
                <w:noProof/>
                <w:webHidden/>
              </w:rPr>
              <w:t>93</w:t>
            </w:r>
            <w:r>
              <w:rPr>
                <w:noProof/>
                <w:webHidden/>
              </w:rPr>
              <w:fldChar w:fldCharType="end"/>
            </w:r>
          </w:hyperlink>
        </w:p>
        <w:p w14:paraId="33B85307" w14:textId="23A06DDB"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6" w:history="1">
            <w:r w:rsidRPr="00C10533">
              <w:rPr>
                <w:rStyle w:val="Hyperlink"/>
                <w:rFonts w:ascii="Aptos" w:hAnsi="Aptos"/>
                <w:noProof/>
              </w:rPr>
              <w:t>Note 44 Contingent Liabilities</w:t>
            </w:r>
            <w:r>
              <w:rPr>
                <w:noProof/>
                <w:webHidden/>
              </w:rPr>
              <w:tab/>
            </w:r>
            <w:r>
              <w:rPr>
                <w:noProof/>
                <w:webHidden/>
              </w:rPr>
              <w:fldChar w:fldCharType="begin"/>
            </w:r>
            <w:r>
              <w:rPr>
                <w:noProof/>
                <w:webHidden/>
              </w:rPr>
              <w:instrText xml:space="preserve"> PAGEREF _Toc233115466 \h </w:instrText>
            </w:r>
            <w:r>
              <w:rPr>
                <w:noProof/>
                <w:webHidden/>
              </w:rPr>
            </w:r>
            <w:r>
              <w:rPr>
                <w:noProof/>
                <w:webHidden/>
              </w:rPr>
              <w:fldChar w:fldCharType="separate"/>
            </w:r>
            <w:r w:rsidR="00B51019">
              <w:rPr>
                <w:noProof/>
                <w:webHidden/>
              </w:rPr>
              <w:t>100</w:t>
            </w:r>
            <w:r>
              <w:rPr>
                <w:noProof/>
                <w:webHidden/>
              </w:rPr>
              <w:fldChar w:fldCharType="end"/>
            </w:r>
          </w:hyperlink>
        </w:p>
        <w:p w14:paraId="41560FC8" w14:textId="651AA386"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7" w:history="1">
            <w:r w:rsidRPr="00C10533">
              <w:rPr>
                <w:rStyle w:val="Hyperlink"/>
                <w:rFonts w:ascii="Aptos" w:hAnsi="Aptos"/>
                <w:noProof/>
              </w:rPr>
              <w:t>Note 45 Nature and Extent of Risks Arising From Financial Instruments</w:t>
            </w:r>
            <w:r>
              <w:rPr>
                <w:noProof/>
                <w:webHidden/>
              </w:rPr>
              <w:tab/>
            </w:r>
            <w:r>
              <w:rPr>
                <w:noProof/>
                <w:webHidden/>
              </w:rPr>
              <w:fldChar w:fldCharType="begin"/>
            </w:r>
            <w:r>
              <w:rPr>
                <w:noProof/>
                <w:webHidden/>
              </w:rPr>
              <w:instrText xml:space="preserve"> PAGEREF _Toc233115467 \h </w:instrText>
            </w:r>
            <w:r>
              <w:rPr>
                <w:noProof/>
                <w:webHidden/>
              </w:rPr>
            </w:r>
            <w:r>
              <w:rPr>
                <w:noProof/>
                <w:webHidden/>
              </w:rPr>
              <w:fldChar w:fldCharType="separate"/>
            </w:r>
            <w:r w:rsidR="00B51019">
              <w:rPr>
                <w:noProof/>
                <w:webHidden/>
              </w:rPr>
              <w:t>101</w:t>
            </w:r>
            <w:r>
              <w:rPr>
                <w:noProof/>
                <w:webHidden/>
              </w:rPr>
              <w:fldChar w:fldCharType="end"/>
            </w:r>
          </w:hyperlink>
        </w:p>
        <w:p w14:paraId="1DA83623" w14:textId="7BDD3460"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8" w:history="1">
            <w:r w:rsidRPr="00C10533">
              <w:rPr>
                <w:rStyle w:val="Hyperlink"/>
                <w:rFonts w:ascii="Aptos" w:hAnsi="Aptos"/>
                <w:noProof/>
              </w:rPr>
              <w:t>Housing Revenue Account Income and Expenditure Statement</w:t>
            </w:r>
            <w:r>
              <w:rPr>
                <w:noProof/>
                <w:webHidden/>
              </w:rPr>
              <w:tab/>
            </w:r>
            <w:r>
              <w:rPr>
                <w:noProof/>
                <w:webHidden/>
              </w:rPr>
              <w:fldChar w:fldCharType="begin"/>
            </w:r>
            <w:r>
              <w:rPr>
                <w:noProof/>
                <w:webHidden/>
              </w:rPr>
              <w:instrText xml:space="preserve"> PAGEREF _Toc233115468 \h </w:instrText>
            </w:r>
            <w:r>
              <w:rPr>
                <w:noProof/>
                <w:webHidden/>
              </w:rPr>
            </w:r>
            <w:r>
              <w:rPr>
                <w:noProof/>
                <w:webHidden/>
              </w:rPr>
              <w:fldChar w:fldCharType="separate"/>
            </w:r>
            <w:r w:rsidR="00B51019">
              <w:rPr>
                <w:noProof/>
                <w:webHidden/>
              </w:rPr>
              <w:t>104</w:t>
            </w:r>
            <w:r>
              <w:rPr>
                <w:noProof/>
                <w:webHidden/>
              </w:rPr>
              <w:fldChar w:fldCharType="end"/>
            </w:r>
          </w:hyperlink>
        </w:p>
        <w:p w14:paraId="5931A552" w14:textId="33251099"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69" w:history="1">
            <w:r w:rsidRPr="00C10533">
              <w:rPr>
                <w:rStyle w:val="Hyperlink"/>
                <w:rFonts w:ascii="Aptos" w:hAnsi="Aptos"/>
                <w:noProof/>
              </w:rPr>
              <w:t>Movement on the Housing Revenue Account Statement</w:t>
            </w:r>
            <w:r>
              <w:rPr>
                <w:noProof/>
                <w:webHidden/>
              </w:rPr>
              <w:tab/>
            </w:r>
            <w:r>
              <w:rPr>
                <w:noProof/>
                <w:webHidden/>
              </w:rPr>
              <w:fldChar w:fldCharType="begin"/>
            </w:r>
            <w:r>
              <w:rPr>
                <w:noProof/>
                <w:webHidden/>
              </w:rPr>
              <w:instrText xml:space="preserve"> PAGEREF _Toc233115469 \h </w:instrText>
            </w:r>
            <w:r>
              <w:rPr>
                <w:noProof/>
                <w:webHidden/>
              </w:rPr>
            </w:r>
            <w:r>
              <w:rPr>
                <w:noProof/>
                <w:webHidden/>
              </w:rPr>
              <w:fldChar w:fldCharType="separate"/>
            </w:r>
            <w:r w:rsidR="00B51019">
              <w:rPr>
                <w:noProof/>
                <w:webHidden/>
              </w:rPr>
              <w:t>105</w:t>
            </w:r>
            <w:r>
              <w:rPr>
                <w:noProof/>
                <w:webHidden/>
              </w:rPr>
              <w:fldChar w:fldCharType="end"/>
            </w:r>
          </w:hyperlink>
        </w:p>
        <w:p w14:paraId="60A01500" w14:textId="08DCD31C"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70" w:history="1">
            <w:r w:rsidRPr="00C10533">
              <w:rPr>
                <w:rStyle w:val="Hyperlink"/>
                <w:rFonts w:ascii="Aptos" w:hAnsi="Aptos"/>
                <w:noProof/>
              </w:rPr>
              <w:t>Notes to the Housing Revenue Account</w:t>
            </w:r>
            <w:r>
              <w:rPr>
                <w:noProof/>
                <w:webHidden/>
              </w:rPr>
              <w:tab/>
            </w:r>
            <w:r>
              <w:rPr>
                <w:noProof/>
                <w:webHidden/>
              </w:rPr>
              <w:fldChar w:fldCharType="begin"/>
            </w:r>
            <w:r>
              <w:rPr>
                <w:noProof/>
                <w:webHidden/>
              </w:rPr>
              <w:instrText xml:space="preserve"> PAGEREF _Toc233115470 \h </w:instrText>
            </w:r>
            <w:r>
              <w:rPr>
                <w:noProof/>
                <w:webHidden/>
              </w:rPr>
            </w:r>
            <w:r>
              <w:rPr>
                <w:noProof/>
                <w:webHidden/>
              </w:rPr>
              <w:fldChar w:fldCharType="separate"/>
            </w:r>
            <w:r w:rsidR="00B51019">
              <w:rPr>
                <w:noProof/>
                <w:webHidden/>
              </w:rPr>
              <w:t>106</w:t>
            </w:r>
            <w:r>
              <w:rPr>
                <w:noProof/>
                <w:webHidden/>
              </w:rPr>
              <w:fldChar w:fldCharType="end"/>
            </w:r>
          </w:hyperlink>
        </w:p>
        <w:p w14:paraId="78529583" w14:textId="51484E7E"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71" w:history="1">
            <w:r w:rsidRPr="00C10533">
              <w:rPr>
                <w:rStyle w:val="Hyperlink"/>
                <w:rFonts w:ascii="Aptos" w:hAnsi="Aptos"/>
                <w:noProof/>
              </w:rPr>
              <w:t>Council Tax Income Account</w:t>
            </w:r>
            <w:r>
              <w:rPr>
                <w:noProof/>
                <w:webHidden/>
              </w:rPr>
              <w:tab/>
            </w:r>
            <w:r>
              <w:rPr>
                <w:noProof/>
                <w:webHidden/>
              </w:rPr>
              <w:fldChar w:fldCharType="begin"/>
            </w:r>
            <w:r>
              <w:rPr>
                <w:noProof/>
                <w:webHidden/>
              </w:rPr>
              <w:instrText xml:space="preserve"> PAGEREF _Toc233115471 \h </w:instrText>
            </w:r>
            <w:r>
              <w:rPr>
                <w:noProof/>
                <w:webHidden/>
              </w:rPr>
            </w:r>
            <w:r>
              <w:rPr>
                <w:noProof/>
                <w:webHidden/>
              </w:rPr>
              <w:fldChar w:fldCharType="separate"/>
            </w:r>
            <w:r w:rsidR="00B51019">
              <w:rPr>
                <w:noProof/>
                <w:webHidden/>
              </w:rPr>
              <w:t>107</w:t>
            </w:r>
            <w:r>
              <w:rPr>
                <w:noProof/>
                <w:webHidden/>
              </w:rPr>
              <w:fldChar w:fldCharType="end"/>
            </w:r>
          </w:hyperlink>
        </w:p>
        <w:p w14:paraId="133EADBE" w14:textId="3FCCBA0B"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72" w:history="1">
            <w:r w:rsidRPr="00C10533">
              <w:rPr>
                <w:rStyle w:val="Hyperlink"/>
                <w:rFonts w:ascii="Aptos" w:hAnsi="Aptos"/>
                <w:noProof/>
              </w:rPr>
              <w:t>Non-Domestic Rate Account</w:t>
            </w:r>
            <w:r>
              <w:rPr>
                <w:noProof/>
                <w:webHidden/>
              </w:rPr>
              <w:tab/>
            </w:r>
            <w:r>
              <w:rPr>
                <w:noProof/>
                <w:webHidden/>
              </w:rPr>
              <w:fldChar w:fldCharType="begin"/>
            </w:r>
            <w:r>
              <w:rPr>
                <w:noProof/>
                <w:webHidden/>
              </w:rPr>
              <w:instrText xml:space="preserve"> PAGEREF _Toc233115472 \h </w:instrText>
            </w:r>
            <w:r>
              <w:rPr>
                <w:noProof/>
                <w:webHidden/>
              </w:rPr>
            </w:r>
            <w:r>
              <w:rPr>
                <w:noProof/>
                <w:webHidden/>
              </w:rPr>
              <w:fldChar w:fldCharType="separate"/>
            </w:r>
            <w:r w:rsidR="00B51019">
              <w:rPr>
                <w:noProof/>
                <w:webHidden/>
              </w:rPr>
              <w:t>109</w:t>
            </w:r>
            <w:r>
              <w:rPr>
                <w:noProof/>
                <w:webHidden/>
              </w:rPr>
              <w:fldChar w:fldCharType="end"/>
            </w:r>
          </w:hyperlink>
        </w:p>
        <w:p w14:paraId="669BFBE8" w14:textId="37BBAAE7"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73" w:history="1">
            <w:r w:rsidRPr="00C10533">
              <w:rPr>
                <w:rStyle w:val="Hyperlink"/>
                <w:rFonts w:ascii="Aptos" w:hAnsi="Aptos"/>
                <w:noProof/>
              </w:rPr>
              <w:t>Trust Funds</w:t>
            </w:r>
            <w:r>
              <w:rPr>
                <w:noProof/>
                <w:webHidden/>
              </w:rPr>
              <w:tab/>
            </w:r>
            <w:r>
              <w:rPr>
                <w:noProof/>
                <w:webHidden/>
              </w:rPr>
              <w:fldChar w:fldCharType="begin"/>
            </w:r>
            <w:r>
              <w:rPr>
                <w:noProof/>
                <w:webHidden/>
              </w:rPr>
              <w:instrText xml:space="preserve"> PAGEREF _Toc233115473 \h </w:instrText>
            </w:r>
            <w:r>
              <w:rPr>
                <w:noProof/>
                <w:webHidden/>
              </w:rPr>
            </w:r>
            <w:r>
              <w:rPr>
                <w:noProof/>
                <w:webHidden/>
              </w:rPr>
              <w:fldChar w:fldCharType="separate"/>
            </w:r>
            <w:r w:rsidR="00B51019">
              <w:rPr>
                <w:noProof/>
                <w:webHidden/>
              </w:rPr>
              <w:t>111</w:t>
            </w:r>
            <w:r>
              <w:rPr>
                <w:noProof/>
                <w:webHidden/>
              </w:rPr>
              <w:fldChar w:fldCharType="end"/>
            </w:r>
          </w:hyperlink>
        </w:p>
        <w:p w14:paraId="091BE1BB" w14:textId="62C7AB81"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74" w:history="1">
            <w:r w:rsidRPr="00C10533">
              <w:rPr>
                <w:rStyle w:val="Hyperlink"/>
                <w:rFonts w:ascii="Aptos" w:hAnsi="Aptos"/>
                <w:noProof/>
              </w:rPr>
              <w:t>Common Good Funds</w:t>
            </w:r>
            <w:r>
              <w:rPr>
                <w:noProof/>
                <w:webHidden/>
              </w:rPr>
              <w:tab/>
            </w:r>
            <w:r>
              <w:rPr>
                <w:noProof/>
                <w:webHidden/>
              </w:rPr>
              <w:fldChar w:fldCharType="begin"/>
            </w:r>
            <w:r>
              <w:rPr>
                <w:noProof/>
                <w:webHidden/>
              </w:rPr>
              <w:instrText xml:space="preserve"> PAGEREF _Toc233115474 \h </w:instrText>
            </w:r>
            <w:r>
              <w:rPr>
                <w:noProof/>
                <w:webHidden/>
              </w:rPr>
            </w:r>
            <w:r>
              <w:rPr>
                <w:noProof/>
                <w:webHidden/>
              </w:rPr>
              <w:fldChar w:fldCharType="separate"/>
            </w:r>
            <w:r w:rsidR="00B51019">
              <w:rPr>
                <w:noProof/>
                <w:webHidden/>
              </w:rPr>
              <w:t>120</w:t>
            </w:r>
            <w:r>
              <w:rPr>
                <w:noProof/>
                <w:webHidden/>
              </w:rPr>
              <w:fldChar w:fldCharType="end"/>
            </w:r>
          </w:hyperlink>
        </w:p>
        <w:p w14:paraId="0DAF6C5F" w14:textId="58A7A0ED" w:rsidR="00860E36" w:rsidRDefault="00860E36">
          <w:pPr>
            <w:pStyle w:val="TOC1"/>
            <w:tabs>
              <w:tab w:val="right" w:leader="dot" w:pos="9616"/>
            </w:tabs>
            <w:rPr>
              <w:rFonts w:asciiTheme="minorHAnsi" w:eastAsiaTheme="minorEastAsia" w:hAnsiTheme="minorHAnsi" w:cstheme="minorBidi"/>
              <w:noProof/>
              <w:kern w:val="2"/>
              <w:sz w:val="24"/>
              <w:szCs w:val="24"/>
              <w14:ligatures w14:val="standardContextual"/>
            </w:rPr>
          </w:pPr>
          <w:hyperlink w:anchor="_Toc233115475" w:history="1">
            <w:r w:rsidRPr="00C10533">
              <w:rPr>
                <w:rStyle w:val="Hyperlink"/>
                <w:rFonts w:ascii="Aptos" w:hAnsi="Aptos"/>
                <w:noProof/>
              </w:rPr>
              <w:t>Glossary of Terms</w:t>
            </w:r>
            <w:r>
              <w:rPr>
                <w:noProof/>
                <w:webHidden/>
              </w:rPr>
              <w:tab/>
            </w:r>
            <w:r>
              <w:rPr>
                <w:noProof/>
                <w:webHidden/>
              </w:rPr>
              <w:fldChar w:fldCharType="begin"/>
            </w:r>
            <w:r>
              <w:rPr>
                <w:noProof/>
                <w:webHidden/>
              </w:rPr>
              <w:instrText xml:space="preserve"> PAGEREF _Toc233115475 \h </w:instrText>
            </w:r>
            <w:r>
              <w:rPr>
                <w:noProof/>
                <w:webHidden/>
              </w:rPr>
            </w:r>
            <w:r>
              <w:rPr>
                <w:noProof/>
                <w:webHidden/>
              </w:rPr>
              <w:fldChar w:fldCharType="separate"/>
            </w:r>
            <w:r w:rsidR="00B51019">
              <w:rPr>
                <w:noProof/>
                <w:webHidden/>
              </w:rPr>
              <w:t>126</w:t>
            </w:r>
            <w:r>
              <w:rPr>
                <w:noProof/>
                <w:webHidden/>
              </w:rPr>
              <w:fldChar w:fldCharType="end"/>
            </w:r>
          </w:hyperlink>
        </w:p>
        <w:p w14:paraId="3640E454" w14:textId="1DDD3D26" w:rsidR="00AB09FE" w:rsidRPr="003A2349" w:rsidRDefault="00245F68" w:rsidP="003A2349">
          <w:pPr>
            <w:rPr>
              <w:rFonts w:ascii="Aptos" w:hAnsi="Aptos"/>
            </w:rPr>
            <w:sectPr w:rsidR="00AB09FE" w:rsidRPr="003A2349" w:rsidSect="00A1237F">
              <w:footerReference w:type="default" r:id="rId18"/>
              <w:pgSz w:w="11894" w:h="16834" w:code="9"/>
              <w:pgMar w:top="1134" w:right="1134" w:bottom="1134" w:left="1134" w:header="720" w:footer="720" w:gutter="0"/>
              <w:pgNumType w:start="1"/>
              <w:cols w:space="720"/>
              <w:titlePg/>
              <w:docGrid w:linePitch="245"/>
            </w:sectPr>
          </w:pPr>
          <w:r w:rsidRPr="003A2349">
            <w:rPr>
              <w:rFonts w:ascii="Aptos" w:hAnsi="Aptos"/>
              <w:b/>
              <w:bCs/>
            </w:rPr>
            <w:fldChar w:fldCharType="end"/>
          </w:r>
        </w:p>
      </w:sdtContent>
    </w:sdt>
    <w:bookmarkEnd w:id="0" w:displacedByCustomXml="prev"/>
    <w:p w14:paraId="11993481" w14:textId="77777777" w:rsidR="00A1237F" w:rsidRPr="00D524E6" w:rsidRDefault="00A1237F" w:rsidP="00A1237F">
      <w:pPr>
        <w:pStyle w:val="Heading1"/>
        <w:jc w:val="right"/>
        <w:rPr>
          <w:rFonts w:ascii="Aptos" w:hAnsi="Aptos"/>
          <w:color w:val="B117B1"/>
          <w:sz w:val="44"/>
          <w:szCs w:val="44"/>
        </w:rPr>
      </w:pPr>
      <w:bookmarkStart w:id="1" w:name="_Toc74042424"/>
      <w:bookmarkStart w:id="2" w:name="_Toc138404678"/>
      <w:bookmarkStart w:id="3" w:name="_Toc138408922"/>
      <w:bookmarkStart w:id="4" w:name="_Toc138412425"/>
      <w:bookmarkStart w:id="5" w:name="_Toc138412918"/>
      <w:bookmarkStart w:id="6" w:name="_Toc146698450"/>
      <w:bookmarkStart w:id="7" w:name="_Toc146823459"/>
      <w:bookmarkStart w:id="8" w:name="_Toc233115414"/>
      <w:r w:rsidRPr="00D524E6">
        <w:rPr>
          <w:rFonts w:ascii="Aptos" w:hAnsi="Aptos"/>
          <w:color w:val="B117B1"/>
          <w:sz w:val="36"/>
          <w:szCs w:val="36"/>
        </w:rPr>
        <w:lastRenderedPageBreak/>
        <w:t>Management Commentary</w:t>
      </w:r>
      <w:bookmarkEnd w:id="8"/>
    </w:p>
    <w:p w14:paraId="3D800657" w14:textId="77777777" w:rsidR="00A1237F" w:rsidRPr="003A2349" w:rsidRDefault="00A1237F" w:rsidP="00A1237F">
      <w:pPr>
        <w:rPr>
          <w:rFonts w:ascii="Aptos" w:hAnsi="Aptos"/>
          <w:sz w:val="24"/>
          <w:szCs w:val="24"/>
        </w:rPr>
      </w:pPr>
    </w:p>
    <w:p w14:paraId="73800A66" w14:textId="77777777" w:rsidR="00A1237F" w:rsidRPr="00D524E6" w:rsidRDefault="00A1237F" w:rsidP="00A1237F">
      <w:pPr>
        <w:widowControl w:val="0"/>
        <w:autoSpaceDE w:val="0"/>
        <w:autoSpaceDN w:val="0"/>
        <w:outlineLvl w:val="5"/>
        <w:rPr>
          <w:rFonts w:ascii="Aptos" w:eastAsia="Arial" w:hAnsi="Aptos" w:cs="Arial"/>
          <w:b/>
          <w:bCs/>
          <w:sz w:val="22"/>
          <w:szCs w:val="22"/>
          <w:lang w:eastAsia="en-US"/>
        </w:rPr>
      </w:pPr>
      <w:r w:rsidRPr="00D524E6">
        <w:rPr>
          <w:rFonts w:ascii="Aptos" w:eastAsia="Arial" w:hAnsi="Aptos" w:cs="Arial"/>
          <w:b/>
          <w:bCs/>
          <w:sz w:val="22"/>
          <w:szCs w:val="22"/>
          <w:lang w:eastAsia="en-US"/>
        </w:rPr>
        <w:t>Introduction</w:t>
      </w:r>
    </w:p>
    <w:p w14:paraId="121BE03F"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Local authority accounting is extremely complex, reflecting the range of services we deliver and the regulations under which we</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operate.</w:t>
      </w:r>
      <w:r w:rsidRPr="00D524E6">
        <w:rPr>
          <w:rFonts w:ascii="Aptos" w:eastAsia="Arial" w:hAnsi="Aptos" w:cs="Arial"/>
          <w:spacing w:val="-8"/>
          <w:szCs w:val="18"/>
          <w:lang w:eastAsia="en-US"/>
        </w:rPr>
        <w:t xml:space="preserve"> </w:t>
      </w:r>
      <w:r w:rsidRPr="00D524E6">
        <w:rPr>
          <w:rFonts w:ascii="Aptos" w:eastAsia="Arial" w:hAnsi="Aptos" w:cs="Arial"/>
          <w:szCs w:val="18"/>
          <w:lang w:eastAsia="en-US"/>
        </w:rPr>
        <w:t>Trends</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in</w:t>
      </w:r>
      <w:r w:rsidRPr="00D524E6">
        <w:rPr>
          <w:rFonts w:ascii="Aptos" w:eastAsia="Arial" w:hAnsi="Aptos" w:cs="Arial"/>
          <w:spacing w:val="-5"/>
          <w:szCs w:val="18"/>
          <w:lang w:eastAsia="en-US"/>
        </w:rPr>
        <w:t xml:space="preserve"> </w:t>
      </w:r>
      <w:r w:rsidRPr="00D524E6">
        <w:rPr>
          <w:rFonts w:ascii="Aptos" w:eastAsia="Arial" w:hAnsi="Aptos" w:cs="Arial"/>
          <w:szCs w:val="18"/>
          <w:lang w:eastAsia="en-US"/>
        </w:rPr>
        <w:t>spending</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and</w:t>
      </w:r>
      <w:r w:rsidRPr="00D524E6">
        <w:rPr>
          <w:rFonts w:ascii="Aptos" w:eastAsia="Arial" w:hAnsi="Aptos" w:cs="Arial"/>
          <w:spacing w:val="-5"/>
          <w:szCs w:val="18"/>
          <w:lang w:eastAsia="en-US"/>
        </w:rPr>
        <w:t xml:space="preserve"> </w:t>
      </w:r>
      <w:r w:rsidRPr="00D524E6">
        <w:rPr>
          <w:rFonts w:ascii="Aptos" w:eastAsia="Arial" w:hAnsi="Aptos" w:cs="Arial"/>
          <w:szCs w:val="18"/>
          <w:lang w:eastAsia="en-US"/>
        </w:rPr>
        <w:t>income</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are</w:t>
      </w:r>
      <w:r w:rsidRPr="00D524E6">
        <w:rPr>
          <w:rFonts w:ascii="Aptos" w:eastAsia="Arial" w:hAnsi="Aptos" w:cs="Arial"/>
          <w:spacing w:val="-5"/>
          <w:szCs w:val="18"/>
          <w:lang w:eastAsia="en-US"/>
        </w:rPr>
        <w:t xml:space="preserve"> </w:t>
      </w:r>
      <w:r w:rsidRPr="00D524E6">
        <w:rPr>
          <w:rFonts w:ascii="Aptos" w:eastAsia="Arial" w:hAnsi="Aptos" w:cs="Arial"/>
          <w:szCs w:val="18"/>
          <w:lang w:eastAsia="en-US"/>
        </w:rPr>
        <w:t>reported</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regularly</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but</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our</w:t>
      </w:r>
      <w:r w:rsidRPr="00D524E6">
        <w:rPr>
          <w:rFonts w:ascii="Aptos" w:eastAsia="Arial" w:hAnsi="Aptos" w:cs="Arial"/>
          <w:spacing w:val="-5"/>
          <w:szCs w:val="18"/>
          <w:lang w:eastAsia="en-US"/>
        </w:rPr>
        <w:t xml:space="preserve"> </w:t>
      </w:r>
      <w:r w:rsidRPr="00D524E6">
        <w:rPr>
          <w:rFonts w:ascii="Aptos" w:eastAsia="Arial" w:hAnsi="Aptos" w:cs="Arial"/>
          <w:szCs w:val="18"/>
          <w:lang w:eastAsia="en-US"/>
        </w:rPr>
        <w:t>day-to-day</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financial</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position</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changes</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constantly.</w:t>
      </w:r>
      <w:r w:rsidRPr="00D524E6">
        <w:rPr>
          <w:rFonts w:ascii="Aptos" w:eastAsia="Arial" w:hAnsi="Aptos" w:cs="Arial"/>
          <w:spacing w:val="-7"/>
          <w:szCs w:val="18"/>
          <w:lang w:eastAsia="en-US"/>
        </w:rPr>
        <w:t xml:space="preserve"> </w:t>
      </w:r>
      <w:r w:rsidRPr="00D524E6">
        <w:rPr>
          <w:rFonts w:ascii="Aptos" w:eastAsia="Arial" w:hAnsi="Aptos" w:cs="Arial"/>
          <w:szCs w:val="18"/>
          <w:lang w:eastAsia="en-US"/>
        </w:rPr>
        <w:t>The</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annual</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accounts</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are</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a</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snapshot</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of</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our</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position</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at</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the end</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of</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the financial year.  How we present our Annual Accounts is governed by the Code of Practice on Local Authority Accounting in the United Kingdom.</w:t>
      </w:r>
    </w:p>
    <w:p w14:paraId="527687A9"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283F2FC5"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The</w:t>
      </w:r>
      <w:r w:rsidRPr="00D524E6">
        <w:rPr>
          <w:rFonts w:ascii="Aptos" w:eastAsia="Arial" w:hAnsi="Aptos" w:cs="Arial"/>
          <w:spacing w:val="-11"/>
          <w:szCs w:val="18"/>
          <w:lang w:eastAsia="en-US"/>
        </w:rPr>
        <w:t xml:space="preserve"> </w:t>
      </w:r>
      <w:r w:rsidRPr="00D524E6">
        <w:rPr>
          <w:rFonts w:ascii="Aptos" w:eastAsia="Arial" w:hAnsi="Aptos" w:cs="Arial"/>
          <w:szCs w:val="18"/>
          <w:lang w:eastAsia="en-US"/>
        </w:rPr>
        <w:t>Annual</w:t>
      </w:r>
      <w:r w:rsidRPr="00D524E6">
        <w:rPr>
          <w:rFonts w:ascii="Aptos" w:eastAsia="Arial" w:hAnsi="Aptos" w:cs="Arial"/>
          <w:spacing w:val="-12"/>
          <w:szCs w:val="18"/>
          <w:lang w:eastAsia="en-US"/>
        </w:rPr>
        <w:t xml:space="preserve"> </w:t>
      </w:r>
      <w:r w:rsidRPr="00D524E6">
        <w:rPr>
          <w:rFonts w:ascii="Aptos" w:eastAsia="Arial" w:hAnsi="Aptos" w:cs="Arial"/>
          <w:szCs w:val="18"/>
          <w:lang w:eastAsia="en-US"/>
        </w:rPr>
        <w:t>Accounts</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are</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presented</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in</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four</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core</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statements:</w:t>
      </w:r>
    </w:p>
    <w:p w14:paraId="1B185616"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0FAB4257" w14:textId="77777777" w:rsidR="00A1237F" w:rsidRPr="00D524E6" w:rsidRDefault="00A1237F" w:rsidP="00A1237F">
      <w:pPr>
        <w:widowControl w:val="0"/>
        <w:numPr>
          <w:ilvl w:val="0"/>
          <w:numId w:val="20"/>
        </w:numPr>
        <w:tabs>
          <w:tab w:val="left" w:pos="709"/>
        </w:tabs>
        <w:autoSpaceDE w:val="0"/>
        <w:autoSpaceDN w:val="0"/>
        <w:ind w:left="0" w:hanging="5386"/>
        <w:jc w:val="both"/>
        <w:rPr>
          <w:rFonts w:ascii="Aptos" w:eastAsia="Arial" w:hAnsi="Aptos" w:cs="Arial"/>
          <w:szCs w:val="18"/>
          <w:lang w:eastAsia="en-US"/>
        </w:rPr>
      </w:pPr>
      <w:r w:rsidRPr="00D524E6">
        <w:rPr>
          <w:rFonts w:ascii="Aptos" w:eastAsia="Arial" w:hAnsi="Aptos" w:cs="Arial"/>
          <w:b/>
          <w:bCs/>
          <w:color w:val="1F497D" w:themeColor="text2"/>
          <w:szCs w:val="18"/>
          <w:lang w:eastAsia="en-US"/>
        </w:rPr>
        <w:t>Comprehensive Income and Expenditure Statement (CIES):</w:t>
      </w:r>
      <w:r w:rsidRPr="00D524E6">
        <w:rPr>
          <w:rFonts w:ascii="Aptos" w:eastAsia="Arial" w:hAnsi="Aptos" w:cs="Arial"/>
          <w:color w:val="1F497D" w:themeColor="text2"/>
          <w:szCs w:val="18"/>
          <w:lang w:eastAsia="en-US"/>
        </w:rPr>
        <w:t xml:space="preserve"> </w:t>
      </w:r>
      <w:r w:rsidRPr="00D524E6">
        <w:rPr>
          <w:rFonts w:ascii="Aptos" w:eastAsia="Arial" w:hAnsi="Aptos" w:cs="Arial"/>
          <w:szCs w:val="18"/>
          <w:lang w:eastAsia="en-US"/>
        </w:rPr>
        <w:t>What we spent on delivering services to the public</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 xml:space="preserve">during the year and how that expenditure was funded; any other changes in our net worth (for example </w:t>
      </w:r>
      <w:proofErr w:type="gramStart"/>
      <w:r w:rsidRPr="00D524E6">
        <w:rPr>
          <w:rFonts w:ascii="Aptos" w:eastAsia="Arial" w:hAnsi="Aptos" w:cs="Arial"/>
          <w:szCs w:val="18"/>
          <w:lang w:eastAsia="en-US"/>
        </w:rPr>
        <w:t>as a result of</w:t>
      </w:r>
      <w:proofErr w:type="gramEnd"/>
      <w:r w:rsidRPr="00D524E6">
        <w:rPr>
          <w:rFonts w:ascii="Aptos" w:eastAsia="Arial" w:hAnsi="Aptos" w:cs="Arial"/>
          <w:szCs w:val="18"/>
          <w:lang w:eastAsia="en-US"/>
        </w:rPr>
        <w:t xml:space="preserve"> revaluation</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of</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council assets).</w:t>
      </w:r>
    </w:p>
    <w:p w14:paraId="381CCDDC" w14:textId="77777777" w:rsidR="00A1237F" w:rsidRPr="00D524E6" w:rsidRDefault="00A1237F" w:rsidP="00A1237F">
      <w:pPr>
        <w:widowControl w:val="0"/>
        <w:numPr>
          <w:ilvl w:val="0"/>
          <w:numId w:val="20"/>
        </w:numPr>
        <w:tabs>
          <w:tab w:val="left" w:pos="709"/>
        </w:tabs>
        <w:autoSpaceDE w:val="0"/>
        <w:autoSpaceDN w:val="0"/>
        <w:ind w:left="0" w:right="225" w:hanging="5386"/>
        <w:jc w:val="both"/>
        <w:rPr>
          <w:rFonts w:ascii="Aptos" w:eastAsia="Arial" w:hAnsi="Aptos" w:cs="Arial"/>
          <w:szCs w:val="18"/>
          <w:lang w:eastAsia="en-US"/>
        </w:rPr>
      </w:pPr>
    </w:p>
    <w:p w14:paraId="44124AFC" w14:textId="77777777" w:rsidR="00A1237F" w:rsidRPr="00D524E6" w:rsidRDefault="00A1237F" w:rsidP="00A1237F">
      <w:pPr>
        <w:widowControl w:val="0"/>
        <w:numPr>
          <w:ilvl w:val="0"/>
          <w:numId w:val="20"/>
        </w:numPr>
        <w:tabs>
          <w:tab w:val="left" w:pos="709"/>
        </w:tabs>
        <w:autoSpaceDE w:val="0"/>
        <w:autoSpaceDN w:val="0"/>
        <w:ind w:left="0" w:hanging="5386"/>
        <w:jc w:val="both"/>
        <w:rPr>
          <w:rFonts w:ascii="Aptos" w:eastAsia="Arial" w:hAnsi="Aptos" w:cs="Arial"/>
          <w:szCs w:val="18"/>
          <w:lang w:eastAsia="en-US"/>
        </w:rPr>
      </w:pPr>
      <w:r w:rsidRPr="00D524E6">
        <w:rPr>
          <w:rFonts w:ascii="Aptos" w:eastAsia="Arial" w:hAnsi="Aptos" w:cs="Arial"/>
          <w:b/>
          <w:bCs/>
          <w:color w:val="1F497D" w:themeColor="text2"/>
          <w:szCs w:val="18"/>
          <w:lang w:eastAsia="en-US"/>
        </w:rPr>
        <w:t>Movement in Reserves Statement (MIRS):</w:t>
      </w:r>
      <w:r w:rsidRPr="00D524E6">
        <w:rPr>
          <w:rFonts w:ascii="Aptos" w:eastAsia="Arial" w:hAnsi="Aptos" w:cs="Arial"/>
          <w:color w:val="1F497D" w:themeColor="text2"/>
          <w:szCs w:val="18"/>
          <w:lang w:eastAsia="en-US"/>
        </w:rPr>
        <w:t xml:space="preserve"> </w:t>
      </w:r>
      <w:r w:rsidRPr="00D524E6">
        <w:rPr>
          <w:rFonts w:ascii="Aptos" w:eastAsia="Arial" w:hAnsi="Aptos" w:cs="Arial"/>
          <w:szCs w:val="18"/>
          <w:lang w:eastAsia="en-US"/>
        </w:rPr>
        <w:t>The balance of funding held for various purposes and how that has changed since last year.</w:t>
      </w:r>
    </w:p>
    <w:p w14:paraId="0CD38C21" w14:textId="77777777" w:rsidR="00A1237F" w:rsidRPr="00D524E6" w:rsidRDefault="00A1237F" w:rsidP="00A1237F">
      <w:pPr>
        <w:widowControl w:val="0"/>
        <w:numPr>
          <w:ilvl w:val="0"/>
          <w:numId w:val="20"/>
        </w:numPr>
        <w:tabs>
          <w:tab w:val="left" w:pos="709"/>
        </w:tabs>
        <w:autoSpaceDE w:val="0"/>
        <w:autoSpaceDN w:val="0"/>
        <w:ind w:left="0" w:right="765" w:hanging="5386"/>
        <w:jc w:val="both"/>
        <w:rPr>
          <w:rFonts w:ascii="Aptos" w:eastAsia="Arial" w:hAnsi="Aptos" w:cs="Arial"/>
          <w:szCs w:val="18"/>
          <w:lang w:eastAsia="en-US"/>
        </w:rPr>
      </w:pPr>
    </w:p>
    <w:p w14:paraId="2AB374A7" w14:textId="77777777" w:rsidR="00A1237F" w:rsidRPr="00D524E6" w:rsidRDefault="00A1237F" w:rsidP="00A1237F">
      <w:pPr>
        <w:widowControl w:val="0"/>
        <w:numPr>
          <w:ilvl w:val="0"/>
          <w:numId w:val="20"/>
        </w:numPr>
        <w:tabs>
          <w:tab w:val="left" w:pos="709"/>
        </w:tabs>
        <w:autoSpaceDE w:val="0"/>
        <w:autoSpaceDN w:val="0"/>
        <w:ind w:left="0" w:hanging="5386"/>
        <w:jc w:val="both"/>
        <w:rPr>
          <w:rFonts w:ascii="Aptos" w:eastAsia="Arial" w:hAnsi="Aptos" w:cs="Arial"/>
          <w:szCs w:val="18"/>
          <w:lang w:eastAsia="en-US"/>
        </w:rPr>
      </w:pPr>
      <w:r w:rsidRPr="00D524E6">
        <w:rPr>
          <w:rFonts w:ascii="Aptos" w:eastAsia="Arial" w:hAnsi="Aptos" w:cs="Arial"/>
          <w:b/>
          <w:bCs/>
          <w:color w:val="1F497D" w:themeColor="text2"/>
          <w:szCs w:val="18"/>
          <w:lang w:eastAsia="en-US"/>
        </w:rPr>
        <w:t>Balance</w:t>
      </w:r>
      <w:r w:rsidRPr="00D524E6">
        <w:rPr>
          <w:rFonts w:ascii="Aptos" w:eastAsia="Arial" w:hAnsi="Aptos" w:cs="Arial"/>
          <w:b/>
          <w:bCs/>
          <w:color w:val="1F497D" w:themeColor="text2"/>
          <w:spacing w:val="-3"/>
          <w:szCs w:val="18"/>
          <w:lang w:eastAsia="en-US"/>
        </w:rPr>
        <w:t xml:space="preserve"> </w:t>
      </w:r>
      <w:r w:rsidRPr="00D524E6">
        <w:rPr>
          <w:rFonts w:ascii="Aptos" w:eastAsia="Arial" w:hAnsi="Aptos" w:cs="Arial"/>
          <w:b/>
          <w:bCs/>
          <w:color w:val="1F497D" w:themeColor="text2"/>
          <w:szCs w:val="18"/>
          <w:lang w:eastAsia="en-US"/>
        </w:rPr>
        <w:t>Sheet:</w:t>
      </w:r>
      <w:r w:rsidRPr="00D524E6">
        <w:rPr>
          <w:rFonts w:ascii="Aptos" w:eastAsia="Arial" w:hAnsi="Aptos" w:cs="Arial"/>
          <w:color w:val="1F497D" w:themeColor="text2"/>
          <w:spacing w:val="-2"/>
          <w:szCs w:val="18"/>
          <w:lang w:eastAsia="en-US"/>
        </w:rPr>
        <w:t xml:space="preserve"> </w:t>
      </w:r>
      <w:r w:rsidRPr="00D524E6">
        <w:rPr>
          <w:rFonts w:ascii="Aptos" w:eastAsia="Arial" w:hAnsi="Aptos" w:cs="Arial"/>
          <w:szCs w:val="18"/>
          <w:lang w:eastAsia="en-US"/>
        </w:rPr>
        <w:t>The</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value</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of</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our</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assets</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and</w:t>
      </w:r>
      <w:r w:rsidRPr="00D524E6">
        <w:rPr>
          <w:rFonts w:ascii="Aptos" w:eastAsia="Arial" w:hAnsi="Aptos" w:cs="Arial"/>
          <w:spacing w:val="-4"/>
          <w:szCs w:val="18"/>
          <w:lang w:eastAsia="en-US"/>
        </w:rPr>
        <w:t xml:space="preserve"> </w:t>
      </w:r>
      <w:r w:rsidRPr="00D524E6">
        <w:rPr>
          <w:rFonts w:ascii="Aptos" w:eastAsia="Arial" w:hAnsi="Aptos" w:cs="Arial"/>
          <w:szCs w:val="18"/>
          <w:lang w:eastAsia="en-US"/>
        </w:rPr>
        <w:t>liabilities.</w:t>
      </w:r>
    </w:p>
    <w:p w14:paraId="418EFA04" w14:textId="77777777" w:rsidR="00A1237F" w:rsidRPr="00D524E6" w:rsidRDefault="00A1237F" w:rsidP="00A1237F">
      <w:pPr>
        <w:widowControl w:val="0"/>
        <w:numPr>
          <w:ilvl w:val="0"/>
          <w:numId w:val="20"/>
        </w:numPr>
        <w:tabs>
          <w:tab w:val="left" w:pos="709"/>
        </w:tabs>
        <w:autoSpaceDE w:val="0"/>
        <w:autoSpaceDN w:val="0"/>
        <w:ind w:left="0" w:hanging="5386"/>
        <w:jc w:val="both"/>
        <w:rPr>
          <w:rFonts w:ascii="Aptos" w:eastAsia="Arial" w:hAnsi="Aptos" w:cs="Arial"/>
          <w:szCs w:val="18"/>
          <w:lang w:eastAsia="en-US"/>
        </w:rPr>
      </w:pPr>
    </w:p>
    <w:p w14:paraId="251A5302" w14:textId="77777777" w:rsidR="00A1237F" w:rsidRPr="00D524E6" w:rsidRDefault="00A1237F" w:rsidP="00A1237F">
      <w:pPr>
        <w:widowControl w:val="0"/>
        <w:numPr>
          <w:ilvl w:val="0"/>
          <w:numId w:val="20"/>
        </w:numPr>
        <w:tabs>
          <w:tab w:val="left" w:pos="709"/>
        </w:tabs>
        <w:autoSpaceDE w:val="0"/>
        <w:autoSpaceDN w:val="0"/>
        <w:ind w:left="0" w:hanging="5386"/>
        <w:jc w:val="both"/>
        <w:rPr>
          <w:rFonts w:ascii="Aptos" w:eastAsia="Arial" w:hAnsi="Aptos" w:cs="Arial"/>
          <w:szCs w:val="18"/>
          <w:lang w:eastAsia="en-US"/>
        </w:rPr>
      </w:pPr>
      <w:r w:rsidRPr="00D524E6">
        <w:rPr>
          <w:rFonts w:ascii="Aptos" w:eastAsia="Arial" w:hAnsi="Aptos" w:cs="Arial"/>
          <w:b/>
          <w:bCs/>
          <w:color w:val="1F497D" w:themeColor="text2"/>
          <w:szCs w:val="18"/>
          <w:lang w:eastAsia="en-US"/>
        </w:rPr>
        <w:t>Cash</w:t>
      </w:r>
      <w:r w:rsidRPr="00D524E6">
        <w:rPr>
          <w:rFonts w:ascii="Aptos" w:eastAsia="Arial" w:hAnsi="Aptos" w:cs="Arial"/>
          <w:b/>
          <w:bCs/>
          <w:color w:val="1F497D" w:themeColor="text2"/>
          <w:spacing w:val="-3"/>
          <w:szCs w:val="18"/>
          <w:lang w:eastAsia="en-US"/>
        </w:rPr>
        <w:t xml:space="preserve"> </w:t>
      </w:r>
      <w:r w:rsidRPr="00D524E6">
        <w:rPr>
          <w:rFonts w:ascii="Aptos" w:eastAsia="Arial" w:hAnsi="Aptos" w:cs="Arial"/>
          <w:b/>
          <w:bCs/>
          <w:color w:val="1F497D" w:themeColor="text2"/>
          <w:szCs w:val="18"/>
          <w:lang w:eastAsia="en-US"/>
        </w:rPr>
        <w:t>Flow</w:t>
      </w:r>
      <w:r w:rsidRPr="00D524E6">
        <w:rPr>
          <w:rFonts w:ascii="Aptos" w:eastAsia="Arial" w:hAnsi="Aptos" w:cs="Arial"/>
          <w:b/>
          <w:bCs/>
          <w:color w:val="1F497D" w:themeColor="text2"/>
          <w:spacing w:val="-1"/>
          <w:szCs w:val="18"/>
          <w:lang w:eastAsia="en-US"/>
        </w:rPr>
        <w:t xml:space="preserve"> </w:t>
      </w:r>
      <w:r w:rsidRPr="00D524E6">
        <w:rPr>
          <w:rFonts w:ascii="Aptos" w:eastAsia="Arial" w:hAnsi="Aptos" w:cs="Arial"/>
          <w:b/>
          <w:bCs/>
          <w:color w:val="1F497D" w:themeColor="text2"/>
          <w:szCs w:val="18"/>
          <w:lang w:eastAsia="en-US"/>
        </w:rPr>
        <w:t>Statement:</w:t>
      </w:r>
      <w:r w:rsidRPr="00D524E6">
        <w:rPr>
          <w:rFonts w:ascii="Aptos" w:eastAsia="Arial" w:hAnsi="Aptos" w:cs="Arial"/>
          <w:color w:val="1F497D" w:themeColor="text2"/>
          <w:spacing w:val="-2"/>
          <w:szCs w:val="18"/>
          <w:lang w:eastAsia="en-US"/>
        </w:rPr>
        <w:t xml:space="preserve"> </w:t>
      </w:r>
      <w:r w:rsidRPr="00D524E6">
        <w:rPr>
          <w:rFonts w:ascii="Aptos" w:eastAsia="Arial" w:hAnsi="Aptos" w:cs="Arial"/>
          <w:szCs w:val="18"/>
          <w:lang w:eastAsia="en-US"/>
        </w:rPr>
        <w:t>The</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movement</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of</w:t>
      </w:r>
      <w:r w:rsidRPr="00D524E6">
        <w:rPr>
          <w:rFonts w:ascii="Aptos" w:eastAsia="Arial" w:hAnsi="Aptos" w:cs="Arial"/>
          <w:spacing w:val="-3"/>
          <w:szCs w:val="18"/>
          <w:lang w:eastAsia="en-US"/>
        </w:rPr>
        <w:t xml:space="preserve"> </w:t>
      </w:r>
      <w:r w:rsidRPr="00D524E6">
        <w:rPr>
          <w:rFonts w:ascii="Aptos" w:eastAsia="Arial" w:hAnsi="Aptos" w:cs="Arial"/>
          <w:szCs w:val="18"/>
          <w:lang w:eastAsia="en-US"/>
        </w:rPr>
        <w:t>cash</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for</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the</w:t>
      </w:r>
      <w:r w:rsidRPr="00D524E6">
        <w:rPr>
          <w:rFonts w:ascii="Aptos" w:eastAsia="Arial" w:hAnsi="Aptos" w:cs="Arial"/>
          <w:spacing w:val="-2"/>
          <w:szCs w:val="18"/>
          <w:lang w:eastAsia="en-US"/>
        </w:rPr>
        <w:t xml:space="preserve"> </w:t>
      </w:r>
      <w:r w:rsidRPr="00D524E6">
        <w:rPr>
          <w:rFonts w:ascii="Aptos" w:eastAsia="Arial" w:hAnsi="Aptos" w:cs="Arial"/>
          <w:szCs w:val="18"/>
          <w:lang w:eastAsia="en-US"/>
        </w:rPr>
        <w:t>year.</w:t>
      </w:r>
    </w:p>
    <w:p w14:paraId="7DEF283F"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5AE805C0"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The Annual Accounts also include the accounts of the charitable trusts and Common Goods funds which we administer.</w:t>
      </w:r>
    </w:p>
    <w:p w14:paraId="1231832D"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10820275"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 xml:space="preserve">We have interests in other organisations which, under accounting regulations, </w:t>
      </w:r>
      <w:proofErr w:type="gramStart"/>
      <w:r w:rsidRPr="00D524E6">
        <w:rPr>
          <w:rFonts w:ascii="Aptos" w:eastAsia="Arial" w:hAnsi="Aptos" w:cs="Arial"/>
          <w:szCs w:val="18"/>
          <w:lang w:eastAsia="en-US"/>
        </w:rPr>
        <w:t>have to</w:t>
      </w:r>
      <w:proofErr w:type="gramEnd"/>
      <w:r w:rsidRPr="00D524E6">
        <w:rPr>
          <w:rFonts w:ascii="Aptos" w:eastAsia="Arial" w:hAnsi="Aptos" w:cs="Arial"/>
          <w:szCs w:val="18"/>
          <w:lang w:eastAsia="en-US"/>
        </w:rPr>
        <w:t xml:space="preserve"> be incorporated into the group accounts. These include the charitable trusts, Common Good funds, Grampian Valuation Joint Board, Moray Integration Joint Board and Moray Leisure Limited.</w:t>
      </w:r>
    </w:p>
    <w:p w14:paraId="66A50351"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637D18D5"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This management commentary is to help those reading the Annual Accounts understand our financial performance in 202</w:t>
      </w:r>
      <w:r>
        <w:rPr>
          <w:rFonts w:ascii="Aptos" w:eastAsia="Arial" w:hAnsi="Aptos" w:cs="Arial"/>
          <w:szCs w:val="18"/>
          <w:lang w:eastAsia="en-US"/>
        </w:rPr>
        <w:t>5</w:t>
      </w:r>
      <w:r w:rsidRPr="00D524E6">
        <w:rPr>
          <w:rFonts w:ascii="Aptos" w:eastAsia="Arial" w:hAnsi="Aptos" w:cs="Arial"/>
          <w:szCs w:val="18"/>
          <w:lang w:eastAsia="en-US"/>
        </w:rPr>
        <w:t>/2</w:t>
      </w:r>
      <w:r>
        <w:rPr>
          <w:rFonts w:ascii="Aptos" w:eastAsia="Arial" w:hAnsi="Aptos" w:cs="Arial"/>
          <w:szCs w:val="18"/>
          <w:lang w:eastAsia="en-US"/>
        </w:rPr>
        <w:t>6</w:t>
      </w:r>
      <w:r w:rsidRPr="00D524E6">
        <w:rPr>
          <w:rFonts w:ascii="Aptos" w:eastAsia="Arial" w:hAnsi="Aptos" w:cs="Arial"/>
          <w:szCs w:val="18"/>
          <w:lang w:eastAsia="en-US"/>
        </w:rPr>
        <w:t>. It summarises the key facts from the accounts, illustrates our main achievements in the past year, and highlights some of the risks and challenges we face in the coming years.</w:t>
      </w:r>
    </w:p>
    <w:p w14:paraId="512E9E7C"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0482E599"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 xml:space="preserve">The management commentary also contains a </w:t>
      </w:r>
      <w:proofErr w:type="gramStart"/>
      <w:r w:rsidRPr="00D524E6">
        <w:rPr>
          <w:rFonts w:ascii="Aptos" w:eastAsia="Arial" w:hAnsi="Aptos" w:cs="Arial"/>
          <w:szCs w:val="18"/>
          <w:lang w:eastAsia="en-US"/>
        </w:rPr>
        <w:t>high level</w:t>
      </w:r>
      <w:proofErr w:type="gramEnd"/>
      <w:r w:rsidRPr="00D524E6">
        <w:rPr>
          <w:rFonts w:ascii="Aptos" w:eastAsia="Arial" w:hAnsi="Aptos" w:cs="Arial"/>
          <w:szCs w:val="18"/>
          <w:lang w:eastAsia="en-US"/>
        </w:rPr>
        <w:t xml:space="preserve"> summary of the Council’s capital expenditure during the year. We need to invest in assets to carry out our day-to-day business and to meet the infrastructure requirements of a changing population in Moray. The basis for investment in the Council’s assets is the Council’s </w:t>
      </w:r>
      <w:hyperlink r:id="rId19" w:history="1">
        <w:r w:rsidRPr="00D524E6">
          <w:rPr>
            <w:rStyle w:val="Hyperlink"/>
            <w:rFonts w:ascii="Aptos" w:eastAsia="Arial" w:hAnsi="Aptos" w:cs="Arial"/>
            <w:szCs w:val="18"/>
            <w:lang w:eastAsia="en-US"/>
          </w:rPr>
          <w:t>Capital Strategy</w:t>
        </w:r>
      </w:hyperlink>
      <w:r w:rsidRPr="00D524E6">
        <w:rPr>
          <w:rFonts w:ascii="Aptos" w:eastAsia="Arial" w:hAnsi="Aptos" w:cs="Arial"/>
          <w:szCs w:val="18"/>
          <w:lang w:eastAsia="en-US"/>
        </w:rPr>
        <w:t xml:space="preserve">. The principles used to manage our day-to-day finance requirements and longer term borrowing requirement to fund capital investment are captured in the </w:t>
      </w:r>
      <w:hyperlink r:id="rId20" w:history="1">
        <w:r w:rsidRPr="00D524E6">
          <w:rPr>
            <w:rStyle w:val="Hyperlink"/>
            <w:rFonts w:ascii="Aptos" w:eastAsia="Arial" w:hAnsi="Aptos" w:cs="Arial"/>
            <w:szCs w:val="18"/>
            <w:lang w:eastAsia="en-US"/>
          </w:rPr>
          <w:t>Treasury Management Strategy</w:t>
        </w:r>
      </w:hyperlink>
      <w:r w:rsidRPr="00D524E6">
        <w:rPr>
          <w:rStyle w:val="Hyperlink"/>
          <w:rFonts w:ascii="Aptos" w:eastAsia="Arial" w:hAnsi="Aptos" w:cs="Arial"/>
          <w:szCs w:val="18"/>
          <w:lang w:eastAsia="en-US"/>
        </w:rPr>
        <w:t xml:space="preserve"> </w:t>
      </w:r>
      <w:r w:rsidRPr="00D524E6">
        <w:rPr>
          <w:rFonts w:ascii="Aptos" w:eastAsia="Arial" w:hAnsi="Aptos" w:cs="Arial"/>
          <w:szCs w:val="18"/>
          <w:lang w:eastAsia="en-US"/>
        </w:rPr>
        <w:t xml:space="preserve">and performance against targets reported in the annual </w:t>
      </w:r>
      <w:hyperlink r:id="rId21" w:history="1">
        <w:r w:rsidRPr="00D524E6">
          <w:rPr>
            <w:rStyle w:val="Hyperlink"/>
            <w:rFonts w:ascii="Aptos" w:eastAsia="Arial" w:hAnsi="Aptos" w:cs="Arial"/>
            <w:szCs w:val="18"/>
            <w:lang w:eastAsia="en-US"/>
          </w:rPr>
          <w:t>Treasury Management report</w:t>
        </w:r>
      </w:hyperlink>
      <w:r w:rsidRPr="00D524E6">
        <w:rPr>
          <w:rStyle w:val="Hyperlink"/>
          <w:rFonts w:ascii="Aptos" w:eastAsia="Arial" w:hAnsi="Aptos" w:cs="Arial"/>
          <w:szCs w:val="18"/>
          <w:lang w:eastAsia="en-US"/>
        </w:rPr>
        <w:t xml:space="preserve"> </w:t>
      </w:r>
      <w:r w:rsidRPr="00D524E6">
        <w:rPr>
          <w:rFonts w:ascii="Aptos" w:eastAsia="Arial" w:hAnsi="Aptos" w:cs="Arial"/>
          <w:szCs w:val="18"/>
          <w:lang w:eastAsia="en-US"/>
        </w:rPr>
        <w:t xml:space="preserve"> All these documents are approved by councillors.</w:t>
      </w:r>
    </w:p>
    <w:p w14:paraId="2CAEDD4C"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4B6C87B9"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The commentary also looks at the Council’s performance during the year and Key Performance Indicators relating to the Council’s Corporate Priorities for 202</w:t>
      </w:r>
      <w:r>
        <w:rPr>
          <w:rFonts w:ascii="Aptos" w:eastAsia="Arial" w:hAnsi="Aptos" w:cs="Arial"/>
          <w:szCs w:val="18"/>
          <w:lang w:eastAsia="en-US"/>
        </w:rPr>
        <w:t>5</w:t>
      </w:r>
      <w:r w:rsidRPr="00D524E6">
        <w:rPr>
          <w:rFonts w:ascii="Aptos" w:eastAsia="Arial" w:hAnsi="Aptos" w:cs="Arial"/>
          <w:szCs w:val="18"/>
          <w:lang w:eastAsia="en-US"/>
        </w:rPr>
        <w:t>/2</w:t>
      </w:r>
      <w:r>
        <w:rPr>
          <w:rFonts w:ascii="Aptos" w:eastAsia="Arial" w:hAnsi="Aptos" w:cs="Arial"/>
          <w:szCs w:val="18"/>
          <w:lang w:eastAsia="en-US"/>
        </w:rPr>
        <w:t>6</w:t>
      </w:r>
      <w:r w:rsidRPr="00D524E6">
        <w:rPr>
          <w:rFonts w:ascii="Aptos" w:eastAsia="Arial" w:hAnsi="Aptos" w:cs="Arial"/>
          <w:szCs w:val="18"/>
          <w:lang w:eastAsia="en-US"/>
        </w:rPr>
        <w:t xml:space="preserve"> can be found on our website as well as detailed performance information. </w:t>
      </w:r>
      <w:hyperlink r:id="rId22" w:history="1">
        <w:r w:rsidRPr="00D524E6">
          <w:rPr>
            <w:rStyle w:val="Hyperlink"/>
            <w:rFonts w:ascii="Aptos" w:eastAsia="Arial" w:hAnsi="Aptos" w:cs="Arial"/>
            <w:szCs w:val="18"/>
            <w:lang w:eastAsia="en-US"/>
          </w:rPr>
          <w:t>http://www.moray.gov.uk/moray_standard/page_92320.html</w:t>
        </w:r>
      </w:hyperlink>
    </w:p>
    <w:p w14:paraId="1D9F9941" w14:textId="77777777" w:rsidR="00A1237F" w:rsidRPr="00D524E6" w:rsidRDefault="00A1237F" w:rsidP="00A1237F">
      <w:pPr>
        <w:widowControl w:val="0"/>
        <w:autoSpaceDE w:val="0"/>
        <w:autoSpaceDN w:val="0"/>
        <w:jc w:val="both"/>
        <w:rPr>
          <w:rFonts w:ascii="Aptos" w:eastAsia="Arial" w:hAnsi="Aptos" w:cs="Arial"/>
          <w:szCs w:val="18"/>
          <w:lang w:eastAsia="en-US"/>
        </w:rPr>
      </w:pPr>
    </w:p>
    <w:p w14:paraId="0EC70C50" w14:textId="77777777" w:rsidR="00A1237F" w:rsidRPr="00D524E6" w:rsidRDefault="00A1237F" w:rsidP="00A1237F">
      <w:pPr>
        <w:widowControl w:val="0"/>
        <w:autoSpaceDE w:val="0"/>
        <w:autoSpaceDN w:val="0"/>
        <w:jc w:val="both"/>
        <w:rPr>
          <w:rFonts w:ascii="Aptos" w:eastAsia="Arial" w:hAnsi="Aptos" w:cs="Arial"/>
          <w:szCs w:val="18"/>
          <w:lang w:eastAsia="en-US"/>
        </w:rPr>
      </w:pPr>
      <w:r w:rsidRPr="00D524E6">
        <w:rPr>
          <w:rFonts w:ascii="Aptos" w:eastAsia="Arial" w:hAnsi="Aptos" w:cs="Arial"/>
          <w:szCs w:val="18"/>
          <w:lang w:eastAsia="en-US"/>
        </w:rPr>
        <w:t xml:space="preserve">The management commentary gives some context to the way in which we deliver our services and relate to our local businesses and communities as well as identifying other significant influences on the Council as an organisation. </w:t>
      </w:r>
    </w:p>
    <w:p w14:paraId="0530074C" w14:textId="77777777" w:rsidR="00A1237F" w:rsidRPr="003A2349" w:rsidRDefault="00A1237F" w:rsidP="00A1237F">
      <w:pPr>
        <w:jc w:val="both"/>
        <w:rPr>
          <w:rFonts w:ascii="Aptos" w:hAnsi="Aptos"/>
          <w:sz w:val="24"/>
          <w:szCs w:val="24"/>
        </w:rPr>
      </w:pPr>
    </w:p>
    <w:p w14:paraId="1E94A4DC" w14:textId="77777777" w:rsidR="00A1237F" w:rsidRPr="003A2349" w:rsidRDefault="00A1237F" w:rsidP="00A1237F">
      <w:pPr>
        <w:jc w:val="both"/>
        <w:rPr>
          <w:rFonts w:ascii="Aptos" w:hAnsi="Aptos" w:cs="Arial"/>
          <w:sz w:val="22"/>
          <w:szCs w:val="22"/>
        </w:rPr>
        <w:sectPr w:rsidR="00A1237F" w:rsidRPr="003A2349" w:rsidSect="00A1237F">
          <w:headerReference w:type="default" r:id="rId23"/>
          <w:footerReference w:type="default" r:id="rId24"/>
          <w:pgSz w:w="11920" w:h="16840"/>
          <w:pgMar w:top="1134" w:right="1134" w:bottom="1134" w:left="1134" w:header="220" w:footer="720" w:gutter="0"/>
          <w:pgNumType w:start="1"/>
          <w:cols w:space="720"/>
          <w:titlePg/>
          <w:docGrid w:linePitch="245"/>
        </w:sectPr>
      </w:pPr>
    </w:p>
    <w:p w14:paraId="478552E1" w14:textId="77777777" w:rsidR="00A1237F" w:rsidRPr="003A2349" w:rsidRDefault="00A1237F" w:rsidP="00A1237F">
      <w:pPr>
        <w:spacing w:line="200" w:lineRule="exact"/>
        <w:rPr>
          <w:rFonts w:ascii="Aptos" w:hAnsi="Aptos"/>
          <w:b/>
          <w:sz w:val="22"/>
          <w:szCs w:val="22"/>
        </w:rPr>
      </w:pPr>
    </w:p>
    <w:p w14:paraId="60C95C1A" w14:textId="77777777" w:rsidR="00A1237F" w:rsidRPr="00443395" w:rsidRDefault="00A1237F" w:rsidP="00A1237F">
      <w:pPr>
        <w:jc w:val="right"/>
        <w:rPr>
          <w:rFonts w:ascii="Aptos" w:hAnsi="Aptos"/>
          <w:b/>
          <w:color w:val="B117B1"/>
          <w:sz w:val="24"/>
          <w:szCs w:val="24"/>
        </w:rPr>
      </w:pPr>
      <w:r w:rsidRPr="00443395">
        <w:rPr>
          <w:rFonts w:ascii="Aptos" w:hAnsi="Aptos"/>
          <w:b/>
          <w:color w:val="B117B1"/>
          <w:sz w:val="24"/>
          <w:szCs w:val="24"/>
        </w:rPr>
        <w:t>Management Commentary (cont.)</w:t>
      </w:r>
    </w:p>
    <w:p w14:paraId="27DF2D89" w14:textId="77777777" w:rsidR="00A1237F" w:rsidRPr="003A2349" w:rsidRDefault="00A1237F" w:rsidP="00A1237F">
      <w:pPr>
        <w:rPr>
          <w:rFonts w:ascii="Aptos" w:hAnsi="Aptos"/>
          <w:b/>
          <w:sz w:val="24"/>
          <w:szCs w:val="24"/>
        </w:rPr>
      </w:pPr>
      <w:r w:rsidRPr="003A2349">
        <w:rPr>
          <w:rFonts w:ascii="Aptos" w:hAnsi="Aptos"/>
          <w:noProof/>
          <w:sz w:val="24"/>
          <w:szCs w:val="24"/>
        </w:rPr>
        <w:t xml:space="preserve"> </w:t>
      </w:r>
    </w:p>
    <w:p w14:paraId="37E29D50" w14:textId="77777777" w:rsidR="00A1237F" w:rsidRPr="003B78E0" w:rsidRDefault="00A1237F" w:rsidP="00A1237F">
      <w:pPr>
        <w:pStyle w:val="Heading6"/>
        <w:spacing w:before="0"/>
        <w:rPr>
          <w:rFonts w:ascii="Aptos" w:eastAsia="Arial" w:hAnsi="Aptos" w:cs="Arial"/>
          <w:b/>
          <w:bCs/>
          <w:color w:val="17365D" w:themeColor="text2" w:themeShade="BF"/>
          <w:sz w:val="22"/>
          <w:szCs w:val="22"/>
          <w:lang w:eastAsia="en-US"/>
        </w:rPr>
      </w:pPr>
      <w:r w:rsidRPr="003B78E0">
        <w:rPr>
          <w:rFonts w:ascii="Aptos" w:eastAsia="Arial" w:hAnsi="Aptos" w:cs="Arial"/>
          <w:b/>
          <w:bCs/>
          <w:color w:val="17365D" w:themeColor="text2" w:themeShade="BF"/>
          <w:sz w:val="22"/>
          <w:szCs w:val="22"/>
          <w:lang w:eastAsia="en-US"/>
        </w:rPr>
        <w:t>About us</w:t>
      </w:r>
    </w:p>
    <w:p w14:paraId="0BB9D6EA" w14:textId="77777777" w:rsidR="00A1237F" w:rsidRDefault="00A1237F" w:rsidP="00A1237F">
      <w:pPr>
        <w:rPr>
          <w:lang w:eastAsia="en-US"/>
        </w:rPr>
      </w:pPr>
    </w:p>
    <w:p w14:paraId="7376821B" w14:textId="77777777" w:rsidR="00A1237F" w:rsidRDefault="00A1237F" w:rsidP="00A1237F">
      <w:pPr>
        <w:rPr>
          <w:lang w:eastAsia="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82"/>
        <w:gridCol w:w="4234"/>
      </w:tblGrid>
      <w:tr w:rsidR="00A1237F" w14:paraId="7927F6E0" w14:textId="77777777" w:rsidTr="009D42C1">
        <w:trPr>
          <w:trHeight w:val="1224"/>
        </w:trPr>
        <w:tc>
          <w:tcPr>
            <w:tcW w:w="5382" w:type="dxa"/>
          </w:tcPr>
          <w:p w14:paraId="246A415E" w14:textId="77777777" w:rsidR="00A1237F" w:rsidRDefault="00A1237F" w:rsidP="009D42C1">
            <w:pPr>
              <w:ind w:left="-108"/>
              <w:rPr>
                <w:lang w:eastAsia="en-US"/>
              </w:rPr>
            </w:pPr>
            <w:r w:rsidRPr="003B78E0">
              <w:rPr>
                <w:lang w:eastAsia="en-US"/>
              </w:rPr>
              <w:t>Moray is a largely rural area covering a land mass of 2,238km². It has a long coastline on the Moray Firth with harbours, fishing</w:t>
            </w:r>
            <w:r>
              <w:rPr>
                <w:lang w:eastAsia="en-US"/>
              </w:rPr>
              <w:t xml:space="preserve"> </w:t>
            </w:r>
            <w:r w:rsidRPr="003B78E0">
              <w:rPr>
                <w:lang w:eastAsia="en-US"/>
              </w:rPr>
              <w:t>villages and world-class beaches. The area’s population for 2024 was projected to be 95,010. The main centre of population is Elgin, which is home to more than one quarter of the people living in Moray. Other towns of population between 5,000 and 10,000 are Forres, Buckie, Lossiemouth and Keith.</w:t>
            </w:r>
          </w:p>
        </w:tc>
        <w:tc>
          <w:tcPr>
            <w:tcW w:w="4234" w:type="dxa"/>
            <w:vMerge w:val="restart"/>
          </w:tcPr>
          <w:p w14:paraId="1B5A7ADB" w14:textId="77777777" w:rsidR="00A1237F" w:rsidRDefault="00A1237F" w:rsidP="009D42C1">
            <w:pPr>
              <w:jc w:val="center"/>
              <w:rPr>
                <w:lang w:eastAsia="en-US"/>
              </w:rPr>
            </w:pPr>
            <w:r>
              <w:rPr>
                <w:noProof/>
              </w:rPr>
              <w:drawing>
                <wp:inline distT="0" distB="0" distL="0" distR="0" wp14:anchorId="32AC7FD8" wp14:editId="1EB161AE">
                  <wp:extent cx="1832814" cy="2590800"/>
                  <wp:effectExtent l="0" t="0" r="0" b="0"/>
                  <wp:docPr id="6928631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832814" cy="2590800"/>
                          </a:xfrm>
                          <a:prstGeom prst="rect">
                            <a:avLst/>
                          </a:prstGeom>
                          <a:noFill/>
                          <a:ln>
                            <a:noFill/>
                          </a:ln>
                        </pic:spPr>
                      </pic:pic>
                    </a:graphicData>
                  </a:graphic>
                </wp:inline>
              </w:drawing>
            </w:r>
          </w:p>
        </w:tc>
      </w:tr>
      <w:tr w:rsidR="00A1237F" w14:paraId="2578AB36" w14:textId="77777777" w:rsidTr="009D42C1">
        <w:tc>
          <w:tcPr>
            <w:tcW w:w="5382" w:type="dxa"/>
          </w:tcPr>
          <w:p w14:paraId="0D36EEFB" w14:textId="77777777" w:rsidR="00A1237F" w:rsidRDefault="00A1237F" w:rsidP="009D42C1">
            <w:pPr>
              <w:rPr>
                <w:rFonts w:ascii="Aptos" w:hAnsi="Aptos" w:cs="Arial"/>
                <w:b/>
                <w:bCs/>
                <w:color w:val="17365D" w:themeColor="text2" w:themeShade="BF"/>
                <w:szCs w:val="22"/>
                <w:lang w:eastAsia="en-US"/>
              </w:rPr>
            </w:pPr>
          </w:p>
          <w:p w14:paraId="0F7AD38D" w14:textId="77777777" w:rsidR="00A1237F" w:rsidRPr="003B78E0" w:rsidRDefault="00A1237F" w:rsidP="009D42C1">
            <w:pPr>
              <w:ind w:left="-108"/>
              <w:rPr>
                <w:rFonts w:ascii="Aptos" w:eastAsia="Arial" w:hAnsi="Aptos" w:cs="Arial"/>
                <w:b/>
                <w:bCs/>
                <w:color w:val="17365D" w:themeColor="text2" w:themeShade="BF"/>
                <w:sz w:val="22"/>
                <w:szCs w:val="22"/>
                <w:lang w:eastAsia="en-US"/>
              </w:rPr>
            </w:pPr>
            <w:r w:rsidRPr="003B78E0">
              <w:rPr>
                <w:rFonts w:ascii="Aptos" w:eastAsia="Arial" w:hAnsi="Aptos" w:cs="Arial"/>
                <w:b/>
                <w:bCs/>
                <w:color w:val="17365D" w:themeColor="text2" w:themeShade="BF"/>
                <w:sz w:val="22"/>
                <w:szCs w:val="22"/>
                <w:lang w:eastAsia="en-US"/>
              </w:rPr>
              <w:t>Current Party Balance</w:t>
            </w:r>
          </w:p>
          <w:p w14:paraId="76127CD2" w14:textId="77777777" w:rsidR="00A1237F" w:rsidRPr="003B78E0" w:rsidRDefault="00A1237F" w:rsidP="009D42C1">
            <w:pPr>
              <w:rPr>
                <w:rFonts w:cs="Arial"/>
                <w:szCs w:val="18"/>
                <w:lang w:eastAsia="en-US"/>
              </w:rPr>
            </w:pPr>
          </w:p>
          <w:p w14:paraId="3E4B71C2" w14:textId="77777777" w:rsidR="00A1237F" w:rsidRDefault="00A1237F" w:rsidP="00A1237F">
            <w:pPr>
              <w:pStyle w:val="ListParagraph"/>
              <w:numPr>
                <w:ilvl w:val="0"/>
                <w:numId w:val="30"/>
              </w:numPr>
              <w:rPr>
                <w:lang w:eastAsia="en-US"/>
              </w:rPr>
            </w:pPr>
            <w:r w:rsidRPr="003B78E0">
              <w:rPr>
                <w:lang w:eastAsia="en-US"/>
              </w:rPr>
              <w:t>10</w:t>
            </w:r>
            <w:r w:rsidRPr="003B78E0">
              <w:rPr>
                <w:lang w:eastAsia="en-US"/>
              </w:rPr>
              <w:tab/>
              <w:t>Scottish Conservatives and Unionist Party</w:t>
            </w:r>
          </w:p>
          <w:p w14:paraId="6F5807D9" w14:textId="77777777" w:rsidR="00A1237F" w:rsidRDefault="00A1237F" w:rsidP="00A1237F">
            <w:pPr>
              <w:pStyle w:val="ListParagraph"/>
              <w:numPr>
                <w:ilvl w:val="0"/>
                <w:numId w:val="30"/>
              </w:numPr>
              <w:rPr>
                <w:lang w:eastAsia="en-US"/>
              </w:rPr>
            </w:pPr>
            <w:r w:rsidRPr="003B78E0">
              <w:rPr>
                <w:lang w:eastAsia="en-US"/>
              </w:rPr>
              <w:t xml:space="preserve">7 </w:t>
            </w:r>
            <w:r w:rsidRPr="003B78E0">
              <w:rPr>
                <w:lang w:eastAsia="en-US"/>
              </w:rPr>
              <w:tab/>
              <w:t>Scottish National Party</w:t>
            </w:r>
          </w:p>
          <w:p w14:paraId="1F321103" w14:textId="77777777" w:rsidR="00A1237F" w:rsidRDefault="00A1237F" w:rsidP="00A1237F">
            <w:pPr>
              <w:pStyle w:val="ListParagraph"/>
              <w:numPr>
                <w:ilvl w:val="0"/>
                <w:numId w:val="30"/>
              </w:numPr>
              <w:rPr>
                <w:lang w:eastAsia="en-US"/>
              </w:rPr>
            </w:pPr>
            <w:r w:rsidRPr="003B78E0">
              <w:rPr>
                <w:lang w:eastAsia="en-US"/>
              </w:rPr>
              <w:t>3</w:t>
            </w:r>
            <w:r w:rsidRPr="003B78E0">
              <w:rPr>
                <w:lang w:eastAsia="en-US"/>
              </w:rPr>
              <w:tab/>
              <w:t>Independent</w:t>
            </w:r>
          </w:p>
          <w:p w14:paraId="5EC35942" w14:textId="77777777" w:rsidR="00A1237F" w:rsidRDefault="00A1237F" w:rsidP="00A1237F">
            <w:pPr>
              <w:pStyle w:val="ListParagraph"/>
              <w:numPr>
                <w:ilvl w:val="0"/>
                <w:numId w:val="30"/>
              </w:numPr>
              <w:rPr>
                <w:lang w:eastAsia="en-US"/>
              </w:rPr>
            </w:pPr>
            <w:r w:rsidRPr="003B78E0">
              <w:rPr>
                <w:lang w:eastAsia="en-US"/>
              </w:rPr>
              <w:t>3</w:t>
            </w:r>
            <w:r w:rsidRPr="003B78E0">
              <w:rPr>
                <w:lang w:eastAsia="en-US"/>
              </w:rPr>
              <w:tab/>
              <w:t>Scottish Labour</w:t>
            </w:r>
          </w:p>
          <w:p w14:paraId="07442986" w14:textId="77777777" w:rsidR="00A1237F" w:rsidRDefault="00A1237F" w:rsidP="00A1237F">
            <w:pPr>
              <w:pStyle w:val="ListParagraph"/>
              <w:numPr>
                <w:ilvl w:val="0"/>
                <w:numId w:val="30"/>
              </w:numPr>
              <w:rPr>
                <w:lang w:eastAsia="en-US"/>
              </w:rPr>
            </w:pPr>
            <w:r w:rsidRPr="003B78E0">
              <w:rPr>
                <w:lang w:eastAsia="en-US"/>
              </w:rPr>
              <w:t>2</w:t>
            </w:r>
            <w:r w:rsidRPr="003B78E0">
              <w:rPr>
                <w:lang w:eastAsia="en-US"/>
              </w:rPr>
              <w:tab/>
              <w:t>Scottish Greens</w:t>
            </w:r>
          </w:p>
          <w:p w14:paraId="5CF9A669" w14:textId="77777777" w:rsidR="00A1237F" w:rsidRPr="003B78E0" w:rsidRDefault="00A1237F" w:rsidP="00A1237F">
            <w:pPr>
              <w:pStyle w:val="ListParagraph"/>
              <w:numPr>
                <w:ilvl w:val="0"/>
                <w:numId w:val="30"/>
              </w:numPr>
              <w:rPr>
                <w:lang w:eastAsia="en-US"/>
              </w:rPr>
            </w:pPr>
            <w:r w:rsidRPr="003B78E0">
              <w:rPr>
                <w:lang w:eastAsia="en-US"/>
              </w:rPr>
              <w:t>1</w:t>
            </w:r>
            <w:r w:rsidRPr="003B78E0">
              <w:rPr>
                <w:lang w:eastAsia="en-US"/>
              </w:rPr>
              <w:tab/>
              <w:t xml:space="preserve">Scottish Conservative / </w:t>
            </w:r>
            <w:proofErr w:type="gramStart"/>
            <w:r w:rsidRPr="003B78E0">
              <w:rPr>
                <w:lang w:eastAsia="en-US"/>
              </w:rPr>
              <w:t>Non Aligned</w:t>
            </w:r>
            <w:proofErr w:type="gramEnd"/>
          </w:p>
          <w:p w14:paraId="7071F4D7" w14:textId="77777777" w:rsidR="00A1237F" w:rsidRDefault="00A1237F" w:rsidP="009D42C1">
            <w:pPr>
              <w:rPr>
                <w:lang w:eastAsia="en-US"/>
              </w:rPr>
            </w:pPr>
          </w:p>
        </w:tc>
        <w:tc>
          <w:tcPr>
            <w:tcW w:w="4234" w:type="dxa"/>
            <w:vMerge/>
          </w:tcPr>
          <w:p w14:paraId="5ECACF1E" w14:textId="77777777" w:rsidR="00A1237F" w:rsidRDefault="00A1237F" w:rsidP="009D42C1">
            <w:pPr>
              <w:rPr>
                <w:lang w:eastAsia="en-US"/>
              </w:rPr>
            </w:pPr>
          </w:p>
        </w:tc>
      </w:tr>
    </w:tbl>
    <w:p w14:paraId="214CED04" w14:textId="77777777" w:rsidR="00A1237F" w:rsidRDefault="00A1237F" w:rsidP="00A1237F">
      <w:pPr>
        <w:widowControl w:val="0"/>
        <w:autoSpaceDE w:val="0"/>
        <w:autoSpaceDN w:val="0"/>
        <w:ind w:right="5541"/>
        <w:rPr>
          <w:rFonts w:ascii="Aptos" w:eastAsia="Arial" w:hAnsi="Aptos" w:cs="Arial"/>
          <w:b/>
          <w:bCs/>
          <w:color w:val="17365D" w:themeColor="text2" w:themeShade="BF"/>
          <w:sz w:val="22"/>
          <w:szCs w:val="22"/>
          <w:lang w:eastAsia="en-US"/>
        </w:rPr>
      </w:pPr>
      <w:r w:rsidRPr="00B64AD2">
        <w:rPr>
          <w:rFonts w:ascii="Aptos" w:eastAsia="Arial" w:hAnsi="Aptos" w:cs="Arial"/>
          <w:b/>
          <w:bCs/>
          <w:color w:val="17365D" w:themeColor="text2" w:themeShade="BF"/>
          <w:sz w:val="22"/>
          <w:szCs w:val="22"/>
          <w:lang w:eastAsia="en-US"/>
        </w:rPr>
        <w:t xml:space="preserve">Our Structure </w:t>
      </w:r>
    </w:p>
    <w:p w14:paraId="1F2D8759" w14:textId="77777777" w:rsidR="00A1237F" w:rsidRDefault="00A1237F" w:rsidP="00A1237F">
      <w:pPr>
        <w:widowControl w:val="0"/>
        <w:autoSpaceDE w:val="0"/>
        <w:autoSpaceDN w:val="0"/>
        <w:ind w:left="240" w:right="5541"/>
        <w:rPr>
          <w:rFonts w:ascii="Aptos" w:eastAsia="Arial" w:hAnsi="Aptos" w:cs="Arial"/>
          <w:b/>
          <w:bCs/>
          <w:color w:val="17365D" w:themeColor="text2" w:themeShade="BF"/>
          <w:sz w:val="22"/>
          <w:szCs w:val="22"/>
          <w:lang w:eastAsia="en-US"/>
        </w:rPr>
      </w:pPr>
    </w:p>
    <w:p w14:paraId="30AE3374" w14:textId="77777777" w:rsidR="00A1237F" w:rsidRDefault="00A1237F" w:rsidP="00A1237F">
      <w:pPr>
        <w:widowControl w:val="0"/>
        <w:autoSpaceDE w:val="0"/>
        <w:autoSpaceDN w:val="0"/>
        <w:ind w:right="128"/>
        <w:rPr>
          <w:rFonts w:ascii="Aptos" w:eastAsia="Arial" w:hAnsi="Aptos" w:cs="Arial"/>
          <w:szCs w:val="18"/>
          <w:lang w:eastAsia="en-US"/>
        </w:rPr>
      </w:pPr>
      <w:r>
        <w:rPr>
          <w:noProof/>
        </w:rPr>
        <w:drawing>
          <wp:anchor distT="0" distB="0" distL="114300" distR="114300" simplePos="0" relativeHeight="251658263" behindDoc="0" locked="0" layoutInCell="1" allowOverlap="1" wp14:anchorId="15FD0C62" wp14:editId="27D0B99C">
            <wp:simplePos x="0" y="0"/>
            <wp:positionH relativeFrom="margin">
              <wp:align>left</wp:align>
            </wp:positionH>
            <wp:positionV relativeFrom="margin">
              <wp:posOffset>4223385</wp:posOffset>
            </wp:positionV>
            <wp:extent cx="5972175" cy="2095500"/>
            <wp:effectExtent l="0" t="0" r="9525" b="0"/>
            <wp:wrapSquare wrapText="bothSides"/>
            <wp:docPr id="114294395"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 r:lo="rId27" r:qs="rId28" r:cs="rId29"/>
              </a:graphicData>
            </a:graphic>
            <wp14:sizeRelH relativeFrom="margin">
              <wp14:pctWidth>0</wp14:pctWidth>
            </wp14:sizeRelH>
            <wp14:sizeRelV relativeFrom="margin">
              <wp14:pctHeight>0</wp14:pctHeight>
            </wp14:sizeRelV>
          </wp:anchor>
        </w:drawing>
      </w:r>
      <w:r w:rsidRPr="00B64AD2">
        <w:rPr>
          <w:rFonts w:ascii="Aptos" w:eastAsia="Arial" w:hAnsi="Aptos" w:cs="Arial"/>
          <w:szCs w:val="18"/>
          <w:lang w:eastAsia="en-US"/>
        </w:rPr>
        <w:t xml:space="preserve">The Council is structured into </w:t>
      </w:r>
      <w:r>
        <w:rPr>
          <w:rFonts w:ascii="Aptos" w:eastAsia="Arial" w:hAnsi="Aptos" w:cs="Arial"/>
          <w:szCs w:val="18"/>
          <w:lang w:eastAsia="en-US"/>
        </w:rPr>
        <w:t>four</w:t>
      </w:r>
      <w:r w:rsidRPr="00B64AD2">
        <w:rPr>
          <w:rFonts w:ascii="Aptos" w:eastAsia="Arial" w:hAnsi="Aptos" w:cs="Arial"/>
          <w:szCs w:val="18"/>
          <w:lang w:eastAsia="en-US"/>
        </w:rPr>
        <w:t xml:space="preserve"> main directorates and is led by the Chief Executive who is responsible for ensuring the Council delivers its services efficiently and effectively to the residents of Moray</w:t>
      </w:r>
      <w:r>
        <w:rPr>
          <w:rFonts w:ascii="Aptos" w:eastAsia="Arial" w:hAnsi="Aptos" w:cs="Arial"/>
          <w:szCs w:val="18"/>
          <w:lang w:eastAsia="en-US"/>
        </w:rPr>
        <w:t>.</w:t>
      </w:r>
      <w:r w:rsidRPr="00B64AD2">
        <w:rPr>
          <w:rFonts w:ascii="Aptos" w:eastAsia="Arial" w:hAnsi="Aptos" w:cs="Arial"/>
          <w:szCs w:val="18"/>
          <w:lang w:eastAsia="en-US"/>
        </w:rPr>
        <w:t xml:space="preserve"> </w:t>
      </w:r>
    </w:p>
    <w:p w14:paraId="25F8C5FB" w14:textId="77777777" w:rsidR="00A1237F" w:rsidRPr="00E5292D" w:rsidRDefault="00A1237F" w:rsidP="00A1237F">
      <w:pPr>
        <w:widowControl w:val="0"/>
        <w:autoSpaceDE w:val="0"/>
        <w:autoSpaceDN w:val="0"/>
        <w:ind w:right="128"/>
        <w:rPr>
          <w:rFonts w:ascii="Aptos" w:eastAsia="Arial" w:hAnsi="Aptos" w:cs="Arial"/>
          <w:szCs w:val="18"/>
          <w:lang w:eastAsia="en-US"/>
        </w:rPr>
      </w:pPr>
    </w:p>
    <w:p w14:paraId="53CFE3AE" w14:textId="77777777" w:rsidR="00A1237F" w:rsidRDefault="00A1237F" w:rsidP="00A1237F">
      <w:pPr>
        <w:widowControl w:val="0"/>
        <w:autoSpaceDE w:val="0"/>
        <w:autoSpaceDN w:val="0"/>
        <w:ind w:right="5541"/>
        <w:rPr>
          <w:rFonts w:ascii="Aptos" w:eastAsia="Arial" w:hAnsi="Aptos" w:cs="Arial"/>
          <w:b/>
          <w:bCs/>
          <w:color w:val="17365D" w:themeColor="text2" w:themeShade="BF"/>
          <w:sz w:val="22"/>
          <w:szCs w:val="22"/>
          <w:lang w:eastAsia="en-US"/>
        </w:rPr>
      </w:pPr>
      <w:r w:rsidRPr="00B64AD2">
        <w:rPr>
          <w:rFonts w:ascii="Aptos" w:eastAsia="Arial" w:hAnsi="Aptos" w:cs="Arial"/>
          <w:b/>
          <w:bCs/>
          <w:color w:val="17365D" w:themeColor="text2" w:themeShade="BF"/>
          <w:sz w:val="22"/>
          <w:szCs w:val="22"/>
          <w:lang w:eastAsia="en-US"/>
        </w:rPr>
        <w:t xml:space="preserve">Our </w:t>
      </w:r>
      <w:r>
        <w:rPr>
          <w:rFonts w:ascii="Aptos" w:eastAsia="Arial" w:hAnsi="Aptos" w:cs="Arial"/>
          <w:b/>
          <w:bCs/>
          <w:color w:val="17365D" w:themeColor="text2" w:themeShade="BF"/>
          <w:sz w:val="22"/>
          <w:szCs w:val="22"/>
          <w:lang w:eastAsia="en-US"/>
        </w:rPr>
        <w:t>Services</w:t>
      </w:r>
    </w:p>
    <w:p w14:paraId="695E7E93" w14:textId="77777777" w:rsidR="00A1237F" w:rsidRPr="00B64AD2" w:rsidRDefault="00A1237F" w:rsidP="00A1237F">
      <w:pPr>
        <w:widowControl w:val="0"/>
        <w:autoSpaceDE w:val="0"/>
        <w:autoSpaceDN w:val="0"/>
        <w:ind w:left="240" w:right="128"/>
        <w:rPr>
          <w:rFonts w:ascii="Aptos" w:eastAsia="Arial" w:hAnsi="Aptos" w:cs="Arial"/>
          <w:b/>
          <w:bCs/>
          <w:color w:val="17365D" w:themeColor="text2" w:themeShade="BF"/>
          <w:sz w:val="22"/>
          <w:szCs w:val="22"/>
          <w:lang w:eastAsia="en-US"/>
        </w:rPr>
      </w:pPr>
    </w:p>
    <w:p w14:paraId="692AAA9C" w14:textId="77777777" w:rsidR="00A1237F" w:rsidRDefault="00A1237F" w:rsidP="00A1237F">
      <w:pPr>
        <w:widowControl w:val="0"/>
        <w:autoSpaceDE w:val="0"/>
        <w:autoSpaceDN w:val="0"/>
        <w:ind w:left="284" w:right="5541"/>
        <w:rPr>
          <w:rFonts w:ascii="Aptos" w:eastAsia="Arial" w:hAnsi="Aptos" w:cs="Arial"/>
          <w:sz w:val="22"/>
          <w:szCs w:val="22"/>
          <w:lang w:eastAsia="en-US"/>
        </w:rPr>
      </w:pPr>
      <w:r>
        <w:rPr>
          <w:rFonts w:ascii="Aptos" w:eastAsia="Arial" w:hAnsi="Aptos" w:cs="Arial"/>
          <w:noProof/>
          <w:sz w:val="22"/>
          <w:szCs w:val="22"/>
          <w:lang w:eastAsia="en-US"/>
        </w:rPr>
        <w:drawing>
          <wp:inline distT="0" distB="0" distL="0" distR="0" wp14:anchorId="0D6D5D62" wp14:editId="37A4258F">
            <wp:extent cx="5593080" cy="2287444"/>
            <wp:effectExtent l="0" t="0" r="7620" b="0"/>
            <wp:docPr id="691516436"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2"/>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5600152" cy="2290336"/>
                    </a:xfrm>
                    <a:prstGeom prst="rect">
                      <a:avLst/>
                    </a:prstGeom>
                    <a:noFill/>
                    <a:ln>
                      <a:noFill/>
                    </a:ln>
                  </pic:spPr>
                </pic:pic>
              </a:graphicData>
            </a:graphic>
          </wp:inline>
        </w:drawing>
      </w:r>
    </w:p>
    <w:p w14:paraId="24E02161" w14:textId="77777777" w:rsidR="00A1237F" w:rsidRDefault="00A1237F" w:rsidP="00A1237F">
      <w:pPr>
        <w:jc w:val="right"/>
        <w:rPr>
          <w:rFonts w:ascii="Aptos" w:hAnsi="Aptos"/>
          <w:b/>
          <w:color w:val="B117B1"/>
          <w:sz w:val="24"/>
          <w:szCs w:val="24"/>
        </w:rPr>
      </w:pPr>
      <w:r>
        <w:rPr>
          <w:rFonts w:ascii="Aptos" w:hAnsi="Aptos"/>
          <w:b/>
          <w:color w:val="B117B1"/>
          <w:sz w:val="24"/>
          <w:szCs w:val="24"/>
        </w:rPr>
        <w:br w:type="column"/>
      </w:r>
      <w:r w:rsidRPr="00443395">
        <w:rPr>
          <w:rFonts w:ascii="Aptos" w:hAnsi="Aptos"/>
          <w:b/>
          <w:color w:val="B117B1"/>
          <w:sz w:val="24"/>
          <w:szCs w:val="24"/>
        </w:rPr>
        <w:lastRenderedPageBreak/>
        <w:t>Management Commentary (cont.)</w:t>
      </w:r>
    </w:p>
    <w:p w14:paraId="456D3FA2" w14:textId="77777777" w:rsidR="00A1237F" w:rsidRDefault="00A1237F" w:rsidP="00A1237F">
      <w:pPr>
        <w:jc w:val="right"/>
        <w:rPr>
          <w:rFonts w:ascii="Aptos" w:hAnsi="Aptos"/>
          <w:b/>
          <w:color w:val="B117B1"/>
          <w:sz w:val="24"/>
          <w:szCs w:val="24"/>
        </w:rPr>
      </w:pPr>
    </w:p>
    <w:p w14:paraId="0B2F08F0" w14:textId="77777777" w:rsidR="00A1237F" w:rsidRDefault="00A1237F" w:rsidP="00A1237F">
      <w:pPr>
        <w:rPr>
          <w:rFonts w:ascii="Aptos" w:hAnsi="Aptos"/>
          <w:b/>
          <w:color w:val="B117B1"/>
          <w:sz w:val="24"/>
          <w:szCs w:val="24"/>
        </w:rPr>
      </w:pPr>
    </w:p>
    <w:p w14:paraId="2676A5EC" w14:textId="77777777" w:rsidR="00A1237F" w:rsidRPr="00134723" w:rsidRDefault="00A1237F" w:rsidP="00A1237F">
      <w:pPr>
        <w:rPr>
          <w:rFonts w:ascii="Aptos" w:hAnsi="Aptos"/>
          <w:b/>
          <w:color w:val="1F497D" w:themeColor="text2"/>
          <w:sz w:val="24"/>
          <w:szCs w:val="24"/>
        </w:rPr>
      </w:pPr>
      <w:r w:rsidRPr="00134723">
        <w:rPr>
          <w:rFonts w:ascii="Aptos" w:hAnsi="Aptos"/>
          <w:b/>
          <w:color w:val="1F497D" w:themeColor="text2"/>
          <w:sz w:val="24"/>
          <w:szCs w:val="24"/>
        </w:rPr>
        <w:t xml:space="preserve">How we </w:t>
      </w:r>
      <w:r>
        <w:rPr>
          <w:rFonts w:ascii="Aptos" w:hAnsi="Aptos"/>
          <w:b/>
          <w:color w:val="1F497D" w:themeColor="text2"/>
          <w:sz w:val="24"/>
          <w:szCs w:val="24"/>
        </w:rPr>
        <w:t xml:space="preserve">funded our services </w:t>
      </w:r>
      <w:r w:rsidRPr="00C732BE">
        <w:rPr>
          <w:rFonts w:ascii="Aptos" w:hAnsi="Aptos"/>
          <w:b/>
          <w:color w:val="1F497D" w:themeColor="text2"/>
          <w:sz w:val="24"/>
          <w:szCs w:val="24"/>
        </w:rPr>
        <w:t>in 2025/26</w:t>
      </w:r>
    </w:p>
    <w:p w14:paraId="30C81432" w14:textId="77777777" w:rsidR="00A1237F" w:rsidRDefault="00A1237F" w:rsidP="00A1237F">
      <w:pPr>
        <w:rPr>
          <w:rFonts w:ascii="Aptos" w:hAnsi="Aptos"/>
          <w:b/>
          <w:color w:val="B117B1"/>
          <w:sz w:val="24"/>
          <w:szCs w:val="24"/>
        </w:rPr>
      </w:pPr>
      <w:r>
        <w:rPr>
          <w:rFonts w:ascii="Aptos" w:hAnsi="Aptos"/>
          <w:b/>
          <w:color w:val="B117B1"/>
          <w:sz w:val="24"/>
          <w:szCs w:val="24"/>
        </w:rPr>
        <w:t xml:space="preserve"> </w:t>
      </w:r>
    </w:p>
    <w:p w14:paraId="06BB8441" w14:textId="77777777" w:rsidR="00A1237F" w:rsidRDefault="00A1237F" w:rsidP="00A1237F">
      <w:pPr>
        <w:jc w:val="center"/>
        <w:rPr>
          <w:rFonts w:ascii="Aptos" w:hAnsi="Aptos"/>
          <w:b/>
          <w:color w:val="B117B1"/>
          <w:sz w:val="24"/>
          <w:szCs w:val="24"/>
        </w:rPr>
      </w:pPr>
      <w:r>
        <w:rPr>
          <w:noProof/>
        </w:rPr>
        <w:drawing>
          <wp:inline distT="0" distB="0" distL="0" distR="0" wp14:anchorId="2F41B831" wp14:editId="0743F018">
            <wp:extent cx="4099560" cy="2407920"/>
            <wp:effectExtent l="0" t="0" r="15240" b="11430"/>
            <wp:docPr id="2034942385" name="Chart 1">
              <a:extLst xmlns:a="http://schemas.openxmlformats.org/drawingml/2006/main">
                <a:ext uri="{FF2B5EF4-FFF2-40B4-BE49-F238E27FC236}">
                  <a16:creationId xmlns:a16="http://schemas.microsoft.com/office/drawing/2014/main" id="{3F0B9247-9D5A-B7F9-20BE-DA9B735055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62CD6D08" w14:textId="77777777" w:rsidR="00A1237F" w:rsidRDefault="00A1237F" w:rsidP="00A1237F">
      <w:pPr>
        <w:rPr>
          <w:rFonts w:ascii="Aptos" w:hAnsi="Aptos"/>
          <w:b/>
          <w:color w:val="B117B1"/>
          <w:sz w:val="24"/>
          <w:szCs w:val="24"/>
        </w:rPr>
      </w:pPr>
    </w:p>
    <w:p w14:paraId="7DDCA751" w14:textId="77777777" w:rsidR="00A1237F" w:rsidRDefault="00A1237F" w:rsidP="00A1237F">
      <w:pPr>
        <w:rPr>
          <w:rFonts w:ascii="Aptos" w:hAnsi="Aptos"/>
          <w:b/>
          <w:color w:val="B117B1"/>
          <w:sz w:val="24"/>
          <w:szCs w:val="24"/>
        </w:rPr>
      </w:pPr>
    </w:p>
    <w:p w14:paraId="150BBF58" w14:textId="77777777" w:rsidR="00A1237F" w:rsidRPr="00D524E6" w:rsidRDefault="00A1237F" w:rsidP="00A1237F">
      <w:pPr>
        <w:rPr>
          <w:rFonts w:ascii="Aptos" w:hAnsi="Aptos"/>
          <w:bCs/>
          <w:szCs w:val="18"/>
        </w:rPr>
      </w:pPr>
      <w:r w:rsidRPr="00044333">
        <w:t xml:space="preserve">We receive </w:t>
      </w:r>
      <w:proofErr w:type="gramStart"/>
      <w:r w:rsidRPr="00044333">
        <w:t>the majority of</w:t>
      </w:r>
      <w:proofErr w:type="gramEnd"/>
      <w:r w:rsidRPr="00044333">
        <w:t xml:space="preserve"> our funding from Scottish Government grant, which includes Non-Domestic Rates. For the financial year ended 31 March 2026, 80% of our funding was from this grant. The rest comes from the Council’s ability to raise council tax (19%) as well an any money it has set aside from previous years, known as reserves (1%). We also get a separate grant from Scottish Government to fund capital expenditure, which in turn lowers our borrowing requirement.</w:t>
      </w:r>
    </w:p>
    <w:p w14:paraId="7EB8629D" w14:textId="77777777" w:rsidR="00A1237F" w:rsidRPr="00134723" w:rsidRDefault="00A1237F" w:rsidP="00A1237F">
      <w:pPr>
        <w:rPr>
          <w:rFonts w:ascii="Aptos" w:hAnsi="Aptos"/>
          <w:b/>
          <w:color w:val="1F497D" w:themeColor="text2"/>
          <w:sz w:val="24"/>
          <w:szCs w:val="24"/>
        </w:rPr>
      </w:pPr>
    </w:p>
    <w:p w14:paraId="02AC2477" w14:textId="77777777" w:rsidR="00A1237F" w:rsidRPr="00134723" w:rsidRDefault="00A1237F" w:rsidP="00A1237F">
      <w:pPr>
        <w:rPr>
          <w:rFonts w:ascii="Aptos" w:hAnsi="Aptos"/>
          <w:b/>
          <w:color w:val="1F497D" w:themeColor="text2"/>
          <w:sz w:val="24"/>
          <w:szCs w:val="24"/>
        </w:rPr>
      </w:pPr>
      <w:r w:rsidRPr="00134723">
        <w:rPr>
          <w:rFonts w:ascii="Aptos" w:hAnsi="Aptos"/>
          <w:b/>
          <w:color w:val="1F497D" w:themeColor="text2"/>
          <w:sz w:val="24"/>
          <w:szCs w:val="24"/>
        </w:rPr>
        <w:t xml:space="preserve">How our funding </w:t>
      </w:r>
      <w:r>
        <w:rPr>
          <w:rFonts w:ascii="Aptos" w:hAnsi="Aptos"/>
          <w:b/>
          <w:color w:val="1F497D" w:themeColor="text2"/>
          <w:sz w:val="24"/>
          <w:szCs w:val="24"/>
        </w:rPr>
        <w:t>was</w:t>
      </w:r>
      <w:r w:rsidRPr="00134723">
        <w:rPr>
          <w:rFonts w:ascii="Aptos" w:hAnsi="Aptos"/>
          <w:b/>
          <w:color w:val="1F497D" w:themeColor="text2"/>
          <w:sz w:val="24"/>
          <w:szCs w:val="24"/>
        </w:rPr>
        <w:t xml:space="preserve"> allocated</w:t>
      </w:r>
      <w:r>
        <w:rPr>
          <w:rFonts w:ascii="Aptos" w:hAnsi="Aptos"/>
          <w:b/>
          <w:color w:val="1F497D" w:themeColor="text2"/>
          <w:sz w:val="24"/>
          <w:szCs w:val="24"/>
        </w:rPr>
        <w:t xml:space="preserve"> in </w:t>
      </w:r>
      <w:r w:rsidRPr="00044333">
        <w:rPr>
          <w:rFonts w:ascii="Aptos" w:hAnsi="Aptos"/>
          <w:b/>
          <w:color w:val="1F497D" w:themeColor="text2"/>
          <w:sz w:val="24"/>
          <w:szCs w:val="24"/>
        </w:rPr>
        <w:t>2025/26</w:t>
      </w:r>
    </w:p>
    <w:p w14:paraId="20FF8D6C" w14:textId="77777777" w:rsidR="00A1237F" w:rsidRDefault="00A1237F" w:rsidP="00A1237F">
      <w:pPr>
        <w:rPr>
          <w:rFonts w:ascii="Aptos" w:hAnsi="Aptos"/>
          <w:b/>
          <w:color w:val="B117B1"/>
          <w:sz w:val="24"/>
          <w:szCs w:val="24"/>
        </w:rPr>
      </w:pPr>
    </w:p>
    <w:p w14:paraId="06E137D0" w14:textId="77777777" w:rsidR="00A1237F" w:rsidRDefault="00A1237F" w:rsidP="00A1237F">
      <w:pPr>
        <w:jc w:val="center"/>
        <w:rPr>
          <w:rFonts w:ascii="Aptos" w:hAnsi="Aptos"/>
          <w:b/>
          <w:color w:val="B117B1"/>
          <w:sz w:val="24"/>
          <w:szCs w:val="24"/>
        </w:rPr>
      </w:pPr>
      <w:r>
        <w:rPr>
          <w:noProof/>
        </w:rPr>
        <w:drawing>
          <wp:inline distT="0" distB="0" distL="0" distR="0" wp14:anchorId="545E7659" wp14:editId="46EF25EC">
            <wp:extent cx="4541520" cy="2575560"/>
            <wp:effectExtent l="0" t="0" r="11430" b="15240"/>
            <wp:docPr id="1363246582" name="Chart 1">
              <a:extLst xmlns:a="http://schemas.openxmlformats.org/drawingml/2006/main">
                <a:ext uri="{FF2B5EF4-FFF2-40B4-BE49-F238E27FC236}">
                  <a16:creationId xmlns:a16="http://schemas.microsoft.com/office/drawing/2014/main" id="{19FD09E5-44CD-6964-A25F-130E4160B0F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126"/>
        <w:gridCol w:w="3490"/>
      </w:tblGrid>
      <w:tr w:rsidR="00A1237F" w14:paraId="49E85338" w14:textId="77777777" w:rsidTr="009D42C1">
        <w:tc>
          <w:tcPr>
            <w:tcW w:w="6126" w:type="dxa"/>
          </w:tcPr>
          <w:p w14:paraId="0926ED4C" w14:textId="77777777" w:rsidR="00A1237F" w:rsidRDefault="00A1237F" w:rsidP="009D42C1">
            <w:pPr>
              <w:rPr>
                <w:rFonts w:ascii="Aptos" w:hAnsi="Aptos"/>
                <w:b/>
                <w:color w:val="B117B1"/>
                <w:sz w:val="24"/>
                <w:szCs w:val="24"/>
              </w:rPr>
            </w:pPr>
          </w:p>
        </w:tc>
        <w:tc>
          <w:tcPr>
            <w:tcW w:w="3490" w:type="dxa"/>
          </w:tcPr>
          <w:p w14:paraId="356A4212" w14:textId="77777777" w:rsidR="00A1237F" w:rsidRDefault="00A1237F" w:rsidP="009D42C1">
            <w:pPr>
              <w:rPr>
                <w:rFonts w:ascii="Aptos" w:hAnsi="Aptos"/>
                <w:b/>
                <w:color w:val="B117B1"/>
                <w:sz w:val="24"/>
                <w:szCs w:val="24"/>
              </w:rPr>
            </w:pPr>
          </w:p>
          <w:p w14:paraId="48756EA0" w14:textId="77777777" w:rsidR="00A1237F" w:rsidRDefault="00A1237F" w:rsidP="009D42C1">
            <w:pPr>
              <w:rPr>
                <w:rFonts w:ascii="Aptos" w:hAnsi="Aptos"/>
                <w:b/>
                <w:color w:val="B117B1"/>
                <w:sz w:val="24"/>
                <w:szCs w:val="24"/>
              </w:rPr>
            </w:pPr>
          </w:p>
          <w:p w14:paraId="5C21D1E8" w14:textId="77777777" w:rsidR="00A1237F" w:rsidRDefault="00A1237F" w:rsidP="009D42C1">
            <w:pPr>
              <w:rPr>
                <w:rFonts w:ascii="Aptos" w:hAnsi="Aptos"/>
                <w:b/>
                <w:color w:val="B117B1"/>
                <w:sz w:val="24"/>
                <w:szCs w:val="24"/>
              </w:rPr>
            </w:pPr>
          </w:p>
          <w:p w14:paraId="187E8CB2" w14:textId="77777777" w:rsidR="00A1237F" w:rsidRDefault="00A1237F" w:rsidP="009D42C1">
            <w:pPr>
              <w:rPr>
                <w:rFonts w:ascii="Aptos" w:hAnsi="Aptos"/>
                <w:b/>
                <w:color w:val="B117B1"/>
                <w:sz w:val="24"/>
                <w:szCs w:val="24"/>
              </w:rPr>
            </w:pPr>
          </w:p>
        </w:tc>
      </w:tr>
    </w:tbl>
    <w:p w14:paraId="70CD5AEA" w14:textId="77777777" w:rsidR="00A1237F" w:rsidRPr="00D524E6" w:rsidRDefault="00A1237F" w:rsidP="00A1237F">
      <w:pPr>
        <w:rPr>
          <w:rFonts w:ascii="Aptos" w:hAnsi="Aptos"/>
          <w:bCs/>
          <w:szCs w:val="18"/>
        </w:rPr>
      </w:pPr>
      <w:r w:rsidRPr="003E17FD">
        <w:rPr>
          <w:rFonts w:ascii="Aptos" w:hAnsi="Aptos"/>
          <w:bCs/>
          <w:szCs w:val="18"/>
        </w:rPr>
        <w:t xml:space="preserve">Much of the Council’s funding goes towards </w:t>
      </w:r>
      <w:r>
        <w:rPr>
          <w:rFonts w:ascii="Aptos" w:hAnsi="Aptos"/>
          <w:bCs/>
          <w:szCs w:val="18"/>
        </w:rPr>
        <w:t>Ed</w:t>
      </w:r>
      <w:r w:rsidRPr="003E17FD">
        <w:rPr>
          <w:rFonts w:ascii="Aptos" w:hAnsi="Aptos"/>
          <w:bCs/>
          <w:szCs w:val="18"/>
        </w:rPr>
        <w:t>ucation</w:t>
      </w:r>
      <w:r>
        <w:rPr>
          <w:rFonts w:ascii="Aptos" w:hAnsi="Aptos"/>
          <w:bCs/>
          <w:szCs w:val="18"/>
        </w:rPr>
        <w:t>, Housing &amp; Communities</w:t>
      </w:r>
      <w:r w:rsidRPr="003E17FD">
        <w:rPr>
          <w:rFonts w:ascii="Aptos" w:hAnsi="Aptos"/>
          <w:bCs/>
          <w:szCs w:val="18"/>
        </w:rPr>
        <w:t xml:space="preserve"> with the next largest allocation being on </w:t>
      </w:r>
      <w:r>
        <w:rPr>
          <w:rFonts w:ascii="Aptos" w:hAnsi="Aptos"/>
          <w:bCs/>
          <w:szCs w:val="18"/>
        </w:rPr>
        <w:t>Health &amp; Social Care</w:t>
      </w:r>
      <w:r w:rsidRPr="003E17FD">
        <w:rPr>
          <w:rFonts w:ascii="Aptos" w:hAnsi="Aptos"/>
          <w:bCs/>
          <w:szCs w:val="18"/>
        </w:rPr>
        <w:t xml:space="preserve">. The amount we spend on financing our borrowing cost for the capital plan – our borrowing costs - is also an integral part of how our funding is allocated, as council’s can only borrow to fund the purchase and improvement of assets. The council also generates income from some of </w:t>
      </w:r>
      <w:r>
        <w:rPr>
          <w:rFonts w:ascii="Aptos" w:hAnsi="Aptos"/>
          <w:bCs/>
          <w:szCs w:val="18"/>
        </w:rPr>
        <w:t>i</w:t>
      </w:r>
      <w:r w:rsidRPr="003E17FD">
        <w:rPr>
          <w:rFonts w:ascii="Aptos" w:hAnsi="Aptos"/>
          <w:bCs/>
          <w:szCs w:val="18"/>
        </w:rPr>
        <w:t>ts service (business premises rents, garden waste permits, etc) so the data above is the position of net expenditure in the year</w:t>
      </w:r>
      <w:r>
        <w:rPr>
          <w:rFonts w:ascii="Aptos" w:hAnsi="Aptos"/>
          <w:bCs/>
          <w:szCs w:val="18"/>
        </w:rPr>
        <w:t>.</w:t>
      </w:r>
    </w:p>
    <w:p w14:paraId="1125BF78" w14:textId="77777777" w:rsidR="00A1237F" w:rsidRDefault="00A1237F" w:rsidP="00A1237F">
      <w:pPr>
        <w:rPr>
          <w:rFonts w:ascii="Aptos" w:hAnsi="Aptos"/>
          <w:b/>
          <w:color w:val="B117B1"/>
          <w:sz w:val="24"/>
          <w:szCs w:val="24"/>
        </w:rPr>
      </w:pPr>
    </w:p>
    <w:p w14:paraId="702F06D4" w14:textId="77777777" w:rsidR="00A1237F" w:rsidRDefault="00A1237F" w:rsidP="00A1237F">
      <w:pPr>
        <w:rPr>
          <w:rFonts w:ascii="Aptos" w:hAnsi="Aptos"/>
          <w:b/>
          <w:color w:val="B117B1"/>
          <w:sz w:val="24"/>
          <w:szCs w:val="24"/>
        </w:rPr>
      </w:pPr>
    </w:p>
    <w:p w14:paraId="634CFB68" w14:textId="77777777" w:rsidR="00A1237F" w:rsidRPr="00A2713C" w:rsidRDefault="00A1237F" w:rsidP="00A1237F">
      <w:pPr>
        <w:jc w:val="right"/>
        <w:rPr>
          <w:rFonts w:ascii="Aptos" w:hAnsi="Aptos"/>
          <w:b/>
          <w:sz w:val="22"/>
          <w:szCs w:val="22"/>
        </w:rPr>
      </w:pPr>
      <w:r w:rsidRPr="003A2349">
        <w:rPr>
          <w:rFonts w:ascii="Aptos" w:hAnsi="Aptos" w:cs="Arial"/>
          <w:noProof/>
          <w:sz w:val="24"/>
          <w:szCs w:val="24"/>
        </w:rPr>
        <mc:AlternateContent>
          <mc:Choice Requires="wps">
            <w:drawing>
              <wp:anchor distT="0" distB="0" distL="114300" distR="114300" simplePos="0" relativeHeight="251658242" behindDoc="0" locked="0" layoutInCell="1" allowOverlap="1" wp14:anchorId="5F8EB6A9" wp14:editId="010248C4">
                <wp:simplePos x="0" y="0"/>
                <wp:positionH relativeFrom="column">
                  <wp:posOffset>4623435</wp:posOffset>
                </wp:positionH>
                <wp:positionV relativeFrom="paragraph">
                  <wp:posOffset>-15240</wp:posOffset>
                </wp:positionV>
                <wp:extent cx="892097" cy="596900"/>
                <wp:effectExtent l="0" t="0" r="0" b="0"/>
                <wp:wrapNone/>
                <wp:docPr id="5113635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097" cy="596900"/>
                        </a:xfrm>
                        <a:prstGeom prst="rect">
                          <a:avLst/>
                        </a:prstGeom>
                        <a:noFill/>
                        <a:ln w="9525">
                          <a:noFill/>
                          <a:miter lim="800000"/>
                          <a:headEnd/>
                          <a:tailEnd/>
                        </a:ln>
                      </wps:spPr>
                      <wps:txbx>
                        <w:txbxContent>
                          <w:p w14:paraId="787E09D4" w14:textId="77777777" w:rsidR="00A1237F" w:rsidRDefault="00A1237F" w:rsidP="00A1237F">
                            <w:pPr>
                              <w:jc w:val="cente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F8EB6A9" id="_x0000_t202" coordsize="21600,21600" o:spt="202" path="m,l,21600r21600,l21600,xe">
                <v:stroke joinstyle="miter"/>
                <v:path gradientshapeok="t" o:connecttype="rect"/>
              </v:shapetype>
              <v:shape id="Text Box 2" o:spid="_x0000_s1026" type="#_x0000_t202" style="position:absolute;left:0;text-align:left;margin-left:364.05pt;margin-top:-1.2pt;width:70.25pt;height:47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19k89wEAAMwDAAAOAAAAZHJzL2Uyb0RvYy54bWysU1Fv0zAQfkfiP1h+p0mrdluiptPYGEIa&#10;A2nwA1zHaSxsnzm7Tcav5+x0XQVviDxYvpz93X3ffV5fj9awg8KgwTV8Pis5U05Cq92u4d+/3b+7&#10;4ixE4VphwKmGP6vArzdv36wHX6sF9GBahYxAXKgH3/A+Rl8XRZC9siLMwCtHyQ7Qikgh7ooWxUDo&#10;1hSLsrwoBsDWI0gVAv29m5J8k/G7Tsn4peuCisw0nHqLecW8btNabNai3qHwvZbHNsQ/dGGFdlT0&#10;BHUnomB71H9BWS0RAnRxJsEW0HVaqsyB2MzLP9g89cKrzIXECf4kU/h/sPLx8OS/IovjexhpgJlE&#10;8A8gfwTm4LYXbqduEGHolWip8DxJVgw+1MerSepQhwSyHT5DS0MW+wgZaOzQJlWIJyN0GsDzSXQ1&#10;Ribp51W1KKtLziSlVtVFVeahFKJ+uewxxI8KLEubhiPNNIOLw0OIqRlRvxxJtRzca2PyXI1jQ8Or&#10;1WKVL5xlrI5kO6Mt1S/TNxkhcfzg2nw5Cm2mPRUw7kg68ZwYx3E70sFEfgvtM9FHmOxFz4E2PeAv&#10;zgayVsPDz71AxZn55EjCar5cJi/mYLm6XFCA55nteUY4SVANj5xN29uY/TtxvSGpO51leO3k2CtZ&#10;JqtztHfy5HmcT70+ws1vAAAA//8DAFBLAwQUAAYACAAAACEAcOKqqN4AAAAJAQAADwAAAGRycy9k&#10;b3ducmV2LnhtbEyPwU7DMBBE70j8g7VI3Fo7UQlpyKZCIK4gClTqzY23SUS8jmK3CX+POdHjap5m&#10;3pab2fbiTKPvHCMkSwWCuHam4wbh8+NlkYPwQbPRvWNC+CEPm+r6qtSFcRO/03kbGhFL2BcaoQ1h&#10;KKT0dUtW+6UbiGN2dKPVIZ5jI82op1hue5kqlUmrO44LrR7oqaX6e3uyCF+vx/1upd6aZ3s3TG5W&#10;ku1aIt7ezI8PIALN4R+GP/2oDlV0OrgTGy96hPs0TyKKsEhXICKQZ3kG4oCwTjKQVSkvP6h+AQAA&#10;//8DAFBLAQItABQABgAIAAAAIQC2gziS/gAAAOEBAAATAAAAAAAAAAAAAAAAAAAAAABbQ29udGVu&#10;dF9UeXBlc10ueG1sUEsBAi0AFAAGAAgAAAAhADj9If/WAAAAlAEAAAsAAAAAAAAAAAAAAAAALwEA&#10;AF9yZWxzLy5yZWxzUEsBAi0AFAAGAAgAAAAhAAHX2Tz3AQAAzAMAAA4AAAAAAAAAAAAAAAAALgIA&#10;AGRycy9lMm9Eb2MueG1sUEsBAi0AFAAGAAgAAAAhAHDiqqjeAAAACQEAAA8AAAAAAAAAAAAAAAAA&#10;UQQAAGRycy9kb3ducmV2LnhtbFBLBQYAAAAABAAEAPMAAABcBQAAAAA=&#10;" filled="f" stroked="f">
                <v:textbox>
                  <w:txbxContent>
                    <w:p w14:paraId="787E09D4" w14:textId="77777777" w:rsidR="00A1237F" w:rsidRDefault="00A1237F" w:rsidP="00A1237F">
                      <w:pPr>
                        <w:jc w:val="center"/>
                      </w:pPr>
                    </w:p>
                  </w:txbxContent>
                </v:textbox>
              </v:shape>
            </w:pict>
          </mc:Fallback>
        </mc:AlternateContent>
      </w:r>
      <w:r w:rsidRPr="00443395">
        <w:rPr>
          <w:rFonts w:ascii="Aptos" w:hAnsi="Aptos" w:cs="Arial"/>
          <w:b/>
          <w:color w:val="B117B1"/>
          <w:sz w:val="24"/>
          <w:szCs w:val="24"/>
        </w:rPr>
        <w:t>Management Commentary (cont.)</w:t>
      </w:r>
    </w:p>
    <w:p w14:paraId="1B55A78A" w14:textId="77777777" w:rsidR="00A1237F" w:rsidRPr="003A2349" w:rsidRDefault="00A1237F" w:rsidP="00A1237F">
      <w:pPr>
        <w:rPr>
          <w:rFonts w:ascii="Aptos" w:eastAsia="Arial" w:hAnsi="Aptos" w:cs="Arial"/>
          <w:b/>
          <w:bCs/>
          <w:sz w:val="24"/>
          <w:szCs w:val="24"/>
          <w:lang w:eastAsia="en-US"/>
        </w:rPr>
      </w:pPr>
    </w:p>
    <w:p w14:paraId="40091C0B" w14:textId="77777777" w:rsidR="00A1237F" w:rsidRDefault="00A1237F" w:rsidP="00A1237F">
      <w:pPr>
        <w:rPr>
          <w:rFonts w:ascii="Aptos" w:eastAsia="Arial" w:hAnsi="Aptos" w:cs="Arial"/>
          <w:b/>
          <w:bCs/>
          <w:sz w:val="22"/>
          <w:szCs w:val="22"/>
          <w:lang w:eastAsia="en-US"/>
        </w:rPr>
      </w:pPr>
      <w:r w:rsidRPr="00D524E6">
        <w:rPr>
          <w:rFonts w:ascii="Aptos" w:eastAsia="Arial" w:hAnsi="Aptos" w:cs="Arial"/>
          <w:b/>
          <w:bCs/>
          <w:sz w:val="22"/>
          <w:szCs w:val="22"/>
          <w:lang w:eastAsia="en-US"/>
        </w:rPr>
        <w:t>Strategy,</w:t>
      </w:r>
      <w:r w:rsidRPr="00D524E6">
        <w:rPr>
          <w:rFonts w:ascii="Aptos" w:eastAsia="Arial" w:hAnsi="Aptos" w:cs="Arial"/>
          <w:b/>
          <w:bCs/>
          <w:spacing w:val="-4"/>
          <w:sz w:val="22"/>
          <w:szCs w:val="22"/>
          <w:lang w:eastAsia="en-US"/>
        </w:rPr>
        <w:t xml:space="preserve"> </w:t>
      </w:r>
      <w:r w:rsidRPr="00D524E6">
        <w:rPr>
          <w:rFonts w:ascii="Aptos" w:eastAsia="Arial" w:hAnsi="Aptos" w:cs="Arial"/>
          <w:b/>
          <w:bCs/>
          <w:sz w:val="22"/>
          <w:szCs w:val="22"/>
          <w:lang w:eastAsia="en-US"/>
        </w:rPr>
        <w:t>planning</w:t>
      </w:r>
      <w:r w:rsidRPr="00D524E6">
        <w:rPr>
          <w:rFonts w:ascii="Aptos" w:eastAsia="Arial" w:hAnsi="Aptos" w:cs="Arial"/>
          <w:b/>
          <w:bCs/>
          <w:spacing w:val="-4"/>
          <w:sz w:val="22"/>
          <w:szCs w:val="22"/>
          <w:lang w:eastAsia="en-US"/>
        </w:rPr>
        <w:t xml:space="preserve"> </w:t>
      </w:r>
      <w:r w:rsidRPr="00D524E6">
        <w:rPr>
          <w:rFonts w:ascii="Aptos" w:eastAsia="Arial" w:hAnsi="Aptos" w:cs="Arial"/>
          <w:b/>
          <w:bCs/>
          <w:sz w:val="22"/>
          <w:szCs w:val="22"/>
          <w:lang w:eastAsia="en-US"/>
        </w:rPr>
        <w:t>and</w:t>
      </w:r>
      <w:r w:rsidRPr="00D524E6">
        <w:rPr>
          <w:rFonts w:ascii="Aptos" w:eastAsia="Arial" w:hAnsi="Aptos" w:cs="Arial"/>
          <w:b/>
          <w:bCs/>
          <w:spacing w:val="-5"/>
          <w:sz w:val="22"/>
          <w:szCs w:val="22"/>
          <w:lang w:eastAsia="en-US"/>
        </w:rPr>
        <w:t xml:space="preserve"> </w:t>
      </w:r>
      <w:r w:rsidRPr="00D524E6">
        <w:rPr>
          <w:rFonts w:ascii="Aptos" w:eastAsia="Arial" w:hAnsi="Aptos" w:cs="Arial"/>
          <w:b/>
          <w:bCs/>
          <w:sz w:val="22"/>
          <w:szCs w:val="22"/>
          <w:lang w:eastAsia="en-US"/>
        </w:rPr>
        <w:t>performance</w:t>
      </w:r>
    </w:p>
    <w:p w14:paraId="3885B3B4" w14:textId="77777777" w:rsidR="00A1237F" w:rsidRPr="00D524E6" w:rsidRDefault="00A1237F" w:rsidP="00A1237F">
      <w:pPr>
        <w:rPr>
          <w:rFonts w:ascii="Aptos" w:eastAsia="Arial" w:hAnsi="Aptos" w:cs="Arial"/>
          <w:b/>
          <w:bCs/>
          <w:sz w:val="22"/>
          <w:szCs w:val="22"/>
          <w:lang w:eastAsia="en-US"/>
        </w:rPr>
      </w:pPr>
    </w:p>
    <w:p w14:paraId="7C4BD4D5"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We agree priorities for public services in Moray with our Community Planning Partners, and these priorities are set out in our Local</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Outcome Improvement Plan (LOIP). Our own priorities – specific to council services – are set out in our Corporate Plan. The latest</w:t>
      </w:r>
      <w:r w:rsidRPr="00D524E6">
        <w:rPr>
          <w:rFonts w:ascii="Aptos" w:eastAsia="Arial" w:hAnsi="Aptos" w:cs="Arial"/>
          <w:spacing w:val="1"/>
          <w:szCs w:val="18"/>
          <w:lang w:eastAsia="en-US"/>
        </w:rPr>
        <w:t xml:space="preserve"> </w:t>
      </w:r>
      <w:r w:rsidRPr="00D524E6">
        <w:rPr>
          <w:rFonts w:ascii="Aptos" w:eastAsia="Arial" w:hAnsi="Aptos" w:cs="Arial"/>
          <w:szCs w:val="18"/>
          <w:lang w:eastAsia="en-US"/>
        </w:rPr>
        <w:t>version of the Corporate Plan (for 2024 – 202</w:t>
      </w:r>
      <w:r>
        <w:rPr>
          <w:rFonts w:ascii="Aptos" w:eastAsia="Arial" w:hAnsi="Aptos" w:cs="Arial"/>
          <w:szCs w:val="18"/>
          <w:lang w:eastAsia="en-US"/>
        </w:rPr>
        <w:t>9</w:t>
      </w:r>
      <w:r w:rsidRPr="00D524E6">
        <w:rPr>
          <w:rFonts w:ascii="Aptos" w:eastAsia="Arial" w:hAnsi="Aptos" w:cs="Arial"/>
          <w:szCs w:val="18"/>
          <w:lang w:eastAsia="en-US"/>
        </w:rPr>
        <w:t>) was approved by Council on 28 February 2024 and identifies the top three priorities:</w:t>
      </w:r>
    </w:p>
    <w:p w14:paraId="0430E46C"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62B7AC38" w14:textId="77777777" w:rsidR="00A1237F" w:rsidRPr="00D524E6" w:rsidRDefault="00A1237F" w:rsidP="00A1237F">
      <w:pPr>
        <w:widowControl w:val="0"/>
        <w:autoSpaceDE w:val="0"/>
        <w:autoSpaceDN w:val="0"/>
        <w:ind w:right="154"/>
        <w:jc w:val="center"/>
        <w:rPr>
          <w:rFonts w:ascii="Aptos" w:eastAsia="Arial" w:hAnsi="Aptos" w:cs="Arial"/>
          <w:szCs w:val="18"/>
          <w:lang w:eastAsia="en-US"/>
        </w:rPr>
      </w:pPr>
      <w:r>
        <w:rPr>
          <w:noProof/>
        </w:rPr>
        <w:drawing>
          <wp:inline distT="0" distB="0" distL="0" distR="0" wp14:anchorId="4FAE32BC" wp14:editId="68DD4497">
            <wp:extent cx="5043055" cy="2008967"/>
            <wp:effectExtent l="0" t="0" r="5715" b="0"/>
            <wp:docPr id="4796174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859652" name=""/>
                    <pic:cNvPicPr/>
                  </pic:nvPicPr>
                  <pic:blipFill>
                    <a:blip r:embed="rId34"/>
                    <a:stretch>
                      <a:fillRect/>
                    </a:stretch>
                  </pic:blipFill>
                  <pic:spPr>
                    <a:xfrm>
                      <a:off x="0" y="0"/>
                      <a:ext cx="5061203" cy="2016197"/>
                    </a:xfrm>
                    <a:prstGeom prst="rect">
                      <a:avLst/>
                    </a:prstGeom>
                  </pic:spPr>
                </pic:pic>
              </a:graphicData>
            </a:graphic>
          </wp:inline>
        </w:drawing>
      </w:r>
    </w:p>
    <w:p w14:paraId="3B56C7E5" w14:textId="77777777" w:rsidR="00A1237F" w:rsidRPr="00F21A5B" w:rsidRDefault="00A1237F" w:rsidP="00A1237F">
      <w:pPr>
        <w:widowControl w:val="0"/>
        <w:autoSpaceDE w:val="0"/>
        <w:autoSpaceDN w:val="0"/>
        <w:ind w:right="154"/>
        <w:jc w:val="both"/>
        <w:rPr>
          <w:rFonts w:ascii="Aptos" w:eastAsia="Arial" w:hAnsi="Aptos" w:cs="Arial"/>
          <w:szCs w:val="18"/>
          <w:lang w:eastAsia="en-US"/>
        </w:rPr>
      </w:pPr>
      <w:r w:rsidRPr="00F21A5B">
        <w:rPr>
          <w:rFonts w:ascii="Aptos" w:eastAsia="Arial" w:hAnsi="Aptos" w:cs="Arial"/>
          <w:szCs w:val="18"/>
          <w:lang w:eastAsia="en-US"/>
        </w:rPr>
        <w:t xml:space="preserve">The Council’s strategic approach to financial planning is set out in its Medium to Long Term Financial Strategy, which supports delivery of the Corporate Plan. The Strategy, last approved by Council on </w:t>
      </w:r>
      <w:r>
        <w:rPr>
          <w:rFonts w:ascii="Aptos" w:eastAsia="Arial" w:hAnsi="Aptos" w:cs="Arial"/>
          <w:szCs w:val="18"/>
          <w:lang w:eastAsia="en-US"/>
        </w:rPr>
        <w:t xml:space="preserve">25 February </w:t>
      </w:r>
      <w:r w:rsidRPr="00F21A5B">
        <w:rPr>
          <w:rFonts w:ascii="Aptos" w:eastAsia="Arial" w:hAnsi="Aptos" w:cs="Arial"/>
          <w:szCs w:val="18"/>
          <w:lang w:eastAsia="en-US"/>
        </w:rPr>
        <w:t>2026, consolidates the key financial assumptions, cost pressures and risks that will influence the Council’s financial position over the next decade. In addressing longer-term financial sustainability, the Council has identified transformation as the primary mechanism for closing the recurring budget gap. This will require a more strategic and planned approach to both service delivery and the management of the Council’s asset base.</w:t>
      </w:r>
      <w:r>
        <w:rPr>
          <w:rFonts w:ascii="Aptos" w:eastAsia="Arial" w:hAnsi="Aptos" w:cs="Arial"/>
          <w:szCs w:val="18"/>
          <w:lang w:eastAsia="en-US"/>
        </w:rPr>
        <w:t xml:space="preserve">  </w:t>
      </w:r>
      <w:r w:rsidRPr="00F21A5B">
        <w:rPr>
          <w:rFonts w:ascii="Aptos" w:eastAsia="Arial" w:hAnsi="Aptos" w:cs="Arial"/>
          <w:szCs w:val="18"/>
          <w:lang w:eastAsia="en-US"/>
        </w:rPr>
        <w:t xml:space="preserve">An increasing amount of our funding from Scottish Government is directed in terms of how it is spent, and this creates additional commitments for the Council. This puts pressure on our ability to delivery other core services. </w:t>
      </w:r>
      <w:r>
        <w:rPr>
          <w:rFonts w:ascii="Aptos" w:eastAsia="Arial" w:hAnsi="Aptos" w:cs="Arial"/>
          <w:szCs w:val="18"/>
          <w:lang w:eastAsia="en-US"/>
        </w:rPr>
        <w:t>In 2025/26, w</w:t>
      </w:r>
      <w:r w:rsidRPr="00F21A5B">
        <w:rPr>
          <w:rFonts w:ascii="Aptos" w:eastAsia="Arial" w:hAnsi="Aptos" w:cs="Arial"/>
          <w:szCs w:val="18"/>
          <w:lang w:eastAsia="en-US"/>
        </w:rPr>
        <w:t xml:space="preserve">e have made </w:t>
      </w:r>
      <w:r w:rsidRPr="009D42C1">
        <w:rPr>
          <w:rFonts w:ascii="Aptos" w:eastAsia="Arial" w:hAnsi="Aptos" w:cs="Arial"/>
          <w:szCs w:val="18"/>
          <w:lang w:eastAsia="en-US"/>
        </w:rPr>
        <w:t>savings of £5.381m (2024/25: £11.240m</w:t>
      </w:r>
      <w:r w:rsidRPr="00C50B72">
        <w:rPr>
          <w:rFonts w:ascii="Aptos" w:eastAsia="Arial" w:hAnsi="Aptos" w:cs="Arial"/>
          <w:szCs w:val="18"/>
          <w:lang w:eastAsia="en-US"/>
        </w:rPr>
        <w:t>),</w:t>
      </w:r>
      <w:r>
        <w:rPr>
          <w:rFonts w:ascii="Aptos" w:eastAsia="Arial" w:hAnsi="Aptos" w:cs="Arial"/>
          <w:szCs w:val="18"/>
          <w:lang w:eastAsia="en-US"/>
        </w:rPr>
        <w:t xml:space="preserve"> demonstrating the Council’s ongoing strive to seek cost savings to deliver services more efficiently and effectively. In addition, </w:t>
      </w:r>
      <w:r w:rsidRPr="00F21A5B">
        <w:rPr>
          <w:rFonts w:ascii="Aptos" w:eastAsia="Arial" w:hAnsi="Aptos" w:cs="Arial"/>
          <w:szCs w:val="18"/>
          <w:lang w:eastAsia="en-US"/>
        </w:rPr>
        <w:t xml:space="preserve">we have planned </w:t>
      </w:r>
      <w:r>
        <w:rPr>
          <w:rFonts w:ascii="Aptos" w:eastAsia="Arial" w:hAnsi="Aptos" w:cs="Arial"/>
          <w:szCs w:val="18"/>
          <w:lang w:eastAsia="en-US"/>
        </w:rPr>
        <w:t xml:space="preserve">the </w:t>
      </w:r>
      <w:r w:rsidRPr="00F21A5B">
        <w:rPr>
          <w:rFonts w:ascii="Aptos" w:eastAsia="Arial" w:hAnsi="Aptos" w:cs="Arial"/>
          <w:szCs w:val="18"/>
          <w:lang w:eastAsia="en-US"/>
        </w:rPr>
        <w:t xml:space="preserve">use of reserves to </w:t>
      </w:r>
      <w:r>
        <w:rPr>
          <w:rFonts w:ascii="Aptos" w:eastAsia="Arial" w:hAnsi="Aptos" w:cs="Arial"/>
          <w:szCs w:val="18"/>
          <w:lang w:eastAsia="en-US"/>
        </w:rPr>
        <w:t>partially limit</w:t>
      </w:r>
      <w:r w:rsidRPr="00F21A5B">
        <w:rPr>
          <w:rFonts w:ascii="Aptos" w:eastAsia="Arial" w:hAnsi="Aptos" w:cs="Arial"/>
          <w:szCs w:val="18"/>
          <w:lang w:eastAsia="en-US"/>
        </w:rPr>
        <w:t xml:space="preserve"> the effect on services of reduced funding. However, this is not sustainable. Recent planning has focused also on our vision for the Council of the future.  These elements are brought together in the Council’s Transformation Strategy, the first iteration of which was approved by Council on 24 April 2024.</w:t>
      </w:r>
      <w:r>
        <w:rPr>
          <w:rFonts w:ascii="Aptos" w:eastAsia="Arial" w:hAnsi="Aptos" w:cs="Arial"/>
          <w:szCs w:val="18"/>
          <w:lang w:eastAsia="en-US"/>
        </w:rPr>
        <w:t xml:space="preserve"> The Transformation Strategy is now aligned under the newly formed Executive function of Finance, Strategy and Transformation. The transformation programme is governed by an internal Board, including all members of the corporate leadership team and is reported to Corporate Committee on a quarterly basis. These structures, reporting and governance practices will ensure that the Council remains committed to transforming its services and ways of working which deliver against its corporate objectives in a sustainable manner.</w:t>
      </w:r>
    </w:p>
    <w:p w14:paraId="0B3F7715"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1CC820C5"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Although our financial planning process in normal times focuses on the medium term, successive single-year settlements from the Scottish Government have resulted in annual budgets being approved.  The revenue budgets for 202</w:t>
      </w:r>
      <w:r>
        <w:rPr>
          <w:rFonts w:ascii="Aptos" w:eastAsia="Arial" w:hAnsi="Aptos" w:cs="Arial"/>
          <w:szCs w:val="18"/>
          <w:lang w:eastAsia="en-US"/>
        </w:rPr>
        <w:t>5</w:t>
      </w:r>
      <w:r w:rsidRPr="00D524E6">
        <w:rPr>
          <w:rFonts w:ascii="Aptos" w:eastAsia="Arial" w:hAnsi="Aptos" w:cs="Arial"/>
          <w:szCs w:val="18"/>
          <w:lang w:eastAsia="en-US"/>
        </w:rPr>
        <w:t>/2</w:t>
      </w:r>
      <w:r>
        <w:rPr>
          <w:rFonts w:ascii="Aptos" w:eastAsia="Arial" w:hAnsi="Aptos" w:cs="Arial"/>
          <w:szCs w:val="18"/>
          <w:lang w:eastAsia="en-US"/>
        </w:rPr>
        <w:t>6</w:t>
      </w:r>
      <w:r w:rsidRPr="00D524E6">
        <w:rPr>
          <w:rFonts w:ascii="Aptos" w:eastAsia="Arial" w:hAnsi="Aptos" w:cs="Arial"/>
          <w:szCs w:val="18"/>
          <w:lang w:eastAsia="en-US"/>
        </w:rPr>
        <w:t xml:space="preserve"> (General Fund revenue and HRA revenue and capital) were approved by Council on 2</w:t>
      </w:r>
      <w:r>
        <w:rPr>
          <w:rFonts w:ascii="Aptos" w:eastAsia="Arial" w:hAnsi="Aptos" w:cs="Arial"/>
          <w:szCs w:val="18"/>
          <w:lang w:eastAsia="en-US"/>
        </w:rPr>
        <w:t>6</w:t>
      </w:r>
      <w:r w:rsidRPr="00D524E6">
        <w:rPr>
          <w:rFonts w:ascii="Aptos" w:eastAsia="Arial" w:hAnsi="Aptos" w:cs="Arial"/>
          <w:szCs w:val="18"/>
          <w:lang w:eastAsia="en-US"/>
        </w:rPr>
        <w:t xml:space="preserve"> February 202</w:t>
      </w:r>
      <w:r>
        <w:rPr>
          <w:rFonts w:ascii="Aptos" w:eastAsia="Arial" w:hAnsi="Aptos" w:cs="Arial"/>
          <w:szCs w:val="18"/>
          <w:lang w:eastAsia="en-US"/>
        </w:rPr>
        <w:t>5</w:t>
      </w:r>
      <w:r w:rsidRPr="00D524E6">
        <w:rPr>
          <w:rFonts w:ascii="Aptos" w:eastAsia="Arial" w:hAnsi="Aptos" w:cs="Arial"/>
          <w:szCs w:val="18"/>
          <w:lang w:eastAsia="en-US"/>
        </w:rPr>
        <w:t>. The General Fund capital budget was approved by Council on 2</w:t>
      </w:r>
      <w:r>
        <w:rPr>
          <w:rFonts w:ascii="Aptos" w:eastAsia="Arial" w:hAnsi="Aptos" w:cs="Arial"/>
          <w:szCs w:val="18"/>
          <w:lang w:eastAsia="en-US"/>
        </w:rPr>
        <w:t>1</w:t>
      </w:r>
      <w:r w:rsidRPr="00D524E6">
        <w:rPr>
          <w:rFonts w:ascii="Aptos" w:eastAsia="Arial" w:hAnsi="Aptos" w:cs="Arial"/>
          <w:szCs w:val="18"/>
          <w:lang w:eastAsia="en-US"/>
        </w:rPr>
        <w:t xml:space="preserve"> January 202</w:t>
      </w:r>
      <w:r>
        <w:rPr>
          <w:rFonts w:ascii="Aptos" w:eastAsia="Arial" w:hAnsi="Aptos" w:cs="Arial"/>
          <w:szCs w:val="18"/>
          <w:lang w:eastAsia="en-US"/>
        </w:rPr>
        <w:t>5</w:t>
      </w:r>
      <w:r w:rsidRPr="00D524E6">
        <w:rPr>
          <w:rFonts w:ascii="Aptos" w:eastAsia="Arial" w:hAnsi="Aptos" w:cs="Arial"/>
          <w:szCs w:val="18"/>
          <w:lang w:eastAsia="en-US"/>
        </w:rPr>
        <w:t>.</w:t>
      </w:r>
    </w:p>
    <w:p w14:paraId="449DEBA0"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79652C98"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We operate two main funds within the council: the General Fund and the Housing Revenue Account (HRA).</w:t>
      </w:r>
    </w:p>
    <w:p w14:paraId="396CAA65"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18D1C32E"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 xml:space="preserve">The HRA is self-funding, with all expenditure covered by income raised, primarily from council house rent. We have a programme of affordable </w:t>
      </w:r>
      <w:proofErr w:type="gramStart"/>
      <w:r w:rsidRPr="00D524E6">
        <w:rPr>
          <w:rFonts w:ascii="Aptos" w:eastAsia="Arial" w:hAnsi="Aptos" w:cs="Arial"/>
          <w:szCs w:val="18"/>
          <w:lang w:eastAsia="en-US"/>
        </w:rPr>
        <w:t>house-building</w:t>
      </w:r>
      <w:proofErr w:type="gramEnd"/>
      <w:r w:rsidRPr="00D524E6">
        <w:rPr>
          <w:rFonts w:ascii="Aptos" w:eastAsia="Arial" w:hAnsi="Aptos" w:cs="Arial"/>
          <w:szCs w:val="18"/>
          <w:lang w:eastAsia="en-US"/>
        </w:rPr>
        <w:t>, supported by grant from the Scottish Government.</w:t>
      </w:r>
    </w:p>
    <w:p w14:paraId="4239710F"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1A87C7C4" w14:textId="77777777" w:rsidR="0082612E" w:rsidRDefault="0082612E" w:rsidP="0082612E">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The General Fund is mainly funded by grants from the Scottish Government. Council Tax meets less than 20% of general revenue expenditure.</w:t>
      </w:r>
      <w:r>
        <w:rPr>
          <w:rFonts w:ascii="Aptos" w:eastAsia="Arial" w:hAnsi="Aptos" w:cs="Arial"/>
          <w:szCs w:val="18"/>
          <w:lang w:eastAsia="en-US"/>
        </w:rPr>
        <w:t xml:space="preserve"> </w:t>
      </w:r>
      <w:r w:rsidRPr="003754A5">
        <w:rPr>
          <w:rFonts w:ascii="Aptos" w:eastAsia="Arial" w:hAnsi="Aptos" w:cs="Arial"/>
          <w:szCs w:val="18"/>
          <w:lang w:eastAsia="en-US"/>
        </w:rPr>
        <w:t>Council Tax increases have been constrained by Scottish Government policy since 2017/18, including freezes in 2021/22 and 2024/25, reducing the share of funding from Council Tax over time.</w:t>
      </w:r>
      <w:r>
        <w:rPr>
          <w:rFonts w:ascii="Aptos" w:eastAsia="Arial" w:hAnsi="Aptos" w:cs="Arial"/>
          <w:szCs w:val="18"/>
          <w:lang w:eastAsia="en-US"/>
        </w:rPr>
        <w:t xml:space="preserve"> In response, Moray Council increased its Council Tax by 10% in 2025/26 as part of a three-year strategy, aiming to reverse some of the inflationary funding-gap caused by the previous freezes and caps. </w:t>
      </w:r>
    </w:p>
    <w:p w14:paraId="65B3A0D3"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372DBC9C"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 xml:space="preserve">In addition to general grant funding, we receive specific grant funding for certain services.  Increasingly, general grant funding is linked to Scottish Government priorities such as teacher numbers. The effect of this is to increase the pressure on those services not identified as a priority by Scottish Government, as they </w:t>
      </w:r>
      <w:proofErr w:type="gramStart"/>
      <w:r w:rsidRPr="00D524E6">
        <w:rPr>
          <w:rFonts w:ascii="Aptos" w:eastAsia="Arial" w:hAnsi="Aptos" w:cs="Arial"/>
          <w:szCs w:val="18"/>
          <w:lang w:eastAsia="en-US"/>
        </w:rPr>
        <w:t>have to</w:t>
      </w:r>
      <w:proofErr w:type="gramEnd"/>
      <w:r w:rsidRPr="00D524E6">
        <w:rPr>
          <w:rFonts w:ascii="Aptos" w:eastAsia="Arial" w:hAnsi="Aptos" w:cs="Arial"/>
          <w:szCs w:val="18"/>
          <w:lang w:eastAsia="en-US"/>
        </w:rPr>
        <w:t xml:space="preserve"> bear the brunt of the reduction in core funding.  Expenditure is driven by legislative requirements, government priorities and local priorities, as set out in the LOIP and in the Council’s Corporate Plan.</w:t>
      </w:r>
    </w:p>
    <w:p w14:paraId="70A96D1C"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7C8A5FBE" w14:textId="77777777" w:rsidR="0082612E" w:rsidRDefault="0082612E" w:rsidP="00A1237F">
      <w:pPr>
        <w:widowControl w:val="0"/>
        <w:autoSpaceDE w:val="0"/>
        <w:autoSpaceDN w:val="0"/>
        <w:ind w:right="154"/>
        <w:jc w:val="both"/>
        <w:rPr>
          <w:rFonts w:ascii="Aptos" w:eastAsia="Arial" w:hAnsi="Aptos" w:cs="Arial"/>
          <w:szCs w:val="18"/>
          <w:lang w:eastAsia="en-US"/>
        </w:rPr>
      </w:pPr>
    </w:p>
    <w:p w14:paraId="6727FC19" w14:textId="03FF2CB8" w:rsidR="0063155A" w:rsidRDefault="0063155A" w:rsidP="0063155A">
      <w:pPr>
        <w:widowControl w:val="0"/>
        <w:autoSpaceDE w:val="0"/>
        <w:autoSpaceDN w:val="0"/>
        <w:ind w:right="154"/>
        <w:jc w:val="right"/>
        <w:rPr>
          <w:rFonts w:ascii="Aptos" w:eastAsia="Arial" w:hAnsi="Aptos" w:cs="Arial"/>
          <w:szCs w:val="18"/>
          <w:lang w:eastAsia="en-US"/>
        </w:rPr>
      </w:pPr>
      <w:r w:rsidRPr="00443395">
        <w:rPr>
          <w:rFonts w:ascii="Aptos" w:hAnsi="Aptos" w:cs="Arial"/>
          <w:b/>
          <w:color w:val="B117B1"/>
          <w:sz w:val="24"/>
          <w:szCs w:val="24"/>
        </w:rPr>
        <w:t>Management Commentary (cont.)</w:t>
      </w:r>
    </w:p>
    <w:p w14:paraId="00C1D386" w14:textId="77777777" w:rsidR="0063155A" w:rsidRDefault="0063155A" w:rsidP="00A1237F">
      <w:pPr>
        <w:widowControl w:val="0"/>
        <w:autoSpaceDE w:val="0"/>
        <w:autoSpaceDN w:val="0"/>
        <w:ind w:right="154"/>
        <w:jc w:val="both"/>
        <w:rPr>
          <w:rFonts w:ascii="Aptos" w:eastAsia="Arial" w:hAnsi="Aptos" w:cs="Arial"/>
          <w:szCs w:val="18"/>
          <w:lang w:eastAsia="en-US"/>
        </w:rPr>
      </w:pPr>
    </w:p>
    <w:p w14:paraId="2ECBAD1B" w14:textId="40D6853A" w:rsidR="00A1237F" w:rsidRPr="00D524E6" w:rsidRDefault="00A1237F" w:rsidP="00A1237F">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 xml:space="preserve">We can charge for some of the services we </w:t>
      </w:r>
      <w:proofErr w:type="gramStart"/>
      <w:r w:rsidRPr="00D524E6">
        <w:rPr>
          <w:rFonts w:ascii="Aptos" w:eastAsia="Arial" w:hAnsi="Aptos" w:cs="Arial"/>
          <w:szCs w:val="18"/>
          <w:lang w:eastAsia="en-US"/>
        </w:rPr>
        <w:t>deliver</w:t>
      </w:r>
      <w:proofErr w:type="gramEnd"/>
      <w:r w:rsidRPr="00D524E6">
        <w:rPr>
          <w:rFonts w:ascii="Aptos" w:eastAsia="Arial" w:hAnsi="Aptos" w:cs="Arial"/>
          <w:szCs w:val="18"/>
          <w:lang w:eastAsia="en-US"/>
        </w:rPr>
        <w:t xml:space="preserve"> and income generation is seen as an important means of protecting service delivery. </w:t>
      </w:r>
    </w:p>
    <w:p w14:paraId="56BCA7DE" w14:textId="77777777" w:rsidR="00A1237F" w:rsidRPr="003A2349" w:rsidRDefault="00A1237F" w:rsidP="00A1237F">
      <w:pPr>
        <w:widowControl w:val="0"/>
        <w:autoSpaceDE w:val="0"/>
        <w:autoSpaceDN w:val="0"/>
        <w:ind w:right="154"/>
        <w:jc w:val="both"/>
        <w:rPr>
          <w:rFonts w:ascii="Aptos" w:eastAsia="Arial" w:hAnsi="Aptos" w:cs="Arial"/>
          <w:sz w:val="22"/>
          <w:szCs w:val="22"/>
          <w:lang w:eastAsia="en-US"/>
        </w:rPr>
      </w:pPr>
    </w:p>
    <w:p w14:paraId="1E80DF4B" w14:textId="77777777" w:rsidR="00A1237F" w:rsidRDefault="00A1237F" w:rsidP="00A1237F">
      <w:pPr>
        <w:rPr>
          <w:rFonts w:ascii="Aptos" w:eastAsia="Arial" w:hAnsi="Aptos" w:cs="Arial"/>
          <w:szCs w:val="18"/>
          <w:lang w:eastAsia="en-US"/>
        </w:rPr>
      </w:pPr>
      <w:r w:rsidRPr="00D524E6">
        <w:rPr>
          <w:rFonts w:ascii="Aptos" w:eastAsia="Arial" w:hAnsi="Aptos" w:cs="Arial"/>
          <w:szCs w:val="18"/>
          <w:lang w:eastAsia="en-US"/>
        </w:rPr>
        <w:t xml:space="preserve">We measure our performance using the Council’s Performance Management Framework. Performance is reported to the appropriate service committee on a </w:t>
      </w:r>
      <w:proofErr w:type="gramStart"/>
      <w:r w:rsidRPr="00D524E6">
        <w:rPr>
          <w:rFonts w:ascii="Aptos" w:eastAsia="Arial" w:hAnsi="Aptos" w:cs="Arial"/>
          <w:szCs w:val="18"/>
          <w:lang w:eastAsia="en-US"/>
        </w:rPr>
        <w:t>six monthly</w:t>
      </w:r>
      <w:proofErr w:type="gramEnd"/>
      <w:r w:rsidRPr="00D524E6">
        <w:rPr>
          <w:rFonts w:ascii="Aptos" w:eastAsia="Arial" w:hAnsi="Aptos" w:cs="Arial"/>
          <w:szCs w:val="18"/>
          <w:lang w:eastAsia="en-US"/>
        </w:rPr>
        <w:t xml:space="preserve"> basis. Quarterly reports on our financial performance against the budget for the Council’s general fund are reported to the Corporate Committee or (depending on the committee cycle) to the full Council.</w:t>
      </w:r>
    </w:p>
    <w:p w14:paraId="51030C73" w14:textId="77777777" w:rsidR="00A1237F" w:rsidRPr="00D524E6" w:rsidRDefault="00A1237F" w:rsidP="00A1237F">
      <w:pPr>
        <w:jc w:val="right"/>
        <w:rPr>
          <w:rFonts w:ascii="Aptos" w:hAnsi="Aptos" w:cs="Arial"/>
          <w:b/>
          <w:color w:val="B117B1"/>
          <w:sz w:val="24"/>
          <w:szCs w:val="24"/>
        </w:rPr>
      </w:pPr>
      <w:r>
        <w:rPr>
          <w:rFonts w:ascii="Aptos" w:eastAsia="Arial" w:hAnsi="Aptos" w:cs="Arial"/>
          <w:szCs w:val="18"/>
          <w:lang w:eastAsia="en-US"/>
        </w:rPr>
        <w:br w:type="column"/>
      </w:r>
      <w:r w:rsidRPr="00443395">
        <w:rPr>
          <w:rFonts w:ascii="Aptos" w:hAnsi="Aptos" w:cs="Arial"/>
          <w:b/>
          <w:color w:val="B117B1"/>
          <w:sz w:val="24"/>
          <w:szCs w:val="24"/>
        </w:rPr>
        <w:lastRenderedPageBreak/>
        <w:t>Management Commentary (cont.)</w:t>
      </w:r>
    </w:p>
    <w:p w14:paraId="7D016733"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p>
    <w:p w14:paraId="39E0FE0C" w14:textId="77777777" w:rsidR="00A1237F" w:rsidRDefault="00A1237F" w:rsidP="00A1237F">
      <w:pPr>
        <w:widowControl w:val="0"/>
        <w:autoSpaceDE w:val="0"/>
        <w:autoSpaceDN w:val="0"/>
        <w:ind w:right="154"/>
        <w:jc w:val="both"/>
        <w:rPr>
          <w:rFonts w:ascii="Aptos" w:eastAsia="Arial" w:hAnsi="Aptos" w:cs="Arial"/>
          <w:szCs w:val="18"/>
          <w:lang w:eastAsia="en-US"/>
        </w:rPr>
      </w:pPr>
    </w:p>
    <w:p w14:paraId="077EE934" w14:textId="77777777" w:rsidR="00A1237F" w:rsidRPr="00C50872" w:rsidRDefault="00A1237F" w:rsidP="00A1237F">
      <w:pPr>
        <w:widowControl w:val="0"/>
        <w:autoSpaceDE w:val="0"/>
        <w:autoSpaceDN w:val="0"/>
        <w:ind w:right="154"/>
        <w:jc w:val="both"/>
        <w:rPr>
          <w:rFonts w:ascii="Aptos" w:eastAsia="Arial" w:hAnsi="Aptos" w:cs="Arial"/>
          <w:b/>
          <w:bCs/>
          <w:sz w:val="22"/>
          <w:szCs w:val="22"/>
          <w:lang w:eastAsia="en-US"/>
        </w:rPr>
      </w:pPr>
      <w:r w:rsidRPr="00C50872">
        <w:rPr>
          <w:rFonts w:ascii="Aptos" w:eastAsia="Arial" w:hAnsi="Aptos" w:cs="Arial"/>
          <w:b/>
          <w:bCs/>
          <w:sz w:val="22"/>
          <w:szCs w:val="22"/>
          <w:lang w:eastAsia="en-US"/>
        </w:rPr>
        <w:t>Successes and Challenges</w:t>
      </w:r>
    </w:p>
    <w:p w14:paraId="2AC53760" w14:textId="77777777" w:rsidR="00A1237F" w:rsidRPr="00D524E6" w:rsidRDefault="00A1237F" w:rsidP="00A1237F">
      <w:pPr>
        <w:widowControl w:val="0"/>
        <w:autoSpaceDE w:val="0"/>
        <w:autoSpaceDN w:val="0"/>
        <w:ind w:right="154"/>
        <w:jc w:val="both"/>
        <w:rPr>
          <w:rFonts w:ascii="Aptos" w:eastAsia="Arial" w:hAnsi="Aptos" w:cs="Arial"/>
          <w:szCs w:val="18"/>
          <w:lang w:eastAsia="en-US"/>
        </w:rPr>
      </w:pPr>
      <w:r w:rsidRPr="00D524E6">
        <w:rPr>
          <w:rFonts w:ascii="Aptos" w:eastAsia="Arial" w:hAnsi="Aptos" w:cs="Arial"/>
          <w:szCs w:val="18"/>
          <w:lang w:eastAsia="en-US"/>
        </w:rPr>
        <w:t>Highlights of successes and challenges for strategic objectives are summarised below (these have been extracted from final 202</w:t>
      </w:r>
      <w:r>
        <w:rPr>
          <w:rFonts w:ascii="Aptos" w:eastAsia="Arial" w:hAnsi="Aptos" w:cs="Arial"/>
          <w:szCs w:val="18"/>
          <w:lang w:eastAsia="en-US"/>
        </w:rPr>
        <w:t>5</w:t>
      </w:r>
      <w:r w:rsidRPr="00D524E6">
        <w:rPr>
          <w:rFonts w:ascii="Aptos" w:eastAsia="Arial" w:hAnsi="Aptos" w:cs="Arial"/>
          <w:szCs w:val="18"/>
          <w:lang w:eastAsia="en-US"/>
        </w:rPr>
        <w:t>/2</w:t>
      </w:r>
      <w:r>
        <w:rPr>
          <w:rFonts w:ascii="Aptos" w:eastAsia="Arial" w:hAnsi="Aptos" w:cs="Arial"/>
          <w:szCs w:val="18"/>
          <w:lang w:eastAsia="en-US"/>
        </w:rPr>
        <w:t>6</w:t>
      </w:r>
      <w:r w:rsidRPr="00D524E6">
        <w:rPr>
          <w:rFonts w:ascii="Aptos" w:eastAsia="Arial" w:hAnsi="Aptos" w:cs="Arial"/>
          <w:szCs w:val="18"/>
          <w:lang w:eastAsia="en-US"/>
        </w:rPr>
        <w:t xml:space="preserve"> performance reports to committees, which also include service level performance information).</w:t>
      </w:r>
    </w:p>
    <w:p w14:paraId="6AEA1C4A" w14:textId="77777777" w:rsidR="00A1237F" w:rsidRDefault="00A1237F" w:rsidP="00A1237F">
      <w:pPr>
        <w:widowControl w:val="0"/>
        <w:autoSpaceDE w:val="0"/>
        <w:autoSpaceDN w:val="0"/>
        <w:ind w:right="154"/>
        <w:jc w:val="both"/>
        <w:rPr>
          <w:rFonts w:ascii="Aptos" w:eastAsia="Arial" w:hAnsi="Aptos" w:cs="Arial"/>
          <w:szCs w:val="18"/>
          <w:lang w:eastAsia="en-US"/>
        </w:rPr>
      </w:pPr>
    </w:p>
    <w:p w14:paraId="324C287D" w14:textId="77777777" w:rsidR="00A1237F" w:rsidRDefault="00A1237F" w:rsidP="00A1237F">
      <w:pPr>
        <w:widowControl w:val="0"/>
        <w:autoSpaceDE w:val="0"/>
        <w:autoSpaceDN w:val="0"/>
        <w:ind w:right="154"/>
        <w:jc w:val="both"/>
        <w:rPr>
          <w:rFonts w:ascii="Aptos" w:eastAsia="Arial" w:hAnsi="Aptos" w:cs="Arial"/>
          <w:szCs w:val="18"/>
          <w:lang w:eastAsia="en-US"/>
        </w:rPr>
      </w:pPr>
      <w:r w:rsidRPr="00406926">
        <w:rPr>
          <w:rFonts w:ascii="Aptos" w:eastAsia="Aptos" w:hAnsi="Aptos"/>
          <w:noProof/>
          <w:kern w:val="2"/>
          <w:sz w:val="24"/>
          <w:szCs w:val="24"/>
          <w:lang w:eastAsia="en-US"/>
          <w14:ligatures w14:val="standardContextual"/>
        </w:rPr>
        <w:drawing>
          <wp:inline distT="0" distB="0" distL="0" distR="0" wp14:anchorId="0B9D488C" wp14:editId="717E73BF">
            <wp:extent cx="6038850" cy="7818120"/>
            <wp:effectExtent l="0" t="38100" r="0" b="11430"/>
            <wp:docPr id="184024648"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5" r:lo="rId36" r:qs="rId37" r:cs="rId38"/>
              </a:graphicData>
            </a:graphic>
          </wp:inline>
        </w:drawing>
      </w:r>
    </w:p>
    <w:p w14:paraId="2EBA0293" w14:textId="77777777" w:rsidR="00A1237F" w:rsidRDefault="00A1237F" w:rsidP="00A1237F">
      <w:pPr>
        <w:widowControl w:val="0"/>
        <w:autoSpaceDE w:val="0"/>
        <w:autoSpaceDN w:val="0"/>
        <w:ind w:right="154"/>
        <w:jc w:val="both"/>
        <w:rPr>
          <w:rFonts w:ascii="Aptos" w:eastAsia="Arial" w:hAnsi="Aptos" w:cs="Arial"/>
          <w:szCs w:val="18"/>
          <w:lang w:eastAsia="en-US"/>
        </w:rPr>
      </w:pPr>
    </w:p>
    <w:p w14:paraId="31019FF7" w14:textId="77777777" w:rsidR="00A1237F" w:rsidRPr="003A2349" w:rsidRDefault="00A1237F" w:rsidP="00A1237F">
      <w:pPr>
        <w:rPr>
          <w:rFonts w:ascii="Aptos" w:eastAsia="Arial" w:hAnsi="Aptos" w:cs="Arial"/>
          <w:szCs w:val="18"/>
          <w:lang w:eastAsia="en-US"/>
        </w:rPr>
      </w:pPr>
      <w:r w:rsidRPr="003A2349">
        <w:rPr>
          <w:rFonts w:ascii="Aptos" w:eastAsia="Arial" w:hAnsi="Aptos" w:cs="Arial"/>
          <w:szCs w:val="18"/>
          <w:lang w:eastAsia="en-US"/>
        </w:rPr>
        <w:lastRenderedPageBreak/>
        <w:br w:type="page"/>
      </w:r>
    </w:p>
    <w:p w14:paraId="2662830D" w14:textId="77777777" w:rsidR="00A1237F" w:rsidRPr="00443395" w:rsidRDefault="00A1237F" w:rsidP="00A1237F">
      <w:pPr>
        <w:jc w:val="right"/>
        <w:rPr>
          <w:rFonts w:ascii="Aptos" w:hAnsi="Aptos" w:cs="Arial"/>
          <w:b/>
          <w:color w:val="B117B1"/>
          <w:sz w:val="24"/>
          <w:szCs w:val="24"/>
        </w:rPr>
      </w:pPr>
      <w:r w:rsidRPr="00443395">
        <w:rPr>
          <w:rFonts w:ascii="Aptos" w:hAnsi="Aptos" w:cs="Arial"/>
          <w:b/>
          <w:color w:val="B117B1"/>
          <w:sz w:val="24"/>
          <w:szCs w:val="24"/>
        </w:rPr>
        <w:lastRenderedPageBreak/>
        <w:t>Management Commentary (cont.)</w:t>
      </w:r>
    </w:p>
    <w:p w14:paraId="2C4A45AB" w14:textId="77777777" w:rsidR="00A1237F" w:rsidRPr="00692BFE" w:rsidRDefault="00A1237F" w:rsidP="00A1237F">
      <w:pPr>
        <w:widowControl w:val="0"/>
        <w:autoSpaceDE w:val="0"/>
        <w:autoSpaceDN w:val="0"/>
        <w:ind w:right="154"/>
        <w:jc w:val="both"/>
        <w:rPr>
          <w:rFonts w:ascii="Aptos" w:eastAsia="Arial" w:hAnsi="Aptos" w:cs="Arial"/>
          <w:sz w:val="20"/>
          <w:lang w:eastAsia="en-US"/>
        </w:rPr>
      </w:pPr>
    </w:p>
    <w:p w14:paraId="385F7096" w14:textId="77777777" w:rsidR="00A1237F" w:rsidRPr="00692BFE" w:rsidRDefault="00A1237F" w:rsidP="00A1237F">
      <w:pPr>
        <w:widowControl w:val="0"/>
        <w:autoSpaceDE w:val="0"/>
        <w:autoSpaceDN w:val="0"/>
        <w:ind w:right="154"/>
        <w:jc w:val="both"/>
        <w:rPr>
          <w:rFonts w:ascii="Aptos" w:eastAsia="Arial" w:hAnsi="Aptos" w:cs="Arial"/>
          <w:sz w:val="24"/>
          <w:szCs w:val="24"/>
          <w:lang w:eastAsia="en-US"/>
        </w:rPr>
      </w:pPr>
      <w:r w:rsidRPr="00692BFE">
        <w:rPr>
          <w:rFonts w:ascii="Aptos" w:eastAsia="Arial" w:hAnsi="Aptos" w:cs="Arial"/>
          <w:b/>
          <w:bCs/>
          <w:sz w:val="24"/>
          <w:szCs w:val="24"/>
          <w:lang w:eastAsia="en-US"/>
        </w:rPr>
        <w:t>Key</w:t>
      </w:r>
      <w:r w:rsidRPr="00692BFE">
        <w:rPr>
          <w:rFonts w:ascii="Aptos" w:eastAsia="Arial" w:hAnsi="Aptos" w:cs="Arial"/>
          <w:b/>
          <w:bCs/>
          <w:spacing w:val="-2"/>
          <w:sz w:val="24"/>
          <w:szCs w:val="24"/>
        </w:rPr>
        <w:t xml:space="preserve"> </w:t>
      </w:r>
      <w:r w:rsidRPr="00692BFE">
        <w:rPr>
          <w:rFonts w:ascii="Aptos" w:eastAsia="Arial" w:hAnsi="Aptos" w:cs="Arial"/>
          <w:b/>
          <w:bCs/>
          <w:sz w:val="24"/>
          <w:szCs w:val="24"/>
          <w:lang w:eastAsia="en-US"/>
        </w:rPr>
        <w:t>Performance</w:t>
      </w:r>
      <w:r w:rsidRPr="00692BFE">
        <w:rPr>
          <w:rFonts w:ascii="Aptos" w:eastAsia="Arial" w:hAnsi="Aptos" w:cs="Arial"/>
          <w:b/>
          <w:bCs/>
          <w:spacing w:val="-1"/>
          <w:sz w:val="24"/>
          <w:szCs w:val="24"/>
        </w:rPr>
        <w:t xml:space="preserve"> </w:t>
      </w:r>
      <w:r w:rsidRPr="00692BFE">
        <w:rPr>
          <w:rFonts w:ascii="Aptos" w:eastAsia="Arial" w:hAnsi="Aptos" w:cs="Arial"/>
          <w:b/>
          <w:bCs/>
          <w:sz w:val="24"/>
          <w:szCs w:val="24"/>
          <w:lang w:eastAsia="en-US"/>
        </w:rPr>
        <w:t>Indicators (KPIs</w:t>
      </w:r>
      <w:r w:rsidRPr="00692BFE">
        <w:rPr>
          <w:rFonts w:ascii="Aptos" w:eastAsia="Arial" w:hAnsi="Aptos" w:cs="Arial"/>
          <w:sz w:val="24"/>
          <w:szCs w:val="24"/>
          <w:lang w:eastAsia="en-US"/>
        </w:rPr>
        <w:t>)</w:t>
      </w:r>
    </w:p>
    <w:p w14:paraId="406EFE90" w14:textId="77777777" w:rsidR="00A1237F" w:rsidRDefault="00A1237F" w:rsidP="00A1237F">
      <w:pPr>
        <w:widowControl w:val="0"/>
        <w:autoSpaceDE w:val="0"/>
        <w:autoSpaceDN w:val="0"/>
        <w:ind w:right="154"/>
        <w:jc w:val="both"/>
        <w:rPr>
          <w:rFonts w:ascii="Aptos" w:eastAsia="Arial" w:hAnsi="Aptos" w:cs="Arial"/>
          <w:sz w:val="22"/>
          <w:szCs w:val="22"/>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823"/>
        <w:gridCol w:w="5819"/>
      </w:tblGrid>
      <w:tr w:rsidR="00A1237F" w14:paraId="4AE0BD01" w14:textId="77777777" w:rsidTr="009D42C1">
        <w:tc>
          <w:tcPr>
            <w:tcW w:w="3823" w:type="dxa"/>
          </w:tcPr>
          <w:p w14:paraId="7D28AC81" w14:textId="77777777" w:rsidR="00A1237F" w:rsidRPr="000546BF" w:rsidRDefault="00A1237F" w:rsidP="009D42C1">
            <w:pPr>
              <w:widowControl w:val="0"/>
              <w:autoSpaceDE w:val="0"/>
              <w:autoSpaceDN w:val="0"/>
              <w:ind w:left="-108" w:right="154"/>
              <w:jc w:val="both"/>
              <w:rPr>
                <w:rFonts w:ascii="Aptos" w:hAnsi="Aptos" w:cs="Arial"/>
                <w:spacing w:val="-3"/>
                <w:szCs w:val="18"/>
              </w:rPr>
            </w:pPr>
            <w:r w:rsidRPr="00D524E6">
              <w:rPr>
                <w:rFonts w:ascii="Aptos" w:hAnsi="Aptos" w:cs="Arial"/>
                <w:spacing w:val="-3"/>
                <w:szCs w:val="18"/>
              </w:rPr>
              <w:t>The Performance Report for 202</w:t>
            </w:r>
            <w:r>
              <w:rPr>
                <w:rFonts w:ascii="Aptos" w:hAnsi="Aptos" w:cs="Arial"/>
                <w:spacing w:val="-3"/>
                <w:szCs w:val="18"/>
              </w:rPr>
              <w:t>5</w:t>
            </w:r>
            <w:r w:rsidRPr="00D524E6">
              <w:rPr>
                <w:rFonts w:ascii="Aptos" w:hAnsi="Aptos" w:cs="Arial"/>
                <w:spacing w:val="-3"/>
                <w:szCs w:val="18"/>
              </w:rPr>
              <w:t>/2</w:t>
            </w:r>
            <w:r>
              <w:rPr>
                <w:rFonts w:ascii="Aptos" w:hAnsi="Aptos" w:cs="Arial"/>
                <w:spacing w:val="-3"/>
                <w:szCs w:val="18"/>
              </w:rPr>
              <w:t>6</w:t>
            </w:r>
            <w:r w:rsidRPr="00D524E6">
              <w:rPr>
                <w:rFonts w:ascii="Aptos" w:hAnsi="Aptos" w:cs="Arial"/>
                <w:spacing w:val="-3"/>
                <w:szCs w:val="18"/>
              </w:rPr>
              <w:t xml:space="preserve"> can be found </w:t>
            </w:r>
            <w:r>
              <w:rPr>
                <w:rFonts w:ascii="Aptos" w:hAnsi="Aptos" w:cs="Arial"/>
                <w:spacing w:val="-3"/>
                <w:szCs w:val="18"/>
              </w:rPr>
              <w:t xml:space="preserve">on our </w:t>
            </w:r>
            <w:hyperlink r:id="rId40" w:history="1">
              <w:r>
                <w:rPr>
                  <w:rStyle w:val="Hyperlink"/>
                  <w:rFonts w:ascii="Aptos" w:eastAsiaTheme="majorEastAsia" w:hAnsi="Aptos" w:cs="Arial"/>
                  <w:szCs w:val="18"/>
                  <w:lang w:eastAsia="en-US"/>
                </w:rPr>
                <w:t>website</w:t>
              </w:r>
            </w:hyperlink>
            <w:r>
              <w:rPr>
                <w:rFonts w:ascii="Aptos" w:eastAsiaTheme="majorEastAsia" w:hAnsi="Aptos" w:cs="Arial"/>
                <w:szCs w:val="18"/>
                <w:lang w:eastAsia="en-US"/>
              </w:rPr>
              <w:t>.</w:t>
            </w:r>
          </w:p>
          <w:p w14:paraId="1C6EDB09" w14:textId="77777777" w:rsidR="00A1237F" w:rsidRDefault="00A1237F" w:rsidP="009D42C1">
            <w:pPr>
              <w:widowControl w:val="0"/>
              <w:autoSpaceDE w:val="0"/>
              <w:autoSpaceDN w:val="0"/>
              <w:ind w:right="154"/>
              <w:jc w:val="both"/>
              <w:rPr>
                <w:rFonts w:ascii="Aptos" w:eastAsia="Arial" w:hAnsi="Aptos" w:cs="Arial"/>
                <w:sz w:val="22"/>
                <w:szCs w:val="22"/>
              </w:rPr>
            </w:pPr>
          </w:p>
        </w:tc>
        <w:tc>
          <w:tcPr>
            <w:tcW w:w="5819" w:type="dxa"/>
          </w:tcPr>
          <w:tbl>
            <w:tblPr>
              <w:tblStyle w:val="TableGrid"/>
              <w:tblW w:w="0" w:type="auto"/>
              <w:tblLayout w:type="fixed"/>
              <w:tblLook w:val="04A0" w:firstRow="1" w:lastRow="0" w:firstColumn="1" w:lastColumn="0" w:noHBand="0" w:noVBand="1"/>
            </w:tblPr>
            <w:tblGrid>
              <w:gridCol w:w="845"/>
              <w:gridCol w:w="1018"/>
              <w:gridCol w:w="825"/>
              <w:gridCol w:w="1133"/>
              <w:gridCol w:w="734"/>
              <w:gridCol w:w="969"/>
            </w:tblGrid>
            <w:tr w:rsidR="00A1237F" w:rsidRPr="00D524E6" w14:paraId="147443AF" w14:textId="77777777" w:rsidTr="009D42C1">
              <w:tc>
                <w:tcPr>
                  <w:tcW w:w="5524" w:type="dxa"/>
                  <w:gridSpan w:val="6"/>
                </w:tcPr>
                <w:p w14:paraId="63D599A5" w14:textId="77777777" w:rsidR="00A1237F" w:rsidRPr="00D524E6" w:rsidRDefault="00A1237F" w:rsidP="009D42C1">
                  <w:pPr>
                    <w:pStyle w:val="BodyText"/>
                    <w:spacing w:before="33" w:line="278" w:lineRule="auto"/>
                    <w:ind w:right="38"/>
                    <w:jc w:val="left"/>
                    <w:rPr>
                      <w:rFonts w:ascii="Aptos" w:hAnsi="Aptos"/>
                      <w:spacing w:val="-3"/>
                      <w:sz w:val="18"/>
                      <w:szCs w:val="18"/>
                    </w:rPr>
                  </w:pPr>
                  <w:r w:rsidRPr="00D524E6">
                    <w:rPr>
                      <w:rFonts w:ascii="Aptos" w:hAnsi="Aptos"/>
                      <w:spacing w:val="-3"/>
                      <w:sz w:val="18"/>
                      <w:szCs w:val="18"/>
                    </w:rPr>
                    <w:t>Short term trend</w:t>
                  </w:r>
                </w:p>
              </w:tc>
            </w:tr>
            <w:tr w:rsidR="00A1237F" w:rsidRPr="00D524E6" w14:paraId="0F08BD36" w14:textId="77777777" w:rsidTr="009D42C1">
              <w:tc>
                <w:tcPr>
                  <w:tcW w:w="845" w:type="dxa"/>
                </w:tcPr>
                <w:p w14:paraId="4B5543E6" w14:textId="77777777" w:rsidR="00A1237F" w:rsidRPr="00D524E6" w:rsidRDefault="00A1237F" w:rsidP="009D42C1">
                  <w:pPr>
                    <w:pStyle w:val="BodyText"/>
                    <w:spacing w:before="33" w:line="278" w:lineRule="auto"/>
                    <w:ind w:right="38"/>
                    <w:jc w:val="left"/>
                    <w:rPr>
                      <w:rFonts w:ascii="Aptos" w:hAnsi="Aptos"/>
                      <w:spacing w:val="-3"/>
                      <w:sz w:val="18"/>
                      <w:szCs w:val="18"/>
                    </w:rPr>
                  </w:pPr>
                  <w:r w:rsidRPr="00D524E6">
                    <w:rPr>
                      <w:rFonts w:ascii="Aptos" w:eastAsia="Verdana" w:hAnsi="Aptos" w:cs="Verdana"/>
                      <w:noProof/>
                      <w:color w:val="000000"/>
                      <w:sz w:val="18"/>
                      <w:szCs w:val="18"/>
                    </w:rPr>
                    <w:drawing>
                      <wp:inline distT="0" distB="0" distL="0" distR="0" wp14:anchorId="6D6A54E8" wp14:editId="23484B08">
                        <wp:extent cx="200025" cy="200025"/>
                        <wp:effectExtent l="0" t="0" r="9525" b="9525"/>
                        <wp:docPr id="185898639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c>
                <w:tcPr>
                  <w:tcW w:w="1018" w:type="dxa"/>
                </w:tcPr>
                <w:p w14:paraId="211AB8A8" w14:textId="77777777" w:rsidR="00A1237F" w:rsidRPr="00D524E6" w:rsidRDefault="00A1237F" w:rsidP="009D42C1">
                  <w:pPr>
                    <w:pStyle w:val="BodyText"/>
                    <w:spacing w:before="33" w:line="278" w:lineRule="auto"/>
                    <w:ind w:right="38"/>
                    <w:jc w:val="left"/>
                    <w:rPr>
                      <w:rFonts w:ascii="Aptos" w:hAnsi="Aptos"/>
                      <w:spacing w:val="-3"/>
                      <w:sz w:val="18"/>
                      <w:szCs w:val="18"/>
                    </w:rPr>
                  </w:pPr>
                  <w:r w:rsidRPr="00D524E6">
                    <w:rPr>
                      <w:rFonts w:ascii="Aptos" w:hAnsi="Aptos"/>
                      <w:spacing w:val="-3"/>
                      <w:sz w:val="18"/>
                      <w:szCs w:val="18"/>
                    </w:rPr>
                    <w:t>Improving</w:t>
                  </w:r>
                </w:p>
              </w:tc>
              <w:tc>
                <w:tcPr>
                  <w:tcW w:w="825" w:type="dxa"/>
                </w:tcPr>
                <w:p w14:paraId="192AC04D" w14:textId="77777777" w:rsidR="00A1237F" w:rsidRPr="00D524E6" w:rsidRDefault="00A1237F" w:rsidP="009D42C1">
                  <w:pPr>
                    <w:pStyle w:val="BodyText"/>
                    <w:spacing w:before="33" w:line="278" w:lineRule="auto"/>
                    <w:ind w:right="38"/>
                    <w:jc w:val="left"/>
                    <w:rPr>
                      <w:rFonts w:ascii="Aptos" w:hAnsi="Aptos"/>
                      <w:spacing w:val="-3"/>
                      <w:sz w:val="18"/>
                      <w:szCs w:val="18"/>
                    </w:rPr>
                  </w:pPr>
                  <w:r w:rsidRPr="00D524E6">
                    <w:rPr>
                      <w:rFonts w:ascii="Aptos" w:eastAsia="Verdana" w:hAnsi="Aptos" w:cs="Verdana"/>
                      <w:noProof/>
                      <w:color w:val="000000"/>
                      <w:sz w:val="18"/>
                      <w:szCs w:val="18"/>
                    </w:rPr>
                    <w:drawing>
                      <wp:inline distT="0" distB="0" distL="0" distR="0" wp14:anchorId="27734A66" wp14:editId="0CF9F264">
                        <wp:extent cx="200025" cy="200025"/>
                        <wp:effectExtent l="0" t="0" r="9525" b="0"/>
                        <wp:docPr id="99651170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c>
                <w:tcPr>
                  <w:tcW w:w="1133" w:type="dxa"/>
                </w:tcPr>
                <w:p w14:paraId="18201774" w14:textId="77777777" w:rsidR="00A1237F" w:rsidRPr="00D524E6" w:rsidRDefault="00A1237F" w:rsidP="009D42C1">
                  <w:pPr>
                    <w:pStyle w:val="BodyText"/>
                    <w:spacing w:before="33" w:line="278" w:lineRule="auto"/>
                    <w:ind w:right="38"/>
                    <w:jc w:val="left"/>
                    <w:rPr>
                      <w:rFonts w:ascii="Aptos" w:hAnsi="Aptos"/>
                      <w:spacing w:val="-3"/>
                      <w:sz w:val="18"/>
                      <w:szCs w:val="18"/>
                    </w:rPr>
                  </w:pPr>
                  <w:r w:rsidRPr="00D524E6">
                    <w:rPr>
                      <w:rFonts w:ascii="Aptos" w:hAnsi="Aptos"/>
                      <w:spacing w:val="-3"/>
                      <w:sz w:val="18"/>
                      <w:szCs w:val="18"/>
                    </w:rPr>
                    <w:t>No Change</w:t>
                  </w:r>
                </w:p>
              </w:tc>
              <w:tc>
                <w:tcPr>
                  <w:tcW w:w="734" w:type="dxa"/>
                </w:tcPr>
                <w:p w14:paraId="22306993" w14:textId="77777777" w:rsidR="00A1237F" w:rsidRPr="00D524E6" w:rsidRDefault="00A1237F" w:rsidP="009D42C1">
                  <w:pPr>
                    <w:pStyle w:val="BodyText"/>
                    <w:spacing w:before="33" w:line="278" w:lineRule="auto"/>
                    <w:ind w:right="38"/>
                    <w:jc w:val="left"/>
                    <w:rPr>
                      <w:rFonts w:ascii="Aptos" w:hAnsi="Aptos"/>
                      <w:spacing w:val="-3"/>
                      <w:sz w:val="18"/>
                      <w:szCs w:val="18"/>
                    </w:rPr>
                  </w:pPr>
                  <w:r w:rsidRPr="00D524E6">
                    <w:rPr>
                      <w:rFonts w:ascii="Aptos" w:eastAsia="Verdana" w:hAnsi="Aptos" w:cs="Verdana"/>
                      <w:noProof/>
                      <w:color w:val="000000"/>
                      <w:sz w:val="18"/>
                      <w:szCs w:val="18"/>
                    </w:rPr>
                    <w:drawing>
                      <wp:inline distT="0" distB="0" distL="0" distR="0" wp14:anchorId="6BD496CE" wp14:editId="55AA4AAE">
                        <wp:extent cx="200025" cy="200025"/>
                        <wp:effectExtent l="0" t="0" r="9525" b="9525"/>
                        <wp:docPr id="138464760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c>
                <w:tcPr>
                  <w:tcW w:w="969" w:type="dxa"/>
                </w:tcPr>
                <w:p w14:paraId="364EFB3A" w14:textId="77777777" w:rsidR="00A1237F" w:rsidRPr="00D524E6" w:rsidRDefault="00A1237F" w:rsidP="009D42C1">
                  <w:pPr>
                    <w:pStyle w:val="BodyText"/>
                    <w:spacing w:before="33" w:line="278" w:lineRule="auto"/>
                    <w:ind w:right="38"/>
                    <w:jc w:val="left"/>
                    <w:rPr>
                      <w:rFonts w:ascii="Aptos" w:hAnsi="Aptos"/>
                      <w:spacing w:val="-3"/>
                      <w:sz w:val="18"/>
                      <w:szCs w:val="18"/>
                    </w:rPr>
                  </w:pPr>
                  <w:r w:rsidRPr="00D524E6">
                    <w:rPr>
                      <w:rFonts w:ascii="Aptos" w:hAnsi="Aptos"/>
                      <w:spacing w:val="-3"/>
                      <w:sz w:val="18"/>
                      <w:szCs w:val="18"/>
                    </w:rPr>
                    <w:t>Getting Worse</w:t>
                  </w:r>
                </w:p>
              </w:tc>
            </w:tr>
          </w:tbl>
          <w:p w14:paraId="5D4F6BA0" w14:textId="77777777" w:rsidR="00A1237F" w:rsidRDefault="00A1237F" w:rsidP="009D42C1">
            <w:pPr>
              <w:widowControl w:val="0"/>
              <w:autoSpaceDE w:val="0"/>
              <w:autoSpaceDN w:val="0"/>
              <w:ind w:right="154"/>
              <w:jc w:val="both"/>
              <w:rPr>
                <w:rFonts w:ascii="Aptos" w:eastAsia="Arial" w:hAnsi="Aptos" w:cs="Arial"/>
                <w:sz w:val="22"/>
                <w:szCs w:val="22"/>
              </w:rPr>
            </w:pPr>
          </w:p>
        </w:tc>
      </w:tr>
    </w:tbl>
    <w:p w14:paraId="2ABFAE13" w14:textId="77777777" w:rsidR="00A1237F" w:rsidRDefault="00A1237F" w:rsidP="00A1237F">
      <w:pPr>
        <w:widowControl w:val="0"/>
        <w:autoSpaceDE w:val="0"/>
        <w:autoSpaceDN w:val="0"/>
        <w:ind w:right="154"/>
        <w:jc w:val="both"/>
        <w:rPr>
          <w:rFonts w:ascii="Aptos" w:eastAsia="Arial" w:hAnsi="Aptos" w:cs="Arial"/>
          <w:sz w:val="22"/>
          <w:szCs w:val="22"/>
        </w:rPr>
      </w:pPr>
    </w:p>
    <w:p w14:paraId="1685D929" w14:textId="77777777" w:rsidR="00A1237F" w:rsidRPr="00D524E6" w:rsidRDefault="00A1237F" w:rsidP="00A1237F">
      <w:pPr>
        <w:pStyle w:val="BodyText"/>
        <w:ind w:right="40"/>
        <w:rPr>
          <w:rFonts w:ascii="Aptos" w:hAnsi="Aptos"/>
          <w:b/>
          <w:bCs/>
          <w:color w:val="1F497D" w:themeColor="text2"/>
          <w:spacing w:val="-3"/>
          <w:sz w:val="18"/>
          <w:szCs w:val="18"/>
        </w:rPr>
      </w:pPr>
      <w:r w:rsidRPr="00D524E6">
        <w:rPr>
          <w:rFonts w:ascii="Aptos" w:hAnsi="Aptos"/>
          <w:b/>
          <w:bCs/>
          <w:color w:val="1F497D" w:themeColor="text2"/>
          <w:spacing w:val="-3"/>
          <w:sz w:val="18"/>
          <w:szCs w:val="18"/>
        </w:rPr>
        <w:t>Tackling Poverty and Inequality</w:t>
      </w:r>
    </w:p>
    <w:p w14:paraId="27E8AD99" w14:textId="77777777" w:rsidR="00A1237F" w:rsidRPr="00D524E6" w:rsidRDefault="00A1237F" w:rsidP="00A1237F">
      <w:pPr>
        <w:pStyle w:val="BodyText"/>
        <w:ind w:right="40"/>
        <w:rPr>
          <w:rFonts w:ascii="Aptos" w:hAnsi="Aptos"/>
          <w:spacing w:val="-3"/>
          <w:sz w:val="18"/>
          <w:szCs w:val="18"/>
        </w:rPr>
      </w:pPr>
    </w:p>
    <w:tbl>
      <w:tblPr>
        <w:tblStyle w:val="TableGrid"/>
        <w:tblW w:w="5265" w:type="pct"/>
        <w:tblLook w:val="04A0" w:firstRow="1" w:lastRow="0" w:firstColumn="1" w:lastColumn="0" w:noHBand="0" w:noVBand="1"/>
      </w:tblPr>
      <w:tblGrid>
        <w:gridCol w:w="4085"/>
        <w:gridCol w:w="885"/>
        <w:gridCol w:w="1539"/>
        <w:gridCol w:w="965"/>
        <w:gridCol w:w="965"/>
        <w:gridCol w:w="965"/>
        <w:gridCol w:w="749"/>
      </w:tblGrid>
      <w:tr w:rsidR="00A1237F" w:rsidRPr="00D524E6" w14:paraId="1540764A" w14:textId="77777777" w:rsidTr="009D42C1">
        <w:tc>
          <w:tcPr>
            <w:tcW w:w="2011" w:type="pct"/>
          </w:tcPr>
          <w:p w14:paraId="245886CC" w14:textId="77777777" w:rsidR="00A1237F" w:rsidRPr="00D524E6" w:rsidRDefault="00A1237F" w:rsidP="009D42C1">
            <w:pPr>
              <w:pStyle w:val="BodyText"/>
              <w:spacing w:before="33" w:line="278" w:lineRule="auto"/>
              <w:ind w:right="38"/>
              <w:rPr>
                <w:rFonts w:ascii="Aptos" w:eastAsia="Arial" w:hAnsi="Aptos"/>
                <w:b/>
                <w:bCs/>
                <w:sz w:val="18"/>
                <w:szCs w:val="18"/>
              </w:rPr>
            </w:pPr>
            <w:r w:rsidRPr="00D524E6">
              <w:rPr>
                <w:rFonts w:ascii="Aptos" w:eastAsia="Arial" w:hAnsi="Aptos"/>
                <w:b/>
                <w:bCs/>
                <w:sz w:val="18"/>
                <w:szCs w:val="18"/>
              </w:rPr>
              <w:t>Key Performance Indicators</w:t>
            </w:r>
          </w:p>
        </w:tc>
        <w:tc>
          <w:tcPr>
            <w:tcW w:w="436" w:type="pct"/>
          </w:tcPr>
          <w:p w14:paraId="73380D22"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Target</w:t>
            </w:r>
          </w:p>
        </w:tc>
        <w:tc>
          <w:tcPr>
            <w:tcW w:w="758" w:type="pct"/>
          </w:tcPr>
          <w:p w14:paraId="485CC710"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Benchmarking Comparator Averages</w:t>
            </w:r>
          </w:p>
        </w:tc>
        <w:tc>
          <w:tcPr>
            <w:tcW w:w="475" w:type="pct"/>
          </w:tcPr>
          <w:p w14:paraId="2A4D9871"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2023/24</w:t>
            </w:r>
          </w:p>
        </w:tc>
        <w:tc>
          <w:tcPr>
            <w:tcW w:w="475" w:type="pct"/>
          </w:tcPr>
          <w:p w14:paraId="7DDDE28A"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2544BA">
              <w:rPr>
                <w:rFonts w:ascii="Aptos" w:eastAsia="Arial" w:hAnsi="Aptos"/>
                <w:b/>
                <w:bCs/>
                <w:sz w:val="18"/>
                <w:szCs w:val="18"/>
              </w:rPr>
              <w:t>2024/25</w:t>
            </w:r>
          </w:p>
        </w:tc>
        <w:tc>
          <w:tcPr>
            <w:tcW w:w="475" w:type="pct"/>
          </w:tcPr>
          <w:p w14:paraId="4448D0E1" w14:textId="77777777" w:rsidR="00A1237F" w:rsidRDefault="00A1237F" w:rsidP="009D42C1">
            <w:pPr>
              <w:pStyle w:val="BodyText"/>
              <w:spacing w:before="33" w:line="278" w:lineRule="auto"/>
              <w:ind w:right="38"/>
              <w:jc w:val="center"/>
              <w:rPr>
                <w:rFonts w:ascii="Aptos" w:eastAsia="Arial" w:hAnsi="Aptos"/>
                <w:b/>
                <w:bCs/>
                <w:sz w:val="18"/>
                <w:szCs w:val="18"/>
              </w:rPr>
            </w:pPr>
            <w:r w:rsidRPr="002544BA">
              <w:rPr>
                <w:rFonts w:ascii="Aptos" w:eastAsia="Arial" w:hAnsi="Aptos"/>
                <w:b/>
                <w:bCs/>
                <w:sz w:val="18"/>
                <w:szCs w:val="18"/>
              </w:rPr>
              <w:t>2025/26</w:t>
            </w:r>
          </w:p>
          <w:p w14:paraId="38820E3F"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Pr>
                <w:rFonts w:ascii="Aptos" w:eastAsia="Arial" w:hAnsi="Aptos"/>
                <w:b/>
                <w:bCs/>
                <w:sz w:val="18"/>
                <w:szCs w:val="18"/>
              </w:rPr>
              <w:t>(See Note 3)</w:t>
            </w:r>
          </w:p>
        </w:tc>
        <w:tc>
          <w:tcPr>
            <w:tcW w:w="369" w:type="pct"/>
          </w:tcPr>
          <w:p w14:paraId="70695DCD"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Short term trend</w:t>
            </w:r>
          </w:p>
        </w:tc>
      </w:tr>
      <w:tr w:rsidR="00A1237F" w:rsidRPr="00D524E6" w14:paraId="02A6DBB0" w14:textId="77777777" w:rsidTr="009D42C1">
        <w:tc>
          <w:tcPr>
            <w:tcW w:w="2011" w:type="pct"/>
          </w:tcPr>
          <w:p w14:paraId="6506AF40"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Proportion of children living in poverty (after housing costs)</w:t>
            </w:r>
          </w:p>
        </w:tc>
        <w:tc>
          <w:tcPr>
            <w:tcW w:w="436" w:type="pct"/>
          </w:tcPr>
          <w:p w14:paraId="4C7E1732"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12.2</w:t>
            </w:r>
            <w:r w:rsidRPr="00D524E6">
              <w:rPr>
                <w:rFonts w:ascii="Aptos" w:eastAsia="Arial" w:hAnsi="Aptos"/>
                <w:sz w:val="18"/>
                <w:szCs w:val="18"/>
              </w:rPr>
              <w:t>%</w:t>
            </w:r>
          </w:p>
        </w:tc>
        <w:tc>
          <w:tcPr>
            <w:tcW w:w="758" w:type="pct"/>
          </w:tcPr>
          <w:p w14:paraId="1C4CB70D"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13.7</w:t>
            </w:r>
            <w:r w:rsidRPr="00D524E6">
              <w:rPr>
                <w:rFonts w:ascii="Aptos" w:eastAsia="Arial" w:hAnsi="Aptos"/>
                <w:sz w:val="18"/>
                <w:szCs w:val="18"/>
              </w:rPr>
              <w:t>%</w:t>
            </w:r>
          </w:p>
          <w:p w14:paraId="4617380D"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03CE2BC2"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14.9%</w:t>
            </w:r>
          </w:p>
        </w:tc>
        <w:tc>
          <w:tcPr>
            <w:tcW w:w="475" w:type="pct"/>
          </w:tcPr>
          <w:p w14:paraId="17716D92"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15.1%</w:t>
            </w:r>
          </w:p>
        </w:tc>
        <w:tc>
          <w:tcPr>
            <w:tcW w:w="475" w:type="pct"/>
          </w:tcPr>
          <w:p w14:paraId="75854770"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Mar 2026</w:t>
            </w:r>
          </w:p>
        </w:tc>
        <w:tc>
          <w:tcPr>
            <w:tcW w:w="369" w:type="pct"/>
          </w:tcPr>
          <w:p w14:paraId="151285E2" w14:textId="77777777" w:rsidR="00A1237F" w:rsidRPr="00D524E6" w:rsidRDefault="00A1237F" w:rsidP="009D42C1">
            <w:pPr>
              <w:pStyle w:val="BodyText"/>
              <w:spacing w:before="33" w:line="278" w:lineRule="auto"/>
              <w:ind w:right="38"/>
              <w:jc w:val="center"/>
              <w:rPr>
                <w:rFonts w:ascii="Aptos" w:hAnsi="Aptos"/>
                <w:noProof/>
                <w:color w:val="1F497D"/>
                <w:sz w:val="18"/>
                <w:szCs w:val="18"/>
                <w:lang w:eastAsia="en-GB"/>
              </w:rPr>
            </w:pPr>
            <w:r w:rsidRPr="00D524E6">
              <w:rPr>
                <w:rFonts w:ascii="Aptos" w:eastAsia="Verdana" w:hAnsi="Aptos" w:cs="Verdana"/>
                <w:noProof/>
                <w:color w:val="000000"/>
                <w:sz w:val="18"/>
                <w:szCs w:val="18"/>
              </w:rPr>
              <w:drawing>
                <wp:inline distT="0" distB="0" distL="0" distR="0" wp14:anchorId="00FFDA25" wp14:editId="72606440">
                  <wp:extent cx="200025" cy="200025"/>
                  <wp:effectExtent l="0" t="0" r="9525" b="9525"/>
                  <wp:docPr id="8928765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2ECA0D88" w14:textId="77777777" w:rsidTr="009D42C1">
        <w:tc>
          <w:tcPr>
            <w:tcW w:w="2011" w:type="pct"/>
          </w:tcPr>
          <w:p w14:paraId="5646A556"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Literacy Attainment Gap (P1,4,7 Combined) – percentage point gap between the least deprived and most deprived pupils</w:t>
            </w:r>
          </w:p>
        </w:tc>
        <w:tc>
          <w:tcPr>
            <w:tcW w:w="436" w:type="pct"/>
          </w:tcPr>
          <w:p w14:paraId="6F41A92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23.7%</w:t>
            </w:r>
          </w:p>
        </w:tc>
        <w:tc>
          <w:tcPr>
            <w:tcW w:w="758" w:type="pct"/>
          </w:tcPr>
          <w:p w14:paraId="45028CD7"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23.7%</w:t>
            </w:r>
          </w:p>
          <w:p w14:paraId="0DE1E7F4"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2E8C38EF"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See Note 1</w:t>
            </w:r>
          </w:p>
        </w:tc>
        <w:tc>
          <w:tcPr>
            <w:tcW w:w="475" w:type="pct"/>
          </w:tcPr>
          <w:p w14:paraId="5470F2A1"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See Note 1</w:t>
            </w:r>
          </w:p>
        </w:tc>
        <w:tc>
          <w:tcPr>
            <w:tcW w:w="475" w:type="pct"/>
          </w:tcPr>
          <w:p w14:paraId="0C18E11C"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Dec 2026</w:t>
            </w:r>
          </w:p>
        </w:tc>
        <w:tc>
          <w:tcPr>
            <w:tcW w:w="369" w:type="pct"/>
          </w:tcPr>
          <w:p w14:paraId="3180A1C0"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76F2EEE6" wp14:editId="60C3D87A">
                  <wp:extent cx="200025" cy="200025"/>
                  <wp:effectExtent l="0" t="0" r="9525" b="0"/>
                  <wp:docPr id="48653057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79F609E6" w14:textId="77777777" w:rsidTr="009D42C1">
        <w:tc>
          <w:tcPr>
            <w:tcW w:w="2011" w:type="pct"/>
          </w:tcPr>
          <w:p w14:paraId="1875D886"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Numeracy Attainment Gap (P1,4,7 Combined) – percentage point gap between the least deprived and most deprived pupils</w:t>
            </w:r>
          </w:p>
        </w:tc>
        <w:tc>
          <w:tcPr>
            <w:tcW w:w="436" w:type="pct"/>
          </w:tcPr>
          <w:p w14:paraId="7C00566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20.3%</w:t>
            </w:r>
          </w:p>
        </w:tc>
        <w:tc>
          <w:tcPr>
            <w:tcW w:w="758" w:type="pct"/>
          </w:tcPr>
          <w:p w14:paraId="33FFC9C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20.3%</w:t>
            </w:r>
          </w:p>
          <w:p w14:paraId="76ED4DE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08D1A87A"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See Note 2</w:t>
            </w:r>
          </w:p>
        </w:tc>
        <w:tc>
          <w:tcPr>
            <w:tcW w:w="475" w:type="pct"/>
          </w:tcPr>
          <w:p w14:paraId="6E390DFC"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See Note 1</w:t>
            </w:r>
          </w:p>
        </w:tc>
        <w:tc>
          <w:tcPr>
            <w:tcW w:w="475" w:type="pct"/>
          </w:tcPr>
          <w:p w14:paraId="1DDA6932"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Dec 2026</w:t>
            </w:r>
          </w:p>
        </w:tc>
        <w:tc>
          <w:tcPr>
            <w:tcW w:w="369" w:type="pct"/>
          </w:tcPr>
          <w:p w14:paraId="5F02655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5454A1F3" wp14:editId="4DD5DB1E">
                  <wp:extent cx="200025" cy="200025"/>
                  <wp:effectExtent l="0" t="0" r="9525" b="0"/>
                  <wp:docPr id="168732217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06FD2255" w14:textId="77777777" w:rsidTr="009D42C1">
        <w:tc>
          <w:tcPr>
            <w:tcW w:w="2011" w:type="pct"/>
          </w:tcPr>
          <w:p w14:paraId="6EE6BA35"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Percentage of pupils achieving expected level in Literacy (P1,4,7 Combined)</w:t>
            </w:r>
          </w:p>
        </w:tc>
        <w:tc>
          <w:tcPr>
            <w:tcW w:w="436" w:type="pct"/>
          </w:tcPr>
          <w:p w14:paraId="2482749F"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7</w:t>
            </w:r>
            <w:r>
              <w:rPr>
                <w:rFonts w:ascii="Aptos" w:eastAsia="Arial" w:hAnsi="Aptos"/>
                <w:sz w:val="18"/>
                <w:szCs w:val="18"/>
              </w:rPr>
              <w:t>9</w:t>
            </w:r>
            <w:r w:rsidRPr="00D524E6">
              <w:rPr>
                <w:rFonts w:ascii="Aptos" w:eastAsia="Arial" w:hAnsi="Aptos"/>
                <w:sz w:val="18"/>
                <w:szCs w:val="18"/>
              </w:rPr>
              <w:t>.1%</w:t>
            </w:r>
          </w:p>
        </w:tc>
        <w:tc>
          <w:tcPr>
            <w:tcW w:w="758" w:type="pct"/>
          </w:tcPr>
          <w:p w14:paraId="3BC0CADC"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74.2</w:t>
            </w:r>
            <w:r w:rsidRPr="00D524E6">
              <w:rPr>
                <w:rFonts w:ascii="Aptos" w:eastAsia="Arial" w:hAnsi="Aptos"/>
                <w:sz w:val="18"/>
                <w:szCs w:val="18"/>
              </w:rPr>
              <w:t>%</w:t>
            </w:r>
          </w:p>
          <w:p w14:paraId="6E331E4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3A1C96A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70.6%</w:t>
            </w:r>
          </w:p>
        </w:tc>
        <w:tc>
          <w:tcPr>
            <w:tcW w:w="475" w:type="pct"/>
          </w:tcPr>
          <w:p w14:paraId="75CB716E"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72.7%</w:t>
            </w:r>
          </w:p>
        </w:tc>
        <w:tc>
          <w:tcPr>
            <w:tcW w:w="475" w:type="pct"/>
          </w:tcPr>
          <w:p w14:paraId="18CB8C17"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Dec 2026</w:t>
            </w:r>
          </w:p>
        </w:tc>
        <w:tc>
          <w:tcPr>
            <w:tcW w:w="369" w:type="pct"/>
          </w:tcPr>
          <w:p w14:paraId="53C9FD0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2043E0B2" wp14:editId="670FDB7D">
                  <wp:extent cx="200025" cy="200025"/>
                  <wp:effectExtent l="0" t="0" r="9525" b="9525"/>
                  <wp:docPr id="2852119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0DB4394D" w14:textId="77777777" w:rsidTr="009D42C1">
        <w:tc>
          <w:tcPr>
            <w:tcW w:w="2011" w:type="pct"/>
          </w:tcPr>
          <w:p w14:paraId="381AC51C"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Percentage of pupils achieving expected level in Numeracy (P1,4,7 Combined)</w:t>
            </w:r>
          </w:p>
        </w:tc>
        <w:tc>
          <w:tcPr>
            <w:tcW w:w="436" w:type="pct"/>
          </w:tcPr>
          <w:p w14:paraId="76089FC8"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83.4</w:t>
            </w:r>
            <w:r w:rsidRPr="00D524E6">
              <w:rPr>
                <w:rFonts w:ascii="Aptos" w:eastAsia="Arial" w:hAnsi="Aptos"/>
                <w:sz w:val="18"/>
                <w:szCs w:val="18"/>
              </w:rPr>
              <w:t>%</w:t>
            </w:r>
          </w:p>
        </w:tc>
        <w:tc>
          <w:tcPr>
            <w:tcW w:w="758" w:type="pct"/>
          </w:tcPr>
          <w:p w14:paraId="43E6A8FA"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79.4</w:t>
            </w:r>
            <w:r w:rsidRPr="00D524E6">
              <w:rPr>
                <w:rFonts w:ascii="Aptos" w:eastAsia="Arial" w:hAnsi="Aptos"/>
                <w:sz w:val="18"/>
                <w:szCs w:val="18"/>
              </w:rPr>
              <w:t>%</w:t>
            </w:r>
          </w:p>
          <w:p w14:paraId="02ED594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66861C0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76.5%</w:t>
            </w:r>
          </w:p>
        </w:tc>
        <w:tc>
          <w:tcPr>
            <w:tcW w:w="475" w:type="pct"/>
          </w:tcPr>
          <w:p w14:paraId="41EE3DB1"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76.9%</w:t>
            </w:r>
          </w:p>
        </w:tc>
        <w:tc>
          <w:tcPr>
            <w:tcW w:w="475" w:type="pct"/>
          </w:tcPr>
          <w:p w14:paraId="6BC19786"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Dec 2026</w:t>
            </w:r>
          </w:p>
        </w:tc>
        <w:tc>
          <w:tcPr>
            <w:tcW w:w="369" w:type="pct"/>
          </w:tcPr>
          <w:p w14:paraId="7CDEE2E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6664278B" wp14:editId="2B4DF73C">
                  <wp:extent cx="200025" cy="200025"/>
                  <wp:effectExtent l="0" t="0" r="9525" b="9525"/>
                  <wp:docPr id="15315981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10588D39" w14:textId="77777777" w:rsidTr="009D42C1">
        <w:tc>
          <w:tcPr>
            <w:tcW w:w="2011" w:type="pct"/>
          </w:tcPr>
          <w:p w14:paraId="5606F00D"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Percentage of pupils gaining 5+ awards at Level 5</w:t>
            </w:r>
          </w:p>
        </w:tc>
        <w:tc>
          <w:tcPr>
            <w:tcW w:w="436" w:type="pct"/>
          </w:tcPr>
          <w:p w14:paraId="6333FB96"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7</w:t>
            </w:r>
            <w:r w:rsidRPr="00D524E6">
              <w:rPr>
                <w:rFonts w:ascii="Aptos" w:eastAsia="Arial" w:hAnsi="Aptos"/>
                <w:sz w:val="18"/>
                <w:szCs w:val="18"/>
              </w:rPr>
              <w:t>2%</w:t>
            </w:r>
          </w:p>
        </w:tc>
        <w:tc>
          <w:tcPr>
            <w:tcW w:w="758" w:type="pct"/>
          </w:tcPr>
          <w:p w14:paraId="5C4793A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6</w:t>
            </w:r>
            <w:r>
              <w:rPr>
                <w:rFonts w:ascii="Aptos" w:eastAsia="Arial" w:hAnsi="Aptos"/>
                <w:sz w:val="18"/>
                <w:szCs w:val="18"/>
              </w:rPr>
              <w:t>6</w:t>
            </w:r>
            <w:r w:rsidRPr="00D524E6">
              <w:rPr>
                <w:rFonts w:ascii="Aptos" w:eastAsia="Arial" w:hAnsi="Aptos"/>
                <w:sz w:val="18"/>
                <w:szCs w:val="18"/>
              </w:rPr>
              <w:t>%</w:t>
            </w:r>
          </w:p>
          <w:p w14:paraId="40F8C95C"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235197C7"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hAnsi="Aptos"/>
                <w:noProof/>
                <w:sz w:val="18"/>
                <w:szCs w:val="18"/>
                <w:lang w:eastAsia="en-GB"/>
              </w:rPr>
              <w:t>62%</w:t>
            </w:r>
          </w:p>
        </w:tc>
        <w:tc>
          <w:tcPr>
            <w:tcW w:w="475" w:type="pct"/>
          </w:tcPr>
          <w:p w14:paraId="0C388078"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64%</w:t>
            </w:r>
          </w:p>
        </w:tc>
        <w:tc>
          <w:tcPr>
            <w:tcW w:w="475" w:type="pct"/>
          </w:tcPr>
          <w:p w14:paraId="6EA52088"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Feb 2027</w:t>
            </w:r>
          </w:p>
        </w:tc>
        <w:tc>
          <w:tcPr>
            <w:tcW w:w="369" w:type="pct"/>
          </w:tcPr>
          <w:p w14:paraId="4FDDF04D"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69127650" wp14:editId="0451B9C7">
                  <wp:extent cx="200025" cy="200025"/>
                  <wp:effectExtent l="0" t="0" r="9525" b="9525"/>
                  <wp:docPr id="8669858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46342283" w14:textId="77777777" w:rsidTr="009D42C1">
        <w:tc>
          <w:tcPr>
            <w:tcW w:w="2011" w:type="pct"/>
          </w:tcPr>
          <w:p w14:paraId="302E6F9E"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Percentage of pupils gaining 5+ awards at Level 6</w:t>
            </w:r>
          </w:p>
        </w:tc>
        <w:tc>
          <w:tcPr>
            <w:tcW w:w="436" w:type="pct"/>
          </w:tcPr>
          <w:p w14:paraId="007CC4D0"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44</w:t>
            </w:r>
            <w:r w:rsidRPr="00D524E6">
              <w:rPr>
                <w:rFonts w:ascii="Aptos" w:eastAsia="Arial" w:hAnsi="Aptos"/>
                <w:sz w:val="18"/>
                <w:szCs w:val="18"/>
              </w:rPr>
              <w:t>%</w:t>
            </w:r>
          </w:p>
        </w:tc>
        <w:tc>
          <w:tcPr>
            <w:tcW w:w="758" w:type="pct"/>
          </w:tcPr>
          <w:p w14:paraId="4D970CD2"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3</w:t>
            </w:r>
            <w:r>
              <w:rPr>
                <w:rFonts w:ascii="Aptos" w:eastAsia="Arial" w:hAnsi="Aptos"/>
                <w:sz w:val="18"/>
                <w:szCs w:val="18"/>
              </w:rPr>
              <w:t>7</w:t>
            </w:r>
            <w:r w:rsidRPr="00D524E6">
              <w:rPr>
                <w:rFonts w:ascii="Aptos" w:eastAsia="Arial" w:hAnsi="Aptos"/>
                <w:sz w:val="18"/>
                <w:szCs w:val="18"/>
              </w:rPr>
              <w:t>%</w:t>
            </w:r>
          </w:p>
          <w:p w14:paraId="36D3A30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7022984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hAnsi="Aptos"/>
                <w:noProof/>
                <w:sz w:val="18"/>
                <w:szCs w:val="18"/>
                <w:lang w:eastAsia="en-GB"/>
              </w:rPr>
              <w:t>30%</w:t>
            </w:r>
          </w:p>
        </w:tc>
        <w:tc>
          <w:tcPr>
            <w:tcW w:w="475" w:type="pct"/>
          </w:tcPr>
          <w:p w14:paraId="7A38362D"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31%</w:t>
            </w:r>
          </w:p>
        </w:tc>
        <w:tc>
          <w:tcPr>
            <w:tcW w:w="475" w:type="pct"/>
          </w:tcPr>
          <w:p w14:paraId="598355A8"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Feb 2027</w:t>
            </w:r>
          </w:p>
        </w:tc>
        <w:tc>
          <w:tcPr>
            <w:tcW w:w="369" w:type="pct"/>
          </w:tcPr>
          <w:p w14:paraId="1E79EADF"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4E50AB2F" wp14:editId="07C40424">
                  <wp:extent cx="200025" cy="200025"/>
                  <wp:effectExtent l="0" t="0" r="9525" b="9525"/>
                  <wp:docPr id="16410677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4929FA8C" w14:textId="77777777" w:rsidTr="009D42C1">
        <w:tc>
          <w:tcPr>
            <w:tcW w:w="2011" w:type="pct"/>
          </w:tcPr>
          <w:p w14:paraId="591CC997"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Overall Average Total Tariff</w:t>
            </w:r>
          </w:p>
        </w:tc>
        <w:tc>
          <w:tcPr>
            <w:tcW w:w="436" w:type="pct"/>
          </w:tcPr>
          <w:p w14:paraId="406E8311"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938</w:t>
            </w:r>
          </w:p>
        </w:tc>
        <w:tc>
          <w:tcPr>
            <w:tcW w:w="758" w:type="pct"/>
          </w:tcPr>
          <w:p w14:paraId="6AA6FB84"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8</w:t>
            </w:r>
            <w:r>
              <w:rPr>
                <w:rFonts w:ascii="Aptos" w:eastAsia="Arial" w:hAnsi="Aptos"/>
                <w:sz w:val="18"/>
                <w:szCs w:val="18"/>
              </w:rPr>
              <w:t>69</w:t>
            </w:r>
          </w:p>
          <w:p w14:paraId="230BD6B7"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1838E334"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82</w:t>
            </w:r>
            <w:r>
              <w:rPr>
                <w:rFonts w:ascii="Aptos" w:eastAsia="Arial" w:hAnsi="Aptos"/>
                <w:sz w:val="18"/>
                <w:szCs w:val="18"/>
              </w:rPr>
              <w:t>6</w:t>
            </w:r>
          </w:p>
        </w:tc>
        <w:tc>
          <w:tcPr>
            <w:tcW w:w="475" w:type="pct"/>
          </w:tcPr>
          <w:p w14:paraId="5971089F"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829</w:t>
            </w:r>
          </w:p>
        </w:tc>
        <w:tc>
          <w:tcPr>
            <w:tcW w:w="475" w:type="pct"/>
          </w:tcPr>
          <w:p w14:paraId="6064A795"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Oct 2026</w:t>
            </w:r>
          </w:p>
        </w:tc>
        <w:tc>
          <w:tcPr>
            <w:tcW w:w="369" w:type="pct"/>
          </w:tcPr>
          <w:p w14:paraId="107DE795"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05DF994C" wp14:editId="6E089F45">
                  <wp:extent cx="200025" cy="200025"/>
                  <wp:effectExtent l="0" t="0" r="9525" b="9525"/>
                  <wp:docPr id="14079287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1D5E0291" w14:textId="77777777" w:rsidTr="009D42C1">
        <w:tc>
          <w:tcPr>
            <w:tcW w:w="2011" w:type="pct"/>
          </w:tcPr>
          <w:p w14:paraId="6A7DA845" w14:textId="77777777" w:rsidR="00A1237F" w:rsidRPr="00D524E6" w:rsidRDefault="00A1237F" w:rsidP="009D42C1">
            <w:pPr>
              <w:pStyle w:val="BodyText"/>
              <w:spacing w:before="33" w:line="278" w:lineRule="auto"/>
              <w:ind w:right="38"/>
              <w:rPr>
                <w:rFonts w:ascii="Aptos" w:eastAsia="Arial" w:hAnsi="Aptos"/>
                <w:sz w:val="18"/>
                <w:szCs w:val="18"/>
              </w:rPr>
            </w:pPr>
            <w:r>
              <w:rPr>
                <w:rFonts w:ascii="Aptos" w:eastAsia="Arial" w:hAnsi="Aptos"/>
                <w:sz w:val="18"/>
                <w:szCs w:val="18"/>
              </w:rPr>
              <w:t>Average Total Tariff SIMD Quintile 1</w:t>
            </w:r>
          </w:p>
        </w:tc>
        <w:tc>
          <w:tcPr>
            <w:tcW w:w="436" w:type="pct"/>
          </w:tcPr>
          <w:p w14:paraId="71AD4FFB"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666</w:t>
            </w:r>
          </w:p>
        </w:tc>
        <w:tc>
          <w:tcPr>
            <w:tcW w:w="758" w:type="pct"/>
          </w:tcPr>
          <w:p w14:paraId="20E2461F" w14:textId="77777777" w:rsidR="00A1237F"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543</w:t>
            </w:r>
          </w:p>
          <w:p w14:paraId="23A8E982"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Family Group</w:t>
            </w:r>
          </w:p>
        </w:tc>
        <w:tc>
          <w:tcPr>
            <w:tcW w:w="475" w:type="pct"/>
          </w:tcPr>
          <w:p w14:paraId="2212D654"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378</w:t>
            </w:r>
          </w:p>
        </w:tc>
        <w:tc>
          <w:tcPr>
            <w:tcW w:w="475" w:type="pct"/>
          </w:tcPr>
          <w:p w14:paraId="47B50D89" w14:textId="77777777" w:rsidR="00A1237F"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720</w:t>
            </w:r>
          </w:p>
        </w:tc>
        <w:tc>
          <w:tcPr>
            <w:tcW w:w="475" w:type="pct"/>
          </w:tcPr>
          <w:p w14:paraId="07D52361" w14:textId="77777777" w:rsidR="00A1237F"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Oct 2026</w:t>
            </w:r>
          </w:p>
        </w:tc>
        <w:tc>
          <w:tcPr>
            <w:tcW w:w="369" w:type="pct"/>
          </w:tcPr>
          <w:p w14:paraId="16BAF537"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sidRPr="00D524E6">
              <w:rPr>
                <w:rFonts w:ascii="Aptos" w:eastAsia="Verdana" w:hAnsi="Aptos" w:cs="Verdana"/>
                <w:noProof/>
                <w:color w:val="000000"/>
                <w:sz w:val="18"/>
                <w:szCs w:val="18"/>
              </w:rPr>
              <w:drawing>
                <wp:inline distT="0" distB="0" distL="0" distR="0" wp14:anchorId="5BD30FC7" wp14:editId="4B112CEB">
                  <wp:extent cx="200025" cy="200025"/>
                  <wp:effectExtent l="0" t="0" r="9525" b="9525"/>
                  <wp:docPr id="15299278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3D9F3A39" w14:textId="77777777" w:rsidTr="009D42C1">
        <w:tc>
          <w:tcPr>
            <w:tcW w:w="2011" w:type="pct"/>
          </w:tcPr>
          <w:p w14:paraId="3A95485F" w14:textId="77777777" w:rsidR="00A1237F" w:rsidRPr="00D524E6" w:rsidRDefault="00A1237F" w:rsidP="009D42C1">
            <w:pPr>
              <w:pStyle w:val="BodyText"/>
              <w:spacing w:before="33" w:line="278" w:lineRule="auto"/>
              <w:ind w:right="38"/>
              <w:rPr>
                <w:rFonts w:ascii="Aptos" w:eastAsia="Arial" w:hAnsi="Aptos"/>
                <w:sz w:val="18"/>
                <w:szCs w:val="18"/>
              </w:rPr>
            </w:pPr>
            <w:r>
              <w:rPr>
                <w:rFonts w:ascii="Aptos" w:eastAsia="Arial" w:hAnsi="Aptos"/>
                <w:sz w:val="18"/>
                <w:szCs w:val="18"/>
              </w:rPr>
              <w:t>Average Total Tariff SIMD Quintile 2</w:t>
            </w:r>
          </w:p>
        </w:tc>
        <w:tc>
          <w:tcPr>
            <w:tcW w:w="436" w:type="pct"/>
          </w:tcPr>
          <w:p w14:paraId="0C063A3C"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835</w:t>
            </w:r>
          </w:p>
        </w:tc>
        <w:tc>
          <w:tcPr>
            <w:tcW w:w="758" w:type="pct"/>
          </w:tcPr>
          <w:p w14:paraId="65F4BB7A" w14:textId="77777777" w:rsidR="00A1237F"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685</w:t>
            </w:r>
          </w:p>
          <w:p w14:paraId="78C9338C"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Family Group</w:t>
            </w:r>
          </w:p>
        </w:tc>
        <w:tc>
          <w:tcPr>
            <w:tcW w:w="475" w:type="pct"/>
          </w:tcPr>
          <w:p w14:paraId="59CB8834"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625</w:t>
            </w:r>
          </w:p>
        </w:tc>
        <w:tc>
          <w:tcPr>
            <w:tcW w:w="475" w:type="pct"/>
          </w:tcPr>
          <w:p w14:paraId="703526F4" w14:textId="77777777" w:rsidR="00A1237F"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639</w:t>
            </w:r>
          </w:p>
        </w:tc>
        <w:tc>
          <w:tcPr>
            <w:tcW w:w="475" w:type="pct"/>
          </w:tcPr>
          <w:p w14:paraId="42244657" w14:textId="77777777" w:rsidR="00A1237F"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Oct 2026</w:t>
            </w:r>
          </w:p>
        </w:tc>
        <w:tc>
          <w:tcPr>
            <w:tcW w:w="369" w:type="pct"/>
          </w:tcPr>
          <w:p w14:paraId="04AB606F"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sidRPr="00D524E6">
              <w:rPr>
                <w:rFonts w:ascii="Aptos" w:eastAsia="Verdana" w:hAnsi="Aptos" w:cs="Verdana"/>
                <w:noProof/>
                <w:color w:val="000000"/>
                <w:sz w:val="18"/>
                <w:szCs w:val="18"/>
              </w:rPr>
              <w:drawing>
                <wp:inline distT="0" distB="0" distL="0" distR="0" wp14:anchorId="6CF5153A" wp14:editId="113C3474">
                  <wp:extent cx="200025" cy="200025"/>
                  <wp:effectExtent l="0" t="0" r="9525" b="9525"/>
                  <wp:docPr id="16923007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5F0471D2" w14:textId="77777777" w:rsidTr="009D42C1">
        <w:tc>
          <w:tcPr>
            <w:tcW w:w="2011" w:type="pct"/>
          </w:tcPr>
          <w:p w14:paraId="20896384" w14:textId="77777777" w:rsidR="00A1237F" w:rsidRPr="00D524E6" w:rsidRDefault="00A1237F" w:rsidP="009D42C1">
            <w:pPr>
              <w:pStyle w:val="BodyText"/>
              <w:spacing w:before="33" w:line="278" w:lineRule="auto"/>
              <w:ind w:right="38"/>
              <w:rPr>
                <w:rFonts w:ascii="Aptos" w:eastAsia="Arial" w:hAnsi="Aptos"/>
                <w:sz w:val="18"/>
                <w:szCs w:val="18"/>
              </w:rPr>
            </w:pPr>
            <w:r>
              <w:rPr>
                <w:rFonts w:ascii="Aptos" w:eastAsia="Arial" w:hAnsi="Aptos"/>
                <w:sz w:val="18"/>
                <w:szCs w:val="18"/>
              </w:rPr>
              <w:t>Average Total Tariff SIMD Quintile 3</w:t>
            </w:r>
          </w:p>
        </w:tc>
        <w:tc>
          <w:tcPr>
            <w:tcW w:w="436" w:type="pct"/>
          </w:tcPr>
          <w:p w14:paraId="51BB8B61"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968</w:t>
            </w:r>
          </w:p>
        </w:tc>
        <w:tc>
          <w:tcPr>
            <w:tcW w:w="758" w:type="pct"/>
          </w:tcPr>
          <w:p w14:paraId="22DEEC92" w14:textId="77777777" w:rsidR="00A1237F"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833</w:t>
            </w:r>
          </w:p>
          <w:p w14:paraId="5D2658D5"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Family Group</w:t>
            </w:r>
          </w:p>
        </w:tc>
        <w:tc>
          <w:tcPr>
            <w:tcW w:w="475" w:type="pct"/>
          </w:tcPr>
          <w:p w14:paraId="232ABB46"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780</w:t>
            </w:r>
          </w:p>
        </w:tc>
        <w:tc>
          <w:tcPr>
            <w:tcW w:w="475" w:type="pct"/>
          </w:tcPr>
          <w:p w14:paraId="395F2261" w14:textId="77777777" w:rsidR="00A1237F"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768</w:t>
            </w:r>
          </w:p>
        </w:tc>
        <w:tc>
          <w:tcPr>
            <w:tcW w:w="475" w:type="pct"/>
          </w:tcPr>
          <w:p w14:paraId="11B6B4B0" w14:textId="77777777" w:rsidR="00A1237F"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Oct 2026</w:t>
            </w:r>
          </w:p>
        </w:tc>
        <w:tc>
          <w:tcPr>
            <w:tcW w:w="369" w:type="pct"/>
          </w:tcPr>
          <w:p w14:paraId="293E886C"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sidRPr="00D524E6">
              <w:rPr>
                <w:rFonts w:ascii="Aptos" w:eastAsia="Verdana" w:hAnsi="Aptos" w:cs="Verdana"/>
                <w:noProof/>
                <w:color w:val="000000"/>
                <w:sz w:val="18"/>
                <w:szCs w:val="18"/>
              </w:rPr>
              <w:drawing>
                <wp:inline distT="0" distB="0" distL="0" distR="0" wp14:anchorId="4DB50CA6" wp14:editId="35B31339">
                  <wp:extent cx="200025" cy="200025"/>
                  <wp:effectExtent l="0" t="0" r="9525" b="9525"/>
                  <wp:docPr id="207575694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0213CFB6" w14:textId="77777777" w:rsidTr="009D42C1">
        <w:tc>
          <w:tcPr>
            <w:tcW w:w="2011" w:type="pct"/>
          </w:tcPr>
          <w:p w14:paraId="488F7648" w14:textId="77777777" w:rsidR="00A1237F" w:rsidRPr="00D524E6" w:rsidRDefault="00A1237F" w:rsidP="009D42C1">
            <w:pPr>
              <w:pStyle w:val="BodyText"/>
              <w:spacing w:before="33" w:line="278" w:lineRule="auto"/>
              <w:ind w:right="38"/>
              <w:rPr>
                <w:rFonts w:ascii="Aptos" w:eastAsia="Arial" w:hAnsi="Aptos"/>
                <w:sz w:val="18"/>
                <w:szCs w:val="18"/>
              </w:rPr>
            </w:pPr>
            <w:r>
              <w:rPr>
                <w:rFonts w:ascii="Aptos" w:eastAsia="Arial" w:hAnsi="Aptos"/>
                <w:sz w:val="18"/>
                <w:szCs w:val="18"/>
              </w:rPr>
              <w:t>Average Total Tariff SIMD Quintile 4</w:t>
            </w:r>
          </w:p>
        </w:tc>
        <w:tc>
          <w:tcPr>
            <w:tcW w:w="436" w:type="pct"/>
          </w:tcPr>
          <w:p w14:paraId="42B97EB3"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1,149</w:t>
            </w:r>
          </w:p>
        </w:tc>
        <w:tc>
          <w:tcPr>
            <w:tcW w:w="758" w:type="pct"/>
          </w:tcPr>
          <w:p w14:paraId="613E6AFF" w14:textId="77777777" w:rsidR="00A1237F"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991</w:t>
            </w:r>
          </w:p>
          <w:p w14:paraId="329BADE7"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Family Group</w:t>
            </w:r>
          </w:p>
        </w:tc>
        <w:tc>
          <w:tcPr>
            <w:tcW w:w="475" w:type="pct"/>
          </w:tcPr>
          <w:p w14:paraId="196B34A9"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917</w:t>
            </w:r>
          </w:p>
        </w:tc>
        <w:tc>
          <w:tcPr>
            <w:tcW w:w="475" w:type="pct"/>
          </w:tcPr>
          <w:p w14:paraId="40D004A5" w14:textId="77777777" w:rsidR="00A1237F"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902</w:t>
            </w:r>
          </w:p>
        </w:tc>
        <w:tc>
          <w:tcPr>
            <w:tcW w:w="475" w:type="pct"/>
          </w:tcPr>
          <w:p w14:paraId="074F1233" w14:textId="77777777" w:rsidR="00A1237F"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Oct 2026</w:t>
            </w:r>
          </w:p>
        </w:tc>
        <w:tc>
          <w:tcPr>
            <w:tcW w:w="369" w:type="pct"/>
          </w:tcPr>
          <w:p w14:paraId="7F79E359"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sidRPr="00D524E6">
              <w:rPr>
                <w:rFonts w:ascii="Aptos" w:eastAsia="Verdana" w:hAnsi="Aptos" w:cs="Verdana"/>
                <w:noProof/>
                <w:color w:val="000000"/>
                <w:sz w:val="18"/>
                <w:szCs w:val="18"/>
              </w:rPr>
              <w:drawing>
                <wp:inline distT="0" distB="0" distL="0" distR="0" wp14:anchorId="31F54028" wp14:editId="28AB1F31">
                  <wp:extent cx="200025" cy="200025"/>
                  <wp:effectExtent l="0" t="0" r="9525" b="9525"/>
                  <wp:docPr id="4125437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1A3EA1C7" w14:textId="77777777" w:rsidTr="009D42C1">
        <w:tc>
          <w:tcPr>
            <w:tcW w:w="2011" w:type="pct"/>
          </w:tcPr>
          <w:p w14:paraId="4D142EB1" w14:textId="77777777" w:rsidR="00A1237F" w:rsidRPr="00D524E6" w:rsidRDefault="00A1237F" w:rsidP="009D42C1">
            <w:pPr>
              <w:pStyle w:val="BodyText"/>
              <w:spacing w:before="33" w:line="278" w:lineRule="auto"/>
              <w:ind w:right="38"/>
              <w:rPr>
                <w:rFonts w:ascii="Aptos" w:eastAsia="Arial" w:hAnsi="Aptos"/>
                <w:sz w:val="18"/>
                <w:szCs w:val="18"/>
              </w:rPr>
            </w:pPr>
            <w:r>
              <w:rPr>
                <w:rFonts w:ascii="Aptos" w:eastAsia="Arial" w:hAnsi="Aptos"/>
                <w:sz w:val="18"/>
                <w:szCs w:val="18"/>
              </w:rPr>
              <w:t>Average Total Tariff SIMD Quintile 5</w:t>
            </w:r>
          </w:p>
        </w:tc>
        <w:tc>
          <w:tcPr>
            <w:tcW w:w="436" w:type="pct"/>
          </w:tcPr>
          <w:p w14:paraId="1A501146"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1,258</w:t>
            </w:r>
          </w:p>
        </w:tc>
        <w:tc>
          <w:tcPr>
            <w:tcW w:w="758" w:type="pct"/>
          </w:tcPr>
          <w:p w14:paraId="0CB3742A" w14:textId="77777777" w:rsidR="00A1237F"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1,131</w:t>
            </w:r>
          </w:p>
          <w:p w14:paraId="5B7C188B"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Family Group</w:t>
            </w:r>
          </w:p>
        </w:tc>
        <w:tc>
          <w:tcPr>
            <w:tcW w:w="475" w:type="pct"/>
          </w:tcPr>
          <w:p w14:paraId="42C6698F"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970</w:t>
            </w:r>
          </w:p>
        </w:tc>
        <w:tc>
          <w:tcPr>
            <w:tcW w:w="475" w:type="pct"/>
          </w:tcPr>
          <w:p w14:paraId="50CC5D5A" w14:textId="77777777" w:rsidR="00A1237F"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993</w:t>
            </w:r>
          </w:p>
        </w:tc>
        <w:tc>
          <w:tcPr>
            <w:tcW w:w="475" w:type="pct"/>
          </w:tcPr>
          <w:p w14:paraId="4B262DB2" w14:textId="77777777" w:rsidR="00A1237F"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Oct 2026</w:t>
            </w:r>
          </w:p>
        </w:tc>
        <w:tc>
          <w:tcPr>
            <w:tcW w:w="369" w:type="pct"/>
          </w:tcPr>
          <w:p w14:paraId="12B3E400"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sidRPr="00D524E6">
              <w:rPr>
                <w:rFonts w:ascii="Aptos" w:eastAsia="Verdana" w:hAnsi="Aptos" w:cs="Verdana"/>
                <w:noProof/>
                <w:color w:val="000000"/>
                <w:sz w:val="18"/>
                <w:szCs w:val="18"/>
              </w:rPr>
              <w:drawing>
                <wp:inline distT="0" distB="0" distL="0" distR="0" wp14:anchorId="47D85A6A" wp14:editId="52117683">
                  <wp:extent cx="200025" cy="200025"/>
                  <wp:effectExtent l="0" t="0" r="9525" b="9525"/>
                  <wp:docPr id="15576379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61324643" w14:textId="77777777" w:rsidTr="009D42C1">
        <w:tc>
          <w:tcPr>
            <w:tcW w:w="2011" w:type="pct"/>
          </w:tcPr>
          <w:p w14:paraId="6FD11799"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Percentage of pupils entering Positive Destinations</w:t>
            </w:r>
          </w:p>
        </w:tc>
        <w:tc>
          <w:tcPr>
            <w:tcW w:w="436" w:type="pct"/>
          </w:tcPr>
          <w:p w14:paraId="43832D4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95.2%</w:t>
            </w:r>
          </w:p>
        </w:tc>
        <w:tc>
          <w:tcPr>
            <w:tcW w:w="758" w:type="pct"/>
          </w:tcPr>
          <w:p w14:paraId="1A6D282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95.</w:t>
            </w:r>
            <w:r>
              <w:rPr>
                <w:rFonts w:ascii="Aptos" w:eastAsia="Arial" w:hAnsi="Aptos"/>
                <w:sz w:val="18"/>
                <w:szCs w:val="18"/>
              </w:rPr>
              <w:t>3</w:t>
            </w:r>
            <w:r w:rsidRPr="00D524E6">
              <w:rPr>
                <w:rFonts w:ascii="Aptos" w:eastAsia="Arial" w:hAnsi="Aptos"/>
                <w:sz w:val="18"/>
                <w:szCs w:val="18"/>
              </w:rPr>
              <w:t>%</w:t>
            </w:r>
          </w:p>
          <w:p w14:paraId="68AA49D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475" w:type="pct"/>
          </w:tcPr>
          <w:p w14:paraId="67DEB51C"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93.8%</w:t>
            </w:r>
          </w:p>
        </w:tc>
        <w:tc>
          <w:tcPr>
            <w:tcW w:w="475" w:type="pct"/>
          </w:tcPr>
          <w:p w14:paraId="65D6D95F"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93.5%</w:t>
            </w:r>
          </w:p>
        </w:tc>
        <w:tc>
          <w:tcPr>
            <w:tcW w:w="475" w:type="pct"/>
          </w:tcPr>
          <w:p w14:paraId="7E5E086B" w14:textId="77777777" w:rsidR="00A1237F" w:rsidRPr="00D524E6" w:rsidRDefault="00A1237F" w:rsidP="009D42C1">
            <w:pPr>
              <w:pStyle w:val="BodyText"/>
              <w:spacing w:before="33" w:line="278" w:lineRule="auto"/>
              <w:ind w:right="38"/>
              <w:jc w:val="center"/>
              <w:rPr>
                <w:rFonts w:ascii="Aptos" w:eastAsia="Verdana" w:hAnsi="Aptos" w:cs="Verdana"/>
                <w:noProof/>
                <w:color w:val="000000"/>
                <w:sz w:val="18"/>
                <w:szCs w:val="18"/>
              </w:rPr>
            </w:pPr>
            <w:r>
              <w:rPr>
                <w:rFonts w:ascii="Aptos" w:eastAsia="Verdana" w:hAnsi="Aptos" w:cs="Verdana"/>
                <w:noProof/>
                <w:color w:val="000000"/>
                <w:sz w:val="18"/>
                <w:szCs w:val="18"/>
              </w:rPr>
              <w:t>Feb 2027</w:t>
            </w:r>
          </w:p>
        </w:tc>
        <w:tc>
          <w:tcPr>
            <w:tcW w:w="369" w:type="pct"/>
          </w:tcPr>
          <w:p w14:paraId="7875FB30"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02FC6FE9" wp14:editId="295DFBD6">
                  <wp:extent cx="200025" cy="200025"/>
                  <wp:effectExtent l="0" t="0" r="9525" b="9525"/>
                  <wp:docPr id="87281828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bl>
    <w:p w14:paraId="60BE72D9" w14:textId="77777777" w:rsidR="00A1237F" w:rsidRDefault="00A1237F" w:rsidP="00A1237F">
      <w:pPr>
        <w:pStyle w:val="BodyText"/>
        <w:ind w:right="40"/>
        <w:rPr>
          <w:rFonts w:ascii="Aptos" w:hAnsi="Aptos"/>
          <w:spacing w:val="-3"/>
          <w:sz w:val="18"/>
          <w:szCs w:val="18"/>
        </w:rPr>
      </w:pPr>
    </w:p>
    <w:p w14:paraId="0548C800" w14:textId="77777777" w:rsidR="00A1237F" w:rsidRDefault="00A1237F" w:rsidP="00A1237F">
      <w:pPr>
        <w:pStyle w:val="BodyText"/>
        <w:ind w:right="40"/>
      </w:pPr>
      <w:r w:rsidRPr="00186874">
        <w:rPr>
          <w:rFonts w:ascii="Aptos" w:hAnsi="Aptos"/>
          <w:b/>
          <w:bCs/>
          <w:color w:val="1F497D" w:themeColor="text2"/>
          <w:spacing w:val="-3"/>
          <w:sz w:val="18"/>
          <w:szCs w:val="18"/>
        </w:rPr>
        <w:t>Tackling Poverty and Inequality indicators</w:t>
      </w:r>
      <w:r>
        <w:rPr>
          <w:rFonts w:ascii="Aptos" w:hAnsi="Aptos"/>
          <w:spacing w:val="-3"/>
          <w:sz w:val="18"/>
          <w:szCs w:val="18"/>
        </w:rPr>
        <w:t>:</w:t>
      </w:r>
      <w:r w:rsidRPr="00D524E6">
        <w:rPr>
          <w:rFonts w:ascii="Aptos" w:hAnsi="Aptos"/>
          <w:spacing w:val="-3"/>
          <w:sz w:val="18"/>
          <w:szCs w:val="18"/>
        </w:rPr>
        <w:t xml:space="preserve"> are showing </w:t>
      </w:r>
      <w:r>
        <w:rPr>
          <w:rFonts w:ascii="Aptos" w:hAnsi="Aptos"/>
          <w:spacing w:val="-3"/>
          <w:sz w:val="18"/>
          <w:szCs w:val="18"/>
        </w:rPr>
        <w:t>improved</w:t>
      </w:r>
      <w:r w:rsidRPr="00D524E6">
        <w:rPr>
          <w:rFonts w:ascii="Aptos" w:hAnsi="Aptos"/>
          <w:spacing w:val="-3"/>
          <w:sz w:val="18"/>
          <w:szCs w:val="18"/>
        </w:rPr>
        <w:t xml:space="preserve"> results with children achieving higher levels of numeracy and literacy </w:t>
      </w:r>
      <w:r>
        <w:rPr>
          <w:rFonts w:ascii="Aptos" w:hAnsi="Aptos"/>
          <w:spacing w:val="-3"/>
          <w:sz w:val="18"/>
          <w:szCs w:val="18"/>
        </w:rPr>
        <w:t>and</w:t>
      </w:r>
      <w:r w:rsidRPr="00D524E6">
        <w:rPr>
          <w:rFonts w:ascii="Aptos" w:hAnsi="Aptos"/>
          <w:spacing w:val="-3"/>
          <w:sz w:val="18"/>
          <w:szCs w:val="18"/>
        </w:rPr>
        <w:t xml:space="preserve"> a </w:t>
      </w:r>
      <w:r>
        <w:rPr>
          <w:rFonts w:ascii="Aptos" w:hAnsi="Aptos"/>
          <w:spacing w:val="-3"/>
          <w:sz w:val="18"/>
          <w:szCs w:val="18"/>
        </w:rPr>
        <w:t>slight narrowing</w:t>
      </w:r>
      <w:r w:rsidRPr="00D524E6">
        <w:rPr>
          <w:rFonts w:ascii="Aptos" w:hAnsi="Aptos"/>
          <w:spacing w:val="-3"/>
          <w:sz w:val="18"/>
          <w:szCs w:val="18"/>
        </w:rPr>
        <w:t xml:space="preserve"> </w:t>
      </w:r>
      <w:r>
        <w:rPr>
          <w:rFonts w:ascii="Aptos" w:hAnsi="Aptos"/>
          <w:spacing w:val="-3"/>
          <w:sz w:val="18"/>
          <w:szCs w:val="18"/>
        </w:rPr>
        <w:t xml:space="preserve">of the </w:t>
      </w:r>
      <w:r w:rsidRPr="00D524E6">
        <w:rPr>
          <w:rFonts w:ascii="Aptos" w:hAnsi="Aptos"/>
          <w:spacing w:val="-3"/>
          <w:sz w:val="18"/>
          <w:szCs w:val="18"/>
        </w:rPr>
        <w:t xml:space="preserve">attainment gap between the least and most deprived pupils, whilst </w:t>
      </w:r>
      <w:r>
        <w:rPr>
          <w:rFonts w:ascii="Aptos" w:hAnsi="Aptos"/>
          <w:spacing w:val="-3"/>
          <w:sz w:val="18"/>
          <w:szCs w:val="18"/>
        </w:rPr>
        <w:t>slight increases in</w:t>
      </w:r>
      <w:r w:rsidRPr="00D524E6">
        <w:rPr>
          <w:rFonts w:ascii="Aptos" w:hAnsi="Aptos"/>
          <w:spacing w:val="-3"/>
          <w:sz w:val="18"/>
          <w:szCs w:val="18"/>
        </w:rPr>
        <w:t xml:space="preserve"> children living in poverty</w:t>
      </w:r>
      <w:r>
        <w:rPr>
          <w:rFonts w:ascii="Aptos" w:hAnsi="Aptos"/>
          <w:spacing w:val="-3"/>
          <w:sz w:val="18"/>
          <w:szCs w:val="18"/>
        </w:rPr>
        <w:t xml:space="preserve"> and</w:t>
      </w:r>
      <w:r w:rsidRPr="00D524E6">
        <w:rPr>
          <w:rFonts w:ascii="Aptos" w:hAnsi="Aptos"/>
          <w:spacing w:val="-3"/>
          <w:sz w:val="18"/>
          <w:szCs w:val="18"/>
        </w:rPr>
        <w:t xml:space="preserve"> the percentage of children moving on to positive destinations</w:t>
      </w:r>
      <w:r>
        <w:rPr>
          <w:rFonts w:ascii="Aptos" w:hAnsi="Aptos"/>
          <w:spacing w:val="-3"/>
          <w:sz w:val="18"/>
          <w:szCs w:val="18"/>
        </w:rPr>
        <w:t xml:space="preserve"> is evident</w:t>
      </w:r>
      <w:r w:rsidRPr="00D524E6">
        <w:rPr>
          <w:rFonts w:ascii="Aptos" w:hAnsi="Aptos"/>
          <w:spacing w:val="-3"/>
          <w:sz w:val="18"/>
          <w:szCs w:val="18"/>
        </w:rPr>
        <w:t>.</w:t>
      </w:r>
      <w:r w:rsidRPr="00186874">
        <w:t xml:space="preserve"> </w:t>
      </w:r>
    </w:p>
    <w:p w14:paraId="542D6152" w14:textId="77777777" w:rsidR="00A1237F" w:rsidRDefault="00A1237F" w:rsidP="00A1237F">
      <w:pPr>
        <w:pStyle w:val="BodyText"/>
        <w:ind w:right="40"/>
      </w:pPr>
    </w:p>
    <w:p w14:paraId="6BFB5EE7" w14:textId="77777777" w:rsidR="00A1237F" w:rsidRDefault="00A1237F" w:rsidP="00A1237F">
      <w:pPr>
        <w:pStyle w:val="BodyText"/>
        <w:ind w:right="40"/>
        <w:rPr>
          <w:rFonts w:ascii="Aptos" w:hAnsi="Aptos"/>
          <w:b/>
          <w:bCs/>
          <w:spacing w:val="-3"/>
          <w:sz w:val="18"/>
          <w:szCs w:val="18"/>
        </w:rPr>
      </w:pPr>
    </w:p>
    <w:p w14:paraId="2574B523" w14:textId="77777777" w:rsidR="00A1237F" w:rsidRDefault="00A1237F" w:rsidP="00A1237F">
      <w:pPr>
        <w:pStyle w:val="BodyText"/>
        <w:ind w:right="40"/>
        <w:rPr>
          <w:rFonts w:ascii="Aptos" w:hAnsi="Aptos"/>
          <w:b/>
          <w:bCs/>
          <w:spacing w:val="-3"/>
          <w:sz w:val="18"/>
          <w:szCs w:val="18"/>
        </w:rPr>
      </w:pPr>
    </w:p>
    <w:p w14:paraId="0955C4E1" w14:textId="77777777" w:rsidR="00A1237F" w:rsidRDefault="00A1237F" w:rsidP="00A1237F">
      <w:pPr>
        <w:pStyle w:val="BodyText"/>
        <w:ind w:right="40"/>
        <w:rPr>
          <w:rFonts w:ascii="Aptos" w:hAnsi="Aptos"/>
          <w:b/>
          <w:bCs/>
          <w:spacing w:val="-3"/>
          <w:sz w:val="18"/>
          <w:szCs w:val="18"/>
        </w:rPr>
      </w:pPr>
    </w:p>
    <w:p w14:paraId="3A6E91F4" w14:textId="77777777" w:rsidR="00A1237F" w:rsidRDefault="00A1237F" w:rsidP="00A1237F">
      <w:pPr>
        <w:pStyle w:val="BodyText"/>
        <w:ind w:right="40"/>
        <w:rPr>
          <w:rFonts w:ascii="Aptos" w:hAnsi="Aptos"/>
          <w:b/>
          <w:bCs/>
          <w:spacing w:val="-3"/>
          <w:sz w:val="18"/>
          <w:szCs w:val="18"/>
        </w:rPr>
      </w:pPr>
    </w:p>
    <w:p w14:paraId="3EE2098B" w14:textId="77777777" w:rsidR="00A1237F" w:rsidRDefault="00A1237F" w:rsidP="00A1237F">
      <w:pPr>
        <w:pStyle w:val="BodyText"/>
        <w:ind w:right="40"/>
        <w:rPr>
          <w:rFonts w:ascii="Aptos" w:hAnsi="Aptos"/>
          <w:b/>
          <w:bCs/>
          <w:spacing w:val="-3"/>
          <w:sz w:val="18"/>
          <w:szCs w:val="18"/>
        </w:rPr>
      </w:pPr>
    </w:p>
    <w:p w14:paraId="0094F36A" w14:textId="77777777" w:rsidR="00A1237F" w:rsidRDefault="00A1237F" w:rsidP="00A1237F">
      <w:pPr>
        <w:pStyle w:val="BodyText"/>
        <w:ind w:right="40"/>
        <w:jc w:val="right"/>
        <w:rPr>
          <w:rFonts w:ascii="Aptos" w:hAnsi="Aptos"/>
          <w:b/>
          <w:color w:val="B117B1"/>
          <w:sz w:val="22"/>
          <w:szCs w:val="22"/>
        </w:rPr>
      </w:pPr>
      <w:r w:rsidRPr="00D524E6">
        <w:rPr>
          <w:rFonts w:ascii="Aptos" w:hAnsi="Aptos"/>
          <w:b/>
          <w:color w:val="B117B1"/>
          <w:sz w:val="22"/>
          <w:szCs w:val="22"/>
        </w:rPr>
        <w:t>Management Commentary (cont.)</w:t>
      </w:r>
    </w:p>
    <w:p w14:paraId="6D4ADBC8" w14:textId="77777777" w:rsidR="00A1237F" w:rsidRDefault="00A1237F" w:rsidP="00A1237F">
      <w:pPr>
        <w:pStyle w:val="BodyText"/>
        <w:ind w:right="40"/>
        <w:rPr>
          <w:rFonts w:ascii="Aptos" w:hAnsi="Aptos"/>
          <w:b/>
          <w:bCs/>
          <w:spacing w:val="-3"/>
          <w:sz w:val="18"/>
          <w:szCs w:val="18"/>
        </w:rPr>
      </w:pPr>
    </w:p>
    <w:p w14:paraId="6BDE8349" w14:textId="77777777" w:rsidR="00A1237F" w:rsidRDefault="00A1237F" w:rsidP="00A1237F">
      <w:pPr>
        <w:pStyle w:val="BodyText"/>
        <w:ind w:right="40"/>
        <w:rPr>
          <w:rFonts w:ascii="Aptos" w:hAnsi="Aptos"/>
          <w:spacing w:val="-3"/>
          <w:sz w:val="18"/>
          <w:szCs w:val="18"/>
        </w:rPr>
      </w:pPr>
      <w:r w:rsidRPr="00186874">
        <w:rPr>
          <w:rFonts w:ascii="Aptos" w:hAnsi="Aptos"/>
          <w:b/>
          <w:bCs/>
          <w:spacing w:val="-3"/>
          <w:sz w:val="18"/>
          <w:szCs w:val="18"/>
        </w:rPr>
        <w:t>Note 1:</w:t>
      </w:r>
      <w:r w:rsidRPr="00186874">
        <w:rPr>
          <w:rFonts w:ascii="Aptos" w:hAnsi="Aptos"/>
          <w:spacing w:val="-3"/>
          <w:sz w:val="18"/>
          <w:szCs w:val="18"/>
        </w:rPr>
        <w:t xml:space="preserve"> Attainment Gap is calculated by taking the percentage point difference in achievement of </w:t>
      </w:r>
      <w:r>
        <w:rPr>
          <w:rFonts w:ascii="Aptos" w:hAnsi="Aptos"/>
          <w:spacing w:val="-3"/>
          <w:sz w:val="18"/>
          <w:szCs w:val="18"/>
        </w:rPr>
        <w:t>Curriculum for Excellence (</w:t>
      </w:r>
      <w:r w:rsidRPr="00186874">
        <w:rPr>
          <w:rFonts w:ascii="Aptos" w:hAnsi="Aptos"/>
          <w:spacing w:val="-3"/>
          <w:sz w:val="18"/>
          <w:szCs w:val="18"/>
        </w:rPr>
        <w:t>CFE</w:t>
      </w:r>
      <w:r>
        <w:rPr>
          <w:rFonts w:ascii="Aptos" w:hAnsi="Aptos"/>
          <w:spacing w:val="-3"/>
          <w:sz w:val="18"/>
          <w:szCs w:val="18"/>
        </w:rPr>
        <w:t>)</w:t>
      </w:r>
      <w:r w:rsidRPr="00186874">
        <w:rPr>
          <w:rFonts w:ascii="Aptos" w:hAnsi="Aptos"/>
          <w:spacing w:val="-3"/>
          <w:sz w:val="18"/>
          <w:szCs w:val="18"/>
        </w:rPr>
        <w:t xml:space="preserve"> levels in between those pupils from</w:t>
      </w:r>
      <w:r>
        <w:rPr>
          <w:rFonts w:ascii="Aptos" w:hAnsi="Aptos"/>
          <w:spacing w:val="-3"/>
          <w:sz w:val="18"/>
          <w:szCs w:val="18"/>
        </w:rPr>
        <w:t xml:space="preserve"> Scottish Index of Multiple Deprivation (</w:t>
      </w:r>
      <w:r w:rsidRPr="00186874">
        <w:rPr>
          <w:rFonts w:ascii="Aptos" w:hAnsi="Aptos"/>
          <w:spacing w:val="-3"/>
          <w:sz w:val="18"/>
          <w:szCs w:val="18"/>
        </w:rPr>
        <w:t>SIMD</w:t>
      </w:r>
      <w:r>
        <w:rPr>
          <w:rFonts w:ascii="Aptos" w:hAnsi="Aptos"/>
          <w:spacing w:val="-3"/>
          <w:sz w:val="18"/>
          <w:szCs w:val="18"/>
        </w:rPr>
        <w:t xml:space="preserve">) </w:t>
      </w:r>
      <w:r w:rsidRPr="00186874">
        <w:rPr>
          <w:rFonts w:ascii="Aptos" w:hAnsi="Aptos"/>
          <w:spacing w:val="-3"/>
          <w:sz w:val="18"/>
          <w:szCs w:val="18"/>
        </w:rPr>
        <w:t xml:space="preserve">quartiles 1 and 5. 2023/24 </w:t>
      </w:r>
      <w:r>
        <w:rPr>
          <w:rFonts w:ascii="Aptos" w:hAnsi="Aptos"/>
          <w:spacing w:val="-3"/>
          <w:sz w:val="18"/>
          <w:szCs w:val="18"/>
        </w:rPr>
        <w:t xml:space="preserve">and 2024/25 </w:t>
      </w:r>
      <w:r w:rsidRPr="00186874">
        <w:rPr>
          <w:rFonts w:ascii="Aptos" w:hAnsi="Aptos"/>
          <w:spacing w:val="-3"/>
          <w:sz w:val="18"/>
          <w:szCs w:val="18"/>
        </w:rPr>
        <w:t>values are suppressed to protect against the risk of disclosure of personal information or cases where the value is zero.</w:t>
      </w:r>
      <w:r>
        <w:rPr>
          <w:rFonts w:ascii="Aptos" w:hAnsi="Aptos"/>
          <w:spacing w:val="-3"/>
          <w:sz w:val="18"/>
          <w:szCs w:val="18"/>
        </w:rPr>
        <w:t xml:space="preserve"> </w:t>
      </w:r>
      <w:r w:rsidRPr="00186874">
        <w:rPr>
          <w:rFonts w:ascii="Aptos" w:hAnsi="Aptos"/>
          <w:spacing w:val="-3"/>
          <w:sz w:val="18"/>
          <w:szCs w:val="18"/>
        </w:rPr>
        <w:t>In the source data those values were suppressed for SIMD Quintile 1 (most deprived).</w:t>
      </w:r>
    </w:p>
    <w:p w14:paraId="525F8805" w14:textId="77777777" w:rsidR="00A1237F" w:rsidRDefault="00A1237F" w:rsidP="00A1237F">
      <w:pPr>
        <w:pStyle w:val="BodyText"/>
        <w:ind w:right="40"/>
        <w:rPr>
          <w:rFonts w:ascii="Aptos" w:hAnsi="Aptos"/>
          <w:spacing w:val="-3"/>
          <w:sz w:val="18"/>
          <w:szCs w:val="18"/>
        </w:rPr>
      </w:pPr>
    </w:p>
    <w:p w14:paraId="35F21570" w14:textId="77777777" w:rsidR="00A1237F" w:rsidRDefault="00A1237F" w:rsidP="00A1237F">
      <w:pPr>
        <w:pStyle w:val="BodyText"/>
        <w:ind w:right="40"/>
        <w:rPr>
          <w:rFonts w:ascii="Aptos" w:hAnsi="Aptos"/>
          <w:spacing w:val="-3"/>
          <w:sz w:val="18"/>
          <w:szCs w:val="18"/>
        </w:rPr>
      </w:pPr>
      <w:r w:rsidRPr="00186874">
        <w:rPr>
          <w:rFonts w:ascii="Aptos" w:hAnsi="Aptos"/>
          <w:b/>
          <w:bCs/>
          <w:spacing w:val="-3"/>
          <w:sz w:val="18"/>
          <w:szCs w:val="18"/>
        </w:rPr>
        <w:t>Note 2:</w:t>
      </w:r>
      <w:r w:rsidRPr="00186874">
        <w:rPr>
          <w:rFonts w:ascii="Aptos" w:hAnsi="Aptos"/>
          <w:spacing w:val="-3"/>
          <w:sz w:val="18"/>
          <w:szCs w:val="18"/>
        </w:rPr>
        <w:t xml:space="preserve"> Numeracy Gap is calculated by taking the percentage point difference in achievement of CFE levels in between those pupils from SIMD</w:t>
      </w:r>
      <w:r>
        <w:rPr>
          <w:rFonts w:ascii="Aptos" w:hAnsi="Aptos"/>
          <w:spacing w:val="-3"/>
          <w:sz w:val="18"/>
          <w:szCs w:val="18"/>
        </w:rPr>
        <w:t xml:space="preserve"> </w:t>
      </w:r>
      <w:r w:rsidRPr="00186874">
        <w:rPr>
          <w:rFonts w:ascii="Aptos" w:hAnsi="Aptos"/>
          <w:spacing w:val="-3"/>
          <w:sz w:val="18"/>
          <w:szCs w:val="18"/>
        </w:rPr>
        <w:t xml:space="preserve">quartiles 1 and 5. 2023/24 </w:t>
      </w:r>
      <w:r>
        <w:rPr>
          <w:rFonts w:ascii="Aptos" w:hAnsi="Aptos"/>
          <w:spacing w:val="-3"/>
          <w:sz w:val="18"/>
          <w:szCs w:val="18"/>
        </w:rPr>
        <w:t xml:space="preserve">and 2024/25 </w:t>
      </w:r>
      <w:r w:rsidRPr="00186874">
        <w:rPr>
          <w:rFonts w:ascii="Aptos" w:hAnsi="Aptos"/>
          <w:spacing w:val="-3"/>
          <w:sz w:val="18"/>
          <w:szCs w:val="18"/>
        </w:rPr>
        <w:t>values are suppressed to protect against the risk of disclosure of personal information or cases where the value is zero.</w:t>
      </w:r>
      <w:r>
        <w:rPr>
          <w:rFonts w:ascii="Aptos" w:hAnsi="Aptos"/>
          <w:spacing w:val="-3"/>
          <w:sz w:val="18"/>
          <w:szCs w:val="18"/>
        </w:rPr>
        <w:t xml:space="preserve"> </w:t>
      </w:r>
      <w:r w:rsidRPr="00186874">
        <w:rPr>
          <w:rFonts w:ascii="Aptos" w:hAnsi="Aptos"/>
          <w:spacing w:val="-3"/>
          <w:sz w:val="18"/>
          <w:szCs w:val="18"/>
        </w:rPr>
        <w:t>In the source data those values were suppressed for SIMD Quintile 1 (most deprived).</w:t>
      </w:r>
    </w:p>
    <w:p w14:paraId="232D3990" w14:textId="77777777" w:rsidR="00A1237F" w:rsidRDefault="00A1237F" w:rsidP="00A1237F">
      <w:pPr>
        <w:pStyle w:val="BodyText"/>
        <w:ind w:right="40"/>
        <w:rPr>
          <w:rFonts w:ascii="Aptos" w:hAnsi="Aptos"/>
          <w:spacing w:val="-3"/>
          <w:sz w:val="18"/>
          <w:szCs w:val="18"/>
        </w:rPr>
      </w:pPr>
    </w:p>
    <w:p w14:paraId="190614EB" w14:textId="77777777" w:rsidR="00A1237F" w:rsidRPr="00D524E6" w:rsidRDefault="00A1237F" w:rsidP="00A1237F">
      <w:pPr>
        <w:pStyle w:val="BodyText"/>
        <w:ind w:right="40"/>
        <w:rPr>
          <w:rFonts w:ascii="Aptos" w:hAnsi="Aptos"/>
          <w:spacing w:val="-3"/>
          <w:sz w:val="18"/>
          <w:szCs w:val="18"/>
        </w:rPr>
      </w:pPr>
      <w:r w:rsidRPr="009D42C1">
        <w:rPr>
          <w:rFonts w:ascii="Aptos" w:hAnsi="Aptos"/>
          <w:b/>
          <w:bCs/>
          <w:spacing w:val="-3"/>
          <w:sz w:val="18"/>
          <w:szCs w:val="18"/>
        </w:rPr>
        <w:t>Note 3:</w:t>
      </w:r>
      <w:r>
        <w:rPr>
          <w:rFonts w:ascii="Aptos" w:hAnsi="Aptos"/>
          <w:spacing w:val="-3"/>
          <w:sz w:val="18"/>
          <w:szCs w:val="18"/>
        </w:rPr>
        <w:t xml:space="preserve"> In many cases the 2025/26 data have not been published. The dates noted are when the data is expected to be published. </w:t>
      </w:r>
    </w:p>
    <w:p w14:paraId="195D396A" w14:textId="77777777" w:rsidR="00A1237F" w:rsidRDefault="00A1237F" w:rsidP="00A1237F">
      <w:pPr>
        <w:pStyle w:val="BodyText"/>
        <w:ind w:right="40"/>
        <w:rPr>
          <w:rFonts w:ascii="Aptos" w:hAnsi="Aptos"/>
          <w:b/>
          <w:bCs/>
          <w:color w:val="1F497D" w:themeColor="text2"/>
          <w:spacing w:val="-3"/>
          <w:sz w:val="18"/>
          <w:szCs w:val="18"/>
        </w:rPr>
      </w:pPr>
    </w:p>
    <w:p w14:paraId="28705A45" w14:textId="77777777" w:rsidR="00A1237F" w:rsidRPr="00D524E6" w:rsidRDefault="00A1237F" w:rsidP="00A1237F">
      <w:pPr>
        <w:pStyle w:val="BodyText"/>
        <w:ind w:right="40"/>
        <w:rPr>
          <w:rFonts w:ascii="Aptos" w:hAnsi="Aptos"/>
          <w:b/>
          <w:bCs/>
          <w:color w:val="1F497D" w:themeColor="text2"/>
          <w:spacing w:val="-3"/>
          <w:sz w:val="18"/>
          <w:szCs w:val="18"/>
        </w:rPr>
      </w:pPr>
      <w:r w:rsidRPr="00D524E6">
        <w:rPr>
          <w:rFonts w:ascii="Aptos" w:hAnsi="Aptos"/>
          <w:b/>
          <w:bCs/>
          <w:color w:val="1F497D" w:themeColor="text2"/>
          <w:spacing w:val="-3"/>
          <w:sz w:val="18"/>
          <w:szCs w:val="18"/>
        </w:rPr>
        <w:t>Build stronger, greener vibrant economy</w:t>
      </w:r>
    </w:p>
    <w:p w14:paraId="7943DCD5" w14:textId="77777777" w:rsidR="00A1237F" w:rsidRPr="00D524E6" w:rsidRDefault="00A1237F" w:rsidP="00A1237F">
      <w:pPr>
        <w:pStyle w:val="BodyText"/>
        <w:spacing w:before="33" w:line="278" w:lineRule="auto"/>
        <w:ind w:right="38"/>
        <w:rPr>
          <w:rFonts w:ascii="Aptos" w:eastAsia="Arial" w:hAnsi="Aptos"/>
          <w:sz w:val="18"/>
          <w:szCs w:val="18"/>
        </w:rPr>
      </w:pPr>
    </w:p>
    <w:tbl>
      <w:tblPr>
        <w:tblStyle w:val="TableGrid"/>
        <w:tblW w:w="5337" w:type="pct"/>
        <w:tblLook w:val="04A0" w:firstRow="1" w:lastRow="0" w:firstColumn="1" w:lastColumn="0" w:noHBand="0" w:noVBand="1"/>
      </w:tblPr>
      <w:tblGrid>
        <w:gridCol w:w="3764"/>
        <w:gridCol w:w="908"/>
        <w:gridCol w:w="1645"/>
        <w:gridCol w:w="1083"/>
        <w:gridCol w:w="1029"/>
        <w:gridCol w:w="1112"/>
        <w:gridCol w:w="751"/>
      </w:tblGrid>
      <w:tr w:rsidR="00A1237F" w:rsidRPr="00D524E6" w14:paraId="398842DD" w14:textId="77777777" w:rsidTr="009D42C1">
        <w:trPr>
          <w:trHeight w:val="848"/>
        </w:trPr>
        <w:tc>
          <w:tcPr>
            <w:tcW w:w="1829" w:type="pct"/>
          </w:tcPr>
          <w:p w14:paraId="3B7BDA6E"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b/>
                <w:bCs/>
                <w:sz w:val="18"/>
                <w:szCs w:val="18"/>
              </w:rPr>
              <w:t>Key Performance Indicators</w:t>
            </w:r>
          </w:p>
        </w:tc>
        <w:tc>
          <w:tcPr>
            <w:tcW w:w="441" w:type="pct"/>
          </w:tcPr>
          <w:p w14:paraId="19777BF7"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Target</w:t>
            </w:r>
          </w:p>
        </w:tc>
        <w:tc>
          <w:tcPr>
            <w:tcW w:w="799" w:type="pct"/>
          </w:tcPr>
          <w:p w14:paraId="17DB6995"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b/>
                <w:bCs/>
                <w:sz w:val="18"/>
                <w:szCs w:val="18"/>
              </w:rPr>
              <w:t>Benchmarking Comparator Averages</w:t>
            </w:r>
          </w:p>
        </w:tc>
        <w:tc>
          <w:tcPr>
            <w:tcW w:w="526" w:type="pct"/>
          </w:tcPr>
          <w:p w14:paraId="576E2B1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b/>
                <w:bCs/>
                <w:sz w:val="18"/>
                <w:szCs w:val="18"/>
              </w:rPr>
              <w:t>2023/24</w:t>
            </w:r>
          </w:p>
        </w:tc>
        <w:tc>
          <w:tcPr>
            <w:tcW w:w="500" w:type="pct"/>
          </w:tcPr>
          <w:p w14:paraId="38788A9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b/>
                <w:bCs/>
                <w:sz w:val="18"/>
                <w:szCs w:val="18"/>
              </w:rPr>
              <w:t>2024/25</w:t>
            </w:r>
          </w:p>
        </w:tc>
        <w:tc>
          <w:tcPr>
            <w:tcW w:w="540" w:type="pct"/>
          </w:tcPr>
          <w:p w14:paraId="0368BBC4" w14:textId="77777777" w:rsidR="00A1237F" w:rsidRPr="00186874" w:rsidRDefault="00A1237F" w:rsidP="009D42C1">
            <w:pPr>
              <w:pStyle w:val="BodyText"/>
              <w:spacing w:before="33" w:line="278" w:lineRule="auto"/>
              <w:ind w:right="38"/>
              <w:jc w:val="center"/>
              <w:rPr>
                <w:rFonts w:ascii="Aptos" w:eastAsia="Arial" w:hAnsi="Aptos"/>
                <w:b/>
                <w:bCs/>
                <w:sz w:val="18"/>
                <w:szCs w:val="18"/>
              </w:rPr>
            </w:pPr>
            <w:r w:rsidRPr="002544BA">
              <w:rPr>
                <w:rFonts w:ascii="Aptos" w:eastAsia="Arial" w:hAnsi="Aptos"/>
                <w:b/>
                <w:bCs/>
                <w:sz w:val="18"/>
                <w:szCs w:val="18"/>
              </w:rPr>
              <w:t>2025/26</w:t>
            </w:r>
          </w:p>
        </w:tc>
        <w:tc>
          <w:tcPr>
            <w:tcW w:w="365" w:type="pct"/>
          </w:tcPr>
          <w:p w14:paraId="63F7EE92"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Short term trend</w:t>
            </w:r>
          </w:p>
        </w:tc>
      </w:tr>
      <w:tr w:rsidR="00A1237F" w:rsidRPr="00D524E6" w14:paraId="1C1E7CB7" w14:textId="77777777" w:rsidTr="009D42C1">
        <w:trPr>
          <w:trHeight w:val="604"/>
        </w:trPr>
        <w:tc>
          <w:tcPr>
            <w:tcW w:w="1829" w:type="pct"/>
          </w:tcPr>
          <w:p w14:paraId="3B79DA5F"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 xml:space="preserve">Proportion of </w:t>
            </w:r>
            <w:proofErr w:type="gramStart"/>
            <w:r w:rsidRPr="00D524E6">
              <w:rPr>
                <w:rFonts w:ascii="Aptos" w:eastAsia="Arial" w:hAnsi="Aptos"/>
                <w:sz w:val="18"/>
                <w:szCs w:val="18"/>
              </w:rPr>
              <w:t>16-29 year olds</w:t>
            </w:r>
            <w:proofErr w:type="gramEnd"/>
            <w:r w:rsidRPr="00D524E6">
              <w:rPr>
                <w:rFonts w:ascii="Aptos" w:eastAsia="Arial" w:hAnsi="Aptos"/>
                <w:sz w:val="18"/>
                <w:szCs w:val="18"/>
              </w:rPr>
              <w:t xml:space="preserve"> within Moray</w:t>
            </w:r>
          </w:p>
        </w:tc>
        <w:tc>
          <w:tcPr>
            <w:tcW w:w="441" w:type="pct"/>
          </w:tcPr>
          <w:p w14:paraId="4CBB504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Data only</w:t>
            </w:r>
          </w:p>
        </w:tc>
        <w:tc>
          <w:tcPr>
            <w:tcW w:w="799" w:type="pct"/>
          </w:tcPr>
          <w:p w14:paraId="490428A9"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17.1</w:t>
            </w:r>
            <w:r w:rsidRPr="00D524E6">
              <w:rPr>
                <w:rFonts w:ascii="Aptos" w:eastAsia="Arial" w:hAnsi="Aptos"/>
                <w:sz w:val="18"/>
                <w:szCs w:val="18"/>
              </w:rPr>
              <w:t>%</w:t>
            </w:r>
          </w:p>
          <w:p w14:paraId="3F98A5F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Scotland</w:t>
            </w:r>
          </w:p>
        </w:tc>
        <w:tc>
          <w:tcPr>
            <w:tcW w:w="526" w:type="pct"/>
          </w:tcPr>
          <w:p w14:paraId="5E232AD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hAnsi="Aptos"/>
                <w:noProof/>
                <w:sz w:val="18"/>
                <w:szCs w:val="18"/>
                <w:lang w:eastAsia="en-GB"/>
              </w:rPr>
              <w:t>14.6%</w:t>
            </w:r>
          </w:p>
        </w:tc>
        <w:tc>
          <w:tcPr>
            <w:tcW w:w="500" w:type="pct"/>
          </w:tcPr>
          <w:p w14:paraId="062FC34B"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14.7%</w:t>
            </w:r>
          </w:p>
        </w:tc>
        <w:tc>
          <w:tcPr>
            <w:tcW w:w="540" w:type="pct"/>
          </w:tcPr>
          <w:p w14:paraId="7163BC68" w14:textId="77777777" w:rsidR="00A1237F" w:rsidRPr="00D524E6" w:rsidRDefault="00A1237F" w:rsidP="009D42C1">
            <w:pPr>
              <w:pStyle w:val="BodyText"/>
              <w:spacing w:before="33" w:line="278" w:lineRule="auto"/>
              <w:ind w:right="38"/>
              <w:jc w:val="center"/>
              <w:rPr>
                <w:rFonts w:ascii="Aptos" w:eastAsia="Arial" w:hAnsi="Aptos"/>
                <w:noProof/>
                <w:sz w:val="18"/>
                <w:szCs w:val="18"/>
                <w:lang w:eastAsia="en-GB"/>
              </w:rPr>
            </w:pPr>
            <w:r>
              <w:rPr>
                <w:rFonts w:ascii="Aptos" w:eastAsia="Arial" w:hAnsi="Aptos"/>
                <w:noProof/>
                <w:sz w:val="18"/>
                <w:szCs w:val="18"/>
                <w:lang w:eastAsia="en-GB"/>
              </w:rPr>
              <w:t>Aug 2026</w:t>
            </w:r>
          </w:p>
        </w:tc>
        <w:tc>
          <w:tcPr>
            <w:tcW w:w="365" w:type="pct"/>
          </w:tcPr>
          <w:p w14:paraId="1A3FC96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15931172" wp14:editId="4610FE95">
                  <wp:extent cx="200025" cy="200025"/>
                  <wp:effectExtent l="0" t="0" r="9525" b="9525"/>
                  <wp:docPr id="20342640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74E9FC1A" w14:textId="77777777" w:rsidTr="009D42C1">
        <w:trPr>
          <w:trHeight w:val="1113"/>
        </w:trPr>
        <w:tc>
          <w:tcPr>
            <w:tcW w:w="1829" w:type="pct"/>
          </w:tcPr>
          <w:p w14:paraId="58A33B77"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 xml:space="preserve">Moray median weekly earnings – </w:t>
            </w:r>
            <w:r>
              <w:rPr>
                <w:rFonts w:ascii="Aptos" w:eastAsia="Arial" w:hAnsi="Aptos"/>
                <w:sz w:val="18"/>
                <w:szCs w:val="18"/>
              </w:rPr>
              <w:t>for full-time employee jobs</w:t>
            </w:r>
            <w:r w:rsidRPr="00D524E6">
              <w:rPr>
                <w:rFonts w:ascii="Aptos" w:eastAsia="Arial" w:hAnsi="Aptos"/>
                <w:sz w:val="18"/>
                <w:szCs w:val="18"/>
              </w:rPr>
              <w:t xml:space="preserve"> by place of work (ONS – ASHE based on </w:t>
            </w:r>
            <w:r>
              <w:rPr>
                <w:rFonts w:ascii="Aptos" w:eastAsia="Arial" w:hAnsi="Aptos"/>
                <w:sz w:val="18"/>
                <w:szCs w:val="18"/>
              </w:rPr>
              <w:t xml:space="preserve">revised data but </w:t>
            </w:r>
            <w:r w:rsidRPr="00D524E6">
              <w:rPr>
                <w:rFonts w:ascii="Aptos" w:eastAsia="Arial" w:hAnsi="Aptos"/>
                <w:sz w:val="18"/>
                <w:szCs w:val="18"/>
              </w:rPr>
              <w:t xml:space="preserve">provisional </w:t>
            </w:r>
            <w:r>
              <w:rPr>
                <w:rFonts w:ascii="Aptos" w:eastAsia="Arial" w:hAnsi="Aptos"/>
                <w:sz w:val="18"/>
                <w:szCs w:val="18"/>
              </w:rPr>
              <w:t xml:space="preserve">2025 </w:t>
            </w:r>
            <w:r w:rsidRPr="00D524E6">
              <w:rPr>
                <w:rFonts w:ascii="Aptos" w:eastAsia="Arial" w:hAnsi="Aptos"/>
                <w:sz w:val="18"/>
                <w:szCs w:val="18"/>
              </w:rPr>
              <w:t>data for 202</w:t>
            </w:r>
            <w:r>
              <w:rPr>
                <w:rFonts w:ascii="Aptos" w:eastAsia="Arial" w:hAnsi="Aptos"/>
                <w:sz w:val="18"/>
                <w:szCs w:val="18"/>
              </w:rPr>
              <w:t>5/26</w:t>
            </w:r>
            <w:r w:rsidRPr="00D524E6">
              <w:rPr>
                <w:rFonts w:ascii="Aptos" w:eastAsia="Arial" w:hAnsi="Aptos"/>
                <w:sz w:val="18"/>
                <w:szCs w:val="18"/>
              </w:rPr>
              <w:t xml:space="preserve"> – aligned with SLAED indicator)</w:t>
            </w:r>
          </w:p>
        </w:tc>
        <w:tc>
          <w:tcPr>
            <w:tcW w:w="441" w:type="pct"/>
          </w:tcPr>
          <w:p w14:paraId="092D2CE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Data only</w:t>
            </w:r>
          </w:p>
        </w:tc>
        <w:tc>
          <w:tcPr>
            <w:tcW w:w="799" w:type="pct"/>
          </w:tcPr>
          <w:p w14:paraId="2520909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£7</w:t>
            </w:r>
            <w:r>
              <w:rPr>
                <w:rFonts w:ascii="Aptos" w:eastAsia="Arial" w:hAnsi="Aptos"/>
                <w:sz w:val="18"/>
                <w:szCs w:val="18"/>
              </w:rPr>
              <w:t>73</w:t>
            </w:r>
            <w:r w:rsidRPr="00D524E6">
              <w:rPr>
                <w:rFonts w:ascii="Aptos" w:eastAsia="Arial" w:hAnsi="Aptos"/>
                <w:sz w:val="18"/>
                <w:szCs w:val="18"/>
              </w:rPr>
              <w:t>.</w:t>
            </w:r>
            <w:r>
              <w:rPr>
                <w:rFonts w:ascii="Aptos" w:eastAsia="Arial" w:hAnsi="Aptos"/>
                <w:sz w:val="18"/>
                <w:szCs w:val="18"/>
              </w:rPr>
              <w:t>8</w:t>
            </w:r>
            <w:r w:rsidRPr="00D524E6">
              <w:rPr>
                <w:rFonts w:ascii="Aptos" w:eastAsia="Arial" w:hAnsi="Aptos"/>
                <w:sz w:val="18"/>
                <w:szCs w:val="18"/>
              </w:rPr>
              <w:t>0</w:t>
            </w:r>
          </w:p>
          <w:p w14:paraId="6D58595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Scotland</w:t>
            </w:r>
          </w:p>
        </w:tc>
        <w:tc>
          <w:tcPr>
            <w:tcW w:w="526" w:type="pct"/>
          </w:tcPr>
          <w:p w14:paraId="7168EA1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£6</w:t>
            </w:r>
            <w:r>
              <w:rPr>
                <w:rFonts w:ascii="Aptos" w:eastAsia="Arial" w:hAnsi="Aptos"/>
                <w:sz w:val="18"/>
                <w:szCs w:val="18"/>
              </w:rPr>
              <w:t>6</w:t>
            </w:r>
            <w:r w:rsidRPr="00D524E6">
              <w:rPr>
                <w:rFonts w:ascii="Aptos" w:eastAsia="Arial" w:hAnsi="Aptos"/>
                <w:sz w:val="18"/>
                <w:szCs w:val="18"/>
              </w:rPr>
              <w:t>7.</w:t>
            </w:r>
            <w:r>
              <w:rPr>
                <w:rFonts w:ascii="Aptos" w:eastAsia="Arial" w:hAnsi="Aptos"/>
                <w:sz w:val="18"/>
                <w:szCs w:val="18"/>
              </w:rPr>
              <w:t>1</w:t>
            </w:r>
            <w:r w:rsidRPr="00D524E6">
              <w:rPr>
                <w:rFonts w:ascii="Aptos" w:eastAsia="Arial" w:hAnsi="Aptos"/>
                <w:sz w:val="18"/>
                <w:szCs w:val="18"/>
              </w:rPr>
              <w:t>0</w:t>
            </w:r>
          </w:p>
        </w:tc>
        <w:tc>
          <w:tcPr>
            <w:tcW w:w="500" w:type="pct"/>
          </w:tcPr>
          <w:p w14:paraId="60E9AC9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hAnsi="Aptos"/>
                <w:noProof/>
                <w:sz w:val="18"/>
                <w:szCs w:val="18"/>
                <w:lang w:eastAsia="en-GB"/>
              </w:rPr>
              <w:t>£6</w:t>
            </w:r>
            <w:r>
              <w:rPr>
                <w:rFonts w:ascii="Aptos" w:hAnsi="Aptos"/>
                <w:noProof/>
                <w:sz w:val="18"/>
                <w:szCs w:val="18"/>
                <w:lang w:eastAsia="en-GB"/>
              </w:rPr>
              <w:t>9</w:t>
            </w:r>
            <w:r w:rsidRPr="00D524E6">
              <w:rPr>
                <w:rFonts w:ascii="Aptos" w:hAnsi="Aptos"/>
                <w:noProof/>
                <w:sz w:val="18"/>
                <w:szCs w:val="18"/>
                <w:lang w:eastAsia="en-GB"/>
              </w:rPr>
              <w:t>8.</w:t>
            </w:r>
            <w:r>
              <w:rPr>
                <w:rFonts w:ascii="Aptos" w:hAnsi="Aptos"/>
                <w:noProof/>
                <w:sz w:val="18"/>
                <w:szCs w:val="18"/>
                <w:lang w:eastAsia="en-GB"/>
              </w:rPr>
              <w:t>7</w:t>
            </w:r>
            <w:r w:rsidRPr="00D524E6">
              <w:rPr>
                <w:rFonts w:ascii="Aptos" w:hAnsi="Aptos"/>
                <w:noProof/>
                <w:sz w:val="18"/>
                <w:szCs w:val="18"/>
                <w:lang w:eastAsia="en-GB"/>
              </w:rPr>
              <w:t>0</w:t>
            </w:r>
          </w:p>
        </w:tc>
        <w:tc>
          <w:tcPr>
            <w:tcW w:w="540" w:type="pct"/>
          </w:tcPr>
          <w:p w14:paraId="7F8F82F5" w14:textId="77777777" w:rsidR="00A1237F" w:rsidRPr="00D524E6" w:rsidRDefault="00A1237F" w:rsidP="009D42C1">
            <w:pPr>
              <w:pStyle w:val="BodyText"/>
              <w:spacing w:before="33" w:line="278" w:lineRule="auto"/>
              <w:ind w:right="38"/>
              <w:jc w:val="center"/>
              <w:rPr>
                <w:rFonts w:ascii="Aptos" w:hAnsi="Aptos"/>
                <w:noProof/>
                <w:color w:val="1F497D"/>
                <w:sz w:val="18"/>
                <w:szCs w:val="18"/>
                <w:lang w:eastAsia="en-GB"/>
              </w:rPr>
            </w:pPr>
            <w:r w:rsidRPr="009C1FDD">
              <w:rPr>
                <w:rFonts w:ascii="Aptos" w:hAnsi="Aptos"/>
                <w:noProof/>
                <w:sz w:val="18"/>
                <w:szCs w:val="18"/>
                <w:lang w:eastAsia="en-GB"/>
              </w:rPr>
              <w:t>£658.80</w:t>
            </w:r>
          </w:p>
        </w:tc>
        <w:tc>
          <w:tcPr>
            <w:tcW w:w="365" w:type="pct"/>
          </w:tcPr>
          <w:p w14:paraId="3F9FEA3D" w14:textId="77777777" w:rsidR="00A1237F" w:rsidRPr="00D524E6" w:rsidRDefault="00A1237F" w:rsidP="009D42C1">
            <w:pPr>
              <w:pStyle w:val="BodyText"/>
              <w:spacing w:before="33" w:line="278" w:lineRule="auto"/>
              <w:ind w:right="38"/>
              <w:jc w:val="center"/>
              <w:rPr>
                <w:rFonts w:ascii="Aptos" w:hAnsi="Aptos"/>
                <w:noProof/>
                <w:color w:val="1F497D"/>
                <w:sz w:val="18"/>
                <w:szCs w:val="18"/>
                <w:lang w:eastAsia="en-GB"/>
              </w:rPr>
            </w:pPr>
            <w:r w:rsidRPr="00D524E6">
              <w:rPr>
                <w:rFonts w:ascii="Aptos" w:eastAsia="Verdana" w:hAnsi="Aptos" w:cs="Verdana"/>
                <w:noProof/>
                <w:color w:val="000000"/>
                <w:sz w:val="18"/>
                <w:szCs w:val="18"/>
              </w:rPr>
              <w:drawing>
                <wp:inline distT="0" distB="0" distL="0" distR="0" wp14:anchorId="15036E80" wp14:editId="3FB2EC35">
                  <wp:extent cx="200025" cy="200025"/>
                  <wp:effectExtent l="0" t="0" r="9525" b="9525"/>
                  <wp:docPr id="83637493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12A6ABB1" w14:textId="77777777" w:rsidTr="009D42C1">
        <w:trPr>
          <w:trHeight w:val="1113"/>
        </w:trPr>
        <w:tc>
          <w:tcPr>
            <w:tcW w:w="1829" w:type="pct"/>
          </w:tcPr>
          <w:p w14:paraId="4F795865"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 xml:space="preserve">Moray median weekly earnings – </w:t>
            </w:r>
            <w:r>
              <w:rPr>
                <w:rFonts w:ascii="Aptos" w:eastAsia="Arial" w:hAnsi="Aptos"/>
                <w:sz w:val="18"/>
                <w:szCs w:val="18"/>
              </w:rPr>
              <w:t xml:space="preserve">for full-time employee jobs </w:t>
            </w:r>
            <w:r w:rsidRPr="00D524E6">
              <w:rPr>
                <w:rFonts w:ascii="Aptos" w:eastAsia="Arial" w:hAnsi="Aptos"/>
                <w:sz w:val="18"/>
                <w:szCs w:val="18"/>
              </w:rPr>
              <w:t xml:space="preserve">by place of residence (ONS – ASHE based on </w:t>
            </w:r>
            <w:r>
              <w:rPr>
                <w:rFonts w:ascii="Aptos" w:eastAsia="Arial" w:hAnsi="Aptos"/>
                <w:sz w:val="18"/>
                <w:szCs w:val="18"/>
              </w:rPr>
              <w:t xml:space="preserve">revised data but </w:t>
            </w:r>
            <w:r w:rsidRPr="00D524E6">
              <w:rPr>
                <w:rFonts w:ascii="Aptos" w:eastAsia="Arial" w:hAnsi="Aptos"/>
                <w:sz w:val="18"/>
                <w:szCs w:val="18"/>
              </w:rPr>
              <w:t xml:space="preserve">provisional </w:t>
            </w:r>
            <w:r>
              <w:rPr>
                <w:rFonts w:ascii="Aptos" w:eastAsia="Arial" w:hAnsi="Aptos"/>
                <w:sz w:val="18"/>
                <w:szCs w:val="18"/>
              </w:rPr>
              <w:t xml:space="preserve">2025 </w:t>
            </w:r>
            <w:r w:rsidRPr="00D524E6">
              <w:rPr>
                <w:rFonts w:ascii="Aptos" w:eastAsia="Arial" w:hAnsi="Aptos"/>
                <w:sz w:val="18"/>
                <w:szCs w:val="18"/>
              </w:rPr>
              <w:t>data for 202</w:t>
            </w:r>
            <w:r>
              <w:rPr>
                <w:rFonts w:ascii="Aptos" w:eastAsia="Arial" w:hAnsi="Aptos"/>
                <w:sz w:val="18"/>
                <w:szCs w:val="18"/>
              </w:rPr>
              <w:t>5/26</w:t>
            </w:r>
            <w:r w:rsidRPr="00D524E6">
              <w:rPr>
                <w:rFonts w:ascii="Aptos" w:eastAsia="Arial" w:hAnsi="Aptos"/>
                <w:sz w:val="18"/>
                <w:szCs w:val="18"/>
              </w:rPr>
              <w:t xml:space="preserve"> – aligned with SLAED indicator)</w:t>
            </w:r>
          </w:p>
        </w:tc>
        <w:tc>
          <w:tcPr>
            <w:tcW w:w="441" w:type="pct"/>
          </w:tcPr>
          <w:p w14:paraId="7D410AB5"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Data only</w:t>
            </w:r>
          </w:p>
        </w:tc>
        <w:tc>
          <w:tcPr>
            <w:tcW w:w="799" w:type="pct"/>
          </w:tcPr>
          <w:p w14:paraId="4344B0CC"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£740.0</w:t>
            </w:r>
            <w:r>
              <w:rPr>
                <w:rFonts w:ascii="Aptos" w:eastAsia="Arial" w:hAnsi="Aptos"/>
                <w:sz w:val="18"/>
                <w:szCs w:val="18"/>
              </w:rPr>
              <w:t>1</w:t>
            </w:r>
          </w:p>
          <w:p w14:paraId="3D3F637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Scotland</w:t>
            </w:r>
          </w:p>
        </w:tc>
        <w:tc>
          <w:tcPr>
            <w:tcW w:w="526" w:type="pct"/>
          </w:tcPr>
          <w:p w14:paraId="43D6BE04"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£6</w:t>
            </w:r>
            <w:r>
              <w:rPr>
                <w:rFonts w:ascii="Aptos" w:eastAsia="Arial" w:hAnsi="Aptos"/>
                <w:sz w:val="18"/>
                <w:szCs w:val="18"/>
              </w:rPr>
              <w:t>66</w:t>
            </w:r>
            <w:r w:rsidRPr="00D524E6">
              <w:rPr>
                <w:rFonts w:ascii="Aptos" w:eastAsia="Arial" w:hAnsi="Aptos"/>
                <w:sz w:val="18"/>
                <w:szCs w:val="18"/>
              </w:rPr>
              <w:t>.</w:t>
            </w:r>
            <w:r>
              <w:rPr>
                <w:rFonts w:ascii="Aptos" w:eastAsia="Arial" w:hAnsi="Aptos"/>
                <w:sz w:val="18"/>
                <w:szCs w:val="18"/>
              </w:rPr>
              <w:t>5</w:t>
            </w:r>
            <w:r w:rsidRPr="00D524E6">
              <w:rPr>
                <w:rFonts w:ascii="Aptos" w:eastAsia="Arial" w:hAnsi="Aptos"/>
                <w:sz w:val="18"/>
                <w:szCs w:val="18"/>
              </w:rPr>
              <w:t>0</w:t>
            </w:r>
          </w:p>
        </w:tc>
        <w:tc>
          <w:tcPr>
            <w:tcW w:w="500" w:type="pct"/>
          </w:tcPr>
          <w:p w14:paraId="204482BC"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hAnsi="Aptos"/>
                <w:noProof/>
                <w:sz w:val="18"/>
                <w:szCs w:val="18"/>
                <w:lang w:eastAsia="en-GB"/>
              </w:rPr>
              <w:t>£63</w:t>
            </w:r>
            <w:r>
              <w:rPr>
                <w:rFonts w:ascii="Aptos" w:hAnsi="Aptos"/>
                <w:noProof/>
                <w:sz w:val="18"/>
                <w:szCs w:val="18"/>
                <w:lang w:eastAsia="en-GB"/>
              </w:rPr>
              <w:t>9</w:t>
            </w:r>
            <w:r w:rsidRPr="00D524E6">
              <w:rPr>
                <w:rFonts w:ascii="Aptos" w:hAnsi="Aptos"/>
                <w:noProof/>
                <w:sz w:val="18"/>
                <w:szCs w:val="18"/>
                <w:lang w:eastAsia="en-GB"/>
              </w:rPr>
              <w:t>.</w:t>
            </w:r>
            <w:r>
              <w:rPr>
                <w:rFonts w:ascii="Aptos" w:hAnsi="Aptos"/>
                <w:noProof/>
                <w:sz w:val="18"/>
                <w:szCs w:val="18"/>
                <w:lang w:eastAsia="en-GB"/>
              </w:rPr>
              <w:t>8</w:t>
            </w:r>
            <w:r w:rsidRPr="00D524E6">
              <w:rPr>
                <w:rFonts w:ascii="Aptos" w:hAnsi="Aptos"/>
                <w:noProof/>
                <w:sz w:val="18"/>
                <w:szCs w:val="18"/>
                <w:lang w:eastAsia="en-GB"/>
              </w:rPr>
              <w:t>0</w:t>
            </w:r>
          </w:p>
        </w:tc>
        <w:tc>
          <w:tcPr>
            <w:tcW w:w="540" w:type="pct"/>
          </w:tcPr>
          <w:p w14:paraId="7F58339F" w14:textId="77777777" w:rsidR="00A1237F" w:rsidRPr="00D524E6" w:rsidRDefault="00A1237F" w:rsidP="009D42C1">
            <w:pPr>
              <w:pStyle w:val="BodyText"/>
              <w:spacing w:before="33" w:line="278" w:lineRule="auto"/>
              <w:ind w:right="38"/>
              <w:jc w:val="center"/>
              <w:rPr>
                <w:rFonts w:ascii="Aptos" w:hAnsi="Aptos"/>
                <w:noProof/>
                <w:color w:val="1F497D"/>
                <w:sz w:val="18"/>
                <w:szCs w:val="18"/>
                <w:lang w:eastAsia="en-GB"/>
              </w:rPr>
            </w:pPr>
            <w:r w:rsidRPr="00E51D71">
              <w:rPr>
                <w:rFonts w:ascii="Aptos" w:hAnsi="Aptos"/>
                <w:noProof/>
                <w:sz w:val="18"/>
                <w:szCs w:val="18"/>
                <w:lang w:eastAsia="en-GB"/>
              </w:rPr>
              <w:t>£658.80</w:t>
            </w:r>
          </w:p>
        </w:tc>
        <w:tc>
          <w:tcPr>
            <w:tcW w:w="365" w:type="pct"/>
          </w:tcPr>
          <w:p w14:paraId="75C145FB" w14:textId="77777777" w:rsidR="00A1237F" w:rsidRPr="00D524E6" w:rsidRDefault="00A1237F" w:rsidP="009D42C1">
            <w:pPr>
              <w:pStyle w:val="BodyText"/>
              <w:spacing w:before="33" w:line="278" w:lineRule="auto"/>
              <w:ind w:right="38"/>
              <w:jc w:val="center"/>
              <w:rPr>
                <w:rFonts w:ascii="Aptos" w:eastAsia="Arial" w:hAnsi="Aptos"/>
                <w:noProof/>
                <w:sz w:val="18"/>
                <w:szCs w:val="18"/>
                <w:lang w:eastAsia="en-GB"/>
              </w:rPr>
            </w:pPr>
            <w:r w:rsidRPr="00D524E6">
              <w:rPr>
                <w:rFonts w:ascii="Aptos" w:eastAsia="Verdana" w:hAnsi="Aptos" w:cs="Verdana"/>
                <w:noProof/>
                <w:color w:val="000000"/>
                <w:sz w:val="18"/>
                <w:szCs w:val="18"/>
              </w:rPr>
              <w:drawing>
                <wp:inline distT="0" distB="0" distL="0" distR="0" wp14:anchorId="4E1C8093" wp14:editId="367D60A5">
                  <wp:extent cx="200025" cy="200025"/>
                  <wp:effectExtent l="0" t="0" r="9525" b="9525"/>
                  <wp:docPr id="181414414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220167B3" w14:textId="77777777" w:rsidTr="009D42C1">
        <w:trPr>
          <w:trHeight w:val="614"/>
        </w:trPr>
        <w:tc>
          <w:tcPr>
            <w:tcW w:w="1829" w:type="pct"/>
          </w:tcPr>
          <w:p w14:paraId="1F15625F"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Proportion of people earning less than the living wage</w:t>
            </w:r>
          </w:p>
        </w:tc>
        <w:tc>
          <w:tcPr>
            <w:tcW w:w="441" w:type="pct"/>
          </w:tcPr>
          <w:p w14:paraId="126B8B6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11.4%</w:t>
            </w:r>
          </w:p>
        </w:tc>
        <w:tc>
          <w:tcPr>
            <w:tcW w:w="799" w:type="pct"/>
          </w:tcPr>
          <w:p w14:paraId="42D01E20"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9.4%</w:t>
            </w:r>
          </w:p>
          <w:p w14:paraId="4520897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526" w:type="pct"/>
          </w:tcPr>
          <w:p w14:paraId="0C458966"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14.</w:t>
            </w:r>
            <w:r>
              <w:rPr>
                <w:rFonts w:ascii="Aptos" w:eastAsia="Arial" w:hAnsi="Aptos"/>
                <w:sz w:val="18"/>
                <w:szCs w:val="18"/>
              </w:rPr>
              <w:t>4</w:t>
            </w:r>
            <w:r w:rsidRPr="00D524E6">
              <w:rPr>
                <w:rFonts w:ascii="Aptos" w:eastAsia="Arial" w:hAnsi="Aptos"/>
                <w:sz w:val="18"/>
                <w:szCs w:val="18"/>
              </w:rPr>
              <w:t>%</w:t>
            </w:r>
          </w:p>
        </w:tc>
        <w:tc>
          <w:tcPr>
            <w:tcW w:w="500" w:type="pct"/>
          </w:tcPr>
          <w:p w14:paraId="62B4BD42"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16.2</w:t>
            </w:r>
            <w:r w:rsidRPr="00D524E6">
              <w:rPr>
                <w:rFonts w:ascii="Aptos" w:hAnsi="Aptos"/>
                <w:noProof/>
                <w:sz w:val="18"/>
                <w:szCs w:val="18"/>
                <w:lang w:eastAsia="en-GB"/>
              </w:rPr>
              <w:t>%</w:t>
            </w:r>
          </w:p>
        </w:tc>
        <w:tc>
          <w:tcPr>
            <w:tcW w:w="540" w:type="pct"/>
          </w:tcPr>
          <w:p w14:paraId="4ACD7773"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Oct 2026</w:t>
            </w:r>
          </w:p>
        </w:tc>
        <w:tc>
          <w:tcPr>
            <w:tcW w:w="365" w:type="pct"/>
          </w:tcPr>
          <w:p w14:paraId="476C54E3" w14:textId="77777777" w:rsidR="00A1237F" w:rsidRPr="00D524E6" w:rsidRDefault="00A1237F" w:rsidP="009D42C1">
            <w:pPr>
              <w:pStyle w:val="BodyText"/>
              <w:spacing w:before="33" w:line="278" w:lineRule="auto"/>
              <w:ind w:right="38"/>
              <w:jc w:val="center"/>
              <w:rPr>
                <w:rFonts w:ascii="Aptos" w:eastAsia="Arial" w:hAnsi="Aptos"/>
                <w:noProof/>
                <w:sz w:val="18"/>
                <w:szCs w:val="18"/>
                <w:lang w:eastAsia="en-GB"/>
              </w:rPr>
            </w:pPr>
            <w:r w:rsidRPr="00D524E6">
              <w:rPr>
                <w:rFonts w:ascii="Aptos" w:eastAsia="Verdana" w:hAnsi="Aptos" w:cs="Verdana"/>
                <w:noProof/>
                <w:color w:val="000000"/>
                <w:sz w:val="18"/>
                <w:szCs w:val="18"/>
              </w:rPr>
              <w:drawing>
                <wp:inline distT="0" distB="0" distL="0" distR="0" wp14:anchorId="02F15A3C" wp14:editId="001F5D6F">
                  <wp:extent cx="200025" cy="200025"/>
                  <wp:effectExtent l="0" t="0" r="9525" b="9525"/>
                  <wp:docPr id="123715645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02D526FF" w14:textId="77777777" w:rsidTr="009D42C1">
        <w:trPr>
          <w:trHeight w:val="1113"/>
        </w:trPr>
        <w:tc>
          <w:tcPr>
            <w:tcW w:w="1829" w:type="pct"/>
          </w:tcPr>
          <w:p w14:paraId="2AF412B3"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 xml:space="preserve">Gender Pay Gap – Moray </w:t>
            </w:r>
            <w:r>
              <w:rPr>
                <w:rFonts w:ascii="Aptos" w:eastAsia="Arial" w:hAnsi="Aptos"/>
                <w:sz w:val="18"/>
                <w:szCs w:val="18"/>
              </w:rPr>
              <w:t xml:space="preserve">ALL employee jobs </w:t>
            </w:r>
            <w:r w:rsidRPr="00D524E6">
              <w:rPr>
                <w:rFonts w:ascii="Aptos" w:eastAsia="Arial" w:hAnsi="Aptos"/>
                <w:sz w:val="18"/>
                <w:szCs w:val="18"/>
              </w:rPr>
              <w:t xml:space="preserve">being place of work (ONS – ASHE based on </w:t>
            </w:r>
            <w:r>
              <w:rPr>
                <w:rFonts w:ascii="Aptos" w:eastAsia="Arial" w:hAnsi="Aptos"/>
                <w:sz w:val="18"/>
                <w:szCs w:val="18"/>
              </w:rPr>
              <w:t xml:space="preserve">revised data but </w:t>
            </w:r>
            <w:r w:rsidRPr="00D524E6">
              <w:rPr>
                <w:rFonts w:ascii="Aptos" w:eastAsia="Arial" w:hAnsi="Aptos"/>
                <w:sz w:val="18"/>
                <w:szCs w:val="18"/>
              </w:rPr>
              <w:t xml:space="preserve">provisional </w:t>
            </w:r>
            <w:r>
              <w:rPr>
                <w:rFonts w:ascii="Aptos" w:eastAsia="Arial" w:hAnsi="Aptos"/>
                <w:sz w:val="18"/>
                <w:szCs w:val="18"/>
              </w:rPr>
              <w:t xml:space="preserve">2025 </w:t>
            </w:r>
            <w:r w:rsidRPr="00D524E6">
              <w:rPr>
                <w:rFonts w:ascii="Aptos" w:eastAsia="Arial" w:hAnsi="Aptos"/>
                <w:sz w:val="18"/>
                <w:szCs w:val="18"/>
              </w:rPr>
              <w:t>data for 202</w:t>
            </w:r>
            <w:r>
              <w:rPr>
                <w:rFonts w:ascii="Aptos" w:eastAsia="Arial" w:hAnsi="Aptos"/>
                <w:sz w:val="18"/>
                <w:szCs w:val="18"/>
              </w:rPr>
              <w:t>5/26</w:t>
            </w:r>
            <w:r w:rsidRPr="00D524E6">
              <w:rPr>
                <w:rFonts w:ascii="Aptos" w:eastAsia="Arial" w:hAnsi="Aptos"/>
                <w:sz w:val="18"/>
                <w:szCs w:val="18"/>
              </w:rPr>
              <w:t xml:space="preserve"> - aligned with SLAED indicator)</w:t>
            </w:r>
          </w:p>
        </w:tc>
        <w:tc>
          <w:tcPr>
            <w:tcW w:w="441" w:type="pct"/>
          </w:tcPr>
          <w:p w14:paraId="707E1A3E"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Data only</w:t>
            </w:r>
          </w:p>
        </w:tc>
        <w:tc>
          <w:tcPr>
            <w:tcW w:w="799" w:type="pct"/>
          </w:tcPr>
          <w:p w14:paraId="30C1A5B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9.</w:t>
            </w:r>
            <w:r>
              <w:rPr>
                <w:rFonts w:ascii="Aptos" w:eastAsia="Arial" w:hAnsi="Aptos"/>
                <w:sz w:val="18"/>
                <w:szCs w:val="18"/>
              </w:rPr>
              <w:t>4</w:t>
            </w:r>
            <w:r w:rsidRPr="00D524E6">
              <w:rPr>
                <w:rFonts w:ascii="Aptos" w:eastAsia="Arial" w:hAnsi="Aptos"/>
                <w:sz w:val="18"/>
                <w:szCs w:val="18"/>
              </w:rPr>
              <w:t>%</w:t>
            </w:r>
          </w:p>
          <w:p w14:paraId="0FFF84F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Scotland</w:t>
            </w:r>
          </w:p>
        </w:tc>
        <w:tc>
          <w:tcPr>
            <w:tcW w:w="526" w:type="pct"/>
          </w:tcPr>
          <w:p w14:paraId="589C107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12.5%</w:t>
            </w:r>
          </w:p>
        </w:tc>
        <w:tc>
          <w:tcPr>
            <w:tcW w:w="500" w:type="pct"/>
          </w:tcPr>
          <w:p w14:paraId="76310CFB"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16.3</w:t>
            </w:r>
            <w:r w:rsidRPr="00D524E6">
              <w:rPr>
                <w:rFonts w:ascii="Aptos" w:hAnsi="Aptos"/>
                <w:noProof/>
                <w:sz w:val="18"/>
                <w:szCs w:val="18"/>
                <w:lang w:eastAsia="en-GB"/>
              </w:rPr>
              <w:t>%</w:t>
            </w:r>
          </w:p>
        </w:tc>
        <w:tc>
          <w:tcPr>
            <w:tcW w:w="540" w:type="pct"/>
          </w:tcPr>
          <w:p w14:paraId="52CBF244" w14:textId="77777777" w:rsidR="00A1237F" w:rsidRPr="00D524E6" w:rsidRDefault="00A1237F" w:rsidP="009D42C1">
            <w:pPr>
              <w:pStyle w:val="BodyText"/>
              <w:spacing w:before="33" w:line="278" w:lineRule="auto"/>
              <w:ind w:right="38"/>
              <w:jc w:val="center"/>
              <w:rPr>
                <w:rFonts w:ascii="Aptos" w:hAnsi="Aptos"/>
                <w:noProof/>
                <w:color w:val="1F497D"/>
                <w:sz w:val="18"/>
                <w:szCs w:val="18"/>
                <w:lang w:eastAsia="en-GB"/>
              </w:rPr>
            </w:pPr>
            <w:r w:rsidRPr="00157518">
              <w:rPr>
                <w:rFonts w:ascii="Aptos" w:hAnsi="Aptos"/>
                <w:noProof/>
                <w:sz w:val="18"/>
                <w:szCs w:val="18"/>
                <w:lang w:eastAsia="en-GB"/>
              </w:rPr>
              <w:t>9.9%</w:t>
            </w:r>
          </w:p>
        </w:tc>
        <w:tc>
          <w:tcPr>
            <w:tcW w:w="365" w:type="pct"/>
          </w:tcPr>
          <w:p w14:paraId="751A08EB" w14:textId="77777777" w:rsidR="00A1237F" w:rsidRPr="00D524E6" w:rsidRDefault="00A1237F" w:rsidP="009D42C1">
            <w:pPr>
              <w:pStyle w:val="BodyText"/>
              <w:spacing w:before="33" w:line="278" w:lineRule="auto"/>
              <w:ind w:right="38"/>
              <w:jc w:val="center"/>
              <w:rPr>
                <w:rFonts w:ascii="Aptos" w:eastAsia="Arial" w:hAnsi="Aptos"/>
                <w:noProof/>
                <w:sz w:val="18"/>
                <w:szCs w:val="18"/>
                <w:lang w:eastAsia="en-GB"/>
              </w:rPr>
            </w:pPr>
            <w:r w:rsidRPr="00D524E6">
              <w:rPr>
                <w:rFonts w:ascii="Aptos" w:eastAsia="Verdana" w:hAnsi="Aptos" w:cs="Verdana"/>
                <w:noProof/>
                <w:color w:val="000000"/>
                <w:sz w:val="18"/>
                <w:szCs w:val="18"/>
              </w:rPr>
              <w:drawing>
                <wp:inline distT="0" distB="0" distL="0" distR="0" wp14:anchorId="4E501031" wp14:editId="708A005C">
                  <wp:extent cx="200025" cy="200025"/>
                  <wp:effectExtent l="0" t="0" r="9525" b="9525"/>
                  <wp:docPr id="15058590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bl>
    <w:p w14:paraId="4645AF6C" w14:textId="77777777" w:rsidR="00A1237F" w:rsidRPr="00D524E6" w:rsidRDefault="00A1237F" w:rsidP="00A1237F">
      <w:pPr>
        <w:pStyle w:val="BodyText"/>
        <w:spacing w:before="33" w:line="278" w:lineRule="auto"/>
        <w:ind w:right="38"/>
        <w:rPr>
          <w:rFonts w:ascii="Aptos" w:eastAsia="Arial" w:hAnsi="Aptos"/>
          <w:sz w:val="18"/>
          <w:szCs w:val="18"/>
        </w:rPr>
      </w:pPr>
    </w:p>
    <w:p w14:paraId="7A679135" w14:textId="77777777" w:rsidR="00A1237F" w:rsidRPr="00D524E6" w:rsidRDefault="00A1237F" w:rsidP="00A1237F">
      <w:pPr>
        <w:pStyle w:val="BodyText"/>
        <w:ind w:right="40"/>
        <w:rPr>
          <w:rFonts w:ascii="Aptos" w:hAnsi="Aptos"/>
          <w:spacing w:val="-3"/>
          <w:sz w:val="18"/>
          <w:szCs w:val="18"/>
        </w:rPr>
      </w:pPr>
      <w:r w:rsidRPr="00D524E6">
        <w:rPr>
          <w:rFonts w:ascii="Aptos" w:hAnsi="Aptos"/>
          <w:color w:val="1F497D" w:themeColor="text2"/>
          <w:spacing w:val="-3"/>
          <w:sz w:val="18"/>
          <w:szCs w:val="18"/>
        </w:rPr>
        <w:t xml:space="preserve">Build stronger, greener vibrant economy indicators – </w:t>
      </w:r>
      <w:r w:rsidRPr="00D524E6">
        <w:rPr>
          <w:rFonts w:ascii="Aptos" w:hAnsi="Aptos"/>
          <w:spacing w:val="-3"/>
          <w:sz w:val="18"/>
          <w:szCs w:val="18"/>
        </w:rPr>
        <w:t xml:space="preserve">are showing a general increase with the median weekly earnings </w:t>
      </w:r>
      <w:r>
        <w:rPr>
          <w:rFonts w:ascii="Aptos" w:hAnsi="Aptos"/>
          <w:spacing w:val="-3"/>
          <w:sz w:val="18"/>
          <w:szCs w:val="18"/>
        </w:rPr>
        <w:t xml:space="preserve">by place of residence </w:t>
      </w:r>
      <w:r w:rsidRPr="00D524E6">
        <w:rPr>
          <w:rFonts w:ascii="Aptos" w:hAnsi="Aptos"/>
          <w:spacing w:val="-3"/>
          <w:sz w:val="18"/>
          <w:szCs w:val="18"/>
        </w:rPr>
        <w:t xml:space="preserve">improving and </w:t>
      </w:r>
      <w:r>
        <w:rPr>
          <w:rFonts w:ascii="Aptos" w:hAnsi="Aptos"/>
          <w:spacing w:val="-3"/>
          <w:sz w:val="18"/>
          <w:szCs w:val="18"/>
        </w:rPr>
        <w:t>the gender pay gap closing</w:t>
      </w:r>
      <w:r w:rsidRPr="00D524E6">
        <w:rPr>
          <w:rFonts w:ascii="Aptos" w:hAnsi="Aptos"/>
          <w:spacing w:val="-3"/>
          <w:sz w:val="18"/>
          <w:szCs w:val="18"/>
        </w:rPr>
        <w:t xml:space="preserve">. </w:t>
      </w:r>
    </w:p>
    <w:p w14:paraId="723AA054"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4E259CF1"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1402AF15"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460370D3"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0D0C3156"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27CD6C30"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0EBC2CE8"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64136DFC"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586F551B"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4220D09D"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7FEFEEC6"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32A816AB"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757A77F5"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7658EA09"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4C175B2C"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37118339"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096C83F2" w14:textId="77777777" w:rsidR="0063155A" w:rsidRDefault="0063155A" w:rsidP="0063155A">
      <w:pPr>
        <w:jc w:val="right"/>
        <w:rPr>
          <w:rFonts w:ascii="Aptos" w:hAnsi="Aptos" w:cs="Arial"/>
          <w:b/>
          <w:color w:val="B117B1"/>
          <w:sz w:val="24"/>
          <w:szCs w:val="24"/>
        </w:rPr>
      </w:pPr>
      <w:r w:rsidRPr="00443395">
        <w:rPr>
          <w:rFonts w:ascii="Aptos" w:hAnsi="Aptos" w:cs="Arial"/>
          <w:b/>
          <w:color w:val="B117B1"/>
          <w:sz w:val="24"/>
          <w:szCs w:val="24"/>
        </w:rPr>
        <w:t>Management Commentary (cont.)</w:t>
      </w:r>
    </w:p>
    <w:p w14:paraId="35E3EC30"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03E8B60C" w14:textId="77777777" w:rsidR="00A1237F" w:rsidRDefault="00A1237F" w:rsidP="00A1237F">
      <w:pPr>
        <w:pStyle w:val="BodyText"/>
        <w:spacing w:before="33" w:line="278" w:lineRule="auto"/>
        <w:ind w:right="38"/>
        <w:rPr>
          <w:rFonts w:ascii="Aptos" w:eastAsia="Arial" w:hAnsi="Aptos"/>
          <w:b/>
          <w:bCs/>
          <w:color w:val="1F497D" w:themeColor="text2"/>
          <w:sz w:val="18"/>
          <w:szCs w:val="18"/>
        </w:rPr>
      </w:pPr>
    </w:p>
    <w:p w14:paraId="119C9E37" w14:textId="77777777" w:rsidR="00A1237F" w:rsidRPr="00D524E6" w:rsidRDefault="00A1237F" w:rsidP="00A1237F">
      <w:pPr>
        <w:pStyle w:val="BodyText"/>
        <w:spacing w:before="33" w:line="278" w:lineRule="auto"/>
        <w:ind w:right="38"/>
        <w:rPr>
          <w:rFonts w:ascii="Aptos" w:eastAsia="Arial" w:hAnsi="Aptos"/>
          <w:b/>
          <w:bCs/>
          <w:color w:val="1F497D" w:themeColor="text2"/>
          <w:sz w:val="18"/>
          <w:szCs w:val="18"/>
        </w:rPr>
      </w:pPr>
      <w:r w:rsidRPr="00D524E6">
        <w:rPr>
          <w:rFonts w:ascii="Aptos" w:eastAsia="Arial" w:hAnsi="Aptos"/>
          <w:b/>
          <w:bCs/>
          <w:color w:val="1F497D" w:themeColor="text2"/>
          <w:sz w:val="18"/>
          <w:szCs w:val="18"/>
        </w:rPr>
        <w:t>Build thriving, resilient, empowered communities</w:t>
      </w:r>
    </w:p>
    <w:p w14:paraId="406E4BC5" w14:textId="77777777" w:rsidR="00A1237F" w:rsidRPr="00D524E6" w:rsidRDefault="00A1237F" w:rsidP="00A1237F">
      <w:pPr>
        <w:pStyle w:val="BodyText"/>
        <w:spacing w:before="33" w:line="278" w:lineRule="auto"/>
        <w:ind w:right="38"/>
        <w:rPr>
          <w:rFonts w:ascii="Aptos" w:eastAsia="Arial" w:hAnsi="Aptos"/>
          <w:sz w:val="18"/>
          <w:szCs w:val="18"/>
        </w:rPr>
      </w:pPr>
    </w:p>
    <w:tbl>
      <w:tblPr>
        <w:tblStyle w:val="TableGrid"/>
        <w:tblW w:w="5343" w:type="pct"/>
        <w:tblLook w:val="04A0" w:firstRow="1" w:lastRow="0" w:firstColumn="1" w:lastColumn="0" w:noHBand="0" w:noVBand="1"/>
      </w:tblPr>
      <w:tblGrid>
        <w:gridCol w:w="3786"/>
        <w:gridCol w:w="911"/>
        <w:gridCol w:w="1667"/>
        <w:gridCol w:w="1061"/>
        <w:gridCol w:w="1061"/>
        <w:gridCol w:w="1063"/>
        <w:gridCol w:w="754"/>
      </w:tblGrid>
      <w:tr w:rsidR="00A1237F" w:rsidRPr="00D524E6" w14:paraId="474B748C" w14:textId="77777777" w:rsidTr="009D42C1">
        <w:tc>
          <w:tcPr>
            <w:tcW w:w="1837" w:type="pct"/>
          </w:tcPr>
          <w:p w14:paraId="625D8959"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b/>
                <w:bCs/>
                <w:sz w:val="18"/>
                <w:szCs w:val="18"/>
              </w:rPr>
              <w:t>Key Performance Indicators</w:t>
            </w:r>
          </w:p>
        </w:tc>
        <w:tc>
          <w:tcPr>
            <w:tcW w:w="442" w:type="pct"/>
          </w:tcPr>
          <w:p w14:paraId="396B11CB"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Target</w:t>
            </w:r>
          </w:p>
        </w:tc>
        <w:tc>
          <w:tcPr>
            <w:tcW w:w="809" w:type="pct"/>
          </w:tcPr>
          <w:p w14:paraId="5B96794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b/>
                <w:bCs/>
                <w:sz w:val="18"/>
                <w:szCs w:val="18"/>
              </w:rPr>
              <w:t>Benchmarking Comparator Averages</w:t>
            </w:r>
          </w:p>
        </w:tc>
        <w:tc>
          <w:tcPr>
            <w:tcW w:w="515" w:type="pct"/>
          </w:tcPr>
          <w:p w14:paraId="36B68AA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b/>
                <w:bCs/>
                <w:sz w:val="18"/>
                <w:szCs w:val="18"/>
              </w:rPr>
              <w:t>2023/24</w:t>
            </w:r>
          </w:p>
        </w:tc>
        <w:tc>
          <w:tcPr>
            <w:tcW w:w="515" w:type="pct"/>
          </w:tcPr>
          <w:p w14:paraId="13F212E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b/>
                <w:bCs/>
                <w:sz w:val="18"/>
                <w:szCs w:val="18"/>
              </w:rPr>
              <w:t>2024/25</w:t>
            </w:r>
          </w:p>
        </w:tc>
        <w:tc>
          <w:tcPr>
            <w:tcW w:w="516" w:type="pct"/>
          </w:tcPr>
          <w:p w14:paraId="48CC8A9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2F7773">
              <w:rPr>
                <w:rFonts w:ascii="Aptos" w:eastAsia="Arial" w:hAnsi="Aptos"/>
                <w:b/>
                <w:bCs/>
                <w:sz w:val="18"/>
                <w:szCs w:val="18"/>
              </w:rPr>
              <w:t>2025/26</w:t>
            </w:r>
          </w:p>
        </w:tc>
        <w:tc>
          <w:tcPr>
            <w:tcW w:w="366" w:type="pct"/>
          </w:tcPr>
          <w:p w14:paraId="69ED14FF" w14:textId="77777777" w:rsidR="00A1237F" w:rsidRPr="00D524E6" w:rsidRDefault="00A1237F" w:rsidP="009D42C1">
            <w:pPr>
              <w:pStyle w:val="BodyText"/>
              <w:spacing w:before="33" w:line="278" w:lineRule="auto"/>
              <w:ind w:right="38"/>
              <w:jc w:val="center"/>
              <w:rPr>
                <w:rFonts w:ascii="Aptos" w:eastAsia="Arial" w:hAnsi="Aptos"/>
                <w:b/>
                <w:bCs/>
                <w:sz w:val="18"/>
                <w:szCs w:val="18"/>
              </w:rPr>
            </w:pPr>
            <w:r w:rsidRPr="00D524E6">
              <w:rPr>
                <w:rFonts w:ascii="Aptos" w:eastAsia="Arial" w:hAnsi="Aptos"/>
                <w:b/>
                <w:bCs/>
                <w:sz w:val="18"/>
                <w:szCs w:val="18"/>
              </w:rPr>
              <w:t>Short term trend</w:t>
            </w:r>
          </w:p>
        </w:tc>
      </w:tr>
      <w:tr w:rsidR="00A1237F" w:rsidRPr="00D524E6" w14:paraId="5C34074B" w14:textId="77777777" w:rsidTr="009D42C1">
        <w:tc>
          <w:tcPr>
            <w:tcW w:w="1837" w:type="pct"/>
          </w:tcPr>
          <w:p w14:paraId="34C2E6A4"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Town Vacancy Rates</w:t>
            </w:r>
          </w:p>
        </w:tc>
        <w:tc>
          <w:tcPr>
            <w:tcW w:w="442" w:type="pct"/>
          </w:tcPr>
          <w:p w14:paraId="3416FBDE"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9.0%</w:t>
            </w:r>
          </w:p>
        </w:tc>
        <w:tc>
          <w:tcPr>
            <w:tcW w:w="809" w:type="pct"/>
          </w:tcPr>
          <w:p w14:paraId="70C948C4"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13.1%</w:t>
            </w:r>
          </w:p>
          <w:p w14:paraId="74F96E3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515" w:type="pct"/>
          </w:tcPr>
          <w:p w14:paraId="20069DFC"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14.1%</w:t>
            </w:r>
          </w:p>
        </w:tc>
        <w:tc>
          <w:tcPr>
            <w:tcW w:w="515" w:type="pct"/>
          </w:tcPr>
          <w:p w14:paraId="38E78A37"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14.0%</w:t>
            </w:r>
          </w:p>
        </w:tc>
        <w:tc>
          <w:tcPr>
            <w:tcW w:w="516" w:type="pct"/>
          </w:tcPr>
          <w:p w14:paraId="25AE2644"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Oct 2026</w:t>
            </w:r>
          </w:p>
        </w:tc>
        <w:tc>
          <w:tcPr>
            <w:tcW w:w="366" w:type="pct"/>
          </w:tcPr>
          <w:p w14:paraId="24FEC0B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793CADD3" wp14:editId="27E560C7">
                  <wp:extent cx="200025" cy="200025"/>
                  <wp:effectExtent l="0" t="0" r="9525" b="9525"/>
                  <wp:docPr id="143892674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1566E2A4" w14:textId="77777777" w:rsidTr="009D42C1">
        <w:tc>
          <w:tcPr>
            <w:tcW w:w="1837" w:type="pct"/>
          </w:tcPr>
          <w:p w14:paraId="5308A7C7"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Number of new Community Action Plans in place</w:t>
            </w:r>
          </w:p>
        </w:tc>
        <w:tc>
          <w:tcPr>
            <w:tcW w:w="442" w:type="pct"/>
          </w:tcPr>
          <w:p w14:paraId="0E196DD7"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3</w:t>
            </w:r>
          </w:p>
        </w:tc>
        <w:tc>
          <w:tcPr>
            <w:tcW w:w="809" w:type="pct"/>
          </w:tcPr>
          <w:p w14:paraId="00977DD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N/A</w:t>
            </w:r>
          </w:p>
        </w:tc>
        <w:tc>
          <w:tcPr>
            <w:tcW w:w="515" w:type="pct"/>
          </w:tcPr>
          <w:p w14:paraId="4EC36571"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3</w:t>
            </w:r>
          </w:p>
        </w:tc>
        <w:tc>
          <w:tcPr>
            <w:tcW w:w="515" w:type="pct"/>
          </w:tcPr>
          <w:p w14:paraId="39176CB4"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noProof/>
                <w:sz w:val="18"/>
                <w:szCs w:val="18"/>
                <w:lang w:eastAsia="en-GB"/>
              </w:rPr>
              <w:t>3</w:t>
            </w:r>
          </w:p>
        </w:tc>
        <w:tc>
          <w:tcPr>
            <w:tcW w:w="516" w:type="pct"/>
          </w:tcPr>
          <w:p w14:paraId="52B213B9" w14:textId="77777777" w:rsidR="00A1237F" w:rsidRPr="00D524E6" w:rsidRDefault="00A1237F" w:rsidP="009D42C1">
            <w:pPr>
              <w:pStyle w:val="BodyText"/>
              <w:spacing w:before="33" w:line="278" w:lineRule="auto"/>
              <w:ind w:right="38"/>
              <w:jc w:val="center"/>
              <w:rPr>
                <w:rFonts w:ascii="Aptos" w:eastAsia="Arial" w:hAnsi="Aptos"/>
                <w:noProof/>
                <w:sz w:val="18"/>
                <w:szCs w:val="18"/>
                <w:lang w:eastAsia="en-GB"/>
              </w:rPr>
            </w:pPr>
            <w:r>
              <w:rPr>
                <w:rFonts w:ascii="Aptos" w:eastAsia="Arial" w:hAnsi="Aptos"/>
                <w:noProof/>
                <w:sz w:val="18"/>
                <w:szCs w:val="18"/>
                <w:lang w:eastAsia="en-GB"/>
              </w:rPr>
              <w:t>3</w:t>
            </w:r>
          </w:p>
        </w:tc>
        <w:tc>
          <w:tcPr>
            <w:tcW w:w="366" w:type="pct"/>
          </w:tcPr>
          <w:p w14:paraId="14AB945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25BE8624" wp14:editId="192CD05F">
                  <wp:extent cx="200025" cy="200025"/>
                  <wp:effectExtent l="0" t="0" r="9525" b="0"/>
                  <wp:docPr id="61640540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040275" w14:paraId="377DB79C" w14:textId="77777777" w:rsidTr="009D42C1">
        <w:tc>
          <w:tcPr>
            <w:tcW w:w="1837" w:type="pct"/>
          </w:tcPr>
          <w:p w14:paraId="27116BEC" w14:textId="77777777" w:rsidR="00A1237F" w:rsidRPr="00040275" w:rsidRDefault="00A1237F" w:rsidP="009D42C1">
            <w:pPr>
              <w:pStyle w:val="BodyText"/>
              <w:spacing w:before="33" w:line="278" w:lineRule="auto"/>
              <w:ind w:right="38"/>
              <w:rPr>
                <w:rFonts w:ascii="Aptos" w:eastAsia="Arial" w:hAnsi="Aptos"/>
                <w:sz w:val="18"/>
                <w:szCs w:val="18"/>
              </w:rPr>
            </w:pPr>
            <w:r>
              <w:rPr>
                <w:rFonts w:ascii="Aptos" w:eastAsia="Arial" w:hAnsi="Aptos"/>
                <w:sz w:val="18"/>
                <w:szCs w:val="18"/>
              </w:rPr>
              <w:t>Participatory Budgeting activity – 1% target of Council budget</w:t>
            </w:r>
          </w:p>
        </w:tc>
        <w:tc>
          <w:tcPr>
            <w:tcW w:w="442" w:type="pct"/>
          </w:tcPr>
          <w:p w14:paraId="6265F501" w14:textId="77777777" w:rsidR="00A1237F" w:rsidRPr="00040275"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100%</w:t>
            </w:r>
          </w:p>
        </w:tc>
        <w:tc>
          <w:tcPr>
            <w:tcW w:w="809" w:type="pct"/>
          </w:tcPr>
          <w:p w14:paraId="7C751102" w14:textId="77777777" w:rsidR="00A1237F" w:rsidRPr="00040275"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N/A</w:t>
            </w:r>
          </w:p>
        </w:tc>
        <w:tc>
          <w:tcPr>
            <w:tcW w:w="515" w:type="pct"/>
          </w:tcPr>
          <w:p w14:paraId="321A7E47" w14:textId="77777777" w:rsidR="00A1237F" w:rsidRPr="00040275"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23.12%</w:t>
            </w:r>
          </w:p>
        </w:tc>
        <w:tc>
          <w:tcPr>
            <w:tcW w:w="515" w:type="pct"/>
          </w:tcPr>
          <w:p w14:paraId="3D6B29B5" w14:textId="77777777" w:rsidR="00A1237F" w:rsidRPr="00040275"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13.78%</w:t>
            </w:r>
          </w:p>
        </w:tc>
        <w:tc>
          <w:tcPr>
            <w:tcW w:w="516" w:type="pct"/>
          </w:tcPr>
          <w:p w14:paraId="532BDC45" w14:textId="77777777" w:rsidR="00A1237F" w:rsidRPr="00040275" w:rsidRDefault="00A1237F" w:rsidP="009D42C1">
            <w:pPr>
              <w:pStyle w:val="BodyText"/>
              <w:spacing w:before="33" w:line="278" w:lineRule="auto"/>
              <w:ind w:right="38"/>
              <w:jc w:val="center"/>
              <w:rPr>
                <w:rFonts w:ascii="Aptos" w:hAnsi="Aptos"/>
                <w:noProof/>
                <w:color w:val="1F497D"/>
                <w:sz w:val="18"/>
                <w:szCs w:val="18"/>
                <w:lang w:eastAsia="en-GB"/>
              </w:rPr>
            </w:pPr>
            <w:r w:rsidRPr="00DB7417">
              <w:rPr>
                <w:rFonts w:ascii="Aptos" w:hAnsi="Aptos"/>
                <w:noProof/>
                <w:sz w:val="18"/>
                <w:szCs w:val="18"/>
                <w:lang w:eastAsia="en-GB"/>
              </w:rPr>
              <w:t>38.52%</w:t>
            </w:r>
          </w:p>
        </w:tc>
        <w:tc>
          <w:tcPr>
            <w:tcW w:w="366" w:type="pct"/>
          </w:tcPr>
          <w:p w14:paraId="54AE22E6" w14:textId="77777777" w:rsidR="00A1237F" w:rsidRPr="00040275" w:rsidRDefault="00A1237F" w:rsidP="009D42C1">
            <w:pPr>
              <w:pStyle w:val="BodyText"/>
              <w:spacing w:before="33" w:line="278" w:lineRule="auto"/>
              <w:ind w:right="38"/>
              <w:jc w:val="center"/>
              <w:rPr>
                <w:rFonts w:ascii="Aptos" w:eastAsia="Verdana" w:hAnsi="Aptos" w:cs="Verdana"/>
                <w:noProof/>
                <w:color w:val="000000"/>
                <w:sz w:val="18"/>
                <w:szCs w:val="18"/>
              </w:rPr>
            </w:pPr>
            <w:r w:rsidRPr="00D524E6">
              <w:rPr>
                <w:rFonts w:ascii="Aptos" w:eastAsia="Verdana" w:hAnsi="Aptos" w:cs="Verdana"/>
                <w:noProof/>
                <w:color w:val="000000"/>
                <w:sz w:val="18"/>
                <w:szCs w:val="18"/>
              </w:rPr>
              <w:drawing>
                <wp:inline distT="0" distB="0" distL="0" distR="0" wp14:anchorId="67429650" wp14:editId="008D780C">
                  <wp:extent cx="200025" cy="200025"/>
                  <wp:effectExtent l="0" t="0" r="9525" b="9525"/>
                  <wp:docPr id="12601015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30F417FE" w14:textId="77777777" w:rsidTr="009D42C1">
        <w:tc>
          <w:tcPr>
            <w:tcW w:w="1837" w:type="pct"/>
          </w:tcPr>
          <w:p w14:paraId="6CF99E48"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Number of affordable housing completions at end of current financial year</w:t>
            </w:r>
          </w:p>
        </w:tc>
        <w:tc>
          <w:tcPr>
            <w:tcW w:w="442" w:type="pct"/>
          </w:tcPr>
          <w:p w14:paraId="3F3A1C5A"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Data only</w:t>
            </w:r>
          </w:p>
        </w:tc>
        <w:tc>
          <w:tcPr>
            <w:tcW w:w="809" w:type="pct"/>
          </w:tcPr>
          <w:p w14:paraId="335E8DA0" w14:textId="77777777" w:rsidR="00A1237F" w:rsidRPr="00D524E6" w:rsidRDefault="00A1237F" w:rsidP="009D42C1">
            <w:pPr>
              <w:pStyle w:val="BodyText"/>
              <w:spacing w:before="33" w:line="278" w:lineRule="auto"/>
              <w:ind w:right="38"/>
              <w:jc w:val="center"/>
              <w:rPr>
                <w:rFonts w:ascii="Aptos" w:eastAsia="Arial" w:hAnsi="Aptos"/>
                <w:color w:val="000000" w:themeColor="text1"/>
                <w:sz w:val="18"/>
                <w:szCs w:val="18"/>
              </w:rPr>
            </w:pPr>
            <w:r w:rsidRPr="00D524E6">
              <w:rPr>
                <w:rFonts w:ascii="Aptos" w:eastAsia="Arial" w:hAnsi="Aptos"/>
                <w:sz w:val="18"/>
                <w:szCs w:val="18"/>
              </w:rPr>
              <w:t>N/A</w:t>
            </w:r>
          </w:p>
        </w:tc>
        <w:tc>
          <w:tcPr>
            <w:tcW w:w="515" w:type="pct"/>
          </w:tcPr>
          <w:p w14:paraId="4D6C004D"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97</w:t>
            </w:r>
          </w:p>
        </w:tc>
        <w:tc>
          <w:tcPr>
            <w:tcW w:w="515" w:type="pct"/>
          </w:tcPr>
          <w:p w14:paraId="43546742"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sz w:val="18"/>
                <w:szCs w:val="18"/>
              </w:rPr>
              <w:t>110</w:t>
            </w:r>
          </w:p>
        </w:tc>
        <w:tc>
          <w:tcPr>
            <w:tcW w:w="516" w:type="pct"/>
          </w:tcPr>
          <w:p w14:paraId="180A2E4A"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91</w:t>
            </w:r>
          </w:p>
        </w:tc>
        <w:tc>
          <w:tcPr>
            <w:tcW w:w="366" w:type="pct"/>
          </w:tcPr>
          <w:p w14:paraId="599E822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4E4316EF" wp14:editId="7ED3BFF7">
                  <wp:extent cx="200025" cy="200025"/>
                  <wp:effectExtent l="0" t="0" r="9525" b="9525"/>
                  <wp:docPr id="70414880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2E48CD02" w14:textId="77777777" w:rsidTr="009D42C1">
        <w:tc>
          <w:tcPr>
            <w:tcW w:w="1837" w:type="pct"/>
          </w:tcPr>
          <w:p w14:paraId="1F492E7D"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Percentage of schools that are rated B or better for condition</w:t>
            </w:r>
          </w:p>
        </w:tc>
        <w:tc>
          <w:tcPr>
            <w:tcW w:w="442" w:type="pct"/>
          </w:tcPr>
          <w:p w14:paraId="55892243"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50.9%</w:t>
            </w:r>
          </w:p>
        </w:tc>
        <w:tc>
          <w:tcPr>
            <w:tcW w:w="809" w:type="pct"/>
          </w:tcPr>
          <w:p w14:paraId="08F44EAB"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N/A</w:t>
            </w:r>
          </w:p>
        </w:tc>
        <w:tc>
          <w:tcPr>
            <w:tcW w:w="515" w:type="pct"/>
          </w:tcPr>
          <w:p w14:paraId="1F7A9FEF"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41%</w:t>
            </w:r>
          </w:p>
        </w:tc>
        <w:tc>
          <w:tcPr>
            <w:tcW w:w="515" w:type="pct"/>
          </w:tcPr>
          <w:p w14:paraId="3E5654F0"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41%</w:t>
            </w:r>
          </w:p>
        </w:tc>
        <w:tc>
          <w:tcPr>
            <w:tcW w:w="516" w:type="pct"/>
          </w:tcPr>
          <w:p w14:paraId="11054F1C"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46%</w:t>
            </w:r>
          </w:p>
        </w:tc>
        <w:tc>
          <w:tcPr>
            <w:tcW w:w="366" w:type="pct"/>
          </w:tcPr>
          <w:p w14:paraId="13B8A96F"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1C7856AD" wp14:editId="4FA1ECB6">
                  <wp:extent cx="200025" cy="200025"/>
                  <wp:effectExtent l="0" t="0" r="9525" b="9525"/>
                  <wp:docPr id="11128825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2F060386" w14:textId="77777777" w:rsidTr="009D42C1">
        <w:tc>
          <w:tcPr>
            <w:tcW w:w="1837" w:type="pct"/>
          </w:tcPr>
          <w:p w14:paraId="39ED9CB8"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Percentage of schools that are rated B or better for suitability</w:t>
            </w:r>
          </w:p>
        </w:tc>
        <w:tc>
          <w:tcPr>
            <w:tcW w:w="442" w:type="pct"/>
          </w:tcPr>
          <w:p w14:paraId="6BA21442"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100%</w:t>
            </w:r>
          </w:p>
        </w:tc>
        <w:tc>
          <w:tcPr>
            <w:tcW w:w="809" w:type="pct"/>
          </w:tcPr>
          <w:p w14:paraId="43F02AE0"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N/A</w:t>
            </w:r>
          </w:p>
        </w:tc>
        <w:tc>
          <w:tcPr>
            <w:tcW w:w="515" w:type="pct"/>
          </w:tcPr>
          <w:p w14:paraId="6FA9B9CD"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100%</w:t>
            </w:r>
          </w:p>
        </w:tc>
        <w:tc>
          <w:tcPr>
            <w:tcW w:w="515" w:type="pct"/>
          </w:tcPr>
          <w:p w14:paraId="5D49D2ED"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100%</w:t>
            </w:r>
          </w:p>
        </w:tc>
        <w:tc>
          <w:tcPr>
            <w:tcW w:w="516" w:type="pct"/>
          </w:tcPr>
          <w:p w14:paraId="742DA5D6"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100%</w:t>
            </w:r>
          </w:p>
        </w:tc>
        <w:tc>
          <w:tcPr>
            <w:tcW w:w="366" w:type="pct"/>
          </w:tcPr>
          <w:p w14:paraId="163FF77C"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1202CEFF" wp14:editId="10CBCE0D">
                  <wp:extent cx="200025" cy="200025"/>
                  <wp:effectExtent l="0" t="0" r="9525" b="0"/>
                  <wp:docPr id="30887353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57679D1B" w14:textId="77777777" w:rsidTr="009D42C1">
        <w:tc>
          <w:tcPr>
            <w:tcW w:w="1837" w:type="pct"/>
          </w:tcPr>
          <w:p w14:paraId="14C1FD5B"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CO2 emissions area wide per capita</w:t>
            </w:r>
            <w:r>
              <w:rPr>
                <w:rFonts w:ascii="Aptos" w:eastAsia="Arial" w:hAnsi="Aptos"/>
                <w:sz w:val="18"/>
                <w:szCs w:val="18"/>
              </w:rPr>
              <w:t xml:space="preserve"> (in tonnes)</w:t>
            </w:r>
          </w:p>
        </w:tc>
        <w:tc>
          <w:tcPr>
            <w:tcW w:w="442" w:type="pct"/>
          </w:tcPr>
          <w:p w14:paraId="71213F15"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3.62t</w:t>
            </w:r>
          </w:p>
        </w:tc>
        <w:tc>
          <w:tcPr>
            <w:tcW w:w="809" w:type="pct"/>
          </w:tcPr>
          <w:p w14:paraId="237DFD38"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5.</w:t>
            </w:r>
            <w:r>
              <w:rPr>
                <w:rFonts w:ascii="Aptos" w:eastAsia="Arial" w:hAnsi="Aptos"/>
                <w:sz w:val="18"/>
                <w:szCs w:val="18"/>
              </w:rPr>
              <w:t>18t</w:t>
            </w:r>
          </w:p>
          <w:p w14:paraId="33681919"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515" w:type="pct"/>
          </w:tcPr>
          <w:p w14:paraId="3B97A00F"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4.10t</w:t>
            </w:r>
          </w:p>
        </w:tc>
        <w:tc>
          <w:tcPr>
            <w:tcW w:w="515" w:type="pct"/>
          </w:tcPr>
          <w:p w14:paraId="42E44055"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Jul 2026</w:t>
            </w:r>
          </w:p>
        </w:tc>
        <w:tc>
          <w:tcPr>
            <w:tcW w:w="516" w:type="pct"/>
          </w:tcPr>
          <w:p w14:paraId="4984D166"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Jul 2027</w:t>
            </w:r>
          </w:p>
        </w:tc>
        <w:tc>
          <w:tcPr>
            <w:tcW w:w="366" w:type="pct"/>
          </w:tcPr>
          <w:p w14:paraId="07620BB4"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75AC9226" wp14:editId="786FBC4E">
                  <wp:extent cx="200025" cy="200025"/>
                  <wp:effectExtent l="0" t="0" r="9525" b="9525"/>
                  <wp:docPr id="30781942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r w:rsidR="00A1237F" w:rsidRPr="00D524E6" w14:paraId="08B1964B" w14:textId="77777777" w:rsidTr="009D42C1">
        <w:tc>
          <w:tcPr>
            <w:tcW w:w="1837" w:type="pct"/>
          </w:tcPr>
          <w:p w14:paraId="3D02EECC" w14:textId="77777777" w:rsidR="00A1237F" w:rsidRPr="00D524E6" w:rsidRDefault="00A1237F" w:rsidP="009D42C1">
            <w:pPr>
              <w:pStyle w:val="BodyText"/>
              <w:spacing w:before="33" w:line="278" w:lineRule="auto"/>
              <w:ind w:right="38"/>
              <w:rPr>
                <w:rFonts w:ascii="Aptos" w:eastAsia="Arial" w:hAnsi="Aptos"/>
                <w:sz w:val="18"/>
                <w:szCs w:val="18"/>
              </w:rPr>
            </w:pPr>
            <w:r w:rsidRPr="00D524E6">
              <w:rPr>
                <w:rFonts w:ascii="Aptos" w:eastAsia="Arial" w:hAnsi="Aptos"/>
                <w:sz w:val="18"/>
                <w:szCs w:val="18"/>
              </w:rPr>
              <w:t>CO2 emissions within scope of LA per capita</w:t>
            </w:r>
            <w:r>
              <w:rPr>
                <w:rFonts w:ascii="Aptos" w:eastAsia="Arial" w:hAnsi="Aptos"/>
                <w:sz w:val="18"/>
                <w:szCs w:val="18"/>
              </w:rPr>
              <w:t xml:space="preserve"> (in tonnes)</w:t>
            </w:r>
          </w:p>
        </w:tc>
        <w:tc>
          <w:tcPr>
            <w:tcW w:w="442" w:type="pct"/>
          </w:tcPr>
          <w:p w14:paraId="348FE7B8"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3.53t</w:t>
            </w:r>
          </w:p>
        </w:tc>
        <w:tc>
          <w:tcPr>
            <w:tcW w:w="809" w:type="pct"/>
          </w:tcPr>
          <w:p w14:paraId="0FB94EFF"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4.90t</w:t>
            </w:r>
          </w:p>
          <w:p w14:paraId="5318353F"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Arial" w:hAnsi="Aptos"/>
                <w:sz w:val="18"/>
                <w:szCs w:val="18"/>
              </w:rPr>
              <w:t>Family Group</w:t>
            </w:r>
          </w:p>
        </w:tc>
        <w:tc>
          <w:tcPr>
            <w:tcW w:w="515" w:type="pct"/>
          </w:tcPr>
          <w:p w14:paraId="62BF9CF5"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hAnsi="Aptos"/>
                <w:noProof/>
                <w:sz w:val="18"/>
                <w:szCs w:val="18"/>
                <w:lang w:eastAsia="en-GB"/>
              </w:rPr>
              <w:t>6.54t</w:t>
            </w:r>
          </w:p>
        </w:tc>
        <w:tc>
          <w:tcPr>
            <w:tcW w:w="515" w:type="pct"/>
          </w:tcPr>
          <w:p w14:paraId="6BF5527F" w14:textId="77777777" w:rsidR="00A1237F" w:rsidRPr="00D524E6" w:rsidRDefault="00A1237F" w:rsidP="009D42C1">
            <w:pPr>
              <w:pStyle w:val="BodyText"/>
              <w:spacing w:before="33" w:line="278" w:lineRule="auto"/>
              <w:ind w:right="38"/>
              <w:jc w:val="center"/>
              <w:rPr>
                <w:rFonts w:ascii="Aptos" w:eastAsia="Arial" w:hAnsi="Aptos"/>
                <w:sz w:val="18"/>
                <w:szCs w:val="18"/>
              </w:rPr>
            </w:pPr>
            <w:r>
              <w:rPr>
                <w:rFonts w:ascii="Aptos" w:eastAsia="Arial" w:hAnsi="Aptos"/>
                <w:sz w:val="18"/>
                <w:szCs w:val="18"/>
              </w:rPr>
              <w:t>Jul 2026</w:t>
            </w:r>
          </w:p>
        </w:tc>
        <w:tc>
          <w:tcPr>
            <w:tcW w:w="516" w:type="pct"/>
          </w:tcPr>
          <w:p w14:paraId="3D6AB6C4" w14:textId="77777777" w:rsidR="00A1237F" w:rsidRPr="00D524E6" w:rsidRDefault="00A1237F" w:rsidP="009D42C1">
            <w:pPr>
              <w:pStyle w:val="BodyText"/>
              <w:spacing w:before="33" w:line="278" w:lineRule="auto"/>
              <w:ind w:right="38"/>
              <w:jc w:val="center"/>
              <w:rPr>
                <w:rFonts w:ascii="Aptos" w:hAnsi="Aptos"/>
                <w:noProof/>
                <w:sz w:val="18"/>
                <w:szCs w:val="18"/>
                <w:lang w:eastAsia="en-GB"/>
              </w:rPr>
            </w:pPr>
            <w:r>
              <w:rPr>
                <w:rFonts w:ascii="Aptos" w:hAnsi="Aptos"/>
                <w:noProof/>
                <w:sz w:val="18"/>
                <w:szCs w:val="18"/>
                <w:lang w:eastAsia="en-GB"/>
              </w:rPr>
              <w:t>Jul 2027</w:t>
            </w:r>
          </w:p>
        </w:tc>
        <w:tc>
          <w:tcPr>
            <w:tcW w:w="366" w:type="pct"/>
          </w:tcPr>
          <w:p w14:paraId="41F254F2" w14:textId="77777777" w:rsidR="00A1237F" w:rsidRPr="00D524E6" w:rsidRDefault="00A1237F" w:rsidP="009D42C1">
            <w:pPr>
              <w:pStyle w:val="BodyText"/>
              <w:spacing w:before="33" w:line="278" w:lineRule="auto"/>
              <w:ind w:right="38"/>
              <w:jc w:val="center"/>
              <w:rPr>
                <w:rFonts w:ascii="Aptos" w:eastAsia="Arial" w:hAnsi="Aptos"/>
                <w:sz w:val="18"/>
                <w:szCs w:val="18"/>
              </w:rPr>
            </w:pPr>
            <w:r w:rsidRPr="00D524E6">
              <w:rPr>
                <w:rFonts w:ascii="Aptos" w:eastAsia="Verdana" w:hAnsi="Aptos" w:cs="Verdana"/>
                <w:noProof/>
                <w:color w:val="000000"/>
                <w:sz w:val="18"/>
                <w:szCs w:val="18"/>
              </w:rPr>
              <w:drawing>
                <wp:inline distT="0" distB="0" distL="0" distR="0" wp14:anchorId="7197E9F4" wp14:editId="6BF72BF3">
                  <wp:extent cx="200025" cy="200025"/>
                  <wp:effectExtent l="0" t="0" r="9525" b="9525"/>
                  <wp:docPr id="7332257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0025" cy="200025"/>
                          </a:xfrm>
                          <a:prstGeom prst="rect">
                            <a:avLst/>
                          </a:prstGeom>
                          <a:noFill/>
                          <a:ln>
                            <a:noFill/>
                          </a:ln>
                        </pic:spPr>
                      </pic:pic>
                    </a:graphicData>
                  </a:graphic>
                </wp:inline>
              </w:drawing>
            </w:r>
          </w:p>
        </w:tc>
      </w:tr>
    </w:tbl>
    <w:p w14:paraId="1FDF6E93" w14:textId="77777777" w:rsidR="00A1237F" w:rsidRPr="003A2349" w:rsidRDefault="00A1237F" w:rsidP="00A1237F">
      <w:pPr>
        <w:pStyle w:val="BodyText"/>
        <w:spacing w:before="33" w:line="278" w:lineRule="auto"/>
        <w:ind w:right="38"/>
        <w:rPr>
          <w:rFonts w:ascii="Aptos" w:eastAsia="Arial" w:hAnsi="Aptos"/>
          <w:sz w:val="18"/>
          <w:szCs w:val="18"/>
        </w:rPr>
      </w:pPr>
    </w:p>
    <w:p w14:paraId="59A1C123" w14:textId="77777777" w:rsidR="00A1237F" w:rsidRPr="00D524E6" w:rsidRDefault="00A1237F" w:rsidP="00A1237F">
      <w:pPr>
        <w:pStyle w:val="BodyText"/>
        <w:spacing w:before="33" w:line="278" w:lineRule="auto"/>
        <w:ind w:right="38"/>
        <w:rPr>
          <w:rFonts w:ascii="Aptos" w:eastAsia="Arial" w:hAnsi="Aptos"/>
          <w:sz w:val="18"/>
          <w:szCs w:val="18"/>
        </w:rPr>
      </w:pPr>
      <w:r w:rsidRPr="00CD08B4">
        <w:rPr>
          <w:rFonts w:ascii="Aptos" w:eastAsia="Arial" w:hAnsi="Aptos"/>
          <w:b/>
          <w:bCs/>
          <w:sz w:val="18"/>
          <w:szCs w:val="18"/>
        </w:rPr>
        <w:t xml:space="preserve">Build thriving, resilient, empowered </w:t>
      </w:r>
      <w:proofErr w:type="gramStart"/>
      <w:r w:rsidRPr="00CD08B4">
        <w:rPr>
          <w:rFonts w:ascii="Aptos" w:eastAsia="Arial" w:hAnsi="Aptos"/>
          <w:b/>
          <w:bCs/>
          <w:sz w:val="18"/>
          <w:szCs w:val="18"/>
        </w:rPr>
        <w:t>communities</w:t>
      </w:r>
      <w:proofErr w:type="gramEnd"/>
      <w:r w:rsidRPr="00CD08B4">
        <w:rPr>
          <w:rFonts w:ascii="Aptos" w:eastAsia="Arial" w:hAnsi="Aptos"/>
          <w:b/>
          <w:bCs/>
          <w:sz w:val="18"/>
          <w:szCs w:val="18"/>
        </w:rPr>
        <w:t xml:space="preserve"> indicators</w:t>
      </w:r>
      <w:r w:rsidRPr="00D524E6">
        <w:rPr>
          <w:rFonts w:ascii="Aptos" w:eastAsia="Arial" w:hAnsi="Aptos"/>
          <w:color w:val="1F497D" w:themeColor="text2"/>
          <w:sz w:val="18"/>
          <w:szCs w:val="18"/>
        </w:rPr>
        <w:t xml:space="preserve"> </w:t>
      </w:r>
      <w:r w:rsidRPr="00D524E6">
        <w:rPr>
          <w:rFonts w:ascii="Aptos" w:eastAsia="Arial" w:hAnsi="Aptos"/>
          <w:sz w:val="18"/>
          <w:szCs w:val="18"/>
        </w:rPr>
        <w:t xml:space="preserve">– </w:t>
      </w:r>
      <w:r>
        <w:rPr>
          <w:rFonts w:ascii="Aptos" w:eastAsia="Arial" w:hAnsi="Aptos"/>
          <w:sz w:val="18"/>
          <w:szCs w:val="18"/>
        </w:rPr>
        <w:t>in the main a gradual improvement in lower</w:t>
      </w:r>
      <w:r w:rsidRPr="00D524E6">
        <w:rPr>
          <w:rFonts w:ascii="Aptos" w:eastAsia="Arial" w:hAnsi="Aptos"/>
          <w:sz w:val="18"/>
          <w:szCs w:val="18"/>
        </w:rPr>
        <w:t xml:space="preserve"> town vacancy rates</w:t>
      </w:r>
      <w:r>
        <w:rPr>
          <w:rFonts w:ascii="Aptos" w:eastAsia="Arial" w:hAnsi="Aptos"/>
          <w:sz w:val="18"/>
          <w:szCs w:val="18"/>
        </w:rPr>
        <w:t>, participatory budgeting activity and school estate condition.  L</w:t>
      </w:r>
      <w:r w:rsidRPr="00D524E6">
        <w:rPr>
          <w:rFonts w:ascii="Aptos" w:eastAsia="Arial" w:hAnsi="Aptos"/>
          <w:sz w:val="18"/>
          <w:szCs w:val="18"/>
        </w:rPr>
        <w:t>ower delivery of new affordable houses</w:t>
      </w:r>
      <w:r>
        <w:rPr>
          <w:rFonts w:ascii="Aptos" w:eastAsia="Arial" w:hAnsi="Aptos"/>
          <w:sz w:val="18"/>
          <w:szCs w:val="18"/>
        </w:rPr>
        <w:t xml:space="preserve"> but likely that completions will span across reporting periods.</w:t>
      </w:r>
    </w:p>
    <w:p w14:paraId="2D7B3D59" w14:textId="77777777" w:rsidR="00A1237F" w:rsidRPr="003A2349" w:rsidRDefault="00A1237F" w:rsidP="00A1237F">
      <w:pPr>
        <w:widowControl w:val="0"/>
        <w:autoSpaceDE w:val="0"/>
        <w:autoSpaceDN w:val="0"/>
        <w:spacing w:before="33" w:line="278" w:lineRule="auto"/>
        <w:ind w:right="13"/>
        <w:jc w:val="both"/>
        <w:rPr>
          <w:rFonts w:ascii="Aptos" w:eastAsia="Arial" w:hAnsi="Aptos"/>
        </w:rPr>
        <w:sectPr w:rsidR="00A1237F" w:rsidRPr="003A2349" w:rsidSect="009972BB">
          <w:headerReference w:type="default" r:id="rId44"/>
          <w:pgSz w:w="11920" w:h="16840"/>
          <w:pgMar w:top="1134" w:right="1134" w:bottom="1134" w:left="1134" w:header="220" w:footer="470" w:gutter="0"/>
          <w:pgNumType w:start="2"/>
          <w:cols w:space="720"/>
        </w:sectPr>
      </w:pPr>
    </w:p>
    <w:p w14:paraId="6BED4CCE" w14:textId="77777777" w:rsidR="00A1237F" w:rsidRDefault="00A1237F" w:rsidP="00A1237F">
      <w:pPr>
        <w:jc w:val="right"/>
        <w:rPr>
          <w:rFonts w:ascii="Aptos" w:hAnsi="Aptos" w:cs="Arial"/>
          <w:b/>
          <w:color w:val="B117B1"/>
          <w:sz w:val="24"/>
          <w:szCs w:val="24"/>
        </w:rPr>
      </w:pPr>
      <w:r w:rsidRPr="00443395">
        <w:rPr>
          <w:rFonts w:ascii="Aptos" w:hAnsi="Aptos" w:cs="Arial"/>
          <w:b/>
          <w:color w:val="B117B1"/>
          <w:sz w:val="24"/>
          <w:szCs w:val="24"/>
        </w:rPr>
        <w:lastRenderedPageBreak/>
        <w:t>Management Commentary (cont.)</w:t>
      </w:r>
    </w:p>
    <w:p w14:paraId="09A87400" w14:textId="77777777" w:rsidR="00A1237F" w:rsidRPr="003A2349" w:rsidRDefault="00A1237F" w:rsidP="00A1237F">
      <w:pPr>
        <w:rPr>
          <w:rFonts w:ascii="Aptos" w:hAnsi="Aptos"/>
          <w:b/>
          <w:sz w:val="24"/>
          <w:szCs w:val="24"/>
        </w:rPr>
      </w:pPr>
    </w:p>
    <w:p w14:paraId="1E76CC8A" w14:textId="77777777" w:rsidR="00A1237F" w:rsidRPr="00D524E6" w:rsidRDefault="00A1237F" w:rsidP="00A1237F">
      <w:pPr>
        <w:pStyle w:val="Heading6"/>
        <w:spacing w:before="0"/>
        <w:rPr>
          <w:rFonts w:ascii="Aptos" w:hAnsi="Aptos" w:cs="Arial"/>
          <w:b/>
          <w:bCs/>
          <w:color w:val="auto"/>
          <w:sz w:val="22"/>
          <w:szCs w:val="22"/>
        </w:rPr>
      </w:pPr>
      <w:r w:rsidRPr="00D524E6">
        <w:rPr>
          <w:rFonts w:ascii="Aptos" w:hAnsi="Aptos" w:cs="Arial"/>
          <w:b/>
          <w:bCs/>
          <w:color w:val="auto"/>
          <w:sz w:val="22"/>
          <w:szCs w:val="22"/>
        </w:rPr>
        <w:t>Highlights</w:t>
      </w:r>
      <w:r w:rsidRPr="00D524E6">
        <w:rPr>
          <w:rFonts w:ascii="Aptos" w:hAnsi="Aptos" w:cs="Arial"/>
          <w:b/>
          <w:bCs/>
          <w:color w:val="auto"/>
          <w:spacing w:val="-5"/>
          <w:sz w:val="22"/>
          <w:szCs w:val="22"/>
        </w:rPr>
        <w:t xml:space="preserve"> </w:t>
      </w:r>
      <w:r w:rsidRPr="00D524E6">
        <w:rPr>
          <w:rFonts w:ascii="Aptos" w:hAnsi="Aptos" w:cs="Arial"/>
          <w:b/>
          <w:bCs/>
          <w:color w:val="auto"/>
          <w:sz w:val="22"/>
          <w:szCs w:val="22"/>
        </w:rPr>
        <w:t>of</w:t>
      </w:r>
      <w:r w:rsidRPr="00D524E6">
        <w:rPr>
          <w:rFonts w:ascii="Aptos" w:hAnsi="Aptos" w:cs="Arial"/>
          <w:b/>
          <w:bCs/>
          <w:color w:val="auto"/>
          <w:spacing w:val="-3"/>
          <w:sz w:val="22"/>
          <w:szCs w:val="22"/>
        </w:rPr>
        <w:t xml:space="preserve"> </w:t>
      </w:r>
      <w:r w:rsidRPr="00D524E6">
        <w:rPr>
          <w:rFonts w:ascii="Aptos" w:hAnsi="Aptos" w:cs="Arial"/>
          <w:b/>
          <w:bCs/>
          <w:color w:val="auto"/>
          <w:sz w:val="22"/>
          <w:szCs w:val="22"/>
        </w:rPr>
        <w:t>the</w:t>
      </w:r>
      <w:r w:rsidRPr="00D524E6">
        <w:rPr>
          <w:rFonts w:ascii="Aptos" w:hAnsi="Aptos" w:cs="Arial"/>
          <w:b/>
          <w:bCs/>
          <w:color w:val="auto"/>
          <w:spacing w:val="-3"/>
          <w:sz w:val="22"/>
          <w:szCs w:val="22"/>
        </w:rPr>
        <w:t xml:space="preserve"> </w:t>
      </w:r>
      <w:r w:rsidRPr="00D524E6">
        <w:rPr>
          <w:rFonts w:ascii="Aptos" w:hAnsi="Aptos" w:cs="Arial"/>
          <w:b/>
          <w:bCs/>
          <w:color w:val="auto"/>
          <w:sz w:val="22"/>
          <w:szCs w:val="22"/>
        </w:rPr>
        <w:t>year</w:t>
      </w:r>
    </w:p>
    <w:p w14:paraId="4E9187E0" w14:textId="77777777" w:rsidR="00A1237F" w:rsidRPr="008D2FCD" w:rsidRDefault="00A1237F" w:rsidP="00A1237F"/>
    <w:p w14:paraId="401669A0" w14:textId="77777777" w:rsidR="00A1237F" w:rsidRDefault="00A1237F" w:rsidP="00A1237F">
      <w:pPr>
        <w:spacing w:before="3" w:line="260" w:lineRule="exact"/>
        <w:rPr>
          <w:rFonts w:ascii="Aptos" w:hAnsi="Aptos"/>
          <w:szCs w:val="18"/>
        </w:rPr>
      </w:pPr>
      <w:r w:rsidRPr="00D524E6">
        <w:rPr>
          <w:rFonts w:ascii="Aptos" w:hAnsi="Aptos"/>
          <w:szCs w:val="18"/>
        </w:rPr>
        <w:t xml:space="preserve">A selection of highlights taken from Moray Council’s </w:t>
      </w:r>
      <w:hyperlink r:id="rId45" w:history="1">
        <w:proofErr w:type="gramStart"/>
        <w:r w:rsidRPr="00D524E6">
          <w:rPr>
            <w:rStyle w:val="Hyperlink"/>
            <w:rFonts w:ascii="Aptos" w:eastAsiaTheme="majorEastAsia" w:hAnsi="Aptos"/>
            <w:szCs w:val="18"/>
          </w:rPr>
          <w:t>News Room</w:t>
        </w:r>
        <w:proofErr w:type="gramEnd"/>
      </w:hyperlink>
      <w:r w:rsidRPr="00D524E6">
        <w:rPr>
          <w:rFonts w:ascii="Aptos" w:hAnsi="Aptos"/>
          <w:szCs w:val="18"/>
        </w:rPr>
        <w:t>.</w:t>
      </w:r>
    </w:p>
    <w:p w14:paraId="36DF0361" w14:textId="77777777" w:rsidR="00A1237F" w:rsidRDefault="00A1237F" w:rsidP="00A1237F">
      <w:pPr>
        <w:rPr>
          <w:noProof/>
        </w:rPr>
      </w:pPr>
    </w:p>
    <w:p w14:paraId="24917B6E" w14:textId="77777777" w:rsidR="00A1237F" w:rsidRDefault="00A1237F" w:rsidP="00A1237F">
      <w:pPr>
        <w:rPr>
          <w:noProof/>
        </w:rPr>
      </w:pPr>
    </w:p>
    <w:p w14:paraId="7C38E09B" w14:textId="77777777" w:rsidR="00A1237F" w:rsidRDefault="00A1237F" w:rsidP="00A1237F">
      <w:pPr>
        <w:rPr>
          <w:noProof/>
        </w:rPr>
      </w:pPr>
      <w:r>
        <w:rPr>
          <w:noProof/>
        </w:rPr>
        <w:drawing>
          <wp:inline distT="0" distB="0" distL="0" distR="0" wp14:anchorId="045E024A" wp14:editId="258A91D9">
            <wp:extent cx="1506996" cy="1779814"/>
            <wp:effectExtent l="0" t="0" r="0" b="0"/>
            <wp:docPr id="17251303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5130327" name=""/>
                    <pic:cNvPicPr/>
                  </pic:nvPicPr>
                  <pic:blipFill>
                    <a:blip r:embed="rId46"/>
                    <a:stretch>
                      <a:fillRect/>
                    </a:stretch>
                  </pic:blipFill>
                  <pic:spPr>
                    <a:xfrm>
                      <a:off x="0" y="0"/>
                      <a:ext cx="1521209" cy="1796600"/>
                    </a:xfrm>
                    <a:prstGeom prst="rect">
                      <a:avLst/>
                    </a:prstGeom>
                  </pic:spPr>
                </pic:pic>
              </a:graphicData>
            </a:graphic>
          </wp:inline>
        </w:drawing>
      </w:r>
      <w:r>
        <w:rPr>
          <w:noProof/>
        </w:rPr>
        <w:drawing>
          <wp:inline distT="0" distB="0" distL="0" distR="0" wp14:anchorId="5009F7D0" wp14:editId="2974D96E">
            <wp:extent cx="1514475" cy="1795421"/>
            <wp:effectExtent l="0" t="0" r="0" b="0"/>
            <wp:docPr id="15384307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1593888" name=""/>
                    <pic:cNvPicPr/>
                  </pic:nvPicPr>
                  <pic:blipFill>
                    <a:blip r:embed="rId47"/>
                    <a:stretch>
                      <a:fillRect/>
                    </a:stretch>
                  </pic:blipFill>
                  <pic:spPr>
                    <a:xfrm>
                      <a:off x="0" y="0"/>
                      <a:ext cx="1522321" cy="1804722"/>
                    </a:xfrm>
                    <a:prstGeom prst="rect">
                      <a:avLst/>
                    </a:prstGeom>
                  </pic:spPr>
                </pic:pic>
              </a:graphicData>
            </a:graphic>
          </wp:inline>
        </w:drawing>
      </w:r>
      <w:r>
        <w:rPr>
          <w:noProof/>
        </w:rPr>
        <w:drawing>
          <wp:inline distT="0" distB="0" distL="0" distR="0" wp14:anchorId="02C615E6" wp14:editId="0442D03B">
            <wp:extent cx="1493864" cy="1778000"/>
            <wp:effectExtent l="0" t="0" r="0" b="0"/>
            <wp:docPr id="16117397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1739754" name=""/>
                    <pic:cNvPicPr/>
                  </pic:nvPicPr>
                  <pic:blipFill>
                    <a:blip r:embed="rId48"/>
                    <a:stretch>
                      <a:fillRect/>
                    </a:stretch>
                  </pic:blipFill>
                  <pic:spPr>
                    <a:xfrm>
                      <a:off x="0" y="0"/>
                      <a:ext cx="1502191" cy="1787911"/>
                    </a:xfrm>
                    <a:prstGeom prst="rect">
                      <a:avLst/>
                    </a:prstGeom>
                  </pic:spPr>
                </pic:pic>
              </a:graphicData>
            </a:graphic>
          </wp:inline>
        </w:drawing>
      </w:r>
      <w:r>
        <w:rPr>
          <w:noProof/>
        </w:rPr>
        <w:drawing>
          <wp:inline distT="0" distB="0" distL="0" distR="0" wp14:anchorId="123B1957" wp14:editId="0047E808">
            <wp:extent cx="1458686" cy="1789435"/>
            <wp:effectExtent l="0" t="0" r="8255" b="1270"/>
            <wp:docPr id="19948133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0285334" name=""/>
                    <pic:cNvPicPr/>
                  </pic:nvPicPr>
                  <pic:blipFill>
                    <a:blip r:embed="rId49"/>
                    <a:stretch>
                      <a:fillRect/>
                    </a:stretch>
                  </pic:blipFill>
                  <pic:spPr>
                    <a:xfrm>
                      <a:off x="0" y="0"/>
                      <a:ext cx="1472787" cy="1806733"/>
                    </a:xfrm>
                    <a:prstGeom prst="rect">
                      <a:avLst/>
                    </a:prstGeom>
                  </pic:spPr>
                </pic:pic>
              </a:graphicData>
            </a:graphic>
          </wp:inline>
        </w:drawing>
      </w:r>
    </w:p>
    <w:p w14:paraId="2D0D9C9C" w14:textId="77777777" w:rsidR="00A1237F" w:rsidRDefault="00A1237F" w:rsidP="00A1237F">
      <w:pPr>
        <w:rPr>
          <w:noProof/>
        </w:rPr>
      </w:pPr>
      <w:r>
        <w:rPr>
          <w:noProof/>
        </w:rPr>
        <w:drawing>
          <wp:inline distT="0" distB="0" distL="0" distR="0" wp14:anchorId="619D1F6F" wp14:editId="63CBC113">
            <wp:extent cx="1576049" cy="1741714"/>
            <wp:effectExtent l="0" t="0" r="5715" b="0"/>
            <wp:docPr id="14465034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6503434" name=""/>
                    <pic:cNvPicPr/>
                  </pic:nvPicPr>
                  <pic:blipFill>
                    <a:blip r:embed="rId50"/>
                    <a:stretch>
                      <a:fillRect/>
                    </a:stretch>
                  </pic:blipFill>
                  <pic:spPr>
                    <a:xfrm>
                      <a:off x="0" y="0"/>
                      <a:ext cx="1594606" cy="1762222"/>
                    </a:xfrm>
                    <a:prstGeom prst="rect">
                      <a:avLst/>
                    </a:prstGeom>
                  </pic:spPr>
                </pic:pic>
              </a:graphicData>
            </a:graphic>
          </wp:inline>
        </w:drawing>
      </w:r>
      <w:r>
        <w:rPr>
          <w:noProof/>
        </w:rPr>
        <w:drawing>
          <wp:inline distT="0" distB="0" distL="0" distR="0" wp14:anchorId="1ABADAFC" wp14:editId="0D6FAA4D">
            <wp:extent cx="1437031" cy="1714500"/>
            <wp:effectExtent l="0" t="0" r="0" b="0"/>
            <wp:docPr id="15318946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3066479" name=""/>
                    <pic:cNvPicPr/>
                  </pic:nvPicPr>
                  <pic:blipFill>
                    <a:blip r:embed="rId51"/>
                    <a:stretch>
                      <a:fillRect/>
                    </a:stretch>
                  </pic:blipFill>
                  <pic:spPr>
                    <a:xfrm>
                      <a:off x="0" y="0"/>
                      <a:ext cx="1462868" cy="1745326"/>
                    </a:xfrm>
                    <a:prstGeom prst="rect">
                      <a:avLst/>
                    </a:prstGeom>
                  </pic:spPr>
                </pic:pic>
              </a:graphicData>
            </a:graphic>
          </wp:inline>
        </w:drawing>
      </w:r>
      <w:r>
        <w:rPr>
          <w:noProof/>
        </w:rPr>
        <w:drawing>
          <wp:inline distT="0" distB="0" distL="0" distR="0" wp14:anchorId="0FE4FAA8" wp14:editId="5E70B8B9">
            <wp:extent cx="1479006" cy="1745988"/>
            <wp:effectExtent l="0" t="0" r="6985" b="6985"/>
            <wp:docPr id="4690470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9047069" name=""/>
                    <pic:cNvPicPr/>
                  </pic:nvPicPr>
                  <pic:blipFill>
                    <a:blip r:embed="rId52"/>
                    <a:stretch>
                      <a:fillRect/>
                    </a:stretch>
                  </pic:blipFill>
                  <pic:spPr>
                    <a:xfrm>
                      <a:off x="0" y="0"/>
                      <a:ext cx="1498586" cy="1769102"/>
                    </a:xfrm>
                    <a:prstGeom prst="rect">
                      <a:avLst/>
                    </a:prstGeom>
                  </pic:spPr>
                </pic:pic>
              </a:graphicData>
            </a:graphic>
          </wp:inline>
        </w:drawing>
      </w:r>
    </w:p>
    <w:p w14:paraId="7E3DE1B6" w14:textId="77777777" w:rsidR="00A1237F" w:rsidRDefault="00A1237F" w:rsidP="00A1237F">
      <w:pPr>
        <w:rPr>
          <w:noProof/>
        </w:rPr>
      </w:pPr>
      <w:r>
        <w:rPr>
          <w:noProof/>
        </w:rPr>
        <w:drawing>
          <wp:inline distT="0" distB="0" distL="0" distR="0" wp14:anchorId="256B8C2B" wp14:editId="29ED03DF">
            <wp:extent cx="1558455" cy="1762117"/>
            <wp:effectExtent l="0" t="0" r="3810" b="0"/>
            <wp:docPr id="12072601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1998476" name=""/>
                    <pic:cNvPicPr/>
                  </pic:nvPicPr>
                  <pic:blipFill>
                    <a:blip r:embed="rId53"/>
                    <a:stretch>
                      <a:fillRect/>
                    </a:stretch>
                  </pic:blipFill>
                  <pic:spPr>
                    <a:xfrm>
                      <a:off x="0" y="0"/>
                      <a:ext cx="1576269" cy="1782259"/>
                    </a:xfrm>
                    <a:prstGeom prst="rect">
                      <a:avLst/>
                    </a:prstGeom>
                  </pic:spPr>
                </pic:pic>
              </a:graphicData>
            </a:graphic>
          </wp:inline>
        </w:drawing>
      </w:r>
      <w:r>
        <w:rPr>
          <w:noProof/>
        </w:rPr>
        <w:drawing>
          <wp:inline distT="0" distB="0" distL="0" distR="0" wp14:anchorId="04BA48F9" wp14:editId="798E2C74">
            <wp:extent cx="1480849" cy="1725433"/>
            <wp:effectExtent l="0" t="0" r="5080" b="8255"/>
            <wp:docPr id="13129680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3556257" name=""/>
                    <pic:cNvPicPr/>
                  </pic:nvPicPr>
                  <pic:blipFill>
                    <a:blip r:embed="rId54"/>
                    <a:stretch>
                      <a:fillRect/>
                    </a:stretch>
                  </pic:blipFill>
                  <pic:spPr>
                    <a:xfrm>
                      <a:off x="0" y="0"/>
                      <a:ext cx="1504865" cy="1753415"/>
                    </a:xfrm>
                    <a:prstGeom prst="rect">
                      <a:avLst/>
                    </a:prstGeom>
                  </pic:spPr>
                </pic:pic>
              </a:graphicData>
            </a:graphic>
          </wp:inline>
        </w:drawing>
      </w:r>
      <w:r>
        <w:rPr>
          <w:noProof/>
        </w:rPr>
        <w:drawing>
          <wp:inline distT="0" distB="0" distL="0" distR="0" wp14:anchorId="5E4C6097" wp14:editId="332263D6">
            <wp:extent cx="1448963" cy="1741335"/>
            <wp:effectExtent l="0" t="0" r="0" b="0"/>
            <wp:docPr id="16213524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678690" name=""/>
                    <pic:cNvPicPr/>
                  </pic:nvPicPr>
                  <pic:blipFill>
                    <a:blip r:embed="rId55"/>
                    <a:stretch>
                      <a:fillRect/>
                    </a:stretch>
                  </pic:blipFill>
                  <pic:spPr>
                    <a:xfrm>
                      <a:off x="0" y="0"/>
                      <a:ext cx="1464110" cy="1759538"/>
                    </a:xfrm>
                    <a:prstGeom prst="rect">
                      <a:avLst/>
                    </a:prstGeom>
                  </pic:spPr>
                </pic:pic>
              </a:graphicData>
            </a:graphic>
          </wp:inline>
        </w:drawing>
      </w:r>
    </w:p>
    <w:p w14:paraId="2709098A" w14:textId="77777777" w:rsidR="00A1237F" w:rsidRDefault="00A1237F" w:rsidP="00A1237F">
      <w:pPr>
        <w:rPr>
          <w:noProof/>
        </w:rPr>
      </w:pPr>
      <w:r>
        <w:rPr>
          <w:noProof/>
        </w:rPr>
        <w:drawing>
          <wp:inline distT="0" distB="0" distL="0" distR="0" wp14:anchorId="495CE08F" wp14:editId="0B1FA34C">
            <wp:extent cx="1566407" cy="1877772"/>
            <wp:effectExtent l="0" t="0" r="0" b="8255"/>
            <wp:docPr id="10474550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1462986" name=""/>
                    <pic:cNvPicPr/>
                  </pic:nvPicPr>
                  <pic:blipFill>
                    <a:blip r:embed="rId56"/>
                    <a:stretch>
                      <a:fillRect/>
                    </a:stretch>
                  </pic:blipFill>
                  <pic:spPr>
                    <a:xfrm>
                      <a:off x="0" y="0"/>
                      <a:ext cx="1597923" cy="1915553"/>
                    </a:xfrm>
                    <a:prstGeom prst="rect">
                      <a:avLst/>
                    </a:prstGeom>
                  </pic:spPr>
                </pic:pic>
              </a:graphicData>
            </a:graphic>
          </wp:inline>
        </w:drawing>
      </w:r>
      <w:r>
        <w:rPr>
          <w:noProof/>
        </w:rPr>
        <w:drawing>
          <wp:inline distT="0" distB="0" distL="0" distR="0" wp14:anchorId="57C849D0" wp14:editId="39C49B09">
            <wp:extent cx="1590107" cy="1844703"/>
            <wp:effectExtent l="0" t="0" r="0" b="3175"/>
            <wp:docPr id="18423778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2377821" name=""/>
                    <pic:cNvPicPr/>
                  </pic:nvPicPr>
                  <pic:blipFill>
                    <a:blip r:embed="rId57"/>
                    <a:stretch>
                      <a:fillRect/>
                    </a:stretch>
                  </pic:blipFill>
                  <pic:spPr>
                    <a:xfrm>
                      <a:off x="0" y="0"/>
                      <a:ext cx="1603079" cy="1859751"/>
                    </a:xfrm>
                    <a:prstGeom prst="rect">
                      <a:avLst/>
                    </a:prstGeom>
                  </pic:spPr>
                </pic:pic>
              </a:graphicData>
            </a:graphic>
          </wp:inline>
        </w:drawing>
      </w:r>
      <w:r>
        <w:rPr>
          <w:noProof/>
        </w:rPr>
        <w:drawing>
          <wp:inline distT="0" distB="0" distL="0" distR="0" wp14:anchorId="467C8661" wp14:editId="323C1679">
            <wp:extent cx="1457739" cy="1749287"/>
            <wp:effectExtent l="0" t="0" r="9525" b="3810"/>
            <wp:docPr id="4742175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217506" name=""/>
                    <pic:cNvPicPr/>
                  </pic:nvPicPr>
                  <pic:blipFill>
                    <a:blip r:embed="rId58"/>
                    <a:stretch>
                      <a:fillRect/>
                    </a:stretch>
                  </pic:blipFill>
                  <pic:spPr>
                    <a:xfrm>
                      <a:off x="0" y="0"/>
                      <a:ext cx="1469953" cy="1763944"/>
                    </a:xfrm>
                    <a:prstGeom prst="rect">
                      <a:avLst/>
                    </a:prstGeom>
                  </pic:spPr>
                </pic:pic>
              </a:graphicData>
            </a:graphic>
          </wp:inline>
        </w:drawing>
      </w:r>
    </w:p>
    <w:p w14:paraId="20BFC7E1" w14:textId="77777777" w:rsidR="00A1237F" w:rsidRPr="00CC27D9" w:rsidRDefault="00A1237F" w:rsidP="00A1237F">
      <w:pPr>
        <w:rPr>
          <w:noProof/>
        </w:rPr>
      </w:pPr>
    </w:p>
    <w:p w14:paraId="7863C6EB" w14:textId="77777777" w:rsidR="00A1237F" w:rsidRDefault="00A1237F" w:rsidP="00A1237F">
      <w:pPr>
        <w:spacing w:before="219"/>
        <w:jc w:val="right"/>
        <w:rPr>
          <w:rFonts w:ascii="Aptos" w:hAnsi="Aptos"/>
          <w:b/>
          <w:color w:val="B117B1"/>
          <w:sz w:val="24"/>
        </w:rPr>
      </w:pPr>
    </w:p>
    <w:p w14:paraId="26D330D1" w14:textId="77777777" w:rsidR="00A1237F" w:rsidRDefault="00A1237F" w:rsidP="00A1237F">
      <w:pPr>
        <w:spacing w:before="219"/>
        <w:jc w:val="right"/>
        <w:rPr>
          <w:rFonts w:ascii="Aptos" w:hAnsi="Aptos"/>
          <w:b/>
          <w:color w:val="B117B1"/>
          <w:sz w:val="24"/>
        </w:rPr>
      </w:pPr>
    </w:p>
    <w:p w14:paraId="0F0476C1" w14:textId="77777777" w:rsidR="00A1237F" w:rsidRPr="003A2349" w:rsidRDefault="00A1237F" w:rsidP="00A1237F">
      <w:pPr>
        <w:spacing w:before="219"/>
        <w:jc w:val="right"/>
        <w:rPr>
          <w:rFonts w:ascii="Aptos" w:hAnsi="Aptos"/>
          <w:b/>
          <w:sz w:val="24"/>
        </w:rPr>
      </w:pPr>
      <w:r w:rsidRPr="00443395">
        <w:rPr>
          <w:rFonts w:ascii="Aptos" w:hAnsi="Aptos"/>
          <w:b/>
          <w:color w:val="B117B1"/>
          <w:sz w:val="24"/>
        </w:rPr>
        <w:lastRenderedPageBreak/>
        <w:t>Management</w:t>
      </w:r>
      <w:r w:rsidRPr="00443395">
        <w:rPr>
          <w:rFonts w:ascii="Aptos" w:hAnsi="Aptos"/>
          <w:b/>
          <w:color w:val="B117B1"/>
          <w:spacing w:val="-3"/>
          <w:sz w:val="24"/>
        </w:rPr>
        <w:t xml:space="preserve"> </w:t>
      </w:r>
      <w:r w:rsidRPr="00443395">
        <w:rPr>
          <w:rFonts w:ascii="Aptos" w:hAnsi="Aptos"/>
          <w:b/>
          <w:color w:val="B117B1"/>
          <w:sz w:val="24"/>
        </w:rPr>
        <w:t>Commentary</w:t>
      </w:r>
      <w:r w:rsidRPr="00443395">
        <w:rPr>
          <w:rFonts w:ascii="Aptos" w:hAnsi="Aptos"/>
          <w:b/>
          <w:color w:val="B117B1"/>
          <w:spacing w:val="-4"/>
          <w:sz w:val="24"/>
        </w:rPr>
        <w:t xml:space="preserve"> </w:t>
      </w:r>
      <w:r w:rsidRPr="00443395">
        <w:rPr>
          <w:rFonts w:ascii="Aptos" w:hAnsi="Aptos"/>
          <w:b/>
          <w:color w:val="B117B1"/>
          <w:sz w:val="24"/>
        </w:rPr>
        <w:t>(cont</w:t>
      </w:r>
      <w:r>
        <w:rPr>
          <w:rFonts w:ascii="Aptos" w:hAnsi="Aptos"/>
          <w:b/>
          <w:color w:val="B117B1"/>
          <w:sz w:val="24"/>
        </w:rPr>
        <w:t>.</w:t>
      </w:r>
      <w:r w:rsidRPr="00443395">
        <w:rPr>
          <w:rFonts w:ascii="Aptos" w:hAnsi="Aptos"/>
          <w:b/>
          <w:color w:val="B117B1"/>
          <w:sz w:val="24"/>
        </w:rPr>
        <w:t>)</w:t>
      </w:r>
    </w:p>
    <w:p w14:paraId="394C7FC3" w14:textId="77777777" w:rsidR="00A1237F" w:rsidRPr="003A2349" w:rsidRDefault="00A1237F" w:rsidP="00A1237F">
      <w:pPr>
        <w:widowControl w:val="0"/>
        <w:autoSpaceDE w:val="0"/>
        <w:autoSpaceDN w:val="0"/>
        <w:spacing w:before="7"/>
        <w:rPr>
          <w:rFonts w:ascii="Aptos" w:eastAsia="Arial" w:hAnsi="Aptos" w:cs="Arial"/>
          <w:b/>
          <w:sz w:val="22"/>
          <w:szCs w:val="18"/>
          <w:lang w:eastAsia="en-US"/>
        </w:rPr>
      </w:pPr>
    </w:p>
    <w:p w14:paraId="46CE37C7" w14:textId="77777777" w:rsidR="00A1237F" w:rsidRPr="00D524E6" w:rsidRDefault="00A1237F" w:rsidP="00A1237F">
      <w:pPr>
        <w:widowControl w:val="0"/>
        <w:autoSpaceDE w:val="0"/>
        <w:autoSpaceDN w:val="0"/>
        <w:outlineLvl w:val="5"/>
        <w:rPr>
          <w:rFonts w:ascii="Aptos" w:eastAsia="Arial" w:hAnsi="Aptos" w:cs="Arial"/>
          <w:b/>
          <w:bCs/>
          <w:szCs w:val="18"/>
          <w:lang w:eastAsia="en-US"/>
        </w:rPr>
      </w:pPr>
      <w:r w:rsidRPr="00D524E6">
        <w:rPr>
          <w:rFonts w:ascii="Aptos" w:eastAsia="Arial" w:hAnsi="Aptos" w:cs="Arial"/>
          <w:b/>
          <w:bCs/>
          <w:szCs w:val="18"/>
          <w:lang w:eastAsia="en-US"/>
        </w:rPr>
        <w:t>Financial</w:t>
      </w:r>
      <w:r w:rsidRPr="00D524E6">
        <w:rPr>
          <w:rFonts w:ascii="Aptos" w:eastAsia="Arial" w:hAnsi="Aptos" w:cs="Arial"/>
          <w:b/>
          <w:bCs/>
          <w:spacing w:val="-2"/>
          <w:szCs w:val="18"/>
          <w:lang w:eastAsia="en-US"/>
        </w:rPr>
        <w:t xml:space="preserve"> </w:t>
      </w:r>
      <w:r w:rsidRPr="00D524E6">
        <w:rPr>
          <w:rFonts w:ascii="Aptos" w:eastAsia="Arial" w:hAnsi="Aptos" w:cs="Arial"/>
          <w:b/>
          <w:bCs/>
          <w:szCs w:val="18"/>
          <w:lang w:eastAsia="en-US"/>
        </w:rPr>
        <w:t>Results</w:t>
      </w:r>
      <w:r w:rsidRPr="00D524E6">
        <w:rPr>
          <w:rFonts w:ascii="Aptos" w:eastAsia="Arial" w:hAnsi="Aptos" w:cs="Arial"/>
          <w:b/>
          <w:bCs/>
          <w:spacing w:val="-3"/>
          <w:szCs w:val="18"/>
          <w:lang w:eastAsia="en-US"/>
        </w:rPr>
        <w:t xml:space="preserve"> </w:t>
      </w:r>
      <w:r w:rsidRPr="00D524E6">
        <w:rPr>
          <w:rFonts w:ascii="Aptos" w:eastAsia="Arial" w:hAnsi="Aptos" w:cs="Arial"/>
          <w:b/>
          <w:bCs/>
          <w:szCs w:val="18"/>
          <w:lang w:eastAsia="en-US"/>
        </w:rPr>
        <w:t>for</w:t>
      </w:r>
      <w:r w:rsidRPr="00D524E6">
        <w:rPr>
          <w:rFonts w:ascii="Aptos" w:eastAsia="Arial" w:hAnsi="Aptos" w:cs="Arial"/>
          <w:b/>
          <w:bCs/>
          <w:spacing w:val="-2"/>
          <w:szCs w:val="18"/>
          <w:lang w:eastAsia="en-US"/>
        </w:rPr>
        <w:t xml:space="preserve"> </w:t>
      </w:r>
      <w:r w:rsidRPr="00D524E6">
        <w:rPr>
          <w:rFonts w:ascii="Aptos" w:eastAsia="Arial" w:hAnsi="Aptos" w:cs="Arial"/>
          <w:b/>
          <w:bCs/>
          <w:szCs w:val="18"/>
          <w:lang w:eastAsia="en-US"/>
        </w:rPr>
        <w:t>the</w:t>
      </w:r>
      <w:r w:rsidRPr="00D524E6">
        <w:rPr>
          <w:rFonts w:ascii="Aptos" w:eastAsia="Arial" w:hAnsi="Aptos" w:cs="Arial"/>
          <w:b/>
          <w:bCs/>
          <w:spacing w:val="-2"/>
          <w:szCs w:val="18"/>
          <w:lang w:eastAsia="en-US"/>
        </w:rPr>
        <w:t xml:space="preserve"> </w:t>
      </w:r>
      <w:r w:rsidRPr="00D524E6">
        <w:rPr>
          <w:rFonts w:ascii="Aptos" w:eastAsia="Arial" w:hAnsi="Aptos" w:cs="Arial"/>
          <w:b/>
          <w:bCs/>
          <w:szCs w:val="18"/>
          <w:lang w:eastAsia="en-US"/>
        </w:rPr>
        <w:t>year</w:t>
      </w:r>
    </w:p>
    <w:p w14:paraId="703EA242" w14:textId="77777777" w:rsidR="00A1237F" w:rsidRPr="00D524E6" w:rsidRDefault="00A1237F" w:rsidP="00A1237F">
      <w:pPr>
        <w:widowControl w:val="0"/>
        <w:autoSpaceDE w:val="0"/>
        <w:autoSpaceDN w:val="0"/>
        <w:ind w:right="364"/>
        <w:jc w:val="both"/>
        <w:rPr>
          <w:rFonts w:ascii="Aptos" w:eastAsia="Arial" w:hAnsi="Aptos" w:cs="Arial"/>
          <w:szCs w:val="18"/>
          <w:lang w:eastAsia="en-US"/>
        </w:rPr>
      </w:pPr>
      <w:r w:rsidRPr="00C81810">
        <w:rPr>
          <w:rFonts w:ascii="Aptos" w:eastAsia="Arial" w:hAnsi="Aptos" w:cs="Arial"/>
          <w:szCs w:val="18"/>
          <w:lang w:eastAsia="en-US"/>
        </w:rPr>
        <w:t>The Council’s Annual Accounts are prepared on a different basis from the basis on which it sets its budget. The net income for 20</w:t>
      </w:r>
      <w:r>
        <w:rPr>
          <w:rFonts w:ascii="Aptos" w:eastAsia="Arial" w:hAnsi="Aptos" w:cs="Arial"/>
          <w:szCs w:val="18"/>
          <w:lang w:eastAsia="en-US"/>
        </w:rPr>
        <w:t>25</w:t>
      </w:r>
      <w:r w:rsidRPr="00C81810">
        <w:rPr>
          <w:rFonts w:ascii="Aptos" w:eastAsia="Arial" w:hAnsi="Aptos" w:cs="Arial"/>
          <w:szCs w:val="18"/>
          <w:lang w:eastAsia="en-US"/>
        </w:rPr>
        <w:t>/2</w:t>
      </w:r>
      <w:r>
        <w:rPr>
          <w:rFonts w:ascii="Aptos" w:eastAsia="Arial" w:hAnsi="Aptos" w:cs="Arial"/>
          <w:szCs w:val="18"/>
          <w:lang w:eastAsia="en-US"/>
        </w:rPr>
        <w:t>6</w:t>
      </w:r>
      <w:r w:rsidRPr="00C81810">
        <w:rPr>
          <w:rFonts w:ascii="Aptos" w:eastAsia="Arial" w:hAnsi="Aptos" w:cs="Arial"/>
          <w:szCs w:val="18"/>
          <w:lang w:eastAsia="en-US"/>
        </w:rPr>
        <w:t xml:space="preserve"> in the Comprehensive Income and Expenditure </w:t>
      </w:r>
      <w:r w:rsidRPr="00D67CEA">
        <w:rPr>
          <w:rFonts w:ascii="Aptos" w:eastAsia="Arial" w:hAnsi="Aptos" w:cs="Arial"/>
          <w:szCs w:val="18"/>
          <w:lang w:eastAsia="en-US"/>
        </w:rPr>
        <w:t xml:space="preserve">Statement (CIES) is </w:t>
      </w:r>
      <w:r w:rsidRPr="009D42C1">
        <w:rPr>
          <w:rFonts w:ascii="Aptos" w:eastAsia="Arial" w:hAnsi="Aptos" w:cs="Arial"/>
          <w:szCs w:val="18"/>
          <w:lang w:eastAsia="en-US"/>
        </w:rPr>
        <w:t>£42.725m (2024/25: £32.263m).</w:t>
      </w:r>
      <w:r w:rsidRPr="00C81810">
        <w:rPr>
          <w:rFonts w:ascii="Aptos" w:eastAsia="Arial" w:hAnsi="Aptos" w:cs="Arial"/>
          <w:szCs w:val="18"/>
          <w:lang w:eastAsia="en-US"/>
        </w:rPr>
        <w:t xml:space="preserve"> This adds together the General Fund and HRA, to give an overall picture of the Council’s financial activities in the year. It also includes </w:t>
      </w:r>
      <w:proofErr w:type="gramStart"/>
      <w:r w:rsidRPr="00C81810">
        <w:rPr>
          <w:rFonts w:ascii="Aptos" w:eastAsia="Arial" w:hAnsi="Aptos" w:cs="Arial"/>
          <w:szCs w:val="18"/>
          <w:lang w:eastAsia="en-US"/>
        </w:rPr>
        <w:t>a number of</w:t>
      </w:r>
      <w:proofErr w:type="gramEnd"/>
      <w:r w:rsidRPr="00C81810">
        <w:rPr>
          <w:rFonts w:ascii="Aptos" w:eastAsia="Arial" w:hAnsi="Aptos" w:cs="Arial"/>
          <w:szCs w:val="18"/>
          <w:lang w:eastAsia="en-US"/>
        </w:rPr>
        <w:t xml:space="preserve"> accounting entries required by the accounting </w:t>
      </w:r>
      <w:proofErr w:type="gramStart"/>
      <w:r w:rsidRPr="00C81810">
        <w:rPr>
          <w:rFonts w:ascii="Aptos" w:eastAsia="Arial" w:hAnsi="Aptos" w:cs="Arial"/>
          <w:szCs w:val="18"/>
          <w:lang w:eastAsia="en-US"/>
        </w:rPr>
        <w:t>regulations</w:t>
      </w:r>
      <w:proofErr w:type="gramEnd"/>
      <w:r w:rsidRPr="00C81810">
        <w:rPr>
          <w:rFonts w:ascii="Aptos" w:eastAsia="Arial" w:hAnsi="Aptos" w:cs="Arial"/>
          <w:szCs w:val="18"/>
          <w:lang w:eastAsia="en-US"/>
        </w:rPr>
        <w:t xml:space="preserve"> but which are not a charge on the income the Council receives to deliver services and which cannot create income which the Council can use. The impacts of these accounting entries are reflected in the Council’s unusable reserves. The Council’s usable reserves show what the Council has available to spend, either on a planned basis or to meet unexpected contingencies</w:t>
      </w:r>
      <w:r>
        <w:rPr>
          <w:rFonts w:ascii="Aptos" w:eastAsia="Arial" w:hAnsi="Aptos" w:cs="Arial"/>
          <w:szCs w:val="18"/>
          <w:lang w:eastAsia="en-US"/>
        </w:rPr>
        <w:t>.</w:t>
      </w:r>
    </w:p>
    <w:p w14:paraId="2DE3BD6E" w14:textId="77777777" w:rsidR="00A1237F" w:rsidRPr="003A2349" w:rsidRDefault="00A1237F" w:rsidP="00A1237F">
      <w:pPr>
        <w:widowControl w:val="0"/>
        <w:autoSpaceDE w:val="0"/>
        <w:autoSpaceDN w:val="0"/>
        <w:rPr>
          <w:rFonts w:ascii="Aptos" w:eastAsia="Arial" w:hAnsi="Aptos" w:cs="Arial"/>
          <w:sz w:val="24"/>
          <w:szCs w:val="24"/>
          <w:lang w:eastAsia="en-US"/>
        </w:rPr>
      </w:pPr>
    </w:p>
    <w:p w14:paraId="14E6FDC1" w14:textId="77777777" w:rsidR="00A1237F" w:rsidRPr="003A2349" w:rsidRDefault="00A1237F" w:rsidP="00A1237F">
      <w:pPr>
        <w:widowControl w:val="0"/>
        <w:autoSpaceDE w:val="0"/>
        <w:autoSpaceDN w:val="0"/>
        <w:rPr>
          <w:rFonts w:ascii="Aptos" w:eastAsia="Arial" w:hAnsi="Aptos" w:cs="Arial"/>
          <w:b/>
          <w:sz w:val="24"/>
          <w:szCs w:val="24"/>
          <w:lang w:eastAsia="en-US"/>
        </w:rPr>
      </w:pPr>
      <w:r w:rsidRPr="003A2349">
        <w:rPr>
          <w:rFonts w:ascii="Aptos" w:eastAsia="Arial" w:hAnsi="Aptos" w:cs="Arial"/>
          <w:b/>
          <w:sz w:val="24"/>
          <w:szCs w:val="24"/>
          <w:lang w:eastAsia="en-US"/>
        </w:rPr>
        <w:t>Usable reserves</w:t>
      </w:r>
      <w:r w:rsidRPr="003A2349">
        <w:rPr>
          <w:rFonts w:ascii="Aptos" w:eastAsia="Arial" w:hAnsi="Aptos" w:cs="Arial"/>
          <w:b/>
          <w:sz w:val="24"/>
          <w:szCs w:val="24"/>
          <w:lang w:eastAsia="en-US"/>
        </w:rPr>
        <w:tab/>
      </w:r>
      <w:r w:rsidRPr="003A2349">
        <w:rPr>
          <w:rFonts w:ascii="Aptos" w:eastAsia="Arial" w:hAnsi="Aptos" w:cs="Arial"/>
          <w:b/>
          <w:sz w:val="24"/>
          <w:szCs w:val="24"/>
          <w:lang w:eastAsia="en-US"/>
        </w:rPr>
        <w:tab/>
      </w:r>
      <w:r w:rsidRPr="003A2349">
        <w:rPr>
          <w:rFonts w:ascii="Aptos" w:eastAsia="Arial" w:hAnsi="Aptos" w:cs="Arial"/>
          <w:b/>
          <w:sz w:val="24"/>
          <w:szCs w:val="24"/>
          <w:lang w:eastAsia="en-US"/>
        </w:rPr>
        <w:tab/>
      </w:r>
      <w:r w:rsidRPr="003A2349">
        <w:rPr>
          <w:rFonts w:ascii="Aptos" w:eastAsia="Arial" w:hAnsi="Aptos" w:cs="Arial"/>
          <w:b/>
          <w:sz w:val="24"/>
          <w:szCs w:val="24"/>
          <w:lang w:eastAsia="en-US"/>
        </w:rPr>
        <w:tab/>
      </w:r>
      <w:r w:rsidRPr="003A2349">
        <w:rPr>
          <w:rFonts w:ascii="Aptos" w:eastAsia="Arial" w:hAnsi="Aptos" w:cs="Arial"/>
          <w:b/>
          <w:sz w:val="24"/>
          <w:szCs w:val="24"/>
          <w:lang w:eastAsia="en-US"/>
        </w:rPr>
        <w:tab/>
      </w:r>
      <w:r w:rsidRPr="003A2349">
        <w:rPr>
          <w:rFonts w:ascii="Aptos" w:eastAsia="Arial" w:hAnsi="Aptos" w:cs="Arial"/>
          <w:b/>
          <w:sz w:val="24"/>
          <w:szCs w:val="24"/>
          <w:lang w:eastAsia="en-US"/>
        </w:rPr>
        <w:tab/>
      </w:r>
      <w:r w:rsidRPr="003A2349">
        <w:rPr>
          <w:rFonts w:ascii="Aptos" w:eastAsia="Arial" w:hAnsi="Aptos" w:cs="Arial"/>
          <w:b/>
          <w:sz w:val="24"/>
          <w:szCs w:val="24"/>
          <w:lang w:eastAsia="en-US"/>
        </w:rPr>
        <w:tab/>
        <w:t>Unusable reserves</w:t>
      </w:r>
    </w:p>
    <w:p w14:paraId="7CA191F4" w14:textId="77777777" w:rsidR="00A1237F" w:rsidRPr="003A2349" w:rsidRDefault="00A1237F" w:rsidP="00A1237F">
      <w:pPr>
        <w:widowControl w:val="0"/>
        <w:autoSpaceDE w:val="0"/>
        <w:autoSpaceDN w:val="0"/>
        <w:spacing w:before="9"/>
        <w:rPr>
          <w:rFonts w:ascii="Aptos" w:eastAsia="Arial" w:hAnsi="Aptos" w:cs="Arial"/>
          <w:sz w:val="25"/>
          <w:szCs w:val="18"/>
          <w:lang w:eastAsia="en-US"/>
        </w:rPr>
      </w:pPr>
    </w:p>
    <w:p w14:paraId="5D692A5C" w14:textId="77777777" w:rsidR="00A1237F" w:rsidRPr="003A2349" w:rsidRDefault="00A1237F" w:rsidP="00A1237F">
      <w:pPr>
        <w:widowControl w:val="0"/>
        <w:autoSpaceDE w:val="0"/>
        <w:autoSpaceDN w:val="0"/>
        <w:spacing w:before="9"/>
        <w:rPr>
          <w:rFonts w:ascii="Aptos" w:eastAsia="Arial" w:hAnsi="Aptos" w:cs="Arial"/>
          <w:sz w:val="25"/>
          <w:szCs w:val="18"/>
          <w:lang w:eastAsia="en-US"/>
        </w:rPr>
      </w:pPr>
      <w:r w:rsidRPr="003A2349">
        <w:rPr>
          <w:rFonts w:ascii="Aptos" w:eastAsia="Arial" w:hAnsi="Aptos" w:cs="Arial"/>
          <w:noProof/>
          <w:sz w:val="25"/>
          <w:szCs w:val="18"/>
        </w:rPr>
        <mc:AlternateContent>
          <mc:Choice Requires="wps">
            <w:drawing>
              <wp:anchor distT="0" distB="0" distL="114300" distR="114300" simplePos="0" relativeHeight="251658243" behindDoc="0" locked="0" layoutInCell="1" allowOverlap="1" wp14:anchorId="4636F4A0" wp14:editId="43206473">
                <wp:simplePos x="0" y="0"/>
                <wp:positionH relativeFrom="column">
                  <wp:posOffset>4115257</wp:posOffset>
                </wp:positionH>
                <wp:positionV relativeFrom="paragraph">
                  <wp:posOffset>25806</wp:posOffset>
                </wp:positionV>
                <wp:extent cx="1353312" cy="1219200"/>
                <wp:effectExtent l="0" t="0" r="18415" b="19050"/>
                <wp:wrapNone/>
                <wp:docPr id="1109287875" name="Rectangle 1109287875"/>
                <wp:cNvGraphicFramePr/>
                <a:graphic xmlns:a="http://schemas.openxmlformats.org/drawingml/2006/main">
                  <a:graphicData uri="http://schemas.microsoft.com/office/word/2010/wordprocessingShape">
                    <wps:wsp>
                      <wps:cNvSpPr/>
                      <wps:spPr>
                        <a:xfrm>
                          <a:off x="0" y="0"/>
                          <a:ext cx="1353312" cy="1219200"/>
                        </a:xfrm>
                        <a:prstGeom prst="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7D9E3E9C" w14:textId="16EB8E06" w:rsidR="00A1237F" w:rsidRPr="009D42C1" w:rsidRDefault="00A1237F" w:rsidP="00A1237F">
                            <w:pPr>
                              <w:jc w:val="center"/>
                              <w:rPr>
                                <w:color w:val="FFFFFF" w:themeColor="background1"/>
                              </w:rPr>
                            </w:pPr>
                            <w:r w:rsidRPr="009D42C1">
                              <w:rPr>
                                <w:color w:val="FFFFFF" w:themeColor="background1"/>
                              </w:rPr>
                              <w:t>£9</w:t>
                            </w:r>
                            <w:r>
                              <w:rPr>
                                <w:color w:val="FFFFFF" w:themeColor="background1"/>
                              </w:rPr>
                              <w:t xml:space="preserve">20.520 </w:t>
                            </w:r>
                            <w:r w:rsidRPr="009D42C1">
                              <w:rPr>
                                <w:color w:val="FFFFFF" w:themeColor="background1"/>
                              </w:rPr>
                              <w:t>million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4636F4A0" id="Rectangle 1109287875" o:spid="_x0000_s1027" style="position:absolute;margin-left:324.05pt;margin-top:2.05pt;width:106.55pt;height:96pt;z-index:25165824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P1U4ZwIAACYFAAAOAAAAZHJzL2Uyb0RvYy54bWysVFFv2yAQfp+0/4B4XxynybZGdaooVadJ&#10;VVutnfpMMNSWMMcOEjv79Tuw41RttYdpfsAHd/dxfHzHxWXXGLZX6GuwBc8nU86UlVDW9rngPx+v&#10;P33lzAdhS2HAqoIflOeXq48fLlq3VDOowJQKGYFYv2xdwasQ3DLLvKxUI/wEnLLk1ICNCDTF56xE&#10;0RJ6Y7LZdPo5awFLhyCV97R61Tv5KuFrrWS409qrwEzBqbaQRkzjNo7Z6kIsn1G4qpZDGeIfqmhE&#10;bWnTEepKBMF2WL+BamqJ4EGHiYQmA61rqdIZ6DT59NVpHirhVDoLkePdSJP/f7Dydv/g7pFoaJ1f&#10;ejLjKTqNTfxTfaxLZB1GslQXmKTF/GxxdpbPOJPky2f5OV1HpDM7pTv04ZuChkWj4Ei3kUgS+xsf&#10;+tBjCOWdCkhWOBgVazD2h9KsLmnLWcpO2lAbg2wv6FaFlMqGvHdVolT98mJK31DPmJGqS4ARWdfG&#10;jNgDQNTdW+y+1iE+pqokrTF5+rfC+uQxI+0MNozJTW0B3wMwdKph5z7+SFJPTWQpdNuOuKELiJFx&#10;ZQvl4R4ZQi917+R1TezfCB/uBZK2qQuoX8MdDdpAW3AYLM4qwN/vrcd4khx5OWupVwruf+0EKs7M&#10;d0tiPM/n89hcaTJffJnRBF96ti89dtdsgC4up5fByWTG+GCOpkZonqit13FXcgkrae+Cy4DHySb0&#10;PUwPg1TrdQqjhnIi3NgHJyN45Dmq67F7EugGCQZS7y0c+0osXymxj42ZFta7ALpOMj3xOtwANWOS&#10;0vBwxG5/OU9Rp+dt9QcAAP//AwBQSwMEFAAGAAgAAAAhANpTb13cAAAACQEAAA8AAABkcnMvZG93&#10;bnJldi54bWxMj8FKxDAQhu+C7xBG8OamXUqNtekigghexN19gGw7ttVkUpJ0W316x5OehuH/+Oeb&#10;erc6K84Y4uhJQ77JQCC1vhup13A8PN0oEDEZ6oz1hBq+MMKuubyoTdX5hd7wvE+94BKKldEwpDRV&#10;UsZ2QGfixk9InL374EziNfSyC2bhcmflNstK6cxIfGEwEz4O2H7uZ6fB56/p5bAUM+ESntX40drv&#10;W6X19dX6cA8i4Zr+YPjVZ3Vo2OnkZ+qisBrKQuWMaih4cK7KfAvixOBdmYNsavn/g+YHAAD//wMA&#10;UEsBAi0AFAAGAAgAAAAhALaDOJL+AAAA4QEAABMAAAAAAAAAAAAAAAAAAAAAAFtDb250ZW50X1R5&#10;cGVzXS54bWxQSwECLQAUAAYACAAAACEAOP0h/9YAAACUAQAACwAAAAAAAAAAAAAAAAAvAQAAX3Jl&#10;bHMvLnJlbHNQSwECLQAUAAYACAAAACEA0T9VOGcCAAAmBQAADgAAAAAAAAAAAAAAAAAuAgAAZHJz&#10;L2Uyb0RvYy54bWxQSwECLQAUAAYACAAAACEA2lNvXdwAAAAJAQAADwAAAAAAAAAAAAAAAADBBAAA&#10;ZHJzL2Rvd25yZXYueG1sUEsFBgAAAAAEAAQA8wAAAMoFAAAAAA==&#10;" fillcolor="#4f81bd [3204]" strokecolor="#243f60 [1604]" strokeweight="2pt">
                <v:textbox>
                  <w:txbxContent>
                    <w:p w14:paraId="7D9E3E9C" w14:textId="16EB8E06" w:rsidR="00A1237F" w:rsidRPr="009D42C1" w:rsidRDefault="00A1237F" w:rsidP="00A1237F">
                      <w:pPr>
                        <w:jc w:val="center"/>
                        <w:rPr>
                          <w:color w:val="FFFFFF" w:themeColor="background1"/>
                        </w:rPr>
                      </w:pPr>
                      <w:r w:rsidRPr="009D42C1">
                        <w:rPr>
                          <w:color w:val="FFFFFF" w:themeColor="background1"/>
                        </w:rPr>
                        <w:t>£9</w:t>
                      </w:r>
                      <w:r>
                        <w:rPr>
                          <w:color w:val="FFFFFF" w:themeColor="background1"/>
                        </w:rPr>
                        <w:t xml:space="preserve">20.520 </w:t>
                      </w:r>
                      <w:r w:rsidRPr="009D42C1">
                        <w:rPr>
                          <w:color w:val="FFFFFF" w:themeColor="background1"/>
                        </w:rPr>
                        <w:t>million</w:t>
                      </w:r>
                    </w:p>
                  </w:txbxContent>
                </v:textbox>
              </v:rect>
            </w:pict>
          </mc:Fallback>
        </mc:AlternateContent>
      </w:r>
      <w:r w:rsidRPr="009D42C1">
        <w:rPr>
          <w:rFonts w:ascii="Aptos" w:eastAsia="Arial" w:hAnsi="Aptos" w:cs="Arial"/>
          <w:noProof/>
          <w:sz w:val="25"/>
          <w:szCs w:val="18"/>
        </w:rPr>
        <w:drawing>
          <wp:inline distT="0" distB="0" distL="0" distR="0" wp14:anchorId="2FA3BF97" wp14:editId="37F9DE98">
            <wp:extent cx="3181350" cy="1200150"/>
            <wp:effectExtent l="0" t="0" r="19050" b="0"/>
            <wp:docPr id="1212803864" name="Diagram 121280386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9" r:lo="rId60" r:qs="rId61" r:cs="rId62"/>
              </a:graphicData>
            </a:graphic>
          </wp:inline>
        </w:drawing>
      </w:r>
      <w:r w:rsidRPr="009D42C1">
        <w:rPr>
          <w:rFonts w:ascii="Aptos" w:eastAsia="Arial" w:hAnsi="Aptos" w:cs="Arial"/>
          <w:sz w:val="25"/>
          <w:szCs w:val="18"/>
          <w:lang w:eastAsia="en-US"/>
        </w:rPr>
        <w:tab/>
      </w:r>
      <w:r w:rsidRPr="009D42C1">
        <w:rPr>
          <w:rFonts w:ascii="Aptos" w:eastAsia="Arial" w:hAnsi="Aptos" w:cs="Arial"/>
          <w:sz w:val="25"/>
          <w:szCs w:val="18"/>
          <w:lang w:eastAsia="en-US"/>
        </w:rPr>
        <w:tab/>
      </w:r>
      <w:r w:rsidRPr="009D42C1">
        <w:rPr>
          <w:rFonts w:ascii="Aptos" w:eastAsia="Arial" w:hAnsi="Aptos" w:cs="Arial"/>
          <w:szCs w:val="18"/>
          <w:lang w:eastAsia="en-US"/>
        </w:rPr>
        <w:t>£724.007 mill</w:t>
      </w:r>
    </w:p>
    <w:p w14:paraId="268AFAD8" w14:textId="77777777" w:rsidR="00A1237F" w:rsidRPr="003A2349" w:rsidRDefault="00A1237F" w:rsidP="00A1237F">
      <w:pPr>
        <w:widowControl w:val="0"/>
        <w:autoSpaceDE w:val="0"/>
        <w:autoSpaceDN w:val="0"/>
        <w:rPr>
          <w:rFonts w:ascii="Aptos" w:eastAsia="Arial" w:hAnsi="Aptos" w:cs="Arial"/>
          <w:sz w:val="24"/>
          <w:szCs w:val="24"/>
          <w:lang w:eastAsia="en-US"/>
        </w:rPr>
      </w:pPr>
    </w:p>
    <w:p w14:paraId="3CC5E7C4" w14:textId="49F06969" w:rsidR="00A1237F" w:rsidRPr="00D524E6" w:rsidRDefault="00A1237F" w:rsidP="00A1237F">
      <w:pPr>
        <w:widowControl w:val="0"/>
        <w:autoSpaceDE w:val="0"/>
        <w:autoSpaceDN w:val="0"/>
        <w:ind w:right="179"/>
        <w:jc w:val="both"/>
        <w:rPr>
          <w:rFonts w:ascii="Aptos" w:eastAsia="Arial" w:hAnsi="Aptos" w:cs="Arial"/>
          <w:szCs w:val="18"/>
          <w:lang w:eastAsia="en-US"/>
        </w:rPr>
      </w:pPr>
      <w:r w:rsidRPr="00C81810">
        <w:rPr>
          <w:rFonts w:ascii="Aptos" w:eastAsia="Arial" w:hAnsi="Aptos" w:cs="Arial"/>
          <w:szCs w:val="18"/>
          <w:lang w:eastAsia="en-US"/>
        </w:rPr>
        <w:t xml:space="preserve">The Movement in Reserves Statement shows the net income to the Council per the CIES analysed across the General Fund, HRA, other usable reserves and unusable reserves. The net income of </w:t>
      </w:r>
      <w:r w:rsidRPr="009D42C1">
        <w:rPr>
          <w:rFonts w:ascii="Aptos" w:eastAsia="Arial" w:hAnsi="Aptos" w:cs="Arial"/>
          <w:szCs w:val="18"/>
          <w:lang w:eastAsia="en-US"/>
        </w:rPr>
        <w:t>£</w:t>
      </w:r>
      <w:r w:rsidRPr="00D67CEA">
        <w:rPr>
          <w:rFonts w:ascii="Aptos" w:eastAsia="Arial" w:hAnsi="Aptos" w:cs="Arial"/>
          <w:szCs w:val="18"/>
          <w:lang w:eastAsia="en-US"/>
        </w:rPr>
        <w:t>42.725m</w:t>
      </w:r>
      <w:r w:rsidRPr="00C81810">
        <w:rPr>
          <w:rFonts w:ascii="Aptos" w:eastAsia="Arial" w:hAnsi="Aptos" w:cs="Arial"/>
          <w:szCs w:val="18"/>
          <w:lang w:eastAsia="en-US"/>
        </w:rPr>
        <w:t xml:space="preserve"> shown in the CIES is the increase in overall reserves: a</w:t>
      </w:r>
      <w:r w:rsidR="00E36034">
        <w:rPr>
          <w:rFonts w:ascii="Aptos" w:eastAsia="Arial" w:hAnsi="Aptos" w:cs="Arial"/>
          <w:szCs w:val="18"/>
          <w:lang w:eastAsia="en-US"/>
        </w:rPr>
        <w:t>n</w:t>
      </w:r>
      <w:r w:rsidRPr="00C81810">
        <w:rPr>
          <w:rFonts w:ascii="Aptos" w:eastAsia="Arial" w:hAnsi="Aptos" w:cs="Arial"/>
          <w:szCs w:val="18"/>
          <w:lang w:eastAsia="en-US"/>
        </w:rPr>
        <w:t xml:space="preserve"> </w:t>
      </w:r>
      <w:r>
        <w:rPr>
          <w:rFonts w:ascii="Aptos" w:eastAsia="Arial" w:hAnsi="Aptos" w:cs="Arial"/>
          <w:szCs w:val="18"/>
          <w:lang w:eastAsia="en-US"/>
        </w:rPr>
        <w:t>in</w:t>
      </w:r>
      <w:r w:rsidRPr="00C81810">
        <w:rPr>
          <w:rFonts w:ascii="Aptos" w:eastAsia="Arial" w:hAnsi="Aptos" w:cs="Arial"/>
          <w:szCs w:val="18"/>
          <w:lang w:eastAsia="en-US"/>
        </w:rPr>
        <w:t xml:space="preserve">crease of </w:t>
      </w:r>
      <w:r w:rsidRPr="009D42C1">
        <w:rPr>
          <w:rFonts w:ascii="Aptos" w:eastAsia="Arial" w:hAnsi="Aptos" w:cs="Arial"/>
          <w:szCs w:val="18"/>
          <w:lang w:eastAsia="en-US"/>
        </w:rPr>
        <w:t xml:space="preserve">£0.089m </w:t>
      </w:r>
      <w:r w:rsidRPr="00C81810">
        <w:rPr>
          <w:rFonts w:ascii="Aptos" w:eastAsia="Arial" w:hAnsi="Aptos" w:cs="Arial"/>
          <w:szCs w:val="18"/>
          <w:lang w:eastAsia="en-US"/>
        </w:rPr>
        <w:t xml:space="preserve">in usable reserves and an increase </w:t>
      </w:r>
      <w:r w:rsidRPr="000675F8">
        <w:rPr>
          <w:rFonts w:ascii="Aptos" w:eastAsia="Arial" w:hAnsi="Aptos" w:cs="Arial"/>
          <w:szCs w:val="18"/>
          <w:lang w:eastAsia="en-US"/>
        </w:rPr>
        <w:t xml:space="preserve">of </w:t>
      </w:r>
      <w:r w:rsidRPr="009D42C1">
        <w:rPr>
          <w:rFonts w:ascii="Aptos" w:eastAsia="Arial" w:hAnsi="Aptos" w:cs="Arial"/>
          <w:szCs w:val="18"/>
          <w:lang w:eastAsia="en-US"/>
        </w:rPr>
        <w:t xml:space="preserve">£42.636m </w:t>
      </w:r>
      <w:r w:rsidRPr="00C81810">
        <w:rPr>
          <w:rFonts w:ascii="Aptos" w:eastAsia="Arial" w:hAnsi="Aptos" w:cs="Arial"/>
          <w:szCs w:val="18"/>
          <w:lang w:eastAsia="en-US"/>
        </w:rPr>
        <w:t xml:space="preserve">in unusable reserves. Note 11 to the accounts further analyses the movement in the General Fund, showing a breakdown of the various ear-marked reserves (reserves set aside for specific purposes) and a balance of </w:t>
      </w:r>
      <w:r w:rsidRPr="009D42C1">
        <w:rPr>
          <w:rFonts w:ascii="Aptos" w:eastAsia="Arial" w:hAnsi="Aptos" w:cs="Arial"/>
          <w:szCs w:val="18"/>
          <w:lang w:eastAsia="en-US"/>
        </w:rPr>
        <w:t xml:space="preserve">£6m </w:t>
      </w:r>
      <w:r w:rsidRPr="002F019F">
        <w:rPr>
          <w:rFonts w:ascii="Aptos" w:eastAsia="Arial" w:hAnsi="Aptos" w:cs="Arial"/>
          <w:szCs w:val="18"/>
          <w:lang w:eastAsia="en-US"/>
        </w:rPr>
        <w:t>in</w:t>
      </w:r>
      <w:r w:rsidRPr="00C81810">
        <w:rPr>
          <w:rFonts w:ascii="Aptos" w:eastAsia="Arial" w:hAnsi="Aptos" w:cs="Arial"/>
          <w:szCs w:val="18"/>
          <w:lang w:eastAsia="en-US"/>
        </w:rPr>
        <w:t xml:space="preserve"> free general reserves </w:t>
      </w:r>
      <w:r w:rsidRPr="000675F8">
        <w:rPr>
          <w:rFonts w:ascii="Aptos" w:eastAsia="Arial" w:hAnsi="Aptos" w:cs="Arial"/>
          <w:szCs w:val="18"/>
          <w:lang w:eastAsia="en-US"/>
        </w:rPr>
        <w:t>(</w:t>
      </w:r>
      <w:r w:rsidRPr="009D42C1">
        <w:rPr>
          <w:rFonts w:ascii="Aptos" w:eastAsia="Arial" w:hAnsi="Aptos" w:cs="Arial"/>
          <w:szCs w:val="18"/>
          <w:lang w:eastAsia="en-US"/>
        </w:rPr>
        <w:t>2024/24 £6m</w:t>
      </w:r>
      <w:r w:rsidRPr="00C81810">
        <w:rPr>
          <w:rFonts w:ascii="Aptos" w:eastAsia="Arial" w:hAnsi="Aptos" w:cs="Arial"/>
          <w:szCs w:val="18"/>
          <w:lang w:eastAsia="en-US"/>
        </w:rPr>
        <w:t xml:space="preserve">). The free general reserves are a cushion against unexpected </w:t>
      </w:r>
      <w:proofErr w:type="gramStart"/>
      <w:r w:rsidRPr="00C81810">
        <w:rPr>
          <w:rFonts w:ascii="Aptos" w:eastAsia="Arial" w:hAnsi="Aptos" w:cs="Arial"/>
          <w:szCs w:val="18"/>
          <w:lang w:eastAsia="en-US"/>
        </w:rPr>
        <w:t>events</w:t>
      </w:r>
      <w:proofErr w:type="gramEnd"/>
      <w:r w:rsidRPr="00C81810">
        <w:rPr>
          <w:rFonts w:ascii="Aptos" w:eastAsia="Arial" w:hAnsi="Aptos" w:cs="Arial"/>
          <w:szCs w:val="18"/>
          <w:lang w:eastAsia="en-US"/>
        </w:rPr>
        <w:t xml:space="preserve"> and the Council looks at various financial risks in setting the balance it requires to keep.</w:t>
      </w:r>
    </w:p>
    <w:p w14:paraId="0F5925FE" w14:textId="77777777" w:rsidR="00A1237F" w:rsidRPr="00D524E6" w:rsidRDefault="00A1237F" w:rsidP="00A1237F">
      <w:pPr>
        <w:widowControl w:val="0"/>
        <w:autoSpaceDE w:val="0"/>
        <w:autoSpaceDN w:val="0"/>
        <w:ind w:right="179"/>
        <w:jc w:val="both"/>
        <w:rPr>
          <w:rFonts w:ascii="Aptos" w:eastAsia="Arial" w:hAnsi="Aptos" w:cs="Arial"/>
          <w:szCs w:val="18"/>
          <w:lang w:eastAsia="en-US"/>
        </w:rPr>
      </w:pPr>
    </w:p>
    <w:p w14:paraId="6A13484E" w14:textId="77777777" w:rsidR="00A1237F" w:rsidRPr="00D524E6" w:rsidRDefault="00A1237F" w:rsidP="00A1237F">
      <w:pPr>
        <w:widowControl w:val="0"/>
        <w:autoSpaceDE w:val="0"/>
        <w:autoSpaceDN w:val="0"/>
        <w:jc w:val="both"/>
        <w:outlineLvl w:val="5"/>
        <w:rPr>
          <w:rFonts w:ascii="Aptos" w:eastAsia="Arial" w:hAnsi="Aptos" w:cs="Arial"/>
          <w:b/>
          <w:bCs/>
          <w:szCs w:val="18"/>
          <w:lang w:eastAsia="en-US"/>
        </w:rPr>
      </w:pPr>
      <w:r w:rsidRPr="00D524E6">
        <w:rPr>
          <w:rFonts w:ascii="Aptos" w:eastAsia="Arial" w:hAnsi="Aptos" w:cs="Arial"/>
          <w:b/>
          <w:bCs/>
          <w:szCs w:val="18"/>
          <w:lang w:eastAsia="en-US"/>
        </w:rPr>
        <w:t>General</w:t>
      </w:r>
      <w:r w:rsidRPr="00D524E6">
        <w:rPr>
          <w:rFonts w:ascii="Aptos" w:eastAsia="Arial" w:hAnsi="Aptos" w:cs="Arial"/>
          <w:b/>
          <w:bCs/>
          <w:spacing w:val="-5"/>
          <w:szCs w:val="18"/>
          <w:lang w:eastAsia="en-US"/>
        </w:rPr>
        <w:t xml:space="preserve"> </w:t>
      </w:r>
      <w:r w:rsidRPr="00D524E6">
        <w:rPr>
          <w:rFonts w:ascii="Aptos" w:eastAsia="Arial" w:hAnsi="Aptos" w:cs="Arial"/>
          <w:b/>
          <w:bCs/>
          <w:szCs w:val="18"/>
          <w:lang w:eastAsia="en-US"/>
        </w:rPr>
        <w:t>fund</w:t>
      </w:r>
      <w:r w:rsidRPr="00D524E6">
        <w:rPr>
          <w:rFonts w:ascii="Aptos" w:eastAsia="Arial" w:hAnsi="Aptos" w:cs="Arial"/>
          <w:b/>
          <w:bCs/>
          <w:spacing w:val="-4"/>
          <w:szCs w:val="18"/>
          <w:lang w:eastAsia="en-US"/>
        </w:rPr>
        <w:t xml:space="preserve"> </w:t>
      </w:r>
      <w:r w:rsidRPr="00D524E6">
        <w:rPr>
          <w:rFonts w:ascii="Aptos" w:eastAsia="Arial" w:hAnsi="Aptos" w:cs="Arial"/>
          <w:b/>
          <w:bCs/>
          <w:szCs w:val="18"/>
          <w:lang w:eastAsia="en-US"/>
        </w:rPr>
        <w:t>revenue</w:t>
      </w:r>
      <w:r w:rsidRPr="00D524E6">
        <w:rPr>
          <w:rFonts w:ascii="Aptos" w:eastAsia="Arial" w:hAnsi="Aptos" w:cs="Arial"/>
          <w:b/>
          <w:bCs/>
          <w:spacing w:val="-5"/>
          <w:szCs w:val="18"/>
          <w:lang w:eastAsia="en-US"/>
        </w:rPr>
        <w:t xml:space="preserve"> </w:t>
      </w:r>
      <w:r w:rsidRPr="00D524E6">
        <w:rPr>
          <w:rFonts w:ascii="Aptos" w:eastAsia="Arial" w:hAnsi="Aptos" w:cs="Arial"/>
          <w:b/>
          <w:bCs/>
          <w:szCs w:val="18"/>
          <w:lang w:eastAsia="en-US"/>
        </w:rPr>
        <w:t>expenditure</w:t>
      </w:r>
    </w:p>
    <w:p w14:paraId="00C9B9AC" w14:textId="47F15778" w:rsidR="00A1237F" w:rsidRPr="00D524E6" w:rsidRDefault="00A1237F" w:rsidP="00A1237F">
      <w:pPr>
        <w:widowControl w:val="0"/>
        <w:autoSpaceDE w:val="0"/>
        <w:autoSpaceDN w:val="0"/>
        <w:ind w:right="176"/>
        <w:jc w:val="both"/>
        <w:rPr>
          <w:rFonts w:ascii="Aptos" w:eastAsia="Arial" w:hAnsi="Aptos" w:cs="Arial"/>
          <w:szCs w:val="18"/>
          <w:lang w:eastAsia="en-US"/>
        </w:rPr>
      </w:pPr>
      <w:r w:rsidRPr="00C81810">
        <w:rPr>
          <w:rFonts w:ascii="Aptos" w:eastAsia="Arial" w:hAnsi="Aptos" w:cs="Arial"/>
          <w:szCs w:val="18"/>
          <w:lang w:eastAsia="en-US"/>
        </w:rPr>
        <w:t>We set the budget for 202</w:t>
      </w:r>
      <w:r>
        <w:rPr>
          <w:rFonts w:ascii="Aptos" w:eastAsia="Arial" w:hAnsi="Aptos" w:cs="Arial"/>
          <w:szCs w:val="18"/>
          <w:lang w:eastAsia="en-US"/>
        </w:rPr>
        <w:t>5</w:t>
      </w:r>
      <w:r w:rsidRPr="00C81810">
        <w:rPr>
          <w:rFonts w:ascii="Aptos" w:eastAsia="Arial" w:hAnsi="Aptos" w:cs="Arial"/>
          <w:szCs w:val="18"/>
          <w:lang w:eastAsia="en-US"/>
        </w:rPr>
        <w:t>/2</w:t>
      </w:r>
      <w:r>
        <w:rPr>
          <w:rFonts w:ascii="Aptos" w:eastAsia="Arial" w:hAnsi="Aptos" w:cs="Arial"/>
          <w:szCs w:val="18"/>
          <w:lang w:eastAsia="en-US"/>
        </w:rPr>
        <w:t>6</w:t>
      </w:r>
      <w:r w:rsidRPr="00C81810">
        <w:rPr>
          <w:rFonts w:ascii="Aptos" w:eastAsia="Arial" w:hAnsi="Aptos" w:cs="Arial"/>
          <w:szCs w:val="18"/>
          <w:lang w:eastAsia="en-US"/>
        </w:rPr>
        <w:t xml:space="preserve"> on 2</w:t>
      </w:r>
      <w:r>
        <w:rPr>
          <w:rFonts w:ascii="Aptos" w:eastAsia="Arial" w:hAnsi="Aptos" w:cs="Arial"/>
          <w:szCs w:val="18"/>
          <w:lang w:eastAsia="en-US"/>
        </w:rPr>
        <w:t>6</w:t>
      </w:r>
      <w:r w:rsidRPr="00C81810">
        <w:rPr>
          <w:rFonts w:ascii="Aptos" w:eastAsia="Arial" w:hAnsi="Aptos" w:cs="Arial"/>
          <w:szCs w:val="18"/>
          <w:lang w:eastAsia="en-US"/>
        </w:rPr>
        <w:t xml:space="preserve"> February 202</w:t>
      </w:r>
      <w:r>
        <w:rPr>
          <w:rFonts w:ascii="Aptos" w:eastAsia="Arial" w:hAnsi="Aptos" w:cs="Arial"/>
          <w:szCs w:val="18"/>
          <w:lang w:eastAsia="en-US"/>
        </w:rPr>
        <w:t>5</w:t>
      </w:r>
      <w:r w:rsidRPr="00C81810">
        <w:rPr>
          <w:rFonts w:ascii="Aptos" w:eastAsia="Arial" w:hAnsi="Aptos" w:cs="Arial"/>
          <w:szCs w:val="18"/>
          <w:lang w:eastAsia="en-US"/>
        </w:rPr>
        <w:t>. During the year the budget was revised, mainly to reflect additional funding from Scottish Government. The original and revised budgets and actual out-turn are set out below, with explanations of main variances on page 1</w:t>
      </w:r>
      <w:r w:rsidR="00B51019">
        <w:rPr>
          <w:rFonts w:ascii="Aptos" w:eastAsia="Arial" w:hAnsi="Aptos" w:cs="Arial"/>
          <w:szCs w:val="18"/>
          <w:lang w:eastAsia="en-US"/>
        </w:rPr>
        <w:t>4</w:t>
      </w:r>
      <w:r w:rsidRPr="00C81810">
        <w:rPr>
          <w:rFonts w:ascii="Aptos" w:eastAsia="Arial" w:hAnsi="Aptos" w:cs="Arial"/>
          <w:szCs w:val="18"/>
          <w:lang w:eastAsia="en-US"/>
        </w:rPr>
        <w:t>:</w:t>
      </w:r>
    </w:p>
    <w:p w14:paraId="55E4AD16" w14:textId="77777777" w:rsidR="00A1237F" w:rsidRPr="003A2349" w:rsidRDefault="00A1237F" w:rsidP="00A1237F">
      <w:pPr>
        <w:widowControl w:val="0"/>
        <w:autoSpaceDE w:val="0"/>
        <w:autoSpaceDN w:val="0"/>
        <w:ind w:right="176"/>
        <w:jc w:val="both"/>
        <w:rPr>
          <w:rFonts w:ascii="Aptos" w:eastAsia="Arial" w:hAnsi="Aptos" w:cs="Arial"/>
          <w:sz w:val="24"/>
          <w:szCs w:val="24"/>
          <w:lang w:eastAsia="en-US"/>
        </w:rPr>
      </w:pPr>
    </w:p>
    <w:tbl>
      <w:tblPr>
        <w:tblStyle w:val="TableGrid"/>
        <w:tblW w:w="9642" w:type="dxa"/>
        <w:tblLayout w:type="fixed"/>
        <w:tblLook w:val="04A0" w:firstRow="1" w:lastRow="0" w:firstColumn="1" w:lastColumn="0" w:noHBand="0" w:noVBand="1"/>
      </w:tblPr>
      <w:tblGrid>
        <w:gridCol w:w="2823"/>
        <w:gridCol w:w="1440"/>
        <w:gridCol w:w="1813"/>
        <w:gridCol w:w="2101"/>
        <w:gridCol w:w="1465"/>
      </w:tblGrid>
      <w:tr w:rsidR="00A1237F" w:rsidRPr="003A2349" w14:paraId="4C3BD48C" w14:textId="77777777" w:rsidTr="009D42C1">
        <w:tc>
          <w:tcPr>
            <w:tcW w:w="2823" w:type="dxa"/>
          </w:tcPr>
          <w:p w14:paraId="40D10846" w14:textId="77777777" w:rsidR="00A1237F" w:rsidRPr="00F851FD" w:rsidRDefault="00A1237F" w:rsidP="009D42C1">
            <w:pPr>
              <w:widowControl w:val="0"/>
              <w:autoSpaceDE w:val="0"/>
              <w:autoSpaceDN w:val="0"/>
              <w:ind w:right="176"/>
              <w:jc w:val="both"/>
              <w:rPr>
                <w:rFonts w:ascii="Aptos" w:eastAsia="Arial" w:hAnsi="Aptos" w:cs="Arial"/>
                <w:szCs w:val="18"/>
                <w:highlight w:val="yellow"/>
                <w:lang w:eastAsia="en-US"/>
              </w:rPr>
            </w:pPr>
          </w:p>
        </w:tc>
        <w:tc>
          <w:tcPr>
            <w:tcW w:w="1440" w:type="dxa"/>
          </w:tcPr>
          <w:p w14:paraId="2E373E39" w14:textId="77777777" w:rsidR="00A1237F" w:rsidRPr="009D42C1" w:rsidRDefault="00A1237F" w:rsidP="009D42C1">
            <w:pPr>
              <w:widowControl w:val="0"/>
              <w:autoSpaceDE w:val="0"/>
              <w:autoSpaceDN w:val="0"/>
              <w:jc w:val="right"/>
              <w:rPr>
                <w:rFonts w:ascii="Aptos" w:eastAsia="Arial" w:hAnsi="Aptos" w:cs="Arial"/>
                <w:b/>
                <w:szCs w:val="18"/>
                <w:lang w:eastAsia="en-US"/>
              </w:rPr>
            </w:pPr>
            <w:r w:rsidRPr="009D42C1">
              <w:rPr>
                <w:rFonts w:ascii="Aptos" w:eastAsia="Arial" w:hAnsi="Aptos" w:cs="Arial"/>
                <w:b/>
                <w:szCs w:val="18"/>
                <w:lang w:eastAsia="en-US"/>
              </w:rPr>
              <w:t>202</w:t>
            </w:r>
            <w:r>
              <w:rPr>
                <w:rFonts w:ascii="Aptos" w:eastAsia="Arial" w:hAnsi="Aptos" w:cs="Arial"/>
                <w:b/>
                <w:szCs w:val="18"/>
                <w:lang w:eastAsia="en-US"/>
              </w:rPr>
              <w:t>5</w:t>
            </w:r>
            <w:r w:rsidRPr="009D42C1">
              <w:rPr>
                <w:rFonts w:ascii="Aptos" w:eastAsia="Arial" w:hAnsi="Aptos" w:cs="Arial"/>
                <w:b/>
                <w:szCs w:val="18"/>
                <w:lang w:eastAsia="en-US"/>
              </w:rPr>
              <w:t>/2</w:t>
            </w:r>
            <w:r>
              <w:rPr>
                <w:rFonts w:ascii="Aptos" w:eastAsia="Arial" w:hAnsi="Aptos" w:cs="Arial"/>
                <w:b/>
                <w:szCs w:val="18"/>
                <w:lang w:eastAsia="en-US"/>
              </w:rPr>
              <w:t>6</w:t>
            </w:r>
          </w:p>
          <w:p w14:paraId="185ACD8D" w14:textId="77777777" w:rsidR="00A1237F" w:rsidRPr="009D42C1" w:rsidRDefault="00A1237F" w:rsidP="009D42C1">
            <w:pPr>
              <w:widowControl w:val="0"/>
              <w:autoSpaceDE w:val="0"/>
              <w:autoSpaceDN w:val="0"/>
              <w:jc w:val="right"/>
              <w:rPr>
                <w:rFonts w:ascii="Aptos" w:eastAsia="Arial" w:hAnsi="Aptos" w:cs="Arial"/>
                <w:b/>
                <w:szCs w:val="18"/>
                <w:lang w:eastAsia="en-US"/>
              </w:rPr>
            </w:pPr>
            <w:r w:rsidRPr="009D42C1">
              <w:rPr>
                <w:rFonts w:ascii="Aptos" w:eastAsia="Arial" w:hAnsi="Aptos" w:cs="Arial"/>
                <w:b/>
                <w:szCs w:val="18"/>
                <w:lang w:eastAsia="en-US"/>
              </w:rPr>
              <w:t>We planned</w:t>
            </w:r>
          </w:p>
        </w:tc>
        <w:tc>
          <w:tcPr>
            <w:tcW w:w="1813" w:type="dxa"/>
          </w:tcPr>
          <w:p w14:paraId="6E8C6094" w14:textId="77777777" w:rsidR="00A1237F" w:rsidRPr="00E33B07" w:rsidRDefault="00A1237F" w:rsidP="009D42C1">
            <w:pPr>
              <w:widowControl w:val="0"/>
              <w:autoSpaceDE w:val="0"/>
              <w:autoSpaceDN w:val="0"/>
              <w:jc w:val="right"/>
              <w:rPr>
                <w:rFonts w:ascii="Aptos" w:eastAsia="Arial" w:hAnsi="Aptos" w:cs="Arial"/>
                <w:b/>
                <w:szCs w:val="18"/>
                <w:lang w:eastAsia="en-US"/>
              </w:rPr>
            </w:pPr>
            <w:r w:rsidRPr="00E33B07">
              <w:rPr>
                <w:rFonts w:ascii="Aptos" w:eastAsia="Arial" w:hAnsi="Aptos" w:cs="Arial"/>
                <w:b/>
                <w:szCs w:val="18"/>
                <w:lang w:eastAsia="en-US"/>
              </w:rPr>
              <w:t>We revised to</w:t>
            </w:r>
          </w:p>
        </w:tc>
        <w:tc>
          <w:tcPr>
            <w:tcW w:w="2101" w:type="dxa"/>
          </w:tcPr>
          <w:p w14:paraId="1A61FD1D" w14:textId="77777777" w:rsidR="00A1237F" w:rsidRPr="00E33B07" w:rsidRDefault="00A1237F" w:rsidP="009D42C1">
            <w:pPr>
              <w:widowControl w:val="0"/>
              <w:autoSpaceDE w:val="0"/>
              <w:autoSpaceDN w:val="0"/>
              <w:jc w:val="right"/>
              <w:rPr>
                <w:rFonts w:ascii="Aptos" w:eastAsia="Arial" w:hAnsi="Aptos" w:cs="Arial"/>
                <w:b/>
                <w:szCs w:val="18"/>
                <w:lang w:eastAsia="en-US"/>
              </w:rPr>
            </w:pPr>
            <w:r w:rsidRPr="00E33B07">
              <w:rPr>
                <w:rFonts w:ascii="Aptos" w:eastAsia="Arial" w:hAnsi="Aptos" w:cs="Arial"/>
                <w:b/>
                <w:szCs w:val="18"/>
                <w:lang w:eastAsia="en-US"/>
              </w:rPr>
              <w:t>2025/26</w:t>
            </w:r>
          </w:p>
          <w:p w14:paraId="3C37F204" w14:textId="77777777" w:rsidR="00A1237F" w:rsidRPr="00E33B07" w:rsidRDefault="00A1237F" w:rsidP="009D42C1">
            <w:pPr>
              <w:widowControl w:val="0"/>
              <w:autoSpaceDE w:val="0"/>
              <w:autoSpaceDN w:val="0"/>
              <w:jc w:val="right"/>
              <w:rPr>
                <w:rFonts w:ascii="Aptos" w:eastAsia="Arial" w:hAnsi="Aptos" w:cs="Arial"/>
                <w:b/>
                <w:szCs w:val="18"/>
                <w:lang w:eastAsia="en-US"/>
              </w:rPr>
            </w:pPr>
            <w:r w:rsidRPr="00E33B07">
              <w:rPr>
                <w:rFonts w:ascii="Aptos" w:eastAsia="Arial" w:hAnsi="Aptos" w:cs="Arial"/>
                <w:b/>
                <w:szCs w:val="18"/>
                <w:lang w:eastAsia="en-US"/>
              </w:rPr>
              <w:t>We out turned</w:t>
            </w:r>
          </w:p>
        </w:tc>
        <w:tc>
          <w:tcPr>
            <w:tcW w:w="1465" w:type="dxa"/>
          </w:tcPr>
          <w:p w14:paraId="494C4AEF" w14:textId="77777777" w:rsidR="00A1237F" w:rsidRPr="00E33B07" w:rsidRDefault="00A1237F" w:rsidP="009D42C1">
            <w:pPr>
              <w:widowControl w:val="0"/>
              <w:autoSpaceDE w:val="0"/>
              <w:autoSpaceDN w:val="0"/>
              <w:ind w:right="176"/>
              <w:jc w:val="right"/>
              <w:rPr>
                <w:rFonts w:ascii="Aptos" w:eastAsia="Arial" w:hAnsi="Aptos" w:cs="Arial"/>
                <w:b/>
                <w:szCs w:val="18"/>
                <w:lang w:eastAsia="en-US"/>
              </w:rPr>
            </w:pPr>
            <w:r w:rsidRPr="00E33B07">
              <w:rPr>
                <w:rFonts w:ascii="Aptos" w:eastAsia="Arial" w:hAnsi="Aptos" w:cs="Arial"/>
                <w:b/>
                <w:szCs w:val="18"/>
                <w:lang w:eastAsia="en-US"/>
              </w:rPr>
              <w:t>2024/25</w:t>
            </w:r>
          </w:p>
          <w:p w14:paraId="0EE3979B" w14:textId="77777777" w:rsidR="00A1237F" w:rsidRPr="00E33B07" w:rsidRDefault="00A1237F" w:rsidP="009D42C1">
            <w:pPr>
              <w:widowControl w:val="0"/>
              <w:autoSpaceDE w:val="0"/>
              <w:autoSpaceDN w:val="0"/>
              <w:ind w:right="176"/>
              <w:jc w:val="right"/>
              <w:rPr>
                <w:rFonts w:ascii="Aptos" w:eastAsia="Arial" w:hAnsi="Aptos" w:cs="Arial"/>
                <w:b/>
                <w:szCs w:val="18"/>
                <w:lang w:eastAsia="en-US"/>
              </w:rPr>
            </w:pPr>
            <w:r w:rsidRPr="00E33B07">
              <w:rPr>
                <w:rFonts w:ascii="Aptos" w:eastAsia="Arial" w:hAnsi="Aptos" w:cs="Arial"/>
                <w:b/>
                <w:szCs w:val="18"/>
                <w:lang w:eastAsia="en-US"/>
              </w:rPr>
              <w:t>results</w:t>
            </w:r>
          </w:p>
        </w:tc>
      </w:tr>
      <w:tr w:rsidR="00A1237F" w:rsidRPr="003A2349" w14:paraId="28F3CC20" w14:textId="77777777" w:rsidTr="009D42C1">
        <w:tc>
          <w:tcPr>
            <w:tcW w:w="2823" w:type="dxa"/>
          </w:tcPr>
          <w:p w14:paraId="2E55E463" w14:textId="77777777" w:rsidR="00A1237F" w:rsidRPr="00E33B07" w:rsidRDefault="00A1237F" w:rsidP="009D42C1">
            <w:pPr>
              <w:widowControl w:val="0"/>
              <w:autoSpaceDE w:val="0"/>
              <w:autoSpaceDN w:val="0"/>
              <w:ind w:right="176"/>
              <w:jc w:val="both"/>
              <w:rPr>
                <w:rFonts w:ascii="Aptos" w:eastAsia="Arial" w:hAnsi="Aptos" w:cs="Arial"/>
                <w:b/>
                <w:szCs w:val="18"/>
                <w:lang w:eastAsia="en-US"/>
              </w:rPr>
            </w:pPr>
            <w:r w:rsidRPr="00E33B07">
              <w:rPr>
                <w:rFonts w:ascii="Aptos" w:eastAsia="Arial" w:hAnsi="Aptos" w:cs="Arial"/>
                <w:b/>
                <w:szCs w:val="18"/>
                <w:lang w:eastAsia="en-US"/>
              </w:rPr>
              <w:t>Expenditure</w:t>
            </w:r>
          </w:p>
        </w:tc>
        <w:tc>
          <w:tcPr>
            <w:tcW w:w="1440" w:type="dxa"/>
          </w:tcPr>
          <w:p w14:paraId="30278887" w14:textId="77777777" w:rsidR="00A1237F" w:rsidRPr="009D42C1" w:rsidRDefault="00A1237F" w:rsidP="009D42C1">
            <w:pPr>
              <w:widowControl w:val="0"/>
              <w:autoSpaceDE w:val="0"/>
              <w:autoSpaceDN w:val="0"/>
              <w:ind w:right="39"/>
              <w:jc w:val="right"/>
              <w:rPr>
                <w:rFonts w:ascii="Aptos" w:eastAsia="Arial" w:hAnsi="Aptos" w:cs="Arial"/>
                <w:szCs w:val="18"/>
                <w:lang w:eastAsia="en-US"/>
              </w:rPr>
            </w:pPr>
            <w:r w:rsidRPr="009D42C1">
              <w:rPr>
                <w:rFonts w:ascii="Aptos" w:eastAsia="Arial" w:hAnsi="Aptos" w:cs="Arial"/>
                <w:szCs w:val="18"/>
                <w:lang w:eastAsia="en-US"/>
              </w:rPr>
              <w:t>£m</w:t>
            </w:r>
          </w:p>
        </w:tc>
        <w:tc>
          <w:tcPr>
            <w:tcW w:w="1813" w:type="dxa"/>
          </w:tcPr>
          <w:p w14:paraId="77AD5F5B"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£m</w:t>
            </w:r>
          </w:p>
        </w:tc>
        <w:tc>
          <w:tcPr>
            <w:tcW w:w="2101" w:type="dxa"/>
          </w:tcPr>
          <w:p w14:paraId="51302EBA" w14:textId="77777777" w:rsidR="00A1237F" w:rsidRPr="00E33B07" w:rsidRDefault="00A1237F" w:rsidP="009D42C1">
            <w:pPr>
              <w:widowControl w:val="0"/>
              <w:autoSpaceDE w:val="0"/>
              <w:autoSpaceDN w:val="0"/>
              <w:ind w:right="27"/>
              <w:jc w:val="right"/>
              <w:rPr>
                <w:rFonts w:ascii="Aptos" w:eastAsia="Arial" w:hAnsi="Aptos" w:cs="Arial"/>
                <w:szCs w:val="18"/>
                <w:lang w:eastAsia="en-US"/>
              </w:rPr>
            </w:pPr>
            <w:r w:rsidRPr="00E33B07">
              <w:rPr>
                <w:rFonts w:ascii="Aptos" w:eastAsia="Arial" w:hAnsi="Aptos" w:cs="Arial"/>
                <w:szCs w:val="18"/>
                <w:lang w:eastAsia="en-US"/>
              </w:rPr>
              <w:t>£m</w:t>
            </w:r>
          </w:p>
        </w:tc>
        <w:tc>
          <w:tcPr>
            <w:tcW w:w="1465" w:type="dxa"/>
          </w:tcPr>
          <w:p w14:paraId="407D7B66"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£m</w:t>
            </w:r>
          </w:p>
        </w:tc>
      </w:tr>
      <w:tr w:rsidR="00A1237F" w:rsidRPr="003A2349" w14:paraId="48E7CBB7" w14:textId="77777777" w:rsidTr="009D42C1">
        <w:tc>
          <w:tcPr>
            <w:tcW w:w="2823" w:type="dxa"/>
          </w:tcPr>
          <w:p w14:paraId="2BEAB9D3" w14:textId="77777777" w:rsidR="00A1237F" w:rsidRPr="00E33B07" w:rsidRDefault="00A1237F" w:rsidP="009D42C1">
            <w:pPr>
              <w:widowControl w:val="0"/>
              <w:autoSpaceDE w:val="0"/>
              <w:autoSpaceDN w:val="0"/>
              <w:ind w:right="176"/>
              <w:jc w:val="both"/>
              <w:rPr>
                <w:rFonts w:ascii="Aptos" w:eastAsia="Arial" w:hAnsi="Aptos" w:cs="Arial"/>
                <w:szCs w:val="18"/>
                <w:lang w:eastAsia="en-US"/>
              </w:rPr>
            </w:pPr>
            <w:r w:rsidRPr="00E33B07">
              <w:rPr>
                <w:rFonts w:ascii="Aptos" w:eastAsia="Arial" w:hAnsi="Aptos" w:cs="Arial"/>
                <w:szCs w:val="18"/>
                <w:lang w:eastAsia="en-US"/>
              </w:rPr>
              <w:t>Departmental</w:t>
            </w:r>
          </w:p>
        </w:tc>
        <w:tc>
          <w:tcPr>
            <w:tcW w:w="1440" w:type="dxa"/>
          </w:tcPr>
          <w:p w14:paraId="66E79117" w14:textId="77777777" w:rsidR="00A1237F" w:rsidRPr="00F851FD" w:rsidRDefault="00A1237F" w:rsidP="009D42C1">
            <w:pPr>
              <w:widowControl w:val="0"/>
              <w:autoSpaceDE w:val="0"/>
              <w:autoSpaceDN w:val="0"/>
              <w:ind w:right="39"/>
              <w:jc w:val="right"/>
              <w:rPr>
                <w:rFonts w:ascii="Aptos" w:eastAsia="Arial" w:hAnsi="Aptos" w:cs="Arial"/>
                <w:szCs w:val="18"/>
                <w:highlight w:val="yellow"/>
                <w:lang w:eastAsia="en-US"/>
              </w:rPr>
            </w:pPr>
            <w:r w:rsidRPr="009D42C1">
              <w:rPr>
                <w:rFonts w:ascii="Aptos" w:eastAsia="Arial" w:hAnsi="Aptos" w:cs="Arial"/>
                <w:szCs w:val="18"/>
                <w:lang w:eastAsia="en-US"/>
              </w:rPr>
              <w:t>265.988</w:t>
            </w:r>
          </w:p>
        </w:tc>
        <w:tc>
          <w:tcPr>
            <w:tcW w:w="1813" w:type="dxa"/>
          </w:tcPr>
          <w:p w14:paraId="5CB61D75"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277.220</w:t>
            </w:r>
          </w:p>
        </w:tc>
        <w:tc>
          <w:tcPr>
            <w:tcW w:w="2101" w:type="dxa"/>
          </w:tcPr>
          <w:p w14:paraId="5195063E" w14:textId="5E6DF929"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275.</w:t>
            </w:r>
            <w:r w:rsidR="003C7E8D">
              <w:rPr>
                <w:rFonts w:ascii="Aptos" w:eastAsia="Arial" w:hAnsi="Aptos" w:cs="Arial"/>
                <w:szCs w:val="18"/>
                <w:lang w:eastAsia="en-US"/>
              </w:rPr>
              <w:t>385</w:t>
            </w:r>
          </w:p>
        </w:tc>
        <w:tc>
          <w:tcPr>
            <w:tcW w:w="1465" w:type="dxa"/>
          </w:tcPr>
          <w:p w14:paraId="5D1D5236"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260.974</w:t>
            </w:r>
          </w:p>
        </w:tc>
      </w:tr>
      <w:tr w:rsidR="00A1237F" w:rsidRPr="003A2349" w14:paraId="0DBBE899" w14:textId="77777777" w:rsidTr="009D42C1">
        <w:tc>
          <w:tcPr>
            <w:tcW w:w="2823" w:type="dxa"/>
          </w:tcPr>
          <w:p w14:paraId="7F7F0D1C" w14:textId="77777777" w:rsidR="00A1237F" w:rsidRPr="00E33B07" w:rsidRDefault="00A1237F" w:rsidP="009D42C1">
            <w:pPr>
              <w:widowControl w:val="0"/>
              <w:autoSpaceDE w:val="0"/>
              <w:autoSpaceDN w:val="0"/>
              <w:ind w:right="176"/>
              <w:jc w:val="both"/>
              <w:rPr>
                <w:rFonts w:ascii="Aptos" w:eastAsia="Arial" w:hAnsi="Aptos" w:cs="Arial"/>
                <w:szCs w:val="18"/>
                <w:lang w:eastAsia="en-US"/>
              </w:rPr>
            </w:pPr>
            <w:r w:rsidRPr="00E33B07">
              <w:rPr>
                <w:rFonts w:ascii="Aptos" w:eastAsia="Arial" w:hAnsi="Aptos" w:cs="Arial"/>
                <w:szCs w:val="18"/>
                <w:lang w:eastAsia="en-US"/>
              </w:rPr>
              <w:t>Loans Fund</w:t>
            </w:r>
          </w:p>
        </w:tc>
        <w:tc>
          <w:tcPr>
            <w:tcW w:w="1440" w:type="dxa"/>
          </w:tcPr>
          <w:p w14:paraId="4826DF03" w14:textId="77777777" w:rsidR="00A1237F" w:rsidRPr="009D42C1" w:rsidRDefault="00A1237F" w:rsidP="009D42C1">
            <w:pPr>
              <w:widowControl w:val="0"/>
              <w:autoSpaceDE w:val="0"/>
              <w:autoSpaceDN w:val="0"/>
              <w:ind w:right="39"/>
              <w:jc w:val="right"/>
              <w:rPr>
                <w:rFonts w:ascii="Aptos" w:eastAsia="Arial" w:hAnsi="Aptos" w:cs="Arial"/>
                <w:szCs w:val="18"/>
                <w:lang w:eastAsia="en-US"/>
              </w:rPr>
            </w:pPr>
            <w:r w:rsidRPr="009D42C1">
              <w:rPr>
                <w:rFonts w:ascii="Aptos" w:eastAsia="Arial" w:hAnsi="Aptos" w:cs="Arial"/>
                <w:szCs w:val="18"/>
                <w:lang w:eastAsia="en-US"/>
              </w:rPr>
              <w:t>17.207</w:t>
            </w:r>
          </w:p>
        </w:tc>
        <w:tc>
          <w:tcPr>
            <w:tcW w:w="1813" w:type="dxa"/>
          </w:tcPr>
          <w:p w14:paraId="1646490A"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9D42C1">
              <w:rPr>
                <w:rFonts w:ascii="Aptos" w:eastAsia="Arial" w:hAnsi="Aptos" w:cs="Arial"/>
                <w:szCs w:val="18"/>
                <w:lang w:eastAsia="en-US"/>
              </w:rPr>
              <w:t>24.660</w:t>
            </w:r>
          </w:p>
        </w:tc>
        <w:tc>
          <w:tcPr>
            <w:tcW w:w="2101" w:type="dxa"/>
          </w:tcPr>
          <w:p w14:paraId="216CBB08"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24.519</w:t>
            </w:r>
          </w:p>
        </w:tc>
        <w:tc>
          <w:tcPr>
            <w:tcW w:w="1465" w:type="dxa"/>
          </w:tcPr>
          <w:p w14:paraId="634FF6CC"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28.780</w:t>
            </w:r>
          </w:p>
        </w:tc>
      </w:tr>
      <w:tr w:rsidR="00A1237F" w:rsidRPr="003A2349" w14:paraId="2806635B" w14:textId="77777777" w:rsidTr="009D42C1">
        <w:tc>
          <w:tcPr>
            <w:tcW w:w="2823" w:type="dxa"/>
          </w:tcPr>
          <w:p w14:paraId="7CD6EC0D" w14:textId="77777777" w:rsidR="00A1237F" w:rsidRPr="00E33B07" w:rsidRDefault="00A1237F" w:rsidP="009D42C1">
            <w:pPr>
              <w:widowControl w:val="0"/>
              <w:autoSpaceDE w:val="0"/>
              <w:autoSpaceDN w:val="0"/>
              <w:ind w:right="176"/>
              <w:jc w:val="both"/>
              <w:rPr>
                <w:rFonts w:ascii="Aptos" w:eastAsia="Arial" w:hAnsi="Aptos" w:cs="Arial"/>
                <w:szCs w:val="18"/>
                <w:lang w:eastAsia="en-US"/>
              </w:rPr>
            </w:pPr>
            <w:r w:rsidRPr="00E33B07">
              <w:rPr>
                <w:rFonts w:ascii="Aptos" w:eastAsia="Arial" w:hAnsi="Aptos" w:cs="Arial"/>
                <w:szCs w:val="18"/>
                <w:lang w:eastAsia="en-US"/>
              </w:rPr>
              <w:t>Additional provisions – monies held centrally</w:t>
            </w:r>
          </w:p>
        </w:tc>
        <w:tc>
          <w:tcPr>
            <w:tcW w:w="1440" w:type="dxa"/>
            <w:tcBorders>
              <w:bottom w:val="single" w:sz="4" w:space="0" w:color="auto"/>
            </w:tcBorders>
          </w:tcPr>
          <w:p w14:paraId="5C2AB0F2" w14:textId="77777777" w:rsidR="00A1237F" w:rsidRPr="009D42C1" w:rsidRDefault="00A1237F" w:rsidP="009D42C1">
            <w:pPr>
              <w:widowControl w:val="0"/>
              <w:autoSpaceDE w:val="0"/>
              <w:autoSpaceDN w:val="0"/>
              <w:ind w:right="39"/>
              <w:jc w:val="right"/>
              <w:rPr>
                <w:rFonts w:ascii="Aptos" w:eastAsia="Arial" w:hAnsi="Aptos" w:cs="Arial"/>
                <w:szCs w:val="18"/>
                <w:lang w:eastAsia="en-US"/>
              </w:rPr>
            </w:pPr>
            <w:r w:rsidRPr="009D42C1">
              <w:rPr>
                <w:rFonts w:ascii="Aptos" w:eastAsia="Arial" w:hAnsi="Aptos" w:cs="Arial"/>
                <w:szCs w:val="18"/>
                <w:lang w:eastAsia="en-US"/>
              </w:rPr>
              <w:t>11.002</w:t>
            </w:r>
          </w:p>
        </w:tc>
        <w:tc>
          <w:tcPr>
            <w:tcW w:w="1813" w:type="dxa"/>
            <w:tcBorders>
              <w:bottom w:val="single" w:sz="4" w:space="0" w:color="auto"/>
            </w:tcBorders>
          </w:tcPr>
          <w:p w14:paraId="6CD3286D"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0.397</w:t>
            </w:r>
          </w:p>
        </w:tc>
        <w:tc>
          <w:tcPr>
            <w:tcW w:w="2101" w:type="dxa"/>
            <w:tcBorders>
              <w:bottom w:val="single" w:sz="4" w:space="0" w:color="auto"/>
            </w:tcBorders>
          </w:tcPr>
          <w:p w14:paraId="7BC2C8BE"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w:t>
            </w:r>
          </w:p>
        </w:tc>
        <w:tc>
          <w:tcPr>
            <w:tcW w:w="1465" w:type="dxa"/>
            <w:tcBorders>
              <w:bottom w:val="single" w:sz="4" w:space="0" w:color="auto"/>
            </w:tcBorders>
          </w:tcPr>
          <w:p w14:paraId="7A9C17A2"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w:t>
            </w:r>
          </w:p>
          <w:p w14:paraId="5143905F" w14:textId="77777777" w:rsidR="00A1237F" w:rsidRPr="00E33B07" w:rsidRDefault="00A1237F" w:rsidP="009D42C1">
            <w:pPr>
              <w:widowControl w:val="0"/>
              <w:autoSpaceDE w:val="0"/>
              <w:autoSpaceDN w:val="0"/>
              <w:jc w:val="right"/>
              <w:rPr>
                <w:rFonts w:ascii="Aptos" w:eastAsia="Arial" w:hAnsi="Aptos" w:cs="Arial"/>
                <w:szCs w:val="18"/>
                <w:lang w:eastAsia="en-US"/>
              </w:rPr>
            </w:pPr>
          </w:p>
        </w:tc>
      </w:tr>
      <w:tr w:rsidR="00A1237F" w:rsidRPr="003A2349" w14:paraId="712020DB" w14:textId="77777777" w:rsidTr="009D42C1">
        <w:tc>
          <w:tcPr>
            <w:tcW w:w="2823" w:type="dxa"/>
          </w:tcPr>
          <w:p w14:paraId="181E618B" w14:textId="77777777" w:rsidR="00A1237F" w:rsidRPr="00E33B07" w:rsidRDefault="00A1237F" w:rsidP="009D42C1">
            <w:pPr>
              <w:widowControl w:val="0"/>
              <w:autoSpaceDE w:val="0"/>
              <w:autoSpaceDN w:val="0"/>
              <w:ind w:right="176"/>
              <w:jc w:val="both"/>
              <w:rPr>
                <w:rFonts w:ascii="Aptos" w:eastAsia="Arial" w:hAnsi="Aptos" w:cs="Arial"/>
                <w:szCs w:val="18"/>
                <w:lang w:eastAsia="en-US"/>
              </w:rPr>
            </w:pPr>
            <w:r w:rsidRPr="00E33B07">
              <w:rPr>
                <w:rFonts w:ascii="Aptos" w:eastAsia="Arial" w:hAnsi="Aptos" w:cs="Arial"/>
                <w:szCs w:val="18"/>
                <w:lang w:eastAsia="en-US"/>
              </w:rPr>
              <w:t>Transfer to earmarked reserves</w:t>
            </w:r>
          </w:p>
        </w:tc>
        <w:tc>
          <w:tcPr>
            <w:tcW w:w="1440" w:type="dxa"/>
            <w:tcBorders>
              <w:top w:val="single" w:sz="4" w:space="0" w:color="auto"/>
              <w:bottom w:val="single" w:sz="4" w:space="0" w:color="auto"/>
            </w:tcBorders>
          </w:tcPr>
          <w:p w14:paraId="6090CFE9" w14:textId="77777777" w:rsidR="00A1237F" w:rsidRPr="00F851FD" w:rsidRDefault="00A1237F" w:rsidP="009D42C1">
            <w:pPr>
              <w:widowControl w:val="0"/>
              <w:autoSpaceDE w:val="0"/>
              <w:autoSpaceDN w:val="0"/>
              <w:ind w:right="39"/>
              <w:jc w:val="right"/>
              <w:rPr>
                <w:rFonts w:ascii="Aptos" w:eastAsia="Arial" w:hAnsi="Aptos" w:cs="Arial"/>
                <w:szCs w:val="18"/>
                <w:highlight w:val="yellow"/>
                <w:lang w:eastAsia="en-US"/>
              </w:rPr>
            </w:pPr>
          </w:p>
        </w:tc>
        <w:tc>
          <w:tcPr>
            <w:tcW w:w="1813" w:type="dxa"/>
            <w:tcBorders>
              <w:top w:val="single" w:sz="4" w:space="0" w:color="auto"/>
              <w:bottom w:val="single" w:sz="4" w:space="0" w:color="auto"/>
            </w:tcBorders>
          </w:tcPr>
          <w:p w14:paraId="2E850340"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w:t>
            </w:r>
          </w:p>
        </w:tc>
        <w:tc>
          <w:tcPr>
            <w:tcW w:w="2101" w:type="dxa"/>
            <w:tcBorders>
              <w:top w:val="single" w:sz="4" w:space="0" w:color="auto"/>
              <w:bottom w:val="single" w:sz="4" w:space="0" w:color="auto"/>
            </w:tcBorders>
          </w:tcPr>
          <w:p w14:paraId="3FDA6D6A"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2.603</w:t>
            </w:r>
          </w:p>
        </w:tc>
        <w:tc>
          <w:tcPr>
            <w:tcW w:w="1465" w:type="dxa"/>
            <w:tcBorders>
              <w:top w:val="single" w:sz="4" w:space="0" w:color="auto"/>
              <w:bottom w:val="single" w:sz="4" w:space="0" w:color="auto"/>
            </w:tcBorders>
          </w:tcPr>
          <w:p w14:paraId="39A45A11" w14:textId="77777777" w:rsidR="00A1237F" w:rsidRPr="00E33B07" w:rsidRDefault="00A1237F" w:rsidP="009D42C1">
            <w:pPr>
              <w:widowControl w:val="0"/>
              <w:autoSpaceDE w:val="0"/>
              <w:autoSpaceDN w:val="0"/>
              <w:jc w:val="right"/>
              <w:rPr>
                <w:rFonts w:ascii="Aptos" w:eastAsia="Arial" w:hAnsi="Aptos" w:cs="Arial"/>
                <w:szCs w:val="18"/>
                <w:lang w:eastAsia="en-US"/>
              </w:rPr>
            </w:pPr>
            <w:r>
              <w:rPr>
                <w:rFonts w:ascii="Aptos" w:eastAsia="Arial" w:hAnsi="Aptos" w:cs="Arial"/>
                <w:szCs w:val="18"/>
                <w:lang w:eastAsia="en-US"/>
              </w:rPr>
              <w:t>-</w:t>
            </w:r>
          </w:p>
        </w:tc>
      </w:tr>
      <w:tr w:rsidR="00A1237F" w:rsidRPr="003A2349" w14:paraId="34698311" w14:textId="77777777" w:rsidTr="009D42C1">
        <w:tc>
          <w:tcPr>
            <w:tcW w:w="2823" w:type="dxa"/>
          </w:tcPr>
          <w:p w14:paraId="789953DD" w14:textId="77777777" w:rsidR="00A1237F" w:rsidRPr="0063155A" w:rsidRDefault="00A1237F" w:rsidP="009D42C1">
            <w:pPr>
              <w:widowControl w:val="0"/>
              <w:autoSpaceDE w:val="0"/>
              <w:autoSpaceDN w:val="0"/>
              <w:ind w:right="176"/>
              <w:jc w:val="both"/>
              <w:rPr>
                <w:rFonts w:ascii="Aptos" w:eastAsia="Arial" w:hAnsi="Aptos" w:cs="Arial"/>
                <w:b/>
                <w:bCs/>
                <w:szCs w:val="18"/>
                <w:lang w:eastAsia="en-US"/>
              </w:rPr>
            </w:pPr>
          </w:p>
        </w:tc>
        <w:tc>
          <w:tcPr>
            <w:tcW w:w="1440" w:type="dxa"/>
            <w:tcBorders>
              <w:top w:val="single" w:sz="4" w:space="0" w:color="auto"/>
              <w:bottom w:val="single" w:sz="4" w:space="0" w:color="auto"/>
            </w:tcBorders>
          </w:tcPr>
          <w:p w14:paraId="2D332B1D" w14:textId="77777777" w:rsidR="00A1237F" w:rsidRPr="0063155A" w:rsidRDefault="00A1237F" w:rsidP="009D42C1">
            <w:pPr>
              <w:widowControl w:val="0"/>
              <w:autoSpaceDE w:val="0"/>
              <w:autoSpaceDN w:val="0"/>
              <w:ind w:right="39"/>
              <w:jc w:val="right"/>
              <w:rPr>
                <w:rFonts w:ascii="Aptos" w:eastAsia="Arial" w:hAnsi="Aptos" w:cs="Arial"/>
                <w:b/>
                <w:bCs/>
                <w:szCs w:val="18"/>
                <w:highlight w:val="yellow"/>
                <w:lang w:eastAsia="en-US"/>
              </w:rPr>
            </w:pPr>
            <w:r w:rsidRPr="0063155A">
              <w:rPr>
                <w:rFonts w:ascii="Aptos" w:eastAsia="Arial" w:hAnsi="Aptos" w:cs="Arial"/>
                <w:b/>
                <w:bCs/>
                <w:szCs w:val="18"/>
                <w:lang w:eastAsia="en-US"/>
              </w:rPr>
              <w:t>294.197</w:t>
            </w:r>
          </w:p>
        </w:tc>
        <w:tc>
          <w:tcPr>
            <w:tcW w:w="1813" w:type="dxa"/>
            <w:tcBorders>
              <w:top w:val="single" w:sz="4" w:space="0" w:color="auto"/>
              <w:bottom w:val="single" w:sz="4" w:space="0" w:color="auto"/>
            </w:tcBorders>
          </w:tcPr>
          <w:p w14:paraId="1F09CBAF" w14:textId="77777777" w:rsidR="00A1237F" w:rsidRPr="0063155A" w:rsidRDefault="00A1237F" w:rsidP="009D42C1">
            <w:pPr>
              <w:widowControl w:val="0"/>
              <w:autoSpaceDE w:val="0"/>
              <w:autoSpaceDN w:val="0"/>
              <w:jc w:val="right"/>
              <w:rPr>
                <w:rFonts w:ascii="Aptos" w:eastAsia="Arial" w:hAnsi="Aptos" w:cs="Arial"/>
                <w:b/>
                <w:bCs/>
                <w:szCs w:val="18"/>
                <w:lang w:eastAsia="en-US"/>
              </w:rPr>
            </w:pPr>
            <w:r w:rsidRPr="0063155A">
              <w:rPr>
                <w:rFonts w:ascii="Aptos" w:eastAsia="Arial" w:hAnsi="Aptos" w:cs="Arial"/>
                <w:b/>
                <w:bCs/>
                <w:szCs w:val="18"/>
                <w:lang w:eastAsia="en-US"/>
              </w:rPr>
              <w:t>302.277</w:t>
            </w:r>
          </w:p>
        </w:tc>
        <w:tc>
          <w:tcPr>
            <w:tcW w:w="2101" w:type="dxa"/>
            <w:tcBorders>
              <w:top w:val="single" w:sz="4" w:space="0" w:color="auto"/>
              <w:bottom w:val="single" w:sz="4" w:space="0" w:color="auto"/>
            </w:tcBorders>
          </w:tcPr>
          <w:p w14:paraId="55D7AB60" w14:textId="3BFC74A2" w:rsidR="00A1237F" w:rsidRPr="0063155A" w:rsidRDefault="00A1237F" w:rsidP="009D42C1">
            <w:pPr>
              <w:widowControl w:val="0"/>
              <w:autoSpaceDE w:val="0"/>
              <w:autoSpaceDN w:val="0"/>
              <w:jc w:val="right"/>
              <w:rPr>
                <w:rFonts w:ascii="Aptos" w:eastAsia="Arial" w:hAnsi="Aptos" w:cs="Arial"/>
                <w:b/>
                <w:bCs/>
                <w:szCs w:val="18"/>
                <w:lang w:eastAsia="en-US"/>
              </w:rPr>
            </w:pPr>
            <w:r w:rsidRPr="0063155A">
              <w:rPr>
                <w:rFonts w:ascii="Aptos" w:eastAsia="Arial" w:hAnsi="Aptos" w:cs="Arial"/>
                <w:b/>
                <w:bCs/>
                <w:szCs w:val="18"/>
                <w:lang w:eastAsia="en-US"/>
              </w:rPr>
              <w:t>302.</w:t>
            </w:r>
            <w:r w:rsidR="003C7E8D">
              <w:rPr>
                <w:rFonts w:ascii="Aptos" w:eastAsia="Arial" w:hAnsi="Aptos" w:cs="Arial"/>
                <w:b/>
                <w:bCs/>
                <w:szCs w:val="18"/>
                <w:lang w:eastAsia="en-US"/>
              </w:rPr>
              <w:t>507</w:t>
            </w:r>
          </w:p>
        </w:tc>
        <w:tc>
          <w:tcPr>
            <w:tcW w:w="1465" w:type="dxa"/>
            <w:tcBorders>
              <w:top w:val="single" w:sz="4" w:space="0" w:color="auto"/>
              <w:bottom w:val="single" w:sz="4" w:space="0" w:color="auto"/>
            </w:tcBorders>
          </w:tcPr>
          <w:p w14:paraId="4DD6618F" w14:textId="77777777" w:rsidR="00A1237F" w:rsidRPr="0063155A" w:rsidRDefault="00A1237F" w:rsidP="009D42C1">
            <w:pPr>
              <w:widowControl w:val="0"/>
              <w:autoSpaceDE w:val="0"/>
              <w:autoSpaceDN w:val="0"/>
              <w:jc w:val="right"/>
              <w:rPr>
                <w:rFonts w:ascii="Aptos" w:eastAsia="Arial" w:hAnsi="Aptos" w:cs="Arial"/>
                <w:b/>
                <w:bCs/>
                <w:szCs w:val="18"/>
                <w:lang w:eastAsia="en-US"/>
              </w:rPr>
            </w:pPr>
            <w:r w:rsidRPr="0063155A">
              <w:rPr>
                <w:rFonts w:ascii="Aptos" w:eastAsia="Arial" w:hAnsi="Aptos" w:cs="Arial"/>
                <w:b/>
                <w:bCs/>
                <w:szCs w:val="18"/>
                <w:lang w:eastAsia="en-US"/>
              </w:rPr>
              <w:t>289.754</w:t>
            </w:r>
          </w:p>
        </w:tc>
      </w:tr>
      <w:tr w:rsidR="00A1237F" w:rsidRPr="003A2349" w14:paraId="6E2504E1" w14:textId="77777777" w:rsidTr="009D42C1">
        <w:tc>
          <w:tcPr>
            <w:tcW w:w="2823" w:type="dxa"/>
          </w:tcPr>
          <w:p w14:paraId="4ED5EE07" w14:textId="77777777" w:rsidR="00A1237F" w:rsidRPr="00E33B07" w:rsidRDefault="00A1237F" w:rsidP="009D42C1">
            <w:pPr>
              <w:widowControl w:val="0"/>
              <w:autoSpaceDE w:val="0"/>
              <w:autoSpaceDN w:val="0"/>
              <w:ind w:right="176"/>
              <w:jc w:val="both"/>
              <w:rPr>
                <w:rFonts w:ascii="Aptos" w:eastAsia="Arial" w:hAnsi="Aptos" w:cs="Arial"/>
                <w:b/>
                <w:szCs w:val="18"/>
                <w:lang w:eastAsia="en-US"/>
              </w:rPr>
            </w:pPr>
            <w:r w:rsidRPr="00E33B07">
              <w:rPr>
                <w:rFonts w:ascii="Aptos" w:eastAsia="Arial" w:hAnsi="Aptos" w:cs="Arial"/>
                <w:b/>
                <w:szCs w:val="18"/>
                <w:lang w:eastAsia="en-US"/>
              </w:rPr>
              <w:t>Funded from:</w:t>
            </w:r>
          </w:p>
        </w:tc>
        <w:tc>
          <w:tcPr>
            <w:tcW w:w="1440" w:type="dxa"/>
            <w:tcBorders>
              <w:top w:val="single" w:sz="4" w:space="0" w:color="auto"/>
            </w:tcBorders>
          </w:tcPr>
          <w:p w14:paraId="00196DFF" w14:textId="77777777" w:rsidR="00A1237F" w:rsidRPr="00F851FD" w:rsidRDefault="00A1237F" w:rsidP="009D42C1">
            <w:pPr>
              <w:widowControl w:val="0"/>
              <w:autoSpaceDE w:val="0"/>
              <w:autoSpaceDN w:val="0"/>
              <w:ind w:right="39"/>
              <w:jc w:val="right"/>
              <w:rPr>
                <w:rFonts w:ascii="Aptos" w:eastAsia="Arial" w:hAnsi="Aptos" w:cs="Arial"/>
                <w:szCs w:val="18"/>
                <w:highlight w:val="yellow"/>
                <w:lang w:eastAsia="en-US"/>
              </w:rPr>
            </w:pPr>
          </w:p>
        </w:tc>
        <w:tc>
          <w:tcPr>
            <w:tcW w:w="1813" w:type="dxa"/>
            <w:tcBorders>
              <w:top w:val="single" w:sz="4" w:space="0" w:color="auto"/>
            </w:tcBorders>
          </w:tcPr>
          <w:p w14:paraId="6A9D6EE1" w14:textId="77777777" w:rsidR="00A1237F" w:rsidRPr="00E33B07" w:rsidRDefault="00A1237F" w:rsidP="009D42C1">
            <w:pPr>
              <w:widowControl w:val="0"/>
              <w:autoSpaceDE w:val="0"/>
              <w:autoSpaceDN w:val="0"/>
              <w:jc w:val="right"/>
              <w:rPr>
                <w:rFonts w:ascii="Aptos" w:eastAsia="Arial" w:hAnsi="Aptos" w:cs="Arial"/>
                <w:szCs w:val="18"/>
                <w:lang w:eastAsia="en-US"/>
              </w:rPr>
            </w:pPr>
          </w:p>
        </w:tc>
        <w:tc>
          <w:tcPr>
            <w:tcW w:w="2101" w:type="dxa"/>
            <w:tcBorders>
              <w:top w:val="single" w:sz="4" w:space="0" w:color="auto"/>
            </w:tcBorders>
          </w:tcPr>
          <w:p w14:paraId="34B3A421" w14:textId="77777777" w:rsidR="00A1237F" w:rsidRPr="00E33B07" w:rsidRDefault="00A1237F" w:rsidP="009D42C1">
            <w:pPr>
              <w:widowControl w:val="0"/>
              <w:autoSpaceDE w:val="0"/>
              <w:autoSpaceDN w:val="0"/>
              <w:jc w:val="right"/>
              <w:rPr>
                <w:rFonts w:ascii="Aptos" w:eastAsia="Arial" w:hAnsi="Aptos" w:cs="Arial"/>
                <w:szCs w:val="18"/>
                <w:lang w:eastAsia="en-US"/>
              </w:rPr>
            </w:pPr>
          </w:p>
        </w:tc>
        <w:tc>
          <w:tcPr>
            <w:tcW w:w="1465" w:type="dxa"/>
            <w:tcBorders>
              <w:top w:val="single" w:sz="4" w:space="0" w:color="auto"/>
            </w:tcBorders>
          </w:tcPr>
          <w:p w14:paraId="6AAC46CD" w14:textId="77777777" w:rsidR="00A1237F" w:rsidRPr="00E33B07" w:rsidRDefault="00A1237F" w:rsidP="009D42C1">
            <w:pPr>
              <w:widowControl w:val="0"/>
              <w:autoSpaceDE w:val="0"/>
              <w:autoSpaceDN w:val="0"/>
              <w:jc w:val="right"/>
              <w:rPr>
                <w:rFonts w:ascii="Aptos" w:eastAsia="Arial" w:hAnsi="Aptos" w:cs="Arial"/>
                <w:szCs w:val="18"/>
                <w:lang w:eastAsia="en-US"/>
              </w:rPr>
            </w:pPr>
          </w:p>
        </w:tc>
      </w:tr>
      <w:tr w:rsidR="00A1237F" w:rsidRPr="003A2349" w14:paraId="41D3B0D9" w14:textId="77777777" w:rsidTr="009D42C1">
        <w:tc>
          <w:tcPr>
            <w:tcW w:w="2823" w:type="dxa"/>
          </w:tcPr>
          <w:p w14:paraId="1D3926D9" w14:textId="77777777" w:rsidR="00A1237F" w:rsidRPr="00E33B07" w:rsidRDefault="00A1237F" w:rsidP="009D42C1">
            <w:pPr>
              <w:widowControl w:val="0"/>
              <w:autoSpaceDE w:val="0"/>
              <w:autoSpaceDN w:val="0"/>
              <w:ind w:right="176"/>
              <w:jc w:val="both"/>
              <w:rPr>
                <w:rFonts w:ascii="Aptos" w:eastAsia="Arial" w:hAnsi="Aptos" w:cs="Arial"/>
                <w:szCs w:val="18"/>
                <w:lang w:eastAsia="en-US"/>
              </w:rPr>
            </w:pPr>
            <w:r w:rsidRPr="00E33B07">
              <w:rPr>
                <w:rFonts w:ascii="Aptos" w:eastAsia="Arial" w:hAnsi="Aptos" w:cs="Arial"/>
                <w:szCs w:val="18"/>
                <w:lang w:eastAsia="en-US"/>
              </w:rPr>
              <w:t>SG Grant</w:t>
            </w:r>
          </w:p>
        </w:tc>
        <w:tc>
          <w:tcPr>
            <w:tcW w:w="1440" w:type="dxa"/>
          </w:tcPr>
          <w:p w14:paraId="34941718" w14:textId="77777777" w:rsidR="00A1237F" w:rsidRPr="00F851FD" w:rsidRDefault="00A1237F" w:rsidP="009D42C1">
            <w:pPr>
              <w:widowControl w:val="0"/>
              <w:autoSpaceDE w:val="0"/>
              <w:autoSpaceDN w:val="0"/>
              <w:ind w:right="39"/>
              <w:jc w:val="right"/>
              <w:rPr>
                <w:rFonts w:ascii="Aptos" w:eastAsia="Arial" w:hAnsi="Aptos" w:cs="Arial"/>
                <w:szCs w:val="18"/>
                <w:highlight w:val="yellow"/>
                <w:lang w:eastAsia="en-US"/>
              </w:rPr>
            </w:pPr>
            <w:r w:rsidRPr="009D42C1">
              <w:rPr>
                <w:rFonts w:ascii="Aptos" w:eastAsia="Arial" w:hAnsi="Aptos" w:cs="Arial"/>
                <w:szCs w:val="18"/>
                <w:lang w:eastAsia="en-US"/>
              </w:rPr>
              <w:t>236.877</w:t>
            </w:r>
          </w:p>
        </w:tc>
        <w:tc>
          <w:tcPr>
            <w:tcW w:w="1813" w:type="dxa"/>
          </w:tcPr>
          <w:p w14:paraId="3046B967"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241.125</w:t>
            </w:r>
          </w:p>
        </w:tc>
        <w:tc>
          <w:tcPr>
            <w:tcW w:w="2101" w:type="dxa"/>
          </w:tcPr>
          <w:p w14:paraId="24437B69"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241.191</w:t>
            </w:r>
          </w:p>
        </w:tc>
        <w:tc>
          <w:tcPr>
            <w:tcW w:w="1465" w:type="dxa"/>
          </w:tcPr>
          <w:p w14:paraId="4BE24090"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225.659</w:t>
            </w:r>
          </w:p>
        </w:tc>
      </w:tr>
      <w:tr w:rsidR="00A1237F" w:rsidRPr="003A2349" w14:paraId="7930DC07" w14:textId="77777777" w:rsidTr="009D42C1">
        <w:tc>
          <w:tcPr>
            <w:tcW w:w="2823" w:type="dxa"/>
          </w:tcPr>
          <w:p w14:paraId="71345B2E" w14:textId="77777777" w:rsidR="00A1237F" w:rsidRPr="00E33B07" w:rsidRDefault="00A1237F" w:rsidP="009D42C1">
            <w:pPr>
              <w:widowControl w:val="0"/>
              <w:autoSpaceDE w:val="0"/>
              <w:autoSpaceDN w:val="0"/>
              <w:ind w:right="176"/>
              <w:jc w:val="both"/>
              <w:rPr>
                <w:rFonts w:ascii="Aptos" w:eastAsia="Arial" w:hAnsi="Aptos" w:cs="Arial"/>
                <w:szCs w:val="18"/>
                <w:lang w:eastAsia="en-US"/>
              </w:rPr>
            </w:pPr>
            <w:r w:rsidRPr="00E33B07">
              <w:rPr>
                <w:rFonts w:ascii="Aptos" w:eastAsia="Arial" w:hAnsi="Aptos" w:cs="Arial"/>
                <w:szCs w:val="18"/>
                <w:lang w:eastAsia="en-US"/>
              </w:rPr>
              <w:t>Council Tax</w:t>
            </w:r>
          </w:p>
        </w:tc>
        <w:tc>
          <w:tcPr>
            <w:tcW w:w="1440" w:type="dxa"/>
          </w:tcPr>
          <w:p w14:paraId="009AF890" w14:textId="77777777" w:rsidR="00A1237F" w:rsidRPr="00F851FD" w:rsidRDefault="00A1237F" w:rsidP="009D42C1">
            <w:pPr>
              <w:widowControl w:val="0"/>
              <w:autoSpaceDE w:val="0"/>
              <w:autoSpaceDN w:val="0"/>
              <w:ind w:right="39"/>
              <w:jc w:val="right"/>
              <w:rPr>
                <w:rFonts w:ascii="Aptos" w:eastAsia="Arial" w:hAnsi="Aptos" w:cs="Arial"/>
                <w:szCs w:val="18"/>
                <w:highlight w:val="yellow"/>
                <w:lang w:eastAsia="en-US"/>
              </w:rPr>
            </w:pPr>
            <w:r w:rsidRPr="009D42C1">
              <w:rPr>
                <w:rFonts w:ascii="Aptos" w:eastAsia="Arial" w:hAnsi="Aptos" w:cs="Arial"/>
                <w:szCs w:val="18"/>
                <w:lang w:eastAsia="en-US"/>
              </w:rPr>
              <w:t>57.320</w:t>
            </w:r>
          </w:p>
        </w:tc>
        <w:tc>
          <w:tcPr>
            <w:tcW w:w="1813" w:type="dxa"/>
          </w:tcPr>
          <w:p w14:paraId="543E61BC"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57.470</w:t>
            </w:r>
          </w:p>
        </w:tc>
        <w:tc>
          <w:tcPr>
            <w:tcW w:w="2101" w:type="dxa"/>
          </w:tcPr>
          <w:p w14:paraId="783856B1"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57.148</w:t>
            </w:r>
          </w:p>
        </w:tc>
        <w:tc>
          <w:tcPr>
            <w:tcW w:w="1465" w:type="dxa"/>
          </w:tcPr>
          <w:p w14:paraId="2462B119"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51.836</w:t>
            </w:r>
          </w:p>
        </w:tc>
      </w:tr>
      <w:tr w:rsidR="00A1237F" w:rsidRPr="003A2349" w14:paraId="5693D6A5" w14:textId="77777777" w:rsidTr="009D42C1">
        <w:tc>
          <w:tcPr>
            <w:tcW w:w="2823" w:type="dxa"/>
          </w:tcPr>
          <w:p w14:paraId="6275F17A" w14:textId="77777777" w:rsidR="00A1237F" w:rsidRPr="00E33B07" w:rsidRDefault="00A1237F" w:rsidP="009D42C1">
            <w:pPr>
              <w:widowControl w:val="0"/>
              <w:autoSpaceDE w:val="0"/>
              <w:autoSpaceDN w:val="0"/>
              <w:ind w:right="176"/>
              <w:jc w:val="both"/>
              <w:rPr>
                <w:rFonts w:ascii="Aptos" w:eastAsia="Arial" w:hAnsi="Aptos" w:cs="Arial"/>
                <w:szCs w:val="18"/>
                <w:lang w:eastAsia="en-US"/>
              </w:rPr>
            </w:pPr>
            <w:r w:rsidRPr="00E33B07">
              <w:rPr>
                <w:rFonts w:ascii="Aptos" w:eastAsia="Arial" w:hAnsi="Aptos" w:cs="Arial"/>
                <w:szCs w:val="18"/>
                <w:lang w:eastAsia="en-US"/>
              </w:rPr>
              <w:t>Use of reserves</w:t>
            </w:r>
          </w:p>
        </w:tc>
        <w:tc>
          <w:tcPr>
            <w:tcW w:w="1440" w:type="dxa"/>
          </w:tcPr>
          <w:p w14:paraId="61BDB5C0" w14:textId="77777777" w:rsidR="00A1237F" w:rsidRPr="00F851FD" w:rsidRDefault="00A1237F" w:rsidP="009D42C1">
            <w:pPr>
              <w:widowControl w:val="0"/>
              <w:autoSpaceDE w:val="0"/>
              <w:autoSpaceDN w:val="0"/>
              <w:ind w:right="39"/>
              <w:jc w:val="right"/>
              <w:rPr>
                <w:rFonts w:ascii="Aptos" w:eastAsia="Arial" w:hAnsi="Aptos" w:cs="Arial"/>
                <w:szCs w:val="18"/>
                <w:highlight w:val="yellow"/>
                <w:lang w:eastAsia="en-US"/>
              </w:rPr>
            </w:pPr>
            <w:r w:rsidRPr="009D42C1">
              <w:rPr>
                <w:rFonts w:ascii="Aptos" w:eastAsia="Arial" w:hAnsi="Aptos" w:cs="Arial"/>
                <w:szCs w:val="18"/>
                <w:lang w:eastAsia="en-US"/>
              </w:rPr>
              <w:t>-</w:t>
            </w:r>
          </w:p>
        </w:tc>
        <w:tc>
          <w:tcPr>
            <w:tcW w:w="1813" w:type="dxa"/>
          </w:tcPr>
          <w:p w14:paraId="45F27E30"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3.682</w:t>
            </w:r>
          </w:p>
        </w:tc>
        <w:tc>
          <w:tcPr>
            <w:tcW w:w="2101" w:type="dxa"/>
          </w:tcPr>
          <w:p w14:paraId="02DFBF73" w14:textId="5F13436A" w:rsidR="00A1237F" w:rsidRPr="00E33B07" w:rsidRDefault="00A1237F" w:rsidP="009D42C1">
            <w:pPr>
              <w:widowControl w:val="0"/>
              <w:autoSpaceDE w:val="0"/>
              <w:autoSpaceDN w:val="0"/>
              <w:jc w:val="right"/>
              <w:rPr>
                <w:rFonts w:ascii="Aptos" w:eastAsia="Arial" w:hAnsi="Aptos" w:cs="Arial"/>
                <w:szCs w:val="18"/>
                <w:lang w:eastAsia="en-US"/>
              </w:rPr>
            </w:pPr>
            <w:r w:rsidRPr="00E33B07">
              <w:rPr>
                <w:rFonts w:ascii="Aptos" w:eastAsia="Arial" w:hAnsi="Aptos" w:cs="Arial"/>
                <w:szCs w:val="18"/>
                <w:lang w:eastAsia="en-US"/>
              </w:rPr>
              <w:t>4.</w:t>
            </w:r>
            <w:r w:rsidR="003C7E8D">
              <w:rPr>
                <w:rFonts w:ascii="Aptos" w:eastAsia="Arial" w:hAnsi="Aptos" w:cs="Arial"/>
                <w:szCs w:val="18"/>
                <w:lang w:eastAsia="en-US"/>
              </w:rPr>
              <w:t>168</w:t>
            </w:r>
          </w:p>
        </w:tc>
        <w:tc>
          <w:tcPr>
            <w:tcW w:w="1465" w:type="dxa"/>
          </w:tcPr>
          <w:p w14:paraId="5CC0413E" w14:textId="77777777" w:rsidR="00A1237F" w:rsidRPr="00E33B07" w:rsidRDefault="00A1237F" w:rsidP="009D42C1">
            <w:pPr>
              <w:widowControl w:val="0"/>
              <w:autoSpaceDE w:val="0"/>
              <w:autoSpaceDN w:val="0"/>
              <w:jc w:val="right"/>
              <w:rPr>
                <w:rFonts w:ascii="Aptos" w:eastAsia="Arial" w:hAnsi="Aptos" w:cs="Arial"/>
                <w:szCs w:val="18"/>
                <w:lang w:eastAsia="en-US"/>
              </w:rPr>
            </w:pPr>
            <w:r w:rsidRPr="009D42C1">
              <w:rPr>
                <w:rFonts w:ascii="Aptos" w:eastAsia="Arial" w:hAnsi="Aptos" w:cs="Arial"/>
                <w:szCs w:val="18"/>
                <w:lang w:eastAsia="en-US"/>
              </w:rPr>
              <w:t>12.259</w:t>
            </w:r>
          </w:p>
        </w:tc>
      </w:tr>
      <w:tr w:rsidR="00A1237F" w:rsidRPr="003A2349" w14:paraId="046A2BBF" w14:textId="77777777" w:rsidTr="009D42C1">
        <w:tc>
          <w:tcPr>
            <w:tcW w:w="2823" w:type="dxa"/>
          </w:tcPr>
          <w:p w14:paraId="009E50BC" w14:textId="77777777" w:rsidR="00A1237F" w:rsidRPr="0063155A" w:rsidRDefault="00A1237F" w:rsidP="009D42C1">
            <w:pPr>
              <w:widowControl w:val="0"/>
              <w:autoSpaceDE w:val="0"/>
              <w:autoSpaceDN w:val="0"/>
              <w:ind w:right="176"/>
              <w:jc w:val="both"/>
              <w:rPr>
                <w:rFonts w:ascii="Aptos" w:eastAsia="Arial" w:hAnsi="Aptos" w:cs="Arial"/>
                <w:b/>
                <w:bCs/>
                <w:szCs w:val="18"/>
                <w:highlight w:val="yellow"/>
                <w:lang w:eastAsia="en-US"/>
              </w:rPr>
            </w:pPr>
          </w:p>
        </w:tc>
        <w:tc>
          <w:tcPr>
            <w:tcW w:w="1440" w:type="dxa"/>
            <w:tcBorders>
              <w:top w:val="single" w:sz="4" w:space="0" w:color="auto"/>
              <w:bottom w:val="single" w:sz="4" w:space="0" w:color="auto"/>
            </w:tcBorders>
          </w:tcPr>
          <w:p w14:paraId="548BF923" w14:textId="77777777" w:rsidR="00A1237F" w:rsidRPr="0063155A" w:rsidRDefault="00A1237F" w:rsidP="009D42C1">
            <w:pPr>
              <w:widowControl w:val="0"/>
              <w:autoSpaceDE w:val="0"/>
              <w:autoSpaceDN w:val="0"/>
              <w:ind w:right="39"/>
              <w:jc w:val="right"/>
              <w:rPr>
                <w:rFonts w:ascii="Aptos" w:eastAsia="Arial" w:hAnsi="Aptos" w:cs="Arial"/>
                <w:b/>
                <w:bCs/>
                <w:szCs w:val="18"/>
                <w:highlight w:val="yellow"/>
                <w:lang w:eastAsia="en-US"/>
              </w:rPr>
            </w:pPr>
            <w:r w:rsidRPr="0063155A">
              <w:rPr>
                <w:rFonts w:ascii="Aptos" w:eastAsia="Arial" w:hAnsi="Aptos" w:cs="Arial"/>
                <w:b/>
                <w:bCs/>
                <w:szCs w:val="18"/>
                <w:lang w:eastAsia="en-US"/>
              </w:rPr>
              <w:t>294.197</w:t>
            </w:r>
          </w:p>
        </w:tc>
        <w:tc>
          <w:tcPr>
            <w:tcW w:w="1813" w:type="dxa"/>
            <w:tcBorders>
              <w:top w:val="single" w:sz="4" w:space="0" w:color="auto"/>
              <w:bottom w:val="single" w:sz="4" w:space="0" w:color="auto"/>
            </w:tcBorders>
          </w:tcPr>
          <w:p w14:paraId="18E1A071" w14:textId="77777777" w:rsidR="00A1237F" w:rsidRPr="0063155A" w:rsidRDefault="00A1237F" w:rsidP="009D42C1">
            <w:pPr>
              <w:widowControl w:val="0"/>
              <w:autoSpaceDE w:val="0"/>
              <w:autoSpaceDN w:val="0"/>
              <w:jc w:val="right"/>
              <w:rPr>
                <w:rFonts w:ascii="Aptos" w:eastAsia="Arial" w:hAnsi="Aptos" w:cs="Arial"/>
                <w:b/>
                <w:bCs/>
                <w:szCs w:val="18"/>
                <w:lang w:eastAsia="en-US"/>
              </w:rPr>
            </w:pPr>
            <w:r w:rsidRPr="0063155A">
              <w:rPr>
                <w:rFonts w:ascii="Aptos" w:eastAsia="Arial" w:hAnsi="Aptos" w:cs="Arial"/>
                <w:b/>
                <w:bCs/>
                <w:szCs w:val="18"/>
                <w:lang w:eastAsia="en-US"/>
              </w:rPr>
              <w:t>302.277</w:t>
            </w:r>
          </w:p>
        </w:tc>
        <w:tc>
          <w:tcPr>
            <w:tcW w:w="2101" w:type="dxa"/>
            <w:tcBorders>
              <w:top w:val="single" w:sz="4" w:space="0" w:color="auto"/>
              <w:bottom w:val="single" w:sz="4" w:space="0" w:color="auto"/>
            </w:tcBorders>
          </w:tcPr>
          <w:p w14:paraId="22D4BD22" w14:textId="010E2E2D" w:rsidR="00A1237F" w:rsidRPr="0063155A" w:rsidRDefault="00A1237F" w:rsidP="009D42C1">
            <w:pPr>
              <w:widowControl w:val="0"/>
              <w:autoSpaceDE w:val="0"/>
              <w:autoSpaceDN w:val="0"/>
              <w:jc w:val="right"/>
              <w:rPr>
                <w:rFonts w:ascii="Aptos" w:eastAsia="Arial" w:hAnsi="Aptos" w:cs="Arial"/>
                <w:b/>
                <w:bCs/>
                <w:szCs w:val="18"/>
                <w:lang w:eastAsia="en-US"/>
              </w:rPr>
            </w:pPr>
            <w:r w:rsidRPr="0063155A">
              <w:rPr>
                <w:rFonts w:ascii="Aptos" w:eastAsia="Arial" w:hAnsi="Aptos" w:cs="Arial"/>
                <w:b/>
                <w:bCs/>
                <w:szCs w:val="18"/>
                <w:lang w:eastAsia="en-US"/>
              </w:rPr>
              <w:t>302.</w:t>
            </w:r>
            <w:r w:rsidR="003C7E8D">
              <w:rPr>
                <w:rFonts w:ascii="Aptos" w:eastAsia="Arial" w:hAnsi="Aptos" w:cs="Arial"/>
                <w:b/>
                <w:bCs/>
                <w:szCs w:val="18"/>
                <w:lang w:eastAsia="en-US"/>
              </w:rPr>
              <w:t>570</w:t>
            </w:r>
          </w:p>
        </w:tc>
        <w:tc>
          <w:tcPr>
            <w:tcW w:w="1465" w:type="dxa"/>
            <w:tcBorders>
              <w:top w:val="single" w:sz="4" w:space="0" w:color="auto"/>
              <w:bottom w:val="single" w:sz="4" w:space="0" w:color="auto"/>
            </w:tcBorders>
          </w:tcPr>
          <w:p w14:paraId="56689006" w14:textId="77777777" w:rsidR="00A1237F" w:rsidRPr="0063155A" w:rsidRDefault="00A1237F" w:rsidP="009D42C1">
            <w:pPr>
              <w:widowControl w:val="0"/>
              <w:autoSpaceDE w:val="0"/>
              <w:autoSpaceDN w:val="0"/>
              <w:jc w:val="right"/>
              <w:rPr>
                <w:rFonts w:ascii="Aptos" w:eastAsia="Arial" w:hAnsi="Aptos" w:cs="Arial"/>
                <w:b/>
                <w:bCs/>
                <w:szCs w:val="18"/>
                <w:lang w:eastAsia="en-US"/>
              </w:rPr>
            </w:pPr>
            <w:r w:rsidRPr="0063155A">
              <w:rPr>
                <w:rFonts w:ascii="Aptos" w:eastAsia="Arial" w:hAnsi="Aptos" w:cs="Arial"/>
                <w:b/>
                <w:bCs/>
                <w:szCs w:val="18"/>
                <w:lang w:eastAsia="en-US"/>
              </w:rPr>
              <w:t>289.754</w:t>
            </w:r>
          </w:p>
        </w:tc>
      </w:tr>
    </w:tbl>
    <w:p w14:paraId="781CF1A2" w14:textId="77777777" w:rsidR="00A1237F" w:rsidRPr="003A2349" w:rsidRDefault="00A1237F" w:rsidP="00A1237F">
      <w:pPr>
        <w:widowControl w:val="0"/>
        <w:autoSpaceDE w:val="0"/>
        <w:autoSpaceDN w:val="0"/>
        <w:ind w:right="176"/>
        <w:jc w:val="both"/>
        <w:rPr>
          <w:rFonts w:ascii="Aptos" w:eastAsia="Arial" w:hAnsi="Aptos" w:cs="Arial"/>
          <w:sz w:val="24"/>
          <w:szCs w:val="24"/>
          <w:lang w:eastAsia="en-US"/>
        </w:rPr>
      </w:pPr>
    </w:p>
    <w:p w14:paraId="096EDD59" w14:textId="77777777" w:rsidR="00A1237F" w:rsidRPr="003A2349" w:rsidRDefault="00A1237F" w:rsidP="00A1237F">
      <w:pPr>
        <w:widowControl w:val="0"/>
        <w:autoSpaceDE w:val="0"/>
        <w:autoSpaceDN w:val="0"/>
        <w:spacing w:line="278" w:lineRule="auto"/>
        <w:ind w:right="182"/>
        <w:jc w:val="both"/>
        <w:rPr>
          <w:rFonts w:ascii="Aptos" w:eastAsia="Arial" w:hAnsi="Aptos" w:cs="Arial"/>
          <w:sz w:val="22"/>
          <w:szCs w:val="22"/>
          <w:lang w:eastAsia="en-US"/>
        </w:rPr>
        <w:sectPr w:rsidR="00A1237F" w:rsidRPr="003A2349" w:rsidSect="00A1237F">
          <w:headerReference w:type="default" r:id="rId64"/>
          <w:type w:val="continuous"/>
          <w:pgSz w:w="11910" w:h="16840"/>
          <w:pgMar w:top="1134" w:right="1134" w:bottom="1134" w:left="1134" w:header="0" w:footer="441" w:gutter="0"/>
          <w:cols w:space="720"/>
        </w:sectPr>
      </w:pPr>
    </w:p>
    <w:p w14:paraId="666FC260" w14:textId="77777777" w:rsidR="0063155A" w:rsidRPr="003A2349" w:rsidRDefault="0063155A" w:rsidP="0063155A">
      <w:pPr>
        <w:spacing w:before="219"/>
        <w:jc w:val="right"/>
        <w:rPr>
          <w:rFonts w:ascii="Aptos" w:hAnsi="Aptos"/>
          <w:b/>
          <w:sz w:val="24"/>
        </w:rPr>
      </w:pPr>
      <w:r w:rsidRPr="00443395">
        <w:rPr>
          <w:rFonts w:ascii="Aptos" w:hAnsi="Aptos"/>
          <w:b/>
          <w:color w:val="B117B1"/>
          <w:sz w:val="24"/>
        </w:rPr>
        <w:lastRenderedPageBreak/>
        <w:t>Management</w:t>
      </w:r>
      <w:r w:rsidRPr="00443395">
        <w:rPr>
          <w:rFonts w:ascii="Aptos" w:hAnsi="Aptos"/>
          <w:b/>
          <w:color w:val="B117B1"/>
          <w:spacing w:val="-3"/>
          <w:sz w:val="24"/>
        </w:rPr>
        <w:t xml:space="preserve"> </w:t>
      </w:r>
      <w:r w:rsidRPr="00443395">
        <w:rPr>
          <w:rFonts w:ascii="Aptos" w:hAnsi="Aptos"/>
          <w:b/>
          <w:color w:val="B117B1"/>
          <w:sz w:val="24"/>
        </w:rPr>
        <w:t>Commentary</w:t>
      </w:r>
      <w:r w:rsidRPr="00443395">
        <w:rPr>
          <w:rFonts w:ascii="Aptos" w:hAnsi="Aptos"/>
          <w:b/>
          <w:color w:val="B117B1"/>
          <w:spacing w:val="-4"/>
          <w:sz w:val="24"/>
        </w:rPr>
        <w:t xml:space="preserve"> </w:t>
      </w:r>
      <w:r w:rsidRPr="00443395">
        <w:rPr>
          <w:rFonts w:ascii="Aptos" w:hAnsi="Aptos"/>
          <w:b/>
          <w:color w:val="B117B1"/>
          <w:sz w:val="24"/>
        </w:rPr>
        <w:t>(cont</w:t>
      </w:r>
      <w:r>
        <w:rPr>
          <w:rFonts w:ascii="Aptos" w:hAnsi="Aptos"/>
          <w:b/>
          <w:color w:val="B117B1"/>
          <w:sz w:val="24"/>
        </w:rPr>
        <w:t>.</w:t>
      </w:r>
      <w:r w:rsidRPr="00443395">
        <w:rPr>
          <w:rFonts w:ascii="Aptos" w:hAnsi="Aptos"/>
          <w:b/>
          <w:color w:val="B117B1"/>
          <w:sz w:val="24"/>
        </w:rPr>
        <w:t>)</w:t>
      </w:r>
    </w:p>
    <w:p w14:paraId="76F78C2D" w14:textId="77777777" w:rsidR="00A1237F" w:rsidRPr="003A2349" w:rsidRDefault="00A1237F" w:rsidP="00A1237F">
      <w:pPr>
        <w:widowControl w:val="0"/>
        <w:autoSpaceDE w:val="0"/>
        <w:autoSpaceDN w:val="0"/>
        <w:spacing w:before="77"/>
        <w:rPr>
          <w:rFonts w:ascii="Aptos" w:eastAsia="Arial" w:hAnsi="Aptos" w:cs="Arial"/>
          <w:b/>
          <w:sz w:val="24"/>
          <w:szCs w:val="22"/>
          <w:lang w:eastAsia="en-US"/>
        </w:rPr>
      </w:pPr>
    </w:p>
    <w:p w14:paraId="11C9930F" w14:textId="77777777" w:rsidR="00A1237F" w:rsidRPr="001164E7" w:rsidRDefault="00A1237F" w:rsidP="00A1237F">
      <w:pPr>
        <w:widowControl w:val="0"/>
        <w:autoSpaceDE w:val="0"/>
        <w:autoSpaceDN w:val="0"/>
        <w:outlineLvl w:val="5"/>
        <w:rPr>
          <w:rFonts w:ascii="Aptos" w:eastAsia="Arial" w:hAnsi="Aptos" w:cs="Arial"/>
          <w:b/>
          <w:bCs/>
          <w:sz w:val="22"/>
          <w:szCs w:val="22"/>
          <w:lang w:eastAsia="en-US"/>
        </w:rPr>
      </w:pPr>
      <w:r w:rsidRPr="001164E7">
        <w:rPr>
          <w:rFonts w:ascii="Aptos" w:eastAsia="Arial" w:hAnsi="Aptos" w:cs="Arial"/>
          <w:b/>
          <w:bCs/>
          <w:sz w:val="22"/>
          <w:szCs w:val="22"/>
          <w:lang w:eastAsia="en-US"/>
        </w:rPr>
        <w:t>Commentary</w:t>
      </w:r>
      <w:r w:rsidRPr="001164E7">
        <w:rPr>
          <w:rFonts w:ascii="Aptos" w:eastAsia="Arial" w:hAnsi="Aptos" w:cs="Arial"/>
          <w:b/>
          <w:bCs/>
          <w:spacing w:val="-5"/>
          <w:sz w:val="22"/>
          <w:szCs w:val="22"/>
          <w:lang w:eastAsia="en-US"/>
        </w:rPr>
        <w:t xml:space="preserve"> </w:t>
      </w:r>
      <w:r w:rsidRPr="001164E7">
        <w:rPr>
          <w:rFonts w:ascii="Aptos" w:eastAsia="Arial" w:hAnsi="Aptos" w:cs="Arial"/>
          <w:b/>
          <w:bCs/>
          <w:sz w:val="22"/>
          <w:szCs w:val="22"/>
          <w:lang w:eastAsia="en-US"/>
        </w:rPr>
        <w:t>on</w:t>
      </w:r>
      <w:r w:rsidRPr="001164E7">
        <w:rPr>
          <w:rFonts w:ascii="Aptos" w:eastAsia="Arial" w:hAnsi="Aptos" w:cs="Arial"/>
          <w:b/>
          <w:bCs/>
          <w:spacing w:val="-4"/>
          <w:sz w:val="22"/>
          <w:szCs w:val="22"/>
          <w:lang w:eastAsia="en-US"/>
        </w:rPr>
        <w:t xml:space="preserve"> </w:t>
      </w:r>
      <w:r w:rsidRPr="001164E7">
        <w:rPr>
          <w:rFonts w:ascii="Aptos" w:eastAsia="Arial" w:hAnsi="Aptos" w:cs="Arial"/>
          <w:b/>
          <w:bCs/>
          <w:sz w:val="22"/>
          <w:szCs w:val="22"/>
          <w:lang w:eastAsia="en-US"/>
        </w:rPr>
        <w:t>year-end</w:t>
      </w:r>
      <w:r w:rsidRPr="001164E7">
        <w:rPr>
          <w:rFonts w:ascii="Aptos" w:eastAsia="Arial" w:hAnsi="Aptos" w:cs="Arial"/>
          <w:b/>
          <w:bCs/>
          <w:spacing w:val="-5"/>
          <w:sz w:val="22"/>
          <w:szCs w:val="22"/>
          <w:lang w:eastAsia="en-US"/>
        </w:rPr>
        <w:t xml:space="preserve"> </w:t>
      </w:r>
      <w:r w:rsidRPr="001164E7">
        <w:rPr>
          <w:rFonts w:ascii="Aptos" w:eastAsia="Arial" w:hAnsi="Aptos" w:cs="Arial"/>
          <w:b/>
          <w:bCs/>
          <w:sz w:val="22"/>
          <w:szCs w:val="22"/>
          <w:lang w:eastAsia="en-US"/>
        </w:rPr>
        <w:t>position</w:t>
      </w:r>
    </w:p>
    <w:p w14:paraId="7D1B71E6" w14:textId="77777777" w:rsidR="00A1237F" w:rsidRPr="001164E7" w:rsidRDefault="00A1237F" w:rsidP="00A1237F">
      <w:pPr>
        <w:widowControl w:val="0"/>
        <w:autoSpaceDE w:val="0"/>
        <w:autoSpaceDN w:val="0"/>
        <w:ind w:right="205"/>
        <w:rPr>
          <w:rFonts w:ascii="Aptos" w:eastAsia="Arial" w:hAnsi="Aptos" w:cs="Arial"/>
          <w:spacing w:val="-3"/>
          <w:sz w:val="22"/>
          <w:szCs w:val="22"/>
          <w:lang w:eastAsia="en-US"/>
        </w:rPr>
      </w:pPr>
      <w:r w:rsidRPr="001164E7">
        <w:rPr>
          <w:rFonts w:ascii="Aptos" w:eastAsia="Arial" w:hAnsi="Aptos" w:cs="Arial"/>
          <w:sz w:val="22"/>
          <w:szCs w:val="22"/>
          <w:lang w:eastAsia="en-US"/>
        </w:rPr>
        <w:t>Main reasons for variance from budget.</w:t>
      </w:r>
    </w:p>
    <w:tbl>
      <w:tblPr>
        <w:tblW w:w="9699" w:type="dxa"/>
        <w:tblInd w:w="247"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CellMar>
          <w:left w:w="0" w:type="dxa"/>
          <w:right w:w="0" w:type="dxa"/>
        </w:tblCellMar>
        <w:tblLook w:val="01E0" w:firstRow="1" w:lastRow="1" w:firstColumn="1" w:lastColumn="1" w:noHBand="0" w:noVBand="0"/>
      </w:tblPr>
      <w:tblGrid>
        <w:gridCol w:w="7530"/>
        <w:gridCol w:w="2169"/>
      </w:tblGrid>
      <w:tr w:rsidR="00A1237F" w:rsidRPr="003A2349" w14:paraId="56911E0C" w14:textId="77777777" w:rsidTr="009D42C1">
        <w:trPr>
          <w:trHeight w:val="245"/>
        </w:trPr>
        <w:tc>
          <w:tcPr>
            <w:tcW w:w="7530" w:type="dxa"/>
            <w:tcBorders>
              <w:top w:val="nil"/>
              <w:left w:val="nil"/>
              <w:right w:val="nil"/>
            </w:tcBorders>
          </w:tcPr>
          <w:p w14:paraId="20ED8163" w14:textId="77777777" w:rsidR="00A1237F" w:rsidRPr="003A2349" w:rsidRDefault="00A1237F" w:rsidP="009D42C1">
            <w:pPr>
              <w:widowControl w:val="0"/>
              <w:autoSpaceDE w:val="0"/>
              <w:autoSpaceDN w:val="0"/>
              <w:spacing w:line="201" w:lineRule="exact"/>
              <w:rPr>
                <w:rFonts w:ascii="Aptos" w:eastAsia="Arial" w:hAnsi="Aptos" w:cs="Arial"/>
                <w:b/>
                <w:szCs w:val="18"/>
                <w:lang w:eastAsia="en-US"/>
              </w:rPr>
            </w:pPr>
          </w:p>
        </w:tc>
        <w:tc>
          <w:tcPr>
            <w:tcW w:w="2169" w:type="dxa"/>
            <w:tcBorders>
              <w:top w:val="nil"/>
              <w:left w:val="nil"/>
              <w:right w:val="nil"/>
            </w:tcBorders>
          </w:tcPr>
          <w:p w14:paraId="52897E1E" w14:textId="77777777" w:rsidR="00A1237F" w:rsidRPr="003A2349" w:rsidRDefault="00A1237F" w:rsidP="009D42C1">
            <w:pPr>
              <w:widowControl w:val="0"/>
              <w:autoSpaceDE w:val="0"/>
              <w:autoSpaceDN w:val="0"/>
              <w:ind w:right="79"/>
              <w:jc w:val="right"/>
              <w:rPr>
                <w:rFonts w:ascii="Aptos" w:eastAsia="Arial" w:hAnsi="Aptos" w:cs="Arial"/>
                <w:b/>
                <w:szCs w:val="18"/>
                <w:lang w:eastAsia="en-US"/>
              </w:rPr>
            </w:pPr>
            <w:r w:rsidRPr="003A2349">
              <w:rPr>
                <w:rFonts w:ascii="Aptos" w:eastAsia="Arial" w:hAnsi="Aptos" w:cs="Arial"/>
                <w:b/>
                <w:szCs w:val="18"/>
                <w:lang w:eastAsia="en-US"/>
              </w:rPr>
              <w:t>Amount</w:t>
            </w:r>
          </w:p>
          <w:p w14:paraId="7FB825DA" w14:textId="77777777" w:rsidR="00A1237F" w:rsidRPr="003A2349" w:rsidRDefault="00A1237F" w:rsidP="009D42C1">
            <w:pPr>
              <w:widowControl w:val="0"/>
              <w:autoSpaceDE w:val="0"/>
              <w:autoSpaceDN w:val="0"/>
              <w:spacing w:line="201" w:lineRule="exact"/>
              <w:ind w:right="78"/>
              <w:jc w:val="right"/>
              <w:rPr>
                <w:rFonts w:ascii="Aptos" w:eastAsia="Arial" w:hAnsi="Aptos" w:cs="Arial"/>
                <w:b/>
                <w:szCs w:val="18"/>
                <w:lang w:eastAsia="en-US"/>
              </w:rPr>
            </w:pPr>
          </w:p>
        </w:tc>
      </w:tr>
      <w:tr w:rsidR="00A1237F" w:rsidRPr="00A57CC9" w14:paraId="4C19C7F2" w14:textId="77777777" w:rsidTr="009D42C1">
        <w:trPr>
          <w:trHeight w:val="291"/>
        </w:trPr>
        <w:tc>
          <w:tcPr>
            <w:tcW w:w="7530" w:type="dxa"/>
            <w:tcBorders>
              <w:left w:val="nil"/>
              <w:right w:val="nil"/>
            </w:tcBorders>
          </w:tcPr>
          <w:p w14:paraId="183A83F6" w14:textId="77777777" w:rsidR="00A1237F" w:rsidRPr="009D42C1"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Underspends:</w:t>
            </w:r>
          </w:p>
        </w:tc>
        <w:tc>
          <w:tcPr>
            <w:tcW w:w="2169" w:type="dxa"/>
            <w:tcBorders>
              <w:left w:val="nil"/>
              <w:right w:val="nil"/>
            </w:tcBorders>
          </w:tcPr>
          <w:p w14:paraId="17E5206E"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p>
        </w:tc>
      </w:tr>
      <w:tr w:rsidR="00A1237F" w:rsidRPr="00A57CC9" w14:paraId="6C3E7482" w14:textId="77777777" w:rsidTr="009D42C1">
        <w:trPr>
          <w:trHeight w:val="291"/>
        </w:trPr>
        <w:tc>
          <w:tcPr>
            <w:tcW w:w="7530" w:type="dxa"/>
            <w:tcBorders>
              <w:left w:val="nil"/>
              <w:bottom w:val="single" w:sz="4" w:space="0" w:color="FFFFFF"/>
              <w:right w:val="nil"/>
            </w:tcBorders>
          </w:tcPr>
          <w:p w14:paraId="14185A4C" w14:textId="77777777" w:rsidR="00A1237F" w:rsidRPr="009D42C1"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Staff vacancies</w:t>
            </w:r>
          </w:p>
        </w:tc>
        <w:tc>
          <w:tcPr>
            <w:tcW w:w="2169" w:type="dxa"/>
            <w:tcBorders>
              <w:left w:val="nil"/>
              <w:bottom w:val="single" w:sz="4" w:space="0" w:color="FFFFFF"/>
              <w:right w:val="nil"/>
            </w:tcBorders>
          </w:tcPr>
          <w:p w14:paraId="054CBEC0"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£2.054m</w:t>
            </w:r>
          </w:p>
        </w:tc>
      </w:tr>
      <w:tr w:rsidR="00A1237F" w:rsidRPr="00A57CC9" w14:paraId="03FB1A9D" w14:textId="77777777" w:rsidTr="009D42C1">
        <w:trPr>
          <w:trHeight w:val="291"/>
        </w:trPr>
        <w:tc>
          <w:tcPr>
            <w:tcW w:w="7530" w:type="dxa"/>
            <w:tcBorders>
              <w:left w:val="nil"/>
              <w:bottom w:val="single" w:sz="4" w:space="0" w:color="FFFFFF"/>
            </w:tcBorders>
          </w:tcPr>
          <w:p w14:paraId="3308983D" w14:textId="77777777" w:rsidR="00A1237F" w:rsidRPr="009D42C1" w:rsidDel="00547F75"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Central provision for MIJB overspend</w:t>
            </w:r>
          </w:p>
        </w:tc>
        <w:tc>
          <w:tcPr>
            <w:tcW w:w="2169" w:type="dxa"/>
            <w:tcBorders>
              <w:bottom w:val="single" w:sz="4" w:space="0" w:color="FFFFFF"/>
              <w:right w:val="nil"/>
            </w:tcBorders>
          </w:tcPr>
          <w:p w14:paraId="6BC51D1F" w14:textId="77777777" w:rsidR="00A1237F" w:rsidRPr="009D42C1" w:rsidDel="00547F75"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£3.400m</w:t>
            </w:r>
          </w:p>
        </w:tc>
      </w:tr>
      <w:tr w:rsidR="00A1237F" w:rsidRPr="000736E0" w14:paraId="7904E9F8" w14:textId="77777777" w:rsidTr="009D42C1">
        <w:trPr>
          <w:trHeight w:val="291"/>
        </w:trPr>
        <w:tc>
          <w:tcPr>
            <w:tcW w:w="7530" w:type="dxa"/>
            <w:tcBorders>
              <w:left w:val="nil"/>
              <w:right w:val="nil"/>
            </w:tcBorders>
          </w:tcPr>
          <w:p w14:paraId="53389F53" w14:textId="77777777" w:rsidR="00A1237F" w:rsidRPr="000736E0"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Inflation provision below budget</w:t>
            </w:r>
          </w:p>
        </w:tc>
        <w:tc>
          <w:tcPr>
            <w:tcW w:w="2169" w:type="dxa"/>
            <w:tcBorders>
              <w:left w:val="nil"/>
              <w:right w:val="nil"/>
            </w:tcBorders>
          </w:tcPr>
          <w:p w14:paraId="3E450606"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£0.</w:t>
            </w:r>
            <w:r>
              <w:rPr>
                <w:rFonts w:ascii="Aptos" w:eastAsia="Arial" w:hAnsi="Aptos" w:cs="Arial"/>
                <w:szCs w:val="18"/>
                <w:lang w:eastAsia="en-US"/>
              </w:rPr>
              <w:t>513</w:t>
            </w:r>
            <w:r w:rsidRPr="009D42C1">
              <w:rPr>
                <w:rFonts w:ascii="Aptos" w:eastAsia="Arial" w:hAnsi="Aptos" w:cs="Arial"/>
                <w:szCs w:val="18"/>
                <w:lang w:eastAsia="en-US"/>
              </w:rPr>
              <w:t>m</w:t>
            </w:r>
          </w:p>
        </w:tc>
      </w:tr>
      <w:tr w:rsidR="00A1237F" w:rsidRPr="00A57CC9" w14:paraId="453FDEC0" w14:textId="77777777" w:rsidTr="009D42C1">
        <w:trPr>
          <w:trHeight w:val="291"/>
        </w:trPr>
        <w:tc>
          <w:tcPr>
            <w:tcW w:w="7530" w:type="dxa"/>
            <w:tcBorders>
              <w:left w:val="nil"/>
              <w:right w:val="nil"/>
            </w:tcBorders>
          </w:tcPr>
          <w:p w14:paraId="4C90CE79" w14:textId="77777777" w:rsidR="00A1237F" w:rsidRDefault="00A1237F" w:rsidP="009D42C1">
            <w:pPr>
              <w:widowControl w:val="0"/>
              <w:autoSpaceDE w:val="0"/>
              <w:autoSpaceDN w:val="0"/>
              <w:spacing w:before="37"/>
              <w:rPr>
                <w:rFonts w:ascii="Aptos" w:eastAsia="Arial" w:hAnsi="Aptos" w:cs="Arial"/>
                <w:szCs w:val="18"/>
                <w:highlight w:val="yellow"/>
                <w:lang w:eastAsia="en-US"/>
              </w:rPr>
            </w:pPr>
            <w:r w:rsidRPr="00AA3CB2">
              <w:rPr>
                <w:rFonts w:ascii="Aptos" w:eastAsia="Arial" w:hAnsi="Aptos" w:cs="Arial"/>
                <w:szCs w:val="18"/>
                <w:lang w:eastAsia="en-US"/>
              </w:rPr>
              <w:t>Net impact of loans charges and interest on revenue balances</w:t>
            </w:r>
          </w:p>
        </w:tc>
        <w:tc>
          <w:tcPr>
            <w:tcW w:w="2169" w:type="dxa"/>
            <w:tcBorders>
              <w:left w:val="nil"/>
              <w:right w:val="nil"/>
            </w:tcBorders>
          </w:tcPr>
          <w:p w14:paraId="6A4DC9B4" w14:textId="77777777" w:rsidR="00A1237F" w:rsidRDefault="00A1237F" w:rsidP="009D42C1">
            <w:pPr>
              <w:widowControl w:val="0"/>
              <w:autoSpaceDE w:val="0"/>
              <w:autoSpaceDN w:val="0"/>
              <w:spacing w:before="37"/>
              <w:ind w:right="78"/>
              <w:jc w:val="right"/>
              <w:rPr>
                <w:rFonts w:ascii="Aptos" w:eastAsia="Arial" w:hAnsi="Aptos" w:cs="Arial"/>
                <w:szCs w:val="18"/>
                <w:highlight w:val="yellow"/>
                <w:lang w:eastAsia="en-US"/>
              </w:rPr>
            </w:pPr>
            <w:r w:rsidRPr="00AA3CB2">
              <w:rPr>
                <w:rFonts w:ascii="Aptos" w:eastAsia="Arial" w:hAnsi="Aptos" w:cs="Arial"/>
                <w:szCs w:val="18"/>
                <w:lang w:eastAsia="en-US"/>
              </w:rPr>
              <w:t>£0.141m</w:t>
            </w:r>
          </w:p>
        </w:tc>
      </w:tr>
      <w:tr w:rsidR="00A1237F" w:rsidRPr="000736E0" w14:paraId="2CEACE65" w14:textId="77777777" w:rsidTr="009D42C1">
        <w:trPr>
          <w:trHeight w:val="291"/>
        </w:trPr>
        <w:tc>
          <w:tcPr>
            <w:tcW w:w="7530" w:type="dxa"/>
            <w:tcBorders>
              <w:left w:val="nil"/>
              <w:right w:val="nil"/>
            </w:tcBorders>
          </w:tcPr>
          <w:p w14:paraId="3E5135DB" w14:textId="77777777" w:rsidR="00A1237F" w:rsidRPr="009D42C1" w:rsidRDefault="00A1237F" w:rsidP="009D42C1">
            <w:pPr>
              <w:widowControl w:val="0"/>
              <w:autoSpaceDE w:val="0"/>
              <w:autoSpaceDN w:val="0"/>
              <w:spacing w:before="37"/>
              <w:rPr>
                <w:rFonts w:ascii="Aptos" w:eastAsia="Arial" w:hAnsi="Aptos" w:cs="Arial"/>
                <w:szCs w:val="18"/>
                <w:lang w:eastAsia="en-US"/>
              </w:rPr>
            </w:pPr>
          </w:p>
        </w:tc>
        <w:tc>
          <w:tcPr>
            <w:tcW w:w="2169" w:type="dxa"/>
            <w:tcBorders>
              <w:left w:val="nil"/>
              <w:right w:val="nil"/>
            </w:tcBorders>
          </w:tcPr>
          <w:p w14:paraId="4C8BDEAF"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w:t>
            </w:r>
            <w:r>
              <w:rPr>
                <w:rFonts w:ascii="Aptos" w:eastAsia="Arial" w:hAnsi="Aptos" w:cs="Arial"/>
                <w:szCs w:val="18"/>
                <w:lang w:eastAsia="en-US"/>
              </w:rPr>
              <w:t>6.108</w:t>
            </w:r>
            <w:r w:rsidRPr="009D42C1">
              <w:rPr>
                <w:rFonts w:ascii="Aptos" w:eastAsia="Arial" w:hAnsi="Aptos" w:cs="Arial"/>
                <w:szCs w:val="18"/>
                <w:lang w:eastAsia="en-US"/>
              </w:rPr>
              <w:t>m</w:t>
            </w:r>
          </w:p>
        </w:tc>
      </w:tr>
      <w:tr w:rsidR="00A1237F" w:rsidRPr="00A57CC9" w14:paraId="7D736371" w14:textId="77777777" w:rsidTr="009D42C1">
        <w:trPr>
          <w:trHeight w:val="291"/>
        </w:trPr>
        <w:tc>
          <w:tcPr>
            <w:tcW w:w="7530" w:type="dxa"/>
            <w:tcBorders>
              <w:left w:val="nil"/>
              <w:right w:val="nil"/>
            </w:tcBorders>
          </w:tcPr>
          <w:p w14:paraId="46FCC4F8" w14:textId="77777777" w:rsidR="00A1237F" w:rsidRPr="009D42C1"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Overspends:</w:t>
            </w:r>
          </w:p>
        </w:tc>
        <w:tc>
          <w:tcPr>
            <w:tcW w:w="2169" w:type="dxa"/>
            <w:tcBorders>
              <w:left w:val="nil"/>
              <w:right w:val="nil"/>
            </w:tcBorders>
          </w:tcPr>
          <w:p w14:paraId="6A1D347C"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p>
        </w:tc>
      </w:tr>
      <w:tr w:rsidR="00A1237F" w:rsidRPr="00A57CC9" w14:paraId="302C4EB8" w14:textId="77777777" w:rsidTr="009D42C1">
        <w:trPr>
          <w:trHeight w:val="291"/>
        </w:trPr>
        <w:tc>
          <w:tcPr>
            <w:tcW w:w="7530" w:type="dxa"/>
            <w:tcBorders>
              <w:left w:val="nil"/>
              <w:right w:val="nil"/>
            </w:tcBorders>
          </w:tcPr>
          <w:p w14:paraId="4EBAE38E" w14:textId="77777777" w:rsidR="00A1237F" w:rsidRPr="009D42C1"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Share of Moray Integration Joint Board overspend</w:t>
            </w:r>
          </w:p>
        </w:tc>
        <w:tc>
          <w:tcPr>
            <w:tcW w:w="2169" w:type="dxa"/>
            <w:tcBorders>
              <w:left w:val="nil"/>
              <w:right w:val="nil"/>
            </w:tcBorders>
          </w:tcPr>
          <w:p w14:paraId="72B8A203"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(£3.</w:t>
            </w:r>
            <w:r>
              <w:rPr>
                <w:rFonts w:ascii="Aptos" w:eastAsia="Arial" w:hAnsi="Aptos" w:cs="Arial"/>
                <w:szCs w:val="18"/>
                <w:lang w:eastAsia="en-US"/>
              </w:rPr>
              <w:t>383</w:t>
            </w:r>
            <w:r w:rsidRPr="009D42C1">
              <w:rPr>
                <w:rFonts w:ascii="Aptos" w:eastAsia="Arial" w:hAnsi="Aptos" w:cs="Arial"/>
                <w:szCs w:val="18"/>
                <w:lang w:eastAsia="en-US"/>
              </w:rPr>
              <w:t>m)</w:t>
            </w:r>
          </w:p>
        </w:tc>
      </w:tr>
      <w:tr w:rsidR="00A1237F" w:rsidRPr="00A57CC9" w14:paraId="37751DB3" w14:textId="77777777" w:rsidTr="009D42C1">
        <w:trPr>
          <w:trHeight w:val="291"/>
        </w:trPr>
        <w:tc>
          <w:tcPr>
            <w:tcW w:w="7530" w:type="dxa"/>
            <w:tcBorders>
              <w:left w:val="nil"/>
              <w:bottom w:val="single" w:sz="4" w:space="0" w:color="FFFFFF"/>
            </w:tcBorders>
          </w:tcPr>
          <w:p w14:paraId="2ED4A59D" w14:textId="77777777" w:rsidR="00A1237F" w:rsidRPr="009D42C1"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Other net underspend in services (</w:t>
            </w:r>
            <w:proofErr w:type="spellStart"/>
            <w:r w:rsidRPr="009D42C1">
              <w:rPr>
                <w:rFonts w:ascii="Aptos" w:eastAsia="Arial" w:hAnsi="Aptos" w:cs="Arial"/>
                <w:szCs w:val="18"/>
                <w:lang w:eastAsia="en-US"/>
              </w:rPr>
              <w:t>exc</w:t>
            </w:r>
            <w:proofErr w:type="spellEnd"/>
            <w:r w:rsidRPr="009D42C1">
              <w:rPr>
                <w:rFonts w:ascii="Aptos" w:eastAsia="Arial" w:hAnsi="Aptos" w:cs="Arial"/>
                <w:szCs w:val="18"/>
                <w:lang w:eastAsia="en-US"/>
              </w:rPr>
              <w:t xml:space="preserve"> MIJB)</w:t>
            </w:r>
          </w:p>
        </w:tc>
        <w:tc>
          <w:tcPr>
            <w:tcW w:w="2169" w:type="dxa"/>
            <w:tcBorders>
              <w:bottom w:val="single" w:sz="4" w:space="0" w:color="FFFFFF"/>
              <w:right w:val="nil"/>
            </w:tcBorders>
          </w:tcPr>
          <w:p w14:paraId="2EE2376D"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(£0.352m)</w:t>
            </w:r>
          </w:p>
        </w:tc>
      </w:tr>
      <w:tr w:rsidR="00A1237F" w:rsidRPr="000736E0" w14:paraId="7E414D50" w14:textId="77777777" w:rsidTr="009D42C1">
        <w:trPr>
          <w:trHeight w:val="291"/>
        </w:trPr>
        <w:tc>
          <w:tcPr>
            <w:tcW w:w="7530" w:type="dxa"/>
            <w:tcBorders>
              <w:left w:val="nil"/>
              <w:right w:val="nil"/>
            </w:tcBorders>
          </w:tcPr>
          <w:p w14:paraId="23013259" w14:textId="77777777" w:rsidR="00A1237F" w:rsidRPr="00A57CC9" w:rsidRDefault="00A1237F" w:rsidP="009D42C1">
            <w:pPr>
              <w:widowControl w:val="0"/>
              <w:autoSpaceDE w:val="0"/>
              <w:autoSpaceDN w:val="0"/>
              <w:spacing w:before="37"/>
              <w:rPr>
                <w:rFonts w:ascii="Aptos" w:eastAsia="Arial" w:hAnsi="Aptos" w:cs="Arial"/>
                <w:szCs w:val="18"/>
                <w:highlight w:val="yellow"/>
                <w:lang w:eastAsia="en-US"/>
              </w:rPr>
            </w:pPr>
          </w:p>
        </w:tc>
        <w:tc>
          <w:tcPr>
            <w:tcW w:w="2169" w:type="dxa"/>
            <w:tcBorders>
              <w:left w:val="nil"/>
              <w:right w:val="nil"/>
            </w:tcBorders>
          </w:tcPr>
          <w:p w14:paraId="7FF53D65"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(£3.</w:t>
            </w:r>
            <w:r>
              <w:rPr>
                <w:rFonts w:ascii="Aptos" w:eastAsia="Arial" w:hAnsi="Aptos" w:cs="Arial"/>
                <w:szCs w:val="18"/>
                <w:lang w:eastAsia="en-US"/>
              </w:rPr>
              <w:t>735</w:t>
            </w:r>
            <w:r w:rsidRPr="009D42C1">
              <w:rPr>
                <w:rFonts w:ascii="Aptos" w:eastAsia="Arial" w:hAnsi="Aptos" w:cs="Arial"/>
                <w:szCs w:val="18"/>
                <w:lang w:eastAsia="en-US"/>
              </w:rPr>
              <w:t>m)</w:t>
            </w:r>
          </w:p>
        </w:tc>
      </w:tr>
      <w:tr w:rsidR="00A1237F" w:rsidRPr="00A57CC9" w14:paraId="35B74694" w14:textId="77777777" w:rsidTr="009D42C1">
        <w:trPr>
          <w:trHeight w:val="291"/>
        </w:trPr>
        <w:tc>
          <w:tcPr>
            <w:tcW w:w="7530" w:type="dxa"/>
            <w:tcBorders>
              <w:left w:val="nil"/>
              <w:right w:val="nil"/>
            </w:tcBorders>
          </w:tcPr>
          <w:p w14:paraId="2A3FFF8F" w14:textId="77777777" w:rsidR="00A1237F" w:rsidRPr="00A57CC9" w:rsidRDefault="00A1237F" w:rsidP="009D42C1">
            <w:pPr>
              <w:widowControl w:val="0"/>
              <w:autoSpaceDE w:val="0"/>
              <w:autoSpaceDN w:val="0"/>
              <w:spacing w:before="37"/>
              <w:rPr>
                <w:rFonts w:ascii="Aptos" w:eastAsia="Arial" w:hAnsi="Aptos" w:cs="Arial"/>
                <w:szCs w:val="18"/>
                <w:highlight w:val="yellow"/>
                <w:lang w:eastAsia="en-US"/>
              </w:rPr>
            </w:pPr>
          </w:p>
        </w:tc>
        <w:tc>
          <w:tcPr>
            <w:tcW w:w="2169" w:type="dxa"/>
            <w:tcBorders>
              <w:left w:val="nil"/>
              <w:right w:val="nil"/>
            </w:tcBorders>
          </w:tcPr>
          <w:p w14:paraId="743BD069" w14:textId="77777777" w:rsidR="00A1237F" w:rsidRPr="00A57CC9" w:rsidRDefault="00A1237F" w:rsidP="009D42C1">
            <w:pPr>
              <w:widowControl w:val="0"/>
              <w:autoSpaceDE w:val="0"/>
              <w:autoSpaceDN w:val="0"/>
              <w:spacing w:before="37"/>
              <w:ind w:right="78"/>
              <w:jc w:val="right"/>
              <w:rPr>
                <w:rFonts w:ascii="Aptos" w:eastAsia="Arial" w:hAnsi="Aptos" w:cs="Arial"/>
                <w:szCs w:val="18"/>
                <w:highlight w:val="yellow"/>
                <w:lang w:eastAsia="en-US"/>
              </w:rPr>
            </w:pPr>
          </w:p>
        </w:tc>
      </w:tr>
      <w:tr w:rsidR="00A1237F" w:rsidRPr="00A57CC9" w14:paraId="0E5AF583" w14:textId="77777777" w:rsidTr="009D42C1">
        <w:trPr>
          <w:trHeight w:val="296"/>
        </w:trPr>
        <w:tc>
          <w:tcPr>
            <w:tcW w:w="7530" w:type="dxa"/>
            <w:tcBorders>
              <w:left w:val="nil"/>
            </w:tcBorders>
          </w:tcPr>
          <w:p w14:paraId="531B6E1C" w14:textId="77777777" w:rsidR="00A1237F" w:rsidRPr="009D42C1" w:rsidRDefault="00A1237F" w:rsidP="009D42C1">
            <w:pPr>
              <w:widowControl w:val="0"/>
              <w:autoSpaceDE w:val="0"/>
              <w:autoSpaceDN w:val="0"/>
              <w:spacing w:before="37"/>
              <w:rPr>
                <w:rFonts w:ascii="Aptos" w:eastAsia="Arial" w:hAnsi="Aptos" w:cs="Arial"/>
                <w:b/>
                <w:bCs/>
                <w:szCs w:val="18"/>
                <w:lang w:eastAsia="en-US"/>
              </w:rPr>
            </w:pPr>
            <w:r w:rsidRPr="009D42C1">
              <w:rPr>
                <w:rFonts w:ascii="Aptos" w:eastAsia="Arial" w:hAnsi="Aptos" w:cs="Arial"/>
                <w:b/>
                <w:bCs/>
                <w:szCs w:val="18"/>
                <w:lang w:eastAsia="en-US"/>
              </w:rPr>
              <w:t>Underspend for year against budget</w:t>
            </w:r>
          </w:p>
        </w:tc>
        <w:tc>
          <w:tcPr>
            <w:tcW w:w="2169" w:type="dxa"/>
            <w:tcBorders>
              <w:right w:val="nil"/>
            </w:tcBorders>
          </w:tcPr>
          <w:p w14:paraId="5E5C19E9" w14:textId="77777777" w:rsidR="00A1237F" w:rsidRPr="009D42C1" w:rsidRDefault="00A1237F" w:rsidP="009D42C1">
            <w:pPr>
              <w:widowControl w:val="0"/>
              <w:autoSpaceDE w:val="0"/>
              <w:autoSpaceDN w:val="0"/>
              <w:spacing w:before="37"/>
              <w:ind w:right="78"/>
              <w:jc w:val="right"/>
              <w:rPr>
                <w:rFonts w:ascii="Aptos" w:eastAsia="Arial" w:hAnsi="Aptos" w:cs="Arial"/>
                <w:b/>
                <w:bCs/>
                <w:szCs w:val="18"/>
                <w:lang w:eastAsia="en-US"/>
              </w:rPr>
            </w:pPr>
            <w:r w:rsidRPr="009D42C1">
              <w:rPr>
                <w:rFonts w:ascii="Aptos" w:eastAsia="Arial" w:hAnsi="Aptos" w:cs="Arial"/>
                <w:b/>
                <w:bCs/>
                <w:szCs w:val="18"/>
                <w:lang w:eastAsia="en-US"/>
              </w:rPr>
              <w:t>(£2.373m)</w:t>
            </w:r>
          </w:p>
        </w:tc>
      </w:tr>
      <w:tr w:rsidR="00A1237F" w:rsidRPr="00A57CC9" w14:paraId="7A8D86DA" w14:textId="77777777" w:rsidTr="009D42C1">
        <w:trPr>
          <w:trHeight w:val="296"/>
        </w:trPr>
        <w:tc>
          <w:tcPr>
            <w:tcW w:w="7530" w:type="dxa"/>
            <w:tcBorders>
              <w:left w:val="nil"/>
              <w:bottom w:val="single" w:sz="4" w:space="0" w:color="FFFFFF"/>
            </w:tcBorders>
          </w:tcPr>
          <w:p w14:paraId="52894B5A" w14:textId="77777777" w:rsidR="00A1237F" w:rsidRPr="00A57CC9" w:rsidRDefault="00A1237F" w:rsidP="009D42C1">
            <w:pPr>
              <w:widowControl w:val="0"/>
              <w:autoSpaceDE w:val="0"/>
              <w:autoSpaceDN w:val="0"/>
              <w:spacing w:before="37"/>
              <w:rPr>
                <w:rFonts w:ascii="Aptos" w:eastAsia="Arial" w:hAnsi="Aptos" w:cs="Arial"/>
                <w:szCs w:val="18"/>
                <w:highlight w:val="yellow"/>
                <w:lang w:eastAsia="en-US"/>
              </w:rPr>
            </w:pPr>
          </w:p>
        </w:tc>
        <w:tc>
          <w:tcPr>
            <w:tcW w:w="2169" w:type="dxa"/>
            <w:tcBorders>
              <w:bottom w:val="single" w:sz="4" w:space="0" w:color="FFFFFF"/>
              <w:right w:val="nil"/>
            </w:tcBorders>
          </w:tcPr>
          <w:p w14:paraId="781C8E57" w14:textId="77777777" w:rsidR="00A1237F" w:rsidRPr="00A57CC9" w:rsidRDefault="00A1237F" w:rsidP="009D42C1">
            <w:pPr>
              <w:widowControl w:val="0"/>
              <w:autoSpaceDE w:val="0"/>
              <w:autoSpaceDN w:val="0"/>
              <w:spacing w:before="37"/>
              <w:ind w:right="78"/>
              <w:jc w:val="right"/>
              <w:rPr>
                <w:rFonts w:ascii="Aptos" w:eastAsia="Arial" w:hAnsi="Aptos" w:cs="Arial"/>
                <w:szCs w:val="18"/>
                <w:highlight w:val="yellow"/>
                <w:lang w:eastAsia="en-US"/>
              </w:rPr>
            </w:pPr>
          </w:p>
        </w:tc>
      </w:tr>
      <w:tr w:rsidR="00A1237F" w:rsidRPr="00A57CC9" w14:paraId="5DB372C6" w14:textId="77777777" w:rsidTr="009D42C1">
        <w:trPr>
          <w:trHeight w:val="296"/>
        </w:trPr>
        <w:tc>
          <w:tcPr>
            <w:tcW w:w="7530" w:type="dxa"/>
            <w:tcBorders>
              <w:left w:val="nil"/>
              <w:bottom w:val="single" w:sz="4" w:space="0" w:color="auto"/>
            </w:tcBorders>
          </w:tcPr>
          <w:p w14:paraId="227B6517" w14:textId="77777777" w:rsidR="00A1237F" w:rsidRPr="009D42C1" w:rsidRDefault="00A1237F" w:rsidP="009D42C1">
            <w:pPr>
              <w:widowControl w:val="0"/>
              <w:autoSpaceDE w:val="0"/>
              <w:autoSpaceDN w:val="0"/>
              <w:spacing w:before="37"/>
              <w:rPr>
                <w:rFonts w:ascii="Aptos" w:eastAsia="Arial" w:hAnsi="Aptos" w:cs="Arial"/>
                <w:szCs w:val="18"/>
                <w:lang w:eastAsia="en-US"/>
              </w:rPr>
            </w:pPr>
            <w:r w:rsidRPr="009D42C1">
              <w:rPr>
                <w:rFonts w:ascii="Aptos" w:eastAsia="Arial" w:hAnsi="Aptos" w:cs="Arial"/>
                <w:szCs w:val="18"/>
                <w:lang w:eastAsia="en-US"/>
              </w:rPr>
              <w:t>Transfer to ear-marked reserves</w:t>
            </w:r>
          </w:p>
        </w:tc>
        <w:tc>
          <w:tcPr>
            <w:tcW w:w="2169" w:type="dxa"/>
            <w:tcBorders>
              <w:bottom w:val="single" w:sz="4" w:space="0" w:color="auto"/>
              <w:right w:val="nil"/>
            </w:tcBorders>
          </w:tcPr>
          <w:p w14:paraId="72E1DBA0" w14:textId="77777777" w:rsidR="00A1237F" w:rsidRPr="009D42C1" w:rsidRDefault="00A1237F" w:rsidP="009D42C1">
            <w:pPr>
              <w:widowControl w:val="0"/>
              <w:autoSpaceDE w:val="0"/>
              <w:autoSpaceDN w:val="0"/>
              <w:spacing w:before="37"/>
              <w:ind w:right="78"/>
              <w:jc w:val="right"/>
              <w:rPr>
                <w:rFonts w:ascii="Aptos" w:eastAsia="Arial" w:hAnsi="Aptos" w:cs="Arial"/>
                <w:szCs w:val="18"/>
                <w:lang w:eastAsia="en-US"/>
              </w:rPr>
            </w:pPr>
            <w:r w:rsidRPr="009D42C1">
              <w:rPr>
                <w:rFonts w:ascii="Aptos" w:eastAsia="Arial" w:hAnsi="Aptos" w:cs="Arial"/>
                <w:szCs w:val="18"/>
                <w:lang w:eastAsia="en-US"/>
              </w:rPr>
              <w:t>(£2.603m)</w:t>
            </w:r>
          </w:p>
        </w:tc>
      </w:tr>
      <w:tr w:rsidR="00A1237F" w:rsidRPr="00A57CC9" w14:paraId="0A0710FE" w14:textId="77777777" w:rsidTr="009D42C1">
        <w:trPr>
          <w:trHeight w:val="296"/>
        </w:trPr>
        <w:tc>
          <w:tcPr>
            <w:tcW w:w="7530" w:type="dxa"/>
            <w:tcBorders>
              <w:top w:val="single" w:sz="4" w:space="0" w:color="auto"/>
              <w:left w:val="nil"/>
            </w:tcBorders>
          </w:tcPr>
          <w:p w14:paraId="4846F444" w14:textId="77777777" w:rsidR="00A1237F" w:rsidRPr="00A57CC9" w:rsidRDefault="00A1237F" w:rsidP="009D42C1">
            <w:pPr>
              <w:widowControl w:val="0"/>
              <w:autoSpaceDE w:val="0"/>
              <w:autoSpaceDN w:val="0"/>
              <w:spacing w:before="37"/>
              <w:rPr>
                <w:rFonts w:ascii="Aptos" w:eastAsia="Arial" w:hAnsi="Aptos" w:cs="Arial"/>
                <w:szCs w:val="18"/>
                <w:highlight w:val="yellow"/>
                <w:lang w:eastAsia="en-US"/>
              </w:rPr>
            </w:pPr>
          </w:p>
        </w:tc>
        <w:tc>
          <w:tcPr>
            <w:tcW w:w="2169" w:type="dxa"/>
            <w:tcBorders>
              <w:top w:val="single" w:sz="4" w:space="0" w:color="auto"/>
              <w:right w:val="nil"/>
            </w:tcBorders>
          </w:tcPr>
          <w:p w14:paraId="6515A27A" w14:textId="77777777" w:rsidR="00A1237F" w:rsidRPr="00A57CC9" w:rsidRDefault="00A1237F" w:rsidP="009D42C1">
            <w:pPr>
              <w:widowControl w:val="0"/>
              <w:autoSpaceDE w:val="0"/>
              <w:autoSpaceDN w:val="0"/>
              <w:spacing w:before="37"/>
              <w:ind w:right="78"/>
              <w:jc w:val="right"/>
              <w:rPr>
                <w:rFonts w:ascii="Aptos" w:eastAsia="Arial" w:hAnsi="Aptos" w:cs="Arial"/>
                <w:szCs w:val="18"/>
                <w:highlight w:val="yellow"/>
                <w:lang w:eastAsia="en-US"/>
              </w:rPr>
            </w:pPr>
          </w:p>
        </w:tc>
      </w:tr>
      <w:tr w:rsidR="00A1237F" w:rsidRPr="00A57CC9" w14:paraId="53FA48C5" w14:textId="77777777" w:rsidTr="009D42C1">
        <w:trPr>
          <w:trHeight w:val="296"/>
        </w:trPr>
        <w:tc>
          <w:tcPr>
            <w:tcW w:w="7530" w:type="dxa"/>
            <w:tcBorders>
              <w:left w:val="nil"/>
              <w:bottom w:val="nil"/>
            </w:tcBorders>
          </w:tcPr>
          <w:p w14:paraId="4C239E9D" w14:textId="77777777" w:rsidR="00A1237F" w:rsidRPr="009D42C1" w:rsidRDefault="00A1237F" w:rsidP="009D42C1">
            <w:pPr>
              <w:widowControl w:val="0"/>
              <w:autoSpaceDE w:val="0"/>
              <w:autoSpaceDN w:val="0"/>
              <w:spacing w:before="37"/>
              <w:rPr>
                <w:rFonts w:ascii="Aptos" w:eastAsia="Arial" w:hAnsi="Aptos" w:cs="Arial"/>
                <w:b/>
                <w:bCs/>
                <w:szCs w:val="18"/>
                <w:lang w:eastAsia="en-US"/>
              </w:rPr>
            </w:pPr>
            <w:r w:rsidRPr="009D42C1">
              <w:rPr>
                <w:rFonts w:ascii="Aptos" w:eastAsia="Arial" w:hAnsi="Aptos" w:cs="Arial"/>
                <w:b/>
                <w:bCs/>
                <w:szCs w:val="18"/>
                <w:lang w:eastAsia="en-US"/>
              </w:rPr>
              <w:t xml:space="preserve">Final </w:t>
            </w:r>
            <w:proofErr w:type="gramStart"/>
            <w:r w:rsidRPr="009D42C1">
              <w:rPr>
                <w:rFonts w:ascii="Aptos" w:eastAsia="Arial" w:hAnsi="Aptos" w:cs="Arial"/>
                <w:b/>
                <w:bCs/>
                <w:szCs w:val="18"/>
                <w:lang w:eastAsia="en-US"/>
              </w:rPr>
              <w:t>overspend</w:t>
            </w:r>
            <w:proofErr w:type="gramEnd"/>
          </w:p>
        </w:tc>
        <w:tc>
          <w:tcPr>
            <w:tcW w:w="2169" w:type="dxa"/>
            <w:tcBorders>
              <w:bottom w:val="nil"/>
              <w:right w:val="nil"/>
            </w:tcBorders>
          </w:tcPr>
          <w:p w14:paraId="0D88CBAC" w14:textId="77777777" w:rsidR="00A1237F" w:rsidRPr="009D42C1" w:rsidRDefault="00A1237F" w:rsidP="009D42C1">
            <w:pPr>
              <w:widowControl w:val="0"/>
              <w:autoSpaceDE w:val="0"/>
              <w:autoSpaceDN w:val="0"/>
              <w:spacing w:before="37"/>
              <w:ind w:right="78"/>
              <w:jc w:val="right"/>
              <w:rPr>
                <w:rFonts w:ascii="Aptos" w:eastAsia="Arial" w:hAnsi="Aptos" w:cs="Arial"/>
                <w:b/>
                <w:bCs/>
                <w:szCs w:val="18"/>
                <w:lang w:eastAsia="en-US"/>
              </w:rPr>
            </w:pPr>
            <w:r w:rsidRPr="009D42C1">
              <w:rPr>
                <w:rFonts w:ascii="Aptos" w:eastAsia="Arial" w:hAnsi="Aptos" w:cs="Arial"/>
                <w:b/>
                <w:bCs/>
                <w:szCs w:val="18"/>
                <w:lang w:eastAsia="en-US"/>
              </w:rPr>
              <w:t>(£0.230m)</w:t>
            </w:r>
          </w:p>
        </w:tc>
      </w:tr>
    </w:tbl>
    <w:p w14:paraId="43C68BC0" w14:textId="77777777" w:rsidR="00A1237F" w:rsidRPr="00A57CC9" w:rsidRDefault="00A1237F" w:rsidP="00A1237F">
      <w:pPr>
        <w:widowControl w:val="0"/>
        <w:autoSpaceDE w:val="0"/>
        <w:autoSpaceDN w:val="0"/>
        <w:rPr>
          <w:rFonts w:ascii="Aptos" w:eastAsia="Arial" w:hAnsi="Aptos" w:cs="Arial"/>
          <w:szCs w:val="18"/>
          <w:highlight w:val="yellow"/>
          <w:lang w:eastAsia="en-US"/>
        </w:rPr>
      </w:pPr>
    </w:p>
    <w:p w14:paraId="32EC2AF4" w14:textId="77777777" w:rsidR="00A1237F" w:rsidRPr="00A57CC9" w:rsidRDefault="00A1237F" w:rsidP="00A1237F">
      <w:pPr>
        <w:widowControl w:val="0"/>
        <w:autoSpaceDE w:val="0"/>
        <w:autoSpaceDN w:val="0"/>
        <w:spacing w:before="4"/>
        <w:rPr>
          <w:rFonts w:ascii="Aptos" w:eastAsia="Arial" w:hAnsi="Aptos" w:cs="Arial"/>
          <w:szCs w:val="18"/>
          <w:highlight w:val="yellow"/>
          <w:lang w:eastAsia="en-US"/>
        </w:rPr>
      </w:pPr>
    </w:p>
    <w:tbl>
      <w:tblPr>
        <w:tblW w:w="9676" w:type="dxa"/>
        <w:tblInd w:w="247" w:type="dxa"/>
        <w:tblLayout w:type="fixed"/>
        <w:tblCellMar>
          <w:left w:w="0" w:type="dxa"/>
          <w:right w:w="0" w:type="dxa"/>
        </w:tblCellMar>
        <w:tblLook w:val="01E0" w:firstRow="1" w:lastRow="1" w:firstColumn="1" w:lastColumn="1" w:noHBand="0" w:noVBand="0"/>
      </w:tblPr>
      <w:tblGrid>
        <w:gridCol w:w="7092"/>
        <w:gridCol w:w="2584"/>
      </w:tblGrid>
      <w:tr w:rsidR="00A1237F" w:rsidRPr="00A57CC9" w14:paraId="37547E02" w14:textId="77777777" w:rsidTr="009D42C1">
        <w:trPr>
          <w:trHeight w:val="276"/>
        </w:trPr>
        <w:tc>
          <w:tcPr>
            <w:tcW w:w="7092" w:type="dxa"/>
          </w:tcPr>
          <w:p w14:paraId="2938A331" w14:textId="77777777" w:rsidR="00A1237F" w:rsidRPr="009D42C1" w:rsidRDefault="00A1237F" w:rsidP="009D42C1">
            <w:pPr>
              <w:widowControl w:val="0"/>
              <w:autoSpaceDE w:val="0"/>
              <w:autoSpaceDN w:val="0"/>
              <w:rPr>
                <w:rFonts w:ascii="Aptos" w:eastAsia="Arial" w:hAnsi="Aptos" w:cs="Arial"/>
                <w:b/>
                <w:szCs w:val="18"/>
                <w:lang w:eastAsia="en-US"/>
              </w:rPr>
            </w:pPr>
            <w:r w:rsidRPr="009D42C1">
              <w:rPr>
                <w:rFonts w:ascii="Aptos" w:eastAsia="Arial" w:hAnsi="Aptos" w:cs="Arial"/>
                <w:b/>
                <w:szCs w:val="18"/>
                <w:lang w:eastAsia="en-US"/>
              </w:rPr>
              <w:t>Ear marked reserves</w:t>
            </w:r>
          </w:p>
        </w:tc>
        <w:tc>
          <w:tcPr>
            <w:tcW w:w="2584" w:type="dxa"/>
          </w:tcPr>
          <w:p w14:paraId="7CD94C63" w14:textId="77777777" w:rsidR="00A1237F" w:rsidRPr="009D42C1" w:rsidRDefault="00A1237F" w:rsidP="009D42C1">
            <w:pPr>
              <w:widowControl w:val="0"/>
              <w:autoSpaceDE w:val="0"/>
              <w:autoSpaceDN w:val="0"/>
              <w:ind w:right="108"/>
              <w:jc w:val="right"/>
              <w:rPr>
                <w:rFonts w:ascii="Aptos" w:eastAsia="Arial" w:hAnsi="Aptos" w:cs="Arial"/>
                <w:b/>
                <w:szCs w:val="18"/>
                <w:lang w:eastAsia="en-US"/>
              </w:rPr>
            </w:pPr>
            <w:r w:rsidRPr="009D42C1">
              <w:rPr>
                <w:rFonts w:ascii="Aptos" w:eastAsia="Arial" w:hAnsi="Aptos" w:cs="Arial"/>
                <w:b/>
                <w:szCs w:val="18"/>
                <w:lang w:eastAsia="en-US"/>
              </w:rPr>
              <w:t>Amount</w:t>
            </w:r>
          </w:p>
        </w:tc>
      </w:tr>
      <w:tr w:rsidR="00A1237F" w:rsidRPr="00A57CC9" w14:paraId="78D5F85D" w14:textId="77777777" w:rsidTr="009D42C1">
        <w:trPr>
          <w:trHeight w:val="276"/>
        </w:trPr>
        <w:tc>
          <w:tcPr>
            <w:tcW w:w="7092" w:type="dxa"/>
          </w:tcPr>
          <w:p w14:paraId="3F72D8EF"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Note</w:t>
            </w:r>
            <w:r w:rsidRPr="009D42C1">
              <w:rPr>
                <w:rFonts w:ascii="Aptos" w:eastAsia="Arial" w:hAnsi="Aptos" w:cs="Arial"/>
                <w:spacing w:val="-5"/>
                <w:szCs w:val="18"/>
                <w:lang w:eastAsia="en-US"/>
              </w:rPr>
              <w:t xml:space="preserve"> </w:t>
            </w:r>
            <w:r w:rsidRPr="009D42C1">
              <w:rPr>
                <w:rFonts w:ascii="Aptos" w:eastAsia="Arial" w:hAnsi="Aptos" w:cs="Arial"/>
                <w:szCs w:val="18"/>
                <w:lang w:eastAsia="en-US"/>
              </w:rPr>
              <w:t>11</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shows</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the</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detail</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of</w:t>
            </w:r>
            <w:r w:rsidRPr="009D42C1">
              <w:rPr>
                <w:rFonts w:ascii="Aptos" w:eastAsia="Arial" w:hAnsi="Aptos" w:cs="Arial"/>
                <w:spacing w:val="-5"/>
                <w:szCs w:val="18"/>
                <w:lang w:eastAsia="en-US"/>
              </w:rPr>
              <w:t xml:space="preserve"> </w:t>
            </w:r>
            <w:r w:rsidRPr="009D42C1">
              <w:rPr>
                <w:rFonts w:ascii="Aptos" w:eastAsia="Arial" w:hAnsi="Aptos" w:cs="Arial"/>
                <w:szCs w:val="18"/>
                <w:lang w:eastAsia="en-US"/>
              </w:rPr>
              <w:t>this</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Movement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Reserves:</w:t>
            </w:r>
            <w:r w:rsidRPr="009D42C1">
              <w:rPr>
                <w:rFonts w:ascii="Aptos" w:eastAsia="Arial" w:hAnsi="Aptos" w:cs="Arial"/>
                <w:spacing w:val="-4"/>
                <w:szCs w:val="18"/>
                <w:lang w:eastAsia="en-US"/>
              </w:rPr>
              <w:t xml:space="preserve"> </w:t>
            </w:r>
          </w:p>
        </w:tc>
        <w:tc>
          <w:tcPr>
            <w:tcW w:w="2584" w:type="dxa"/>
          </w:tcPr>
          <w:p w14:paraId="33F92A3B" w14:textId="77777777" w:rsidR="00A1237F" w:rsidRPr="009D42C1" w:rsidRDefault="00A1237F" w:rsidP="009D42C1">
            <w:pPr>
              <w:widowControl w:val="0"/>
              <w:autoSpaceDE w:val="0"/>
              <w:autoSpaceDN w:val="0"/>
              <w:ind w:right="107"/>
              <w:jc w:val="right"/>
              <w:rPr>
                <w:rFonts w:ascii="Aptos" w:eastAsia="Arial" w:hAnsi="Aptos" w:cs="Arial"/>
                <w:szCs w:val="18"/>
                <w:lang w:eastAsia="en-US"/>
              </w:rPr>
            </w:pPr>
          </w:p>
        </w:tc>
      </w:tr>
      <w:tr w:rsidR="00A1237F" w:rsidRPr="00A57CC9" w14:paraId="0366B980" w14:textId="77777777" w:rsidTr="009D42C1">
        <w:trPr>
          <w:trHeight w:val="276"/>
        </w:trPr>
        <w:tc>
          <w:tcPr>
            <w:tcW w:w="7092" w:type="dxa"/>
          </w:tcPr>
          <w:p w14:paraId="43A60D4F"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 xml:space="preserve">Free general reserves </w:t>
            </w:r>
          </w:p>
        </w:tc>
        <w:tc>
          <w:tcPr>
            <w:tcW w:w="2584" w:type="dxa"/>
          </w:tcPr>
          <w:p w14:paraId="54595D8C" w14:textId="77777777" w:rsidR="00A1237F" w:rsidRPr="009D42C1" w:rsidRDefault="00A1237F" w:rsidP="009D42C1">
            <w:pPr>
              <w:widowControl w:val="0"/>
              <w:autoSpaceDE w:val="0"/>
              <w:autoSpaceDN w:val="0"/>
              <w:ind w:right="107"/>
              <w:jc w:val="right"/>
              <w:rPr>
                <w:rFonts w:ascii="Aptos" w:eastAsia="Arial" w:hAnsi="Aptos" w:cs="Arial"/>
                <w:szCs w:val="18"/>
                <w:lang w:eastAsia="en-US"/>
              </w:rPr>
            </w:pPr>
            <w:r w:rsidRPr="009D42C1">
              <w:rPr>
                <w:rFonts w:ascii="Aptos" w:eastAsia="Arial" w:hAnsi="Aptos" w:cs="Arial"/>
                <w:szCs w:val="18"/>
                <w:lang w:eastAsia="en-US"/>
              </w:rPr>
              <w:t>£Nil</w:t>
            </w:r>
          </w:p>
        </w:tc>
      </w:tr>
      <w:tr w:rsidR="00A1237F" w:rsidRPr="00A57CC9" w14:paraId="38836353" w14:textId="77777777" w:rsidTr="009D42C1">
        <w:trPr>
          <w:trHeight w:val="276"/>
        </w:trPr>
        <w:tc>
          <w:tcPr>
            <w:tcW w:w="7092" w:type="dxa"/>
          </w:tcPr>
          <w:p w14:paraId="16E71DB9"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Devolved</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School</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Management -reduction in balance held</w:t>
            </w:r>
          </w:p>
        </w:tc>
        <w:tc>
          <w:tcPr>
            <w:tcW w:w="2584" w:type="dxa"/>
          </w:tcPr>
          <w:p w14:paraId="3B6BFADA" w14:textId="77777777" w:rsidR="00A1237F" w:rsidRPr="009D42C1" w:rsidRDefault="00A1237F" w:rsidP="009D42C1">
            <w:pPr>
              <w:widowControl w:val="0"/>
              <w:autoSpaceDE w:val="0"/>
              <w:autoSpaceDN w:val="0"/>
              <w:ind w:right="107"/>
              <w:jc w:val="right"/>
              <w:rPr>
                <w:rFonts w:ascii="Aptos" w:eastAsia="Arial" w:hAnsi="Aptos" w:cs="Arial"/>
                <w:szCs w:val="18"/>
                <w:lang w:eastAsia="en-US"/>
              </w:rPr>
            </w:pPr>
            <w:r w:rsidRPr="009D42C1">
              <w:rPr>
                <w:rFonts w:ascii="Aptos" w:eastAsia="Arial" w:hAnsi="Aptos" w:cs="Arial"/>
                <w:szCs w:val="18"/>
                <w:lang w:eastAsia="en-US"/>
              </w:rPr>
              <w:t>(£0.058m)</w:t>
            </w:r>
          </w:p>
        </w:tc>
      </w:tr>
      <w:tr w:rsidR="00A1237F" w:rsidRPr="00A57CC9" w14:paraId="520B5807" w14:textId="77777777" w:rsidTr="009D42C1">
        <w:trPr>
          <w:trHeight w:val="276"/>
        </w:trPr>
        <w:tc>
          <w:tcPr>
            <w:tcW w:w="7092" w:type="dxa"/>
          </w:tcPr>
          <w:p w14:paraId="238630BC"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Transformation - reduced by in-year spend</w:t>
            </w:r>
          </w:p>
        </w:tc>
        <w:tc>
          <w:tcPr>
            <w:tcW w:w="2584" w:type="dxa"/>
          </w:tcPr>
          <w:p w14:paraId="6E085E02" w14:textId="77777777" w:rsidR="00A1237F" w:rsidRPr="009D42C1" w:rsidRDefault="00A1237F" w:rsidP="009D42C1">
            <w:pPr>
              <w:widowControl w:val="0"/>
              <w:autoSpaceDE w:val="0"/>
              <w:autoSpaceDN w:val="0"/>
              <w:spacing w:before="42" w:line="187" w:lineRule="exact"/>
              <w:ind w:right="107"/>
              <w:jc w:val="right"/>
              <w:rPr>
                <w:rFonts w:ascii="Aptos" w:eastAsia="Arial" w:hAnsi="Aptos" w:cs="Arial"/>
                <w:szCs w:val="18"/>
                <w:lang w:eastAsia="en-US"/>
              </w:rPr>
            </w:pPr>
            <w:r w:rsidRPr="009D42C1">
              <w:rPr>
                <w:rFonts w:ascii="Aptos" w:eastAsia="Arial" w:hAnsi="Aptos" w:cs="Arial"/>
                <w:szCs w:val="18"/>
                <w:lang w:eastAsia="en-US"/>
              </w:rPr>
              <w:t>(£</w:t>
            </w:r>
            <w:r>
              <w:rPr>
                <w:rFonts w:ascii="Aptos" w:eastAsia="Arial" w:hAnsi="Aptos" w:cs="Arial"/>
                <w:szCs w:val="18"/>
                <w:lang w:eastAsia="en-US"/>
              </w:rPr>
              <w:t>1.393</w:t>
            </w:r>
            <w:r w:rsidRPr="009D42C1">
              <w:rPr>
                <w:rFonts w:ascii="Aptos" w:eastAsia="Arial" w:hAnsi="Aptos" w:cs="Arial"/>
                <w:szCs w:val="18"/>
                <w:lang w:eastAsia="en-US"/>
              </w:rPr>
              <w:t>m)</w:t>
            </w:r>
          </w:p>
        </w:tc>
      </w:tr>
      <w:tr w:rsidR="00A1237F" w:rsidRPr="00A57CC9" w14:paraId="2455F175" w14:textId="77777777" w:rsidTr="009D42C1">
        <w:trPr>
          <w:trHeight w:val="276"/>
        </w:trPr>
        <w:tc>
          <w:tcPr>
            <w:tcW w:w="7092" w:type="dxa"/>
          </w:tcPr>
          <w:p w14:paraId="183CF490"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Council priorities – for supernumerary posts, early retirement and then used to meet otherwise unfunded spend</w:t>
            </w:r>
          </w:p>
        </w:tc>
        <w:tc>
          <w:tcPr>
            <w:tcW w:w="2584" w:type="dxa"/>
          </w:tcPr>
          <w:p w14:paraId="757F00FD" w14:textId="77777777" w:rsidR="00A1237F" w:rsidRPr="009D42C1" w:rsidRDefault="00A1237F" w:rsidP="009D42C1">
            <w:pPr>
              <w:widowControl w:val="0"/>
              <w:autoSpaceDE w:val="0"/>
              <w:autoSpaceDN w:val="0"/>
              <w:spacing w:before="42" w:line="187" w:lineRule="exact"/>
              <w:ind w:right="107"/>
              <w:jc w:val="right"/>
              <w:rPr>
                <w:rFonts w:ascii="Aptos" w:eastAsia="Arial" w:hAnsi="Aptos" w:cs="Arial"/>
                <w:szCs w:val="18"/>
                <w:lang w:eastAsia="en-US"/>
              </w:rPr>
            </w:pPr>
            <w:r w:rsidRPr="009D42C1">
              <w:rPr>
                <w:rFonts w:ascii="Aptos" w:eastAsia="Arial" w:hAnsi="Aptos" w:cs="Arial"/>
                <w:szCs w:val="18"/>
                <w:lang w:eastAsia="en-US"/>
              </w:rPr>
              <w:t>(£</w:t>
            </w:r>
            <w:r>
              <w:rPr>
                <w:rFonts w:ascii="Aptos" w:eastAsia="Arial" w:hAnsi="Aptos" w:cs="Arial"/>
                <w:szCs w:val="18"/>
                <w:lang w:eastAsia="en-US"/>
              </w:rPr>
              <w:t>0.337</w:t>
            </w:r>
            <w:r w:rsidRPr="009D42C1">
              <w:rPr>
                <w:rFonts w:ascii="Aptos" w:eastAsia="Arial" w:hAnsi="Aptos" w:cs="Arial"/>
                <w:szCs w:val="18"/>
                <w:lang w:eastAsia="en-US"/>
              </w:rPr>
              <w:t>m)</w:t>
            </w:r>
          </w:p>
        </w:tc>
      </w:tr>
      <w:tr w:rsidR="00A1237F" w:rsidRPr="00A57CC9" w14:paraId="2E2593EE" w14:textId="77777777" w:rsidTr="009D42C1">
        <w:trPr>
          <w:trHeight w:val="276"/>
        </w:trPr>
        <w:tc>
          <w:tcPr>
            <w:tcW w:w="7092" w:type="dxa"/>
          </w:tcPr>
          <w:p w14:paraId="101CDF9C"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Working reserve – planned to balance budget and fully consumed</w:t>
            </w:r>
          </w:p>
        </w:tc>
        <w:tc>
          <w:tcPr>
            <w:tcW w:w="2584" w:type="dxa"/>
          </w:tcPr>
          <w:p w14:paraId="3EBB2FCD" w14:textId="77777777" w:rsidR="00A1237F" w:rsidRPr="009D42C1" w:rsidRDefault="00A1237F" w:rsidP="009D42C1">
            <w:pPr>
              <w:widowControl w:val="0"/>
              <w:autoSpaceDE w:val="0"/>
              <w:autoSpaceDN w:val="0"/>
              <w:ind w:right="108"/>
              <w:jc w:val="right"/>
              <w:rPr>
                <w:rFonts w:ascii="Aptos" w:eastAsia="Arial" w:hAnsi="Aptos" w:cs="Arial"/>
                <w:szCs w:val="18"/>
                <w:lang w:eastAsia="en-US"/>
              </w:rPr>
            </w:pPr>
            <w:r>
              <w:rPr>
                <w:rFonts w:ascii="Aptos" w:eastAsia="Arial" w:hAnsi="Aptos" w:cs="Arial"/>
                <w:szCs w:val="18"/>
                <w:lang w:eastAsia="en-US"/>
              </w:rPr>
              <w:t>£Nil</w:t>
            </w:r>
          </w:p>
        </w:tc>
      </w:tr>
      <w:tr w:rsidR="00A1237F" w:rsidRPr="00A57CC9" w14:paraId="29D74733" w14:textId="77777777" w:rsidTr="009D42C1">
        <w:trPr>
          <w:trHeight w:val="276"/>
        </w:trPr>
        <w:tc>
          <w:tcPr>
            <w:tcW w:w="7092" w:type="dxa"/>
          </w:tcPr>
          <w:p w14:paraId="72A8DDBC"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Retrospective service concession reserve</w:t>
            </w:r>
          </w:p>
        </w:tc>
        <w:tc>
          <w:tcPr>
            <w:tcW w:w="2584" w:type="dxa"/>
          </w:tcPr>
          <w:p w14:paraId="534F720D" w14:textId="77777777" w:rsidR="00A1237F" w:rsidRPr="009D42C1" w:rsidRDefault="00A1237F" w:rsidP="009D42C1">
            <w:pPr>
              <w:widowControl w:val="0"/>
              <w:autoSpaceDE w:val="0"/>
              <w:autoSpaceDN w:val="0"/>
              <w:ind w:right="108"/>
              <w:jc w:val="right"/>
              <w:rPr>
                <w:rFonts w:ascii="Aptos" w:eastAsia="Arial" w:hAnsi="Aptos" w:cs="Arial"/>
                <w:szCs w:val="18"/>
                <w:lang w:eastAsia="en-US"/>
              </w:rPr>
            </w:pPr>
            <w:r w:rsidRPr="009D42C1">
              <w:rPr>
                <w:rFonts w:ascii="Aptos" w:eastAsia="Arial" w:hAnsi="Aptos" w:cs="Arial"/>
                <w:szCs w:val="18"/>
                <w:lang w:eastAsia="en-US"/>
              </w:rPr>
              <w:t>£Nil</w:t>
            </w:r>
          </w:p>
        </w:tc>
      </w:tr>
      <w:tr w:rsidR="00A1237F" w:rsidRPr="00A57CC9" w14:paraId="5EDF596D" w14:textId="77777777" w:rsidTr="009D42C1">
        <w:trPr>
          <w:trHeight w:val="276"/>
        </w:trPr>
        <w:tc>
          <w:tcPr>
            <w:tcW w:w="7092" w:type="dxa"/>
          </w:tcPr>
          <w:p w14:paraId="42D32746"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Other</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ear-marked</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reserves - increase</w:t>
            </w:r>
          </w:p>
        </w:tc>
        <w:tc>
          <w:tcPr>
            <w:tcW w:w="2584" w:type="dxa"/>
          </w:tcPr>
          <w:p w14:paraId="399687AA" w14:textId="77777777" w:rsidR="00A1237F" w:rsidRPr="009D42C1" w:rsidRDefault="00A1237F" w:rsidP="009D42C1">
            <w:pPr>
              <w:widowControl w:val="0"/>
              <w:autoSpaceDE w:val="0"/>
              <w:autoSpaceDN w:val="0"/>
              <w:ind w:right="108"/>
              <w:jc w:val="right"/>
              <w:rPr>
                <w:rFonts w:ascii="Aptos" w:eastAsia="Arial" w:hAnsi="Aptos" w:cs="Arial"/>
                <w:szCs w:val="18"/>
                <w:lang w:eastAsia="en-US"/>
              </w:rPr>
            </w:pPr>
            <w:r w:rsidRPr="009D42C1">
              <w:rPr>
                <w:rFonts w:ascii="Aptos" w:eastAsia="Arial" w:hAnsi="Aptos" w:cs="Arial"/>
                <w:szCs w:val="18"/>
                <w:lang w:eastAsia="en-US"/>
              </w:rPr>
              <w:t>£0.</w:t>
            </w:r>
            <w:r>
              <w:rPr>
                <w:rFonts w:ascii="Aptos" w:eastAsia="Arial" w:hAnsi="Aptos" w:cs="Arial"/>
                <w:szCs w:val="18"/>
                <w:lang w:eastAsia="en-US"/>
              </w:rPr>
              <w:t>108</w:t>
            </w:r>
            <w:r w:rsidRPr="009D42C1">
              <w:rPr>
                <w:rFonts w:ascii="Aptos" w:eastAsia="Arial" w:hAnsi="Aptos" w:cs="Arial"/>
                <w:szCs w:val="18"/>
                <w:lang w:eastAsia="en-US"/>
              </w:rPr>
              <w:t>m</w:t>
            </w:r>
          </w:p>
        </w:tc>
      </w:tr>
      <w:tr w:rsidR="00A1237F" w:rsidRPr="003A2349" w14:paraId="72FAFE98" w14:textId="77777777" w:rsidTr="009D42C1">
        <w:trPr>
          <w:trHeight w:val="276"/>
        </w:trPr>
        <w:tc>
          <w:tcPr>
            <w:tcW w:w="7092" w:type="dxa"/>
          </w:tcPr>
          <w:p w14:paraId="39768E2E"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Total movement in general reserves - decrease</w:t>
            </w:r>
          </w:p>
        </w:tc>
        <w:tc>
          <w:tcPr>
            <w:tcW w:w="2584" w:type="dxa"/>
          </w:tcPr>
          <w:p w14:paraId="14393D8D" w14:textId="77777777" w:rsidR="00A1237F" w:rsidRPr="00DA4E14" w:rsidRDefault="00A1237F" w:rsidP="009D42C1">
            <w:pPr>
              <w:widowControl w:val="0"/>
              <w:autoSpaceDE w:val="0"/>
              <w:autoSpaceDN w:val="0"/>
              <w:ind w:right="108"/>
              <w:jc w:val="right"/>
              <w:rPr>
                <w:rFonts w:ascii="Aptos" w:eastAsia="Arial" w:hAnsi="Aptos" w:cs="Arial"/>
                <w:szCs w:val="18"/>
                <w:lang w:eastAsia="en-US"/>
              </w:rPr>
            </w:pPr>
            <w:r w:rsidRPr="009D42C1">
              <w:rPr>
                <w:rFonts w:ascii="Aptos" w:eastAsia="Arial" w:hAnsi="Aptos" w:cs="Arial"/>
                <w:szCs w:val="18"/>
                <w:lang w:eastAsia="en-US"/>
              </w:rPr>
              <w:t>(£1.</w:t>
            </w:r>
            <w:r>
              <w:rPr>
                <w:rFonts w:ascii="Aptos" w:eastAsia="Arial" w:hAnsi="Aptos" w:cs="Arial"/>
                <w:szCs w:val="18"/>
                <w:lang w:eastAsia="en-US"/>
              </w:rPr>
              <w:t>680</w:t>
            </w:r>
            <w:r w:rsidRPr="009D42C1">
              <w:rPr>
                <w:rFonts w:ascii="Aptos" w:eastAsia="Arial" w:hAnsi="Aptos" w:cs="Arial"/>
                <w:szCs w:val="18"/>
                <w:lang w:eastAsia="en-US"/>
              </w:rPr>
              <w:t>m)</w:t>
            </w:r>
          </w:p>
        </w:tc>
      </w:tr>
    </w:tbl>
    <w:p w14:paraId="22060C26" w14:textId="77777777" w:rsidR="00A1237F" w:rsidRPr="001164E7" w:rsidRDefault="00A1237F" w:rsidP="00A1237F">
      <w:pPr>
        <w:widowControl w:val="0"/>
        <w:autoSpaceDE w:val="0"/>
        <w:autoSpaceDN w:val="0"/>
        <w:spacing w:before="19"/>
        <w:rPr>
          <w:rFonts w:ascii="Aptos" w:eastAsia="Arial" w:hAnsi="Aptos" w:cs="Arial"/>
          <w:sz w:val="22"/>
          <w:szCs w:val="22"/>
          <w:lang w:eastAsia="en-US"/>
        </w:rPr>
      </w:pPr>
    </w:p>
    <w:p w14:paraId="5D0CDC41" w14:textId="2778384E" w:rsidR="00A1237F" w:rsidRPr="00D524E6" w:rsidRDefault="00A1237F" w:rsidP="00A1237F">
      <w:pPr>
        <w:widowControl w:val="0"/>
        <w:autoSpaceDE w:val="0"/>
        <w:autoSpaceDN w:val="0"/>
        <w:ind w:right="-11"/>
        <w:jc w:val="both"/>
        <w:rPr>
          <w:rFonts w:ascii="Aptos" w:eastAsia="Arial" w:hAnsi="Aptos" w:cs="Arial"/>
          <w:szCs w:val="18"/>
          <w:lang w:eastAsia="en-US"/>
        </w:rPr>
      </w:pPr>
      <w:proofErr w:type="gramStart"/>
      <w:r w:rsidRPr="00D524E6">
        <w:rPr>
          <w:rFonts w:ascii="Aptos" w:eastAsia="Arial" w:hAnsi="Aptos" w:cs="Arial"/>
          <w:szCs w:val="18"/>
          <w:lang w:eastAsia="en-US"/>
        </w:rPr>
        <w:t>In order to</w:t>
      </w:r>
      <w:proofErr w:type="gramEnd"/>
      <w:r w:rsidRPr="00D524E6">
        <w:rPr>
          <w:rFonts w:ascii="Aptos" w:eastAsia="Arial" w:hAnsi="Aptos" w:cs="Arial"/>
          <w:szCs w:val="18"/>
          <w:lang w:eastAsia="en-US"/>
        </w:rPr>
        <w:t xml:space="preserve"> better track some significant amounts of government funding – e.g. for refugee resettlement – ear-marked reserves </w:t>
      </w:r>
      <w:r>
        <w:rPr>
          <w:rFonts w:ascii="Aptos" w:eastAsia="Arial" w:hAnsi="Aptos" w:cs="Arial"/>
          <w:szCs w:val="18"/>
          <w:lang w:eastAsia="en-US"/>
        </w:rPr>
        <w:t>were</w:t>
      </w:r>
      <w:r w:rsidRPr="00D524E6">
        <w:rPr>
          <w:rFonts w:ascii="Aptos" w:eastAsia="Arial" w:hAnsi="Aptos" w:cs="Arial"/>
          <w:szCs w:val="18"/>
          <w:lang w:eastAsia="en-US"/>
        </w:rPr>
        <w:t xml:space="preserve"> set up to hold unspent balances and give greater clarity as to the amount available </w:t>
      </w:r>
      <w:r>
        <w:rPr>
          <w:rFonts w:ascii="Aptos" w:eastAsia="Arial" w:hAnsi="Aptos" w:cs="Arial"/>
          <w:szCs w:val="18"/>
          <w:lang w:eastAsia="en-US"/>
        </w:rPr>
        <w:t>for the Council to allocate to spend on Council priorities.  These are described as “Other ear-marked reserves”.</w:t>
      </w:r>
    </w:p>
    <w:p w14:paraId="516A8A45" w14:textId="77777777" w:rsidR="00A1237F" w:rsidRPr="00D524E6" w:rsidRDefault="00A1237F" w:rsidP="00A1237F">
      <w:pPr>
        <w:widowControl w:val="0"/>
        <w:autoSpaceDE w:val="0"/>
        <w:autoSpaceDN w:val="0"/>
        <w:ind w:right="-11"/>
        <w:jc w:val="both"/>
        <w:rPr>
          <w:rFonts w:ascii="Aptos" w:eastAsia="Arial" w:hAnsi="Aptos" w:cs="Arial"/>
          <w:szCs w:val="18"/>
          <w:lang w:eastAsia="en-US"/>
        </w:rPr>
      </w:pPr>
    </w:p>
    <w:p w14:paraId="7F475F0A" w14:textId="77777777" w:rsidR="00A1237F" w:rsidRPr="00D524E6" w:rsidRDefault="00A1237F" w:rsidP="00A1237F">
      <w:pPr>
        <w:widowControl w:val="0"/>
        <w:autoSpaceDE w:val="0"/>
        <w:autoSpaceDN w:val="0"/>
        <w:ind w:right="-11"/>
        <w:jc w:val="both"/>
        <w:rPr>
          <w:rFonts w:ascii="Aptos" w:eastAsia="Arial" w:hAnsi="Aptos" w:cs="Arial"/>
          <w:szCs w:val="18"/>
          <w:lang w:eastAsia="en-US"/>
        </w:rPr>
      </w:pPr>
    </w:p>
    <w:p w14:paraId="70160B00" w14:textId="77777777" w:rsidR="00A1237F" w:rsidRPr="003A2349" w:rsidRDefault="00A1237F" w:rsidP="00A1237F">
      <w:pPr>
        <w:widowControl w:val="0"/>
        <w:autoSpaceDE w:val="0"/>
        <w:autoSpaceDN w:val="0"/>
        <w:spacing w:before="119" w:line="278" w:lineRule="auto"/>
        <w:ind w:right="166"/>
        <w:jc w:val="both"/>
        <w:rPr>
          <w:rFonts w:ascii="Aptos" w:eastAsia="Arial" w:hAnsi="Aptos" w:cs="Arial"/>
          <w:szCs w:val="18"/>
          <w:lang w:eastAsia="en-US"/>
        </w:rPr>
      </w:pPr>
    </w:p>
    <w:p w14:paraId="18B0EF52" w14:textId="77777777" w:rsidR="00A1237F" w:rsidRPr="003A2349" w:rsidRDefault="00A1237F" w:rsidP="00A1237F">
      <w:pPr>
        <w:widowControl w:val="0"/>
        <w:autoSpaceDE w:val="0"/>
        <w:autoSpaceDN w:val="0"/>
        <w:spacing w:before="119" w:line="278" w:lineRule="auto"/>
        <w:ind w:right="166"/>
        <w:jc w:val="both"/>
        <w:rPr>
          <w:rFonts w:ascii="Aptos" w:eastAsia="Arial" w:hAnsi="Aptos" w:cs="Arial"/>
          <w:szCs w:val="18"/>
          <w:lang w:eastAsia="en-US"/>
        </w:rPr>
      </w:pPr>
    </w:p>
    <w:p w14:paraId="56D9DB0E" w14:textId="77777777" w:rsidR="00A1237F" w:rsidRPr="003A2349" w:rsidRDefault="00A1237F" w:rsidP="00A1237F">
      <w:pPr>
        <w:widowControl w:val="0"/>
        <w:autoSpaceDE w:val="0"/>
        <w:autoSpaceDN w:val="0"/>
        <w:spacing w:before="19"/>
        <w:ind w:left="239"/>
        <w:rPr>
          <w:rFonts w:ascii="Aptos" w:eastAsia="Arial" w:hAnsi="Aptos" w:cs="Arial"/>
          <w:szCs w:val="18"/>
          <w:lang w:eastAsia="en-US"/>
        </w:rPr>
      </w:pPr>
    </w:p>
    <w:p w14:paraId="7EB57FC0" w14:textId="77777777" w:rsidR="00A1237F" w:rsidRPr="003A2349" w:rsidRDefault="00A1237F" w:rsidP="00A1237F">
      <w:pPr>
        <w:pStyle w:val="BodyText"/>
        <w:spacing w:before="3"/>
        <w:rPr>
          <w:rFonts w:ascii="Aptos" w:hAnsi="Aptos"/>
          <w:sz w:val="26"/>
        </w:rPr>
        <w:sectPr w:rsidR="00A1237F" w:rsidRPr="003A2349" w:rsidSect="00A1237F">
          <w:type w:val="continuous"/>
          <w:pgSz w:w="11894" w:h="16834" w:code="9"/>
          <w:pgMar w:top="1134" w:right="1134" w:bottom="1134" w:left="1134" w:header="720" w:footer="720" w:gutter="0"/>
          <w:cols w:space="720"/>
        </w:sectPr>
      </w:pPr>
      <w:r w:rsidRPr="003A2349">
        <w:rPr>
          <w:rFonts w:ascii="Aptos" w:hAnsi="Aptos"/>
          <w:sz w:val="26"/>
        </w:rPr>
        <w:t xml:space="preserve"> </w:t>
      </w:r>
    </w:p>
    <w:p w14:paraId="13F2D686" w14:textId="77777777" w:rsidR="00A1237F" w:rsidRPr="00443395" w:rsidRDefault="00A1237F" w:rsidP="00A1237F">
      <w:pPr>
        <w:jc w:val="right"/>
        <w:rPr>
          <w:rFonts w:ascii="Aptos" w:hAnsi="Aptos" w:cs="Arial"/>
          <w:b/>
          <w:color w:val="B117B1"/>
          <w:sz w:val="24"/>
          <w:szCs w:val="24"/>
        </w:rPr>
      </w:pPr>
      <w:r w:rsidRPr="00443395">
        <w:rPr>
          <w:rFonts w:ascii="Aptos" w:hAnsi="Aptos" w:cs="Arial"/>
          <w:b/>
          <w:color w:val="B117B1"/>
          <w:sz w:val="24"/>
          <w:szCs w:val="24"/>
        </w:rPr>
        <w:lastRenderedPageBreak/>
        <w:t>Management Commentary (cont.)</w:t>
      </w:r>
    </w:p>
    <w:p w14:paraId="661C8A33" w14:textId="77777777" w:rsidR="00A1237F" w:rsidRPr="003A2349" w:rsidRDefault="00A1237F" w:rsidP="00A1237F">
      <w:pPr>
        <w:widowControl w:val="0"/>
        <w:autoSpaceDE w:val="0"/>
        <w:autoSpaceDN w:val="0"/>
        <w:spacing w:before="7"/>
        <w:rPr>
          <w:rFonts w:ascii="Aptos" w:eastAsia="Arial" w:hAnsi="Aptos" w:cs="Arial"/>
          <w:b/>
          <w:sz w:val="22"/>
          <w:szCs w:val="18"/>
          <w:lang w:eastAsia="en-US"/>
        </w:rPr>
      </w:pPr>
    </w:p>
    <w:p w14:paraId="6FEEB738" w14:textId="77777777" w:rsidR="00A1237F" w:rsidRPr="00D524E6" w:rsidRDefault="00A1237F" w:rsidP="00A1237F">
      <w:pPr>
        <w:widowControl w:val="0"/>
        <w:autoSpaceDE w:val="0"/>
        <w:autoSpaceDN w:val="0"/>
        <w:outlineLvl w:val="5"/>
        <w:rPr>
          <w:rFonts w:ascii="Aptos" w:eastAsia="Arial" w:hAnsi="Aptos" w:cs="Arial"/>
          <w:b/>
          <w:bCs/>
          <w:szCs w:val="18"/>
          <w:lang w:eastAsia="en-US"/>
        </w:rPr>
      </w:pPr>
      <w:r w:rsidRPr="00D524E6">
        <w:rPr>
          <w:rFonts w:ascii="Aptos" w:eastAsia="Arial" w:hAnsi="Aptos" w:cs="Arial"/>
          <w:b/>
          <w:bCs/>
          <w:szCs w:val="18"/>
          <w:lang w:eastAsia="en-US"/>
        </w:rPr>
        <w:t>Service</w:t>
      </w:r>
      <w:r w:rsidRPr="00D524E6">
        <w:rPr>
          <w:rFonts w:ascii="Aptos" w:eastAsia="Arial" w:hAnsi="Aptos" w:cs="Arial"/>
          <w:b/>
          <w:bCs/>
          <w:spacing w:val="-5"/>
          <w:szCs w:val="18"/>
          <w:lang w:eastAsia="en-US"/>
        </w:rPr>
        <w:t xml:space="preserve"> </w:t>
      </w:r>
      <w:r w:rsidRPr="00D524E6">
        <w:rPr>
          <w:rFonts w:ascii="Aptos" w:eastAsia="Arial" w:hAnsi="Aptos" w:cs="Arial"/>
          <w:b/>
          <w:bCs/>
          <w:szCs w:val="18"/>
          <w:lang w:eastAsia="en-US"/>
        </w:rPr>
        <w:t>expenditure</w:t>
      </w:r>
    </w:p>
    <w:p w14:paraId="33F7C061" w14:textId="77777777" w:rsidR="00A1237F" w:rsidRPr="00D524E6" w:rsidRDefault="00A1237F" w:rsidP="00A1237F">
      <w:pPr>
        <w:widowControl w:val="0"/>
        <w:autoSpaceDE w:val="0"/>
        <w:autoSpaceDN w:val="0"/>
        <w:ind w:right="3"/>
        <w:jc w:val="both"/>
        <w:rPr>
          <w:rFonts w:ascii="Aptos" w:eastAsia="Arial" w:hAnsi="Aptos" w:cs="Arial"/>
          <w:szCs w:val="18"/>
          <w:lang w:eastAsia="en-US"/>
        </w:rPr>
      </w:pPr>
      <w:r w:rsidRPr="00D524E6">
        <w:rPr>
          <w:rFonts w:ascii="Aptos" w:eastAsia="Arial" w:hAnsi="Aptos" w:cs="Arial"/>
          <w:szCs w:val="18"/>
          <w:lang w:eastAsia="en-US"/>
        </w:rPr>
        <w:t>The adjustments to service expenditure from the accounting basis to the funding basis is shown in Note 8 to the accounts. The table below compares budgeted expenditure to actual expenditure on the funding basis and highlights the main reason for the variance in each service.</w:t>
      </w:r>
    </w:p>
    <w:p w14:paraId="429C0568" w14:textId="77777777" w:rsidR="00A1237F" w:rsidRPr="003A2349" w:rsidRDefault="00A1237F" w:rsidP="00A1237F">
      <w:pPr>
        <w:widowControl w:val="0"/>
        <w:autoSpaceDE w:val="0"/>
        <w:autoSpaceDN w:val="0"/>
        <w:spacing w:before="3"/>
        <w:rPr>
          <w:rFonts w:ascii="Aptos" w:eastAsia="Arial" w:hAnsi="Aptos" w:cs="Arial"/>
          <w:szCs w:val="18"/>
          <w:lang w:eastAsia="en-US"/>
        </w:rPr>
      </w:pPr>
    </w:p>
    <w:tbl>
      <w:tblPr>
        <w:tblStyle w:val="TableGrid"/>
        <w:tblW w:w="0" w:type="auto"/>
        <w:tblLook w:val="04A0" w:firstRow="1" w:lastRow="0" w:firstColumn="1" w:lastColumn="0" w:noHBand="0" w:noVBand="1"/>
      </w:tblPr>
      <w:tblGrid>
        <w:gridCol w:w="3251"/>
        <w:gridCol w:w="1133"/>
        <w:gridCol w:w="1133"/>
        <w:gridCol w:w="4099"/>
      </w:tblGrid>
      <w:tr w:rsidR="00A1237F" w:rsidRPr="003A2349" w14:paraId="27F393DE" w14:textId="77777777" w:rsidTr="009D42C1">
        <w:tc>
          <w:tcPr>
            <w:tcW w:w="3256" w:type="dxa"/>
          </w:tcPr>
          <w:p w14:paraId="76883B26" w14:textId="77777777" w:rsidR="00A1237F" w:rsidRPr="003A2349" w:rsidRDefault="00A1237F" w:rsidP="009D42C1">
            <w:pPr>
              <w:widowControl w:val="0"/>
              <w:autoSpaceDE w:val="0"/>
              <w:autoSpaceDN w:val="0"/>
              <w:spacing w:before="3"/>
              <w:rPr>
                <w:rFonts w:ascii="Aptos" w:eastAsia="Arial" w:hAnsi="Aptos" w:cs="Arial"/>
                <w:b/>
                <w:szCs w:val="18"/>
                <w:lang w:eastAsia="en-US"/>
              </w:rPr>
            </w:pPr>
            <w:r w:rsidRPr="003A2349">
              <w:rPr>
                <w:rFonts w:ascii="Aptos" w:eastAsia="Arial" w:hAnsi="Aptos" w:cs="Arial"/>
                <w:b/>
                <w:szCs w:val="18"/>
                <w:lang w:eastAsia="en-US"/>
              </w:rPr>
              <w:t>Service</w:t>
            </w:r>
          </w:p>
        </w:tc>
        <w:tc>
          <w:tcPr>
            <w:tcW w:w="1134" w:type="dxa"/>
          </w:tcPr>
          <w:p w14:paraId="63520EDF" w14:textId="77777777" w:rsidR="00A1237F" w:rsidRPr="003A2349" w:rsidRDefault="00A1237F" w:rsidP="009D42C1">
            <w:pPr>
              <w:widowControl w:val="0"/>
              <w:autoSpaceDE w:val="0"/>
              <w:autoSpaceDN w:val="0"/>
              <w:spacing w:before="3"/>
              <w:jc w:val="right"/>
              <w:rPr>
                <w:rFonts w:ascii="Aptos" w:eastAsia="Arial" w:hAnsi="Aptos" w:cs="Arial"/>
                <w:b/>
                <w:szCs w:val="18"/>
                <w:lang w:eastAsia="en-US"/>
              </w:rPr>
            </w:pPr>
            <w:r w:rsidRPr="003A2349">
              <w:rPr>
                <w:rFonts w:ascii="Aptos" w:eastAsia="Arial" w:hAnsi="Aptos" w:cs="Arial"/>
                <w:b/>
                <w:szCs w:val="18"/>
                <w:lang w:eastAsia="en-US"/>
              </w:rPr>
              <w:t>Budget</w:t>
            </w:r>
          </w:p>
          <w:p w14:paraId="5E117AC5" w14:textId="77777777" w:rsidR="00A1237F" w:rsidRPr="003A2349" w:rsidRDefault="00A1237F" w:rsidP="009D42C1">
            <w:pPr>
              <w:widowControl w:val="0"/>
              <w:autoSpaceDE w:val="0"/>
              <w:autoSpaceDN w:val="0"/>
              <w:spacing w:before="3"/>
              <w:jc w:val="right"/>
              <w:rPr>
                <w:rFonts w:ascii="Aptos" w:eastAsia="Arial" w:hAnsi="Aptos" w:cs="Arial"/>
                <w:b/>
                <w:szCs w:val="18"/>
                <w:lang w:eastAsia="en-US"/>
              </w:rPr>
            </w:pPr>
            <w:r w:rsidRPr="003A2349">
              <w:rPr>
                <w:rFonts w:ascii="Aptos" w:eastAsia="Arial" w:hAnsi="Aptos" w:cs="Arial"/>
                <w:b/>
                <w:szCs w:val="18"/>
                <w:lang w:eastAsia="en-US"/>
              </w:rPr>
              <w:t>£000s</w:t>
            </w:r>
          </w:p>
        </w:tc>
        <w:tc>
          <w:tcPr>
            <w:tcW w:w="1134" w:type="dxa"/>
          </w:tcPr>
          <w:p w14:paraId="5F9FB7C6" w14:textId="77777777" w:rsidR="00A1237F" w:rsidRPr="003A2349" w:rsidRDefault="00A1237F" w:rsidP="009D42C1">
            <w:pPr>
              <w:widowControl w:val="0"/>
              <w:autoSpaceDE w:val="0"/>
              <w:autoSpaceDN w:val="0"/>
              <w:spacing w:before="3"/>
              <w:jc w:val="right"/>
              <w:rPr>
                <w:rFonts w:ascii="Aptos" w:eastAsia="Arial" w:hAnsi="Aptos" w:cs="Arial"/>
                <w:b/>
                <w:szCs w:val="18"/>
                <w:lang w:eastAsia="en-US"/>
              </w:rPr>
            </w:pPr>
            <w:r w:rsidRPr="003A2349">
              <w:rPr>
                <w:rFonts w:ascii="Aptos" w:eastAsia="Arial" w:hAnsi="Aptos" w:cs="Arial"/>
                <w:b/>
                <w:szCs w:val="18"/>
                <w:lang w:eastAsia="en-US"/>
              </w:rPr>
              <w:t>Actual</w:t>
            </w:r>
          </w:p>
          <w:p w14:paraId="0D5A0977" w14:textId="77777777" w:rsidR="00A1237F" w:rsidRPr="003A2349" w:rsidRDefault="00A1237F" w:rsidP="009D42C1">
            <w:pPr>
              <w:widowControl w:val="0"/>
              <w:autoSpaceDE w:val="0"/>
              <w:autoSpaceDN w:val="0"/>
              <w:spacing w:before="3"/>
              <w:jc w:val="right"/>
              <w:rPr>
                <w:rFonts w:ascii="Aptos" w:eastAsia="Arial" w:hAnsi="Aptos" w:cs="Arial"/>
                <w:b/>
                <w:szCs w:val="18"/>
                <w:lang w:eastAsia="en-US"/>
              </w:rPr>
            </w:pPr>
            <w:r w:rsidRPr="003A2349">
              <w:rPr>
                <w:rFonts w:ascii="Aptos" w:eastAsia="Arial" w:hAnsi="Aptos" w:cs="Arial"/>
                <w:b/>
                <w:szCs w:val="18"/>
                <w:lang w:eastAsia="en-US"/>
              </w:rPr>
              <w:t>£000s</w:t>
            </w:r>
          </w:p>
        </w:tc>
        <w:tc>
          <w:tcPr>
            <w:tcW w:w="4108" w:type="dxa"/>
          </w:tcPr>
          <w:p w14:paraId="5229C83C" w14:textId="77777777" w:rsidR="00A1237F" w:rsidRPr="003A2349" w:rsidRDefault="00A1237F" w:rsidP="009D42C1">
            <w:pPr>
              <w:widowControl w:val="0"/>
              <w:autoSpaceDE w:val="0"/>
              <w:autoSpaceDN w:val="0"/>
              <w:spacing w:before="3"/>
              <w:jc w:val="right"/>
              <w:rPr>
                <w:rFonts w:ascii="Aptos" w:eastAsia="Arial" w:hAnsi="Aptos" w:cs="Arial"/>
                <w:b/>
                <w:szCs w:val="18"/>
                <w:lang w:eastAsia="en-US"/>
              </w:rPr>
            </w:pPr>
            <w:r w:rsidRPr="003A2349">
              <w:rPr>
                <w:rFonts w:ascii="Aptos" w:eastAsia="Arial" w:hAnsi="Aptos" w:cs="Arial"/>
                <w:b/>
                <w:szCs w:val="18"/>
                <w:lang w:eastAsia="en-US"/>
              </w:rPr>
              <w:t>Main Reasons for Variance</w:t>
            </w:r>
          </w:p>
        </w:tc>
      </w:tr>
      <w:tr w:rsidR="00A1237F" w:rsidRPr="003A2349" w14:paraId="5C555403" w14:textId="77777777" w:rsidTr="009D42C1">
        <w:tc>
          <w:tcPr>
            <w:tcW w:w="3256" w:type="dxa"/>
            <w:shd w:val="clear" w:color="auto" w:fill="D9D9D9" w:themeFill="background1" w:themeFillShade="D9"/>
          </w:tcPr>
          <w:p w14:paraId="467C7EF8" w14:textId="77777777" w:rsidR="00A1237F" w:rsidRPr="00B4237F" w:rsidRDefault="00A1237F" w:rsidP="009D42C1">
            <w:pPr>
              <w:widowControl w:val="0"/>
              <w:autoSpaceDE w:val="0"/>
              <w:autoSpaceDN w:val="0"/>
              <w:spacing w:before="3"/>
              <w:rPr>
                <w:rFonts w:ascii="Aptos" w:eastAsia="Arial" w:hAnsi="Aptos" w:cs="Arial"/>
                <w:szCs w:val="18"/>
              </w:rPr>
            </w:pPr>
          </w:p>
          <w:p w14:paraId="311FC956" w14:textId="77777777" w:rsidR="00A1237F" w:rsidRPr="006F1A02" w:rsidRDefault="00A1237F" w:rsidP="009D42C1">
            <w:pPr>
              <w:widowControl w:val="0"/>
              <w:autoSpaceDE w:val="0"/>
              <w:autoSpaceDN w:val="0"/>
              <w:spacing w:before="3"/>
              <w:rPr>
                <w:rFonts w:ascii="Aptos" w:eastAsia="Arial" w:hAnsi="Aptos" w:cs="Arial"/>
                <w:b/>
                <w:bCs/>
                <w:szCs w:val="18"/>
              </w:rPr>
            </w:pPr>
            <w:r w:rsidRPr="006F1A02">
              <w:rPr>
                <w:rFonts w:ascii="Aptos" w:eastAsia="Arial" w:hAnsi="Aptos" w:cs="Arial"/>
                <w:b/>
                <w:bCs/>
                <w:szCs w:val="18"/>
              </w:rPr>
              <w:t>Economy, Enterprise &amp; Operations</w:t>
            </w:r>
          </w:p>
          <w:p w14:paraId="2B7BA888" w14:textId="77777777" w:rsidR="00A1237F" w:rsidRPr="00B4237F" w:rsidRDefault="00A1237F" w:rsidP="009D42C1">
            <w:pPr>
              <w:widowControl w:val="0"/>
              <w:autoSpaceDE w:val="0"/>
              <w:autoSpaceDN w:val="0"/>
              <w:spacing w:before="3"/>
              <w:rPr>
                <w:rFonts w:ascii="Aptos" w:eastAsia="Arial" w:hAnsi="Aptos" w:cs="Arial"/>
                <w:szCs w:val="18"/>
              </w:rPr>
            </w:pPr>
          </w:p>
        </w:tc>
        <w:tc>
          <w:tcPr>
            <w:tcW w:w="1134" w:type="dxa"/>
            <w:shd w:val="clear" w:color="auto" w:fill="D9D9D9" w:themeFill="background1" w:themeFillShade="D9"/>
          </w:tcPr>
          <w:p w14:paraId="41FD3D67"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p>
        </w:tc>
        <w:tc>
          <w:tcPr>
            <w:tcW w:w="1134" w:type="dxa"/>
            <w:shd w:val="clear" w:color="auto" w:fill="D9D9D9" w:themeFill="background1" w:themeFillShade="D9"/>
          </w:tcPr>
          <w:p w14:paraId="2B2963A6"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p>
        </w:tc>
        <w:tc>
          <w:tcPr>
            <w:tcW w:w="4108" w:type="dxa"/>
            <w:shd w:val="clear" w:color="auto" w:fill="D9D9D9" w:themeFill="background1" w:themeFillShade="D9"/>
          </w:tcPr>
          <w:p w14:paraId="6DE098DD" w14:textId="77777777" w:rsidR="00A1237F" w:rsidRPr="00A57CC9" w:rsidRDefault="00A1237F" w:rsidP="009D42C1">
            <w:pPr>
              <w:widowControl w:val="0"/>
              <w:autoSpaceDE w:val="0"/>
              <w:autoSpaceDN w:val="0"/>
              <w:spacing w:before="3"/>
              <w:rPr>
                <w:rFonts w:ascii="Aptos" w:eastAsia="Arial" w:hAnsi="Aptos" w:cs="Arial"/>
                <w:szCs w:val="18"/>
                <w:highlight w:val="yellow"/>
                <w:lang w:eastAsia="en-US"/>
              </w:rPr>
            </w:pPr>
          </w:p>
        </w:tc>
      </w:tr>
      <w:tr w:rsidR="00A1237F" w:rsidRPr="003A2349" w14:paraId="2C0D8ADB" w14:textId="77777777" w:rsidTr="009D42C1">
        <w:tc>
          <w:tcPr>
            <w:tcW w:w="3256" w:type="dxa"/>
          </w:tcPr>
          <w:p w14:paraId="5084EF80" w14:textId="77777777" w:rsidR="00A1237F" w:rsidRPr="00B4237F" w:rsidRDefault="00A1237F" w:rsidP="009D42C1">
            <w:pPr>
              <w:widowControl w:val="0"/>
              <w:autoSpaceDE w:val="0"/>
              <w:autoSpaceDN w:val="0"/>
              <w:spacing w:before="3"/>
              <w:rPr>
                <w:rFonts w:ascii="Aptos" w:eastAsia="Arial" w:hAnsi="Aptos" w:cs="Arial"/>
                <w:szCs w:val="18"/>
              </w:rPr>
            </w:pPr>
          </w:p>
          <w:p w14:paraId="16E4D75F" w14:textId="77777777" w:rsidR="00A1237F" w:rsidRPr="00B4237F" w:rsidRDefault="00A1237F" w:rsidP="009D42C1">
            <w:pPr>
              <w:widowControl w:val="0"/>
              <w:autoSpaceDE w:val="0"/>
              <w:autoSpaceDN w:val="0"/>
              <w:spacing w:before="3"/>
              <w:rPr>
                <w:rFonts w:ascii="Aptos" w:eastAsia="Arial" w:hAnsi="Aptos" w:cs="Arial"/>
                <w:szCs w:val="18"/>
              </w:rPr>
            </w:pPr>
            <w:r w:rsidRPr="00B4237F">
              <w:rPr>
                <w:rFonts w:ascii="Aptos" w:eastAsia="Arial" w:hAnsi="Aptos" w:cs="Arial"/>
                <w:szCs w:val="18"/>
              </w:rPr>
              <w:t>Growth, Planning &amp; Climate</w:t>
            </w:r>
          </w:p>
        </w:tc>
        <w:tc>
          <w:tcPr>
            <w:tcW w:w="1134" w:type="dxa"/>
          </w:tcPr>
          <w:p w14:paraId="64271121"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49C912FA"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4,177</w:t>
            </w:r>
          </w:p>
        </w:tc>
        <w:tc>
          <w:tcPr>
            <w:tcW w:w="1134" w:type="dxa"/>
          </w:tcPr>
          <w:p w14:paraId="41E9E18E"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447ECB2B"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2,599</w:t>
            </w:r>
          </w:p>
        </w:tc>
        <w:tc>
          <w:tcPr>
            <w:tcW w:w="4108" w:type="dxa"/>
          </w:tcPr>
          <w:p w14:paraId="4F450E81"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274A5B8F" w14:textId="77777777" w:rsidR="00A1237F" w:rsidRPr="00723E25" w:rsidRDefault="00A1237F" w:rsidP="009D42C1">
            <w:pPr>
              <w:widowControl w:val="0"/>
              <w:autoSpaceDE w:val="0"/>
              <w:autoSpaceDN w:val="0"/>
              <w:spacing w:before="3"/>
              <w:jc w:val="right"/>
              <w:rPr>
                <w:rFonts w:ascii="Aptos" w:eastAsia="Arial" w:hAnsi="Aptos" w:cs="Arial"/>
                <w:szCs w:val="18"/>
                <w:lang w:eastAsia="en-US"/>
              </w:rPr>
            </w:pPr>
            <w:r w:rsidRPr="00723E25">
              <w:rPr>
                <w:rFonts w:ascii="Aptos" w:eastAsia="Arial" w:hAnsi="Aptos" w:cs="Arial"/>
                <w:szCs w:val="18"/>
                <w:lang w:eastAsia="en-US"/>
              </w:rPr>
              <w:t>Staff</w:t>
            </w:r>
            <w:r w:rsidRPr="00723E25">
              <w:rPr>
                <w:rFonts w:ascii="Aptos" w:eastAsia="Arial" w:hAnsi="Aptos" w:cs="Arial"/>
                <w:spacing w:val="-4"/>
                <w:szCs w:val="18"/>
                <w:lang w:eastAsia="en-US"/>
              </w:rPr>
              <w:t xml:space="preserve"> </w:t>
            </w:r>
            <w:r w:rsidRPr="00723E25">
              <w:rPr>
                <w:rFonts w:ascii="Aptos" w:eastAsia="Arial" w:hAnsi="Aptos" w:cs="Arial"/>
                <w:szCs w:val="18"/>
                <w:lang w:eastAsia="en-US"/>
              </w:rPr>
              <w:t>vacancies. Building Control and Planning fees above budget.</w:t>
            </w:r>
          </w:p>
          <w:p w14:paraId="6AA7379E"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p>
        </w:tc>
      </w:tr>
      <w:tr w:rsidR="00A1237F" w:rsidRPr="003A2349" w14:paraId="605596AC" w14:textId="77777777" w:rsidTr="009D42C1">
        <w:tc>
          <w:tcPr>
            <w:tcW w:w="3256" w:type="dxa"/>
            <w:shd w:val="clear" w:color="auto" w:fill="D9D9D9" w:themeFill="background1" w:themeFillShade="D9"/>
          </w:tcPr>
          <w:p w14:paraId="1E94C0F6" w14:textId="77777777" w:rsidR="00A1237F" w:rsidRPr="00B4237F" w:rsidRDefault="00A1237F" w:rsidP="009D42C1">
            <w:pPr>
              <w:widowControl w:val="0"/>
              <w:autoSpaceDE w:val="0"/>
              <w:autoSpaceDN w:val="0"/>
              <w:spacing w:before="3"/>
              <w:rPr>
                <w:rFonts w:ascii="Aptos" w:eastAsia="Arial" w:hAnsi="Aptos" w:cs="Arial"/>
                <w:szCs w:val="18"/>
              </w:rPr>
            </w:pPr>
          </w:p>
          <w:p w14:paraId="4BBB6932" w14:textId="77777777" w:rsidR="00A1237F" w:rsidRPr="00B4237F" w:rsidRDefault="00A1237F" w:rsidP="009D42C1">
            <w:pPr>
              <w:widowControl w:val="0"/>
              <w:autoSpaceDE w:val="0"/>
              <w:autoSpaceDN w:val="0"/>
              <w:spacing w:before="3"/>
              <w:rPr>
                <w:rFonts w:ascii="Aptos" w:eastAsia="Arial" w:hAnsi="Aptos" w:cs="Arial"/>
                <w:szCs w:val="18"/>
              </w:rPr>
            </w:pPr>
            <w:r w:rsidRPr="00B4237F">
              <w:rPr>
                <w:rFonts w:ascii="Aptos" w:eastAsia="Arial" w:hAnsi="Aptos" w:cs="Arial"/>
                <w:szCs w:val="18"/>
              </w:rPr>
              <w:t>Operations and Environment</w:t>
            </w:r>
          </w:p>
        </w:tc>
        <w:tc>
          <w:tcPr>
            <w:tcW w:w="1134" w:type="dxa"/>
            <w:shd w:val="clear" w:color="auto" w:fill="D9D9D9" w:themeFill="background1" w:themeFillShade="D9"/>
          </w:tcPr>
          <w:p w14:paraId="6FBF761B"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1F22ECEF"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31,156</w:t>
            </w:r>
          </w:p>
        </w:tc>
        <w:tc>
          <w:tcPr>
            <w:tcW w:w="1134" w:type="dxa"/>
            <w:shd w:val="clear" w:color="auto" w:fill="D9D9D9" w:themeFill="background1" w:themeFillShade="D9"/>
          </w:tcPr>
          <w:p w14:paraId="19E861DF"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02FF61B6"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31,033</w:t>
            </w:r>
          </w:p>
        </w:tc>
        <w:tc>
          <w:tcPr>
            <w:tcW w:w="4108" w:type="dxa"/>
            <w:shd w:val="clear" w:color="auto" w:fill="D9D9D9" w:themeFill="background1" w:themeFillShade="D9"/>
          </w:tcPr>
          <w:p w14:paraId="1A54315A" w14:textId="77777777" w:rsidR="00A1237F" w:rsidRDefault="00A1237F" w:rsidP="009D42C1">
            <w:pPr>
              <w:widowControl w:val="0"/>
              <w:autoSpaceDE w:val="0"/>
              <w:autoSpaceDN w:val="0"/>
              <w:spacing w:before="3"/>
              <w:rPr>
                <w:rFonts w:ascii="Aptos" w:eastAsia="Arial" w:hAnsi="Aptos" w:cs="Arial"/>
                <w:szCs w:val="18"/>
                <w:lang w:eastAsia="en-US"/>
              </w:rPr>
            </w:pPr>
          </w:p>
          <w:p w14:paraId="2AF5FFF3" w14:textId="77777777" w:rsidR="00A1237F"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Staffing vacancies offset against o</w:t>
            </w:r>
            <w:r w:rsidRPr="001C7F0E">
              <w:rPr>
                <w:rFonts w:ascii="Aptos" w:eastAsia="Arial" w:hAnsi="Aptos" w:cs="Arial"/>
                <w:szCs w:val="18"/>
                <w:lang w:eastAsia="en-US"/>
              </w:rPr>
              <w:t xml:space="preserve">verspend on roads maintenance </w:t>
            </w:r>
            <w:r>
              <w:rPr>
                <w:rFonts w:ascii="Aptos" w:eastAsia="Arial" w:hAnsi="Aptos" w:cs="Arial"/>
                <w:szCs w:val="18"/>
                <w:lang w:eastAsia="en-US"/>
              </w:rPr>
              <w:t>and waste.</w:t>
            </w:r>
          </w:p>
          <w:p w14:paraId="3A68C4E0" w14:textId="77777777" w:rsidR="00A1237F" w:rsidRPr="00A57CC9" w:rsidRDefault="00A1237F" w:rsidP="009D42C1">
            <w:pPr>
              <w:widowControl w:val="0"/>
              <w:autoSpaceDE w:val="0"/>
              <w:autoSpaceDN w:val="0"/>
              <w:spacing w:before="3"/>
              <w:rPr>
                <w:rFonts w:ascii="Aptos" w:eastAsia="Arial" w:hAnsi="Aptos" w:cs="Arial"/>
                <w:szCs w:val="18"/>
                <w:highlight w:val="yellow"/>
                <w:lang w:eastAsia="en-US"/>
              </w:rPr>
            </w:pPr>
          </w:p>
        </w:tc>
      </w:tr>
      <w:tr w:rsidR="00A1237F" w:rsidRPr="003A2349" w14:paraId="4FDDC547" w14:textId="77777777" w:rsidTr="009D42C1">
        <w:tc>
          <w:tcPr>
            <w:tcW w:w="3256" w:type="dxa"/>
          </w:tcPr>
          <w:p w14:paraId="4E822165" w14:textId="77777777" w:rsidR="00A1237F" w:rsidRPr="00B4237F" w:rsidRDefault="00A1237F" w:rsidP="009D42C1">
            <w:pPr>
              <w:widowControl w:val="0"/>
              <w:autoSpaceDE w:val="0"/>
              <w:autoSpaceDN w:val="0"/>
              <w:spacing w:before="3"/>
              <w:rPr>
                <w:rFonts w:ascii="Aptos" w:eastAsia="Arial" w:hAnsi="Aptos" w:cs="Arial"/>
                <w:szCs w:val="18"/>
              </w:rPr>
            </w:pPr>
          </w:p>
          <w:p w14:paraId="71480285" w14:textId="77777777" w:rsidR="00A1237F" w:rsidRPr="00B4237F" w:rsidRDefault="00A1237F" w:rsidP="009D42C1">
            <w:pPr>
              <w:widowControl w:val="0"/>
              <w:autoSpaceDE w:val="0"/>
              <w:autoSpaceDN w:val="0"/>
              <w:spacing w:before="3"/>
              <w:rPr>
                <w:rFonts w:ascii="Aptos" w:eastAsia="Arial" w:hAnsi="Aptos" w:cs="Arial"/>
                <w:szCs w:val="18"/>
              </w:rPr>
            </w:pPr>
            <w:r w:rsidRPr="00B4237F">
              <w:rPr>
                <w:rFonts w:ascii="Aptos" w:eastAsia="Arial" w:hAnsi="Aptos" w:cs="Arial"/>
                <w:szCs w:val="18"/>
              </w:rPr>
              <w:t>Governance</w:t>
            </w:r>
          </w:p>
          <w:p w14:paraId="7295988E" w14:textId="77777777" w:rsidR="00A1237F" w:rsidRPr="00B4237F" w:rsidRDefault="00A1237F" w:rsidP="009D42C1">
            <w:pPr>
              <w:widowControl w:val="0"/>
              <w:autoSpaceDE w:val="0"/>
              <w:autoSpaceDN w:val="0"/>
              <w:spacing w:before="3"/>
              <w:rPr>
                <w:rFonts w:ascii="Aptos" w:eastAsia="Arial" w:hAnsi="Aptos" w:cs="Arial"/>
                <w:szCs w:val="18"/>
              </w:rPr>
            </w:pPr>
          </w:p>
        </w:tc>
        <w:tc>
          <w:tcPr>
            <w:tcW w:w="1134" w:type="dxa"/>
          </w:tcPr>
          <w:p w14:paraId="700A83AF"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5E6AB367"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2,821</w:t>
            </w:r>
          </w:p>
        </w:tc>
        <w:tc>
          <w:tcPr>
            <w:tcW w:w="1134" w:type="dxa"/>
          </w:tcPr>
          <w:p w14:paraId="3E7166BC"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1F7F1EDA"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2,434</w:t>
            </w:r>
          </w:p>
        </w:tc>
        <w:tc>
          <w:tcPr>
            <w:tcW w:w="4108" w:type="dxa"/>
          </w:tcPr>
          <w:p w14:paraId="6ACF61E4"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30EB59B8"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r w:rsidRPr="001C7F0E">
              <w:rPr>
                <w:rFonts w:ascii="Aptos" w:eastAsia="Arial" w:hAnsi="Aptos" w:cs="Arial"/>
                <w:szCs w:val="18"/>
                <w:lang w:eastAsia="en-US"/>
              </w:rPr>
              <w:t>Mainly staff vacancies.</w:t>
            </w:r>
          </w:p>
        </w:tc>
      </w:tr>
      <w:tr w:rsidR="00A1237F" w:rsidRPr="003A2349" w14:paraId="47567E12" w14:textId="77777777" w:rsidTr="009D42C1">
        <w:tc>
          <w:tcPr>
            <w:tcW w:w="3256" w:type="dxa"/>
            <w:shd w:val="clear" w:color="auto" w:fill="D9D9D9" w:themeFill="background1" w:themeFillShade="D9"/>
          </w:tcPr>
          <w:p w14:paraId="09E6220B" w14:textId="77777777" w:rsidR="00A1237F" w:rsidRPr="00B4237F" w:rsidRDefault="00A1237F" w:rsidP="009D42C1">
            <w:pPr>
              <w:widowControl w:val="0"/>
              <w:autoSpaceDE w:val="0"/>
              <w:autoSpaceDN w:val="0"/>
              <w:spacing w:before="3"/>
              <w:rPr>
                <w:rFonts w:ascii="Aptos" w:eastAsia="Arial" w:hAnsi="Aptos" w:cs="Arial"/>
                <w:szCs w:val="18"/>
              </w:rPr>
            </w:pPr>
          </w:p>
          <w:p w14:paraId="5CB4AD07" w14:textId="77777777" w:rsidR="00A1237F" w:rsidRPr="006F1A02" w:rsidRDefault="00A1237F" w:rsidP="009D42C1">
            <w:pPr>
              <w:widowControl w:val="0"/>
              <w:autoSpaceDE w:val="0"/>
              <w:autoSpaceDN w:val="0"/>
              <w:spacing w:before="3"/>
              <w:rPr>
                <w:rFonts w:ascii="Aptos" w:eastAsia="Arial" w:hAnsi="Aptos" w:cs="Arial"/>
                <w:b/>
                <w:bCs/>
                <w:szCs w:val="18"/>
              </w:rPr>
            </w:pPr>
            <w:r w:rsidRPr="006F1A02">
              <w:rPr>
                <w:rFonts w:ascii="Aptos" w:eastAsia="Arial" w:hAnsi="Aptos" w:cs="Arial"/>
                <w:b/>
                <w:bCs/>
                <w:szCs w:val="18"/>
              </w:rPr>
              <w:t>Education, Housing &amp; Communities</w:t>
            </w:r>
          </w:p>
          <w:p w14:paraId="1A5EC5C1" w14:textId="77777777" w:rsidR="00A1237F" w:rsidRPr="00B4237F" w:rsidRDefault="00A1237F" w:rsidP="009D42C1">
            <w:pPr>
              <w:widowControl w:val="0"/>
              <w:autoSpaceDE w:val="0"/>
              <w:autoSpaceDN w:val="0"/>
              <w:spacing w:before="3"/>
              <w:rPr>
                <w:rFonts w:ascii="Aptos" w:eastAsia="Arial" w:hAnsi="Aptos" w:cs="Arial"/>
                <w:szCs w:val="18"/>
              </w:rPr>
            </w:pPr>
          </w:p>
        </w:tc>
        <w:tc>
          <w:tcPr>
            <w:tcW w:w="1134" w:type="dxa"/>
            <w:shd w:val="clear" w:color="auto" w:fill="D9D9D9" w:themeFill="background1" w:themeFillShade="D9"/>
          </w:tcPr>
          <w:p w14:paraId="40D53948"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p>
        </w:tc>
        <w:tc>
          <w:tcPr>
            <w:tcW w:w="1134" w:type="dxa"/>
            <w:shd w:val="clear" w:color="auto" w:fill="D9D9D9" w:themeFill="background1" w:themeFillShade="D9"/>
          </w:tcPr>
          <w:p w14:paraId="4F035386"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p>
        </w:tc>
        <w:tc>
          <w:tcPr>
            <w:tcW w:w="4108" w:type="dxa"/>
            <w:shd w:val="clear" w:color="auto" w:fill="D9D9D9" w:themeFill="background1" w:themeFillShade="D9"/>
          </w:tcPr>
          <w:p w14:paraId="4DA829C0" w14:textId="77777777" w:rsidR="00A1237F" w:rsidRPr="00A57CC9" w:rsidRDefault="00A1237F" w:rsidP="009D42C1">
            <w:pPr>
              <w:widowControl w:val="0"/>
              <w:autoSpaceDE w:val="0"/>
              <w:autoSpaceDN w:val="0"/>
              <w:spacing w:before="3"/>
              <w:rPr>
                <w:rFonts w:ascii="Aptos" w:eastAsia="Arial" w:hAnsi="Aptos" w:cs="Arial"/>
                <w:szCs w:val="18"/>
                <w:highlight w:val="yellow"/>
                <w:lang w:eastAsia="en-US"/>
              </w:rPr>
            </w:pPr>
          </w:p>
        </w:tc>
      </w:tr>
      <w:tr w:rsidR="00A1237F" w:rsidRPr="003A2349" w14:paraId="66A1A28D" w14:textId="77777777" w:rsidTr="009D42C1">
        <w:tc>
          <w:tcPr>
            <w:tcW w:w="3256" w:type="dxa"/>
          </w:tcPr>
          <w:p w14:paraId="5C2F51C7" w14:textId="77777777" w:rsidR="00A1237F" w:rsidRPr="00B4237F" w:rsidRDefault="00A1237F" w:rsidP="009D42C1">
            <w:pPr>
              <w:widowControl w:val="0"/>
              <w:autoSpaceDE w:val="0"/>
              <w:autoSpaceDN w:val="0"/>
              <w:spacing w:before="3"/>
              <w:rPr>
                <w:rFonts w:ascii="Aptos" w:eastAsia="Arial" w:hAnsi="Aptos" w:cs="Arial"/>
                <w:szCs w:val="18"/>
              </w:rPr>
            </w:pPr>
          </w:p>
          <w:p w14:paraId="1E6125F2" w14:textId="77777777" w:rsidR="00A1237F" w:rsidRPr="00B4237F" w:rsidRDefault="00A1237F" w:rsidP="009D42C1">
            <w:pPr>
              <w:widowControl w:val="0"/>
              <w:autoSpaceDE w:val="0"/>
              <w:autoSpaceDN w:val="0"/>
              <w:spacing w:before="3"/>
              <w:rPr>
                <w:rFonts w:ascii="Aptos" w:eastAsia="Arial" w:hAnsi="Aptos" w:cs="Arial"/>
                <w:szCs w:val="18"/>
              </w:rPr>
            </w:pPr>
            <w:r w:rsidRPr="00B4237F">
              <w:rPr>
                <w:rFonts w:ascii="Aptos" w:eastAsia="Arial" w:hAnsi="Aptos" w:cs="Arial"/>
                <w:szCs w:val="18"/>
              </w:rPr>
              <w:t>Culture, Leisure &amp; Sport</w:t>
            </w:r>
          </w:p>
          <w:p w14:paraId="0FF988E9" w14:textId="77777777" w:rsidR="00A1237F" w:rsidRPr="00B4237F" w:rsidRDefault="00A1237F" w:rsidP="009D42C1">
            <w:pPr>
              <w:widowControl w:val="0"/>
              <w:autoSpaceDE w:val="0"/>
              <w:autoSpaceDN w:val="0"/>
              <w:spacing w:before="3"/>
              <w:rPr>
                <w:rFonts w:ascii="Aptos" w:eastAsia="Arial" w:hAnsi="Aptos" w:cs="Arial"/>
                <w:szCs w:val="18"/>
              </w:rPr>
            </w:pPr>
          </w:p>
          <w:p w14:paraId="73061DDF" w14:textId="77777777" w:rsidR="00A1237F" w:rsidRPr="00B4237F" w:rsidRDefault="00A1237F" w:rsidP="009D42C1">
            <w:pPr>
              <w:widowControl w:val="0"/>
              <w:autoSpaceDE w:val="0"/>
              <w:autoSpaceDN w:val="0"/>
              <w:spacing w:before="3"/>
              <w:rPr>
                <w:rFonts w:ascii="Aptos" w:eastAsia="Arial" w:hAnsi="Aptos" w:cs="Arial"/>
                <w:szCs w:val="18"/>
              </w:rPr>
            </w:pPr>
          </w:p>
        </w:tc>
        <w:tc>
          <w:tcPr>
            <w:tcW w:w="1134" w:type="dxa"/>
          </w:tcPr>
          <w:p w14:paraId="4CB4DBF0"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51665DA1"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4,609</w:t>
            </w:r>
          </w:p>
        </w:tc>
        <w:tc>
          <w:tcPr>
            <w:tcW w:w="1134" w:type="dxa"/>
          </w:tcPr>
          <w:p w14:paraId="5F22C25A"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5386E0DE"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4,142</w:t>
            </w:r>
          </w:p>
        </w:tc>
        <w:tc>
          <w:tcPr>
            <w:tcW w:w="4108" w:type="dxa"/>
          </w:tcPr>
          <w:p w14:paraId="786D8D3F"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1DD0999B"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r w:rsidRPr="001C7F0E">
              <w:rPr>
                <w:rFonts w:ascii="Aptos" w:eastAsia="Arial" w:hAnsi="Aptos" w:cs="Arial"/>
                <w:szCs w:val="18"/>
                <w:lang w:eastAsia="en-US"/>
              </w:rPr>
              <w:t>Mainly staff vacancies as well as higher leisure income</w:t>
            </w:r>
            <w:r>
              <w:rPr>
                <w:rFonts w:ascii="Aptos" w:eastAsia="Arial" w:hAnsi="Aptos" w:cs="Arial"/>
                <w:szCs w:val="18"/>
                <w:lang w:eastAsia="en-US"/>
              </w:rPr>
              <w:t>.</w:t>
            </w:r>
          </w:p>
        </w:tc>
      </w:tr>
      <w:tr w:rsidR="00A1237F" w:rsidRPr="003A2349" w14:paraId="6A339C5E" w14:textId="77777777" w:rsidTr="009D42C1">
        <w:tc>
          <w:tcPr>
            <w:tcW w:w="3256" w:type="dxa"/>
            <w:shd w:val="clear" w:color="auto" w:fill="D9D9D9" w:themeFill="background1" w:themeFillShade="D9"/>
          </w:tcPr>
          <w:p w14:paraId="61E5F3DB" w14:textId="77777777" w:rsidR="00A1237F" w:rsidRPr="00B4237F" w:rsidRDefault="00A1237F" w:rsidP="009D42C1">
            <w:pPr>
              <w:widowControl w:val="0"/>
              <w:autoSpaceDE w:val="0"/>
              <w:autoSpaceDN w:val="0"/>
              <w:spacing w:before="3"/>
              <w:rPr>
                <w:rFonts w:ascii="Aptos" w:eastAsia="Arial" w:hAnsi="Aptos" w:cs="Arial"/>
                <w:szCs w:val="18"/>
              </w:rPr>
            </w:pPr>
          </w:p>
          <w:p w14:paraId="4DC90355" w14:textId="77777777" w:rsidR="00A1237F" w:rsidRPr="00B4237F" w:rsidRDefault="00A1237F" w:rsidP="009D42C1">
            <w:pPr>
              <w:widowControl w:val="0"/>
              <w:autoSpaceDE w:val="0"/>
              <w:autoSpaceDN w:val="0"/>
              <w:spacing w:before="3"/>
              <w:rPr>
                <w:rFonts w:ascii="Aptos" w:eastAsia="Arial" w:hAnsi="Aptos" w:cs="Arial"/>
                <w:szCs w:val="18"/>
              </w:rPr>
            </w:pPr>
            <w:r w:rsidRPr="00B4237F">
              <w:rPr>
                <w:rFonts w:ascii="Aptos" w:eastAsia="Arial" w:hAnsi="Aptos" w:cs="Arial"/>
                <w:szCs w:val="18"/>
              </w:rPr>
              <w:t>General Services Housing</w:t>
            </w:r>
          </w:p>
          <w:p w14:paraId="3391A780" w14:textId="77777777" w:rsidR="00A1237F" w:rsidRPr="00B4237F" w:rsidRDefault="00A1237F" w:rsidP="009D42C1">
            <w:pPr>
              <w:widowControl w:val="0"/>
              <w:autoSpaceDE w:val="0"/>
              <w:autoSpaceDN w:val="0"/>
              <w:spacing w:before="3"/>
              <w:rPr>
                <w:rFonts w:ascii="Aptos" w:eastAsia="Arial" w:hAnsi="Aptos" w:cs="Arial"/>
                <w:szCs w:val="18"/>
              </w:rPr>
            </w:pPr>
          </w:p>
          <w:p w14:paraId="75D3A83F" w14:textId="77777777" w:rsidR="00A1237F" w:rsidRPr="00B4237F" w:rsidRDefault="00A1237F" w:rsidP="009D42C1">
            <w:pPr>
              <w:widowControl w:val="0"/>
              <w:autoSpaceDE w:val="0"/>
              <w:autoSpaceDN w:val="0"/>
              <w:spacing w:before="3"/>
              <w:rPr>
                <w:rFonts w:ascii="Aptos" w:eastAsia="Arial" w:hAnsi="Aptos" w:cs="Arial"/>
                <w:szCs w:val="18"/>
              </w:rPr>
            </w:pPr>
          </w:p>
        </w:tc>
        <w:tc>
          <w:tcPr>
            <w:tcW w:w="1134" w:type="dxa"/>
            <w:shd w:val="clear" w:color="auto" w:fill="D9D9D9" w:themeFill="background1" w:themeFillShade="D9"/>
          </w:tcPr>
          <w:p w14:paraId="53EA756B"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64A75F83"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5,535</w:t>
            </w:r>
          </w:p>
        </w:tc>
        <w:tc>
          <w:tcPr>
            <w:tcW w:w="1134" w:type="dxa"/>
            <w:shd w:val="clear" w:color="auto" w:fill="D9D9D9" w:themeFill="background1" w:themeFillShade="D9"/>
          </w:tcPr>
          <w:p w14:paraId="04081609"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45420AE5"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5,502</w:t>
            </w:r>
          </w:p>
        </w:tc>
        <w:tc>
          <w:tcPr>
            <w:tcW w:w="4108" w:type="dxa"/>
            <w:shd w:val="clear" w:color="auto" w:fill="D9D9D9" w:themeFill="background1" w:themeFillShade="D9"/>
          </w:tcPr>
          <w:p w14:paraId="11A8D2CE"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14ABD39F" w14:textId="77777777" w:rsidR="00A1237F"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S</w:t>
            </w:r>
            <w:r w:rsidRPr="00723E25">
              <w:rPr>
                <w:rFonts w:ascii="Aptos" w:eastAsia="Arial" w:hAnsi="Aptos" w:cs="Arial"/>
                <w:szCs w:val="18"/>
                <w:lang w:eastAsia="en-US"/>
              </w:rPr>
              <w:t xml:space="preserve">taffing </w:t>
            </w:r>
            <w:r>
              <w:rPr>
                <w:rFonts w:ascii="Aptos" w:eastAsia="Arial" w:hAnsi="Aptos" w:cs="Arial"/>
                <w:szCs w:val="18"/>
                <w:lang w:eastAsia="en-US"/>
              </w:rPr>
              <w:t>vacancies</w:t>
            </w:r>
            <w:r w:rsidRPr="00723E25">
              <w:rPr>
                <w:rFonts w:ascii="Aptos" w:eastAsia="Arial" w:hAnsi="Aptos" w:cs="Arial"/>
                <w:szCs w:val="18"/>
                <w:lang w:eastAsia="en-US"/>
              </w:rPr>
              <w:t xml:space="preserve"> and increased recharge income</w:t>
            </w:r>
            <w:r>
              <w:rPr>
                <w:rFonts w:ascii="Aptos" w:eastAsia="Arial" w:hAnsi="Aptos" w:cs="Arial"/>
                <w:szCs w:val="18"/>
                <w:lang w:eastAsia="en-US"/>
              </w:rPr>
              <w:t>.</w:t>
            </w:r>
          </w:p>
          <w:p w14:paraId="1EE249BD"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p>
        </w:tc>
      </w:tr>
      <w:tr w:rsidR="00A1237F" w:rsidRPr="003A2349" w14:paraId="083B230C" w14:textId="77777777" w:rsidTr="009D42C1">
        <w:tc>
          <w:tcPr>
            <w:tcW w:w="3256" w:type="dxa"/>
          </w:tcPr>
          <w:p w14:paraId="5902B1A4" w14:textId="77777777" w:rsidR="00A1237F" w:rsidRPr="006F1A02" w:rsidRDefault="00A1237F" w:rsidP="009D42C1">
            <w:pPr>
              <w:widowControl w:val="0"/>
              <w:autoSpaceDE w:val="0"/>
              <w:autoSpaceDN w:val="0"/>
              <w:spacing w:before="3"/>
              <w:rPr>
                <w:rFonts w:ascii="Aptos" w:eastAsia="Arial" w:hAnsi="Aptos" w:cs="Arial"/>
                <w:szCs w:val="18"/>
              </w:rPr>
            </w:pPr>
          </w:p>
          <w:p w14:paraId="5765C535" w14:textId="77777777" w:rsidR="00A1237F" w:rsidRPr="006F1A02" w:rsidRDefault="00A1237F" w:rsidP="009D42C1">
            <w:pPr>
              <w:widowControl w:val="0"/>
              <w:autoSpaceDE w:val="0"/>
              <w:autoSpaceDN w:val="0"/>
              <w:spacing w:before="3"/>
              <w:rPr>
                <w:rFonts w:ascii="Aptos" w:eastAsia="Arial" w:hAnsi="Aptos" w:cs="Arial"/>
                <w:szCs w:val="18"/>
              </w:rPr>
            </w:pPr>
            <w:r w:rsidRPr="006F1A02">
              <w:rPr>
                <w:rFonts w:ascii="Aptos" w:eastAsia="Arial" w:hAnsi="Aptos" w:cs="Arial"/>
                <w:szCs w:val="18"/>
              </w:rPr>
              <w:t>Education &amp; Out of Area</w:t>
            </w:r>
          </w:p>
          <w:p w14:paraId="764B59EB" w14:textId="77777777" w:rsidR="00A1237F" w:rsidRPr="006F1A02" w:rsidRDefault="00A1237F" w:rsidP="009D42C1">
            <w:pPr>
              <w:widowControl w:val="0"/>
              <w:autoSpaceDE w:val="0"/>
              <w:autoSpaceDN w:val="0"/>
              <w:spacing w:before="3"/>
              <w:rPr>
                <w:rFonts w:ascii="Aptos" w:eastAsia="Arial" w:hAnsi="Aptos" w:cs="Arial"/>
                <w:szCs w:val="18"/>
              </w:rPr>
            </w:pPr>
          </w:p>
          <w:p w14:paraId="43C57A24" w14:textId="77777777" w:rsidR="00A1237F" w:rsidRPr="006F1A02" w:rsidRDefault="00A1237F" w:rsidP="009D42C1">
            <w:pPr>
              <w:widowControl w:val="0"/>
              <w:autoSpaceDE w:val="0"/>
              <w:autoSpaceDN w:val="0"/>
              <w:spacing w:before="3"/>
              <w:rPr>
                <w:rFonts w:ascii="Aptos" w:eastAsia="Arial" w:hAnsi="Aptos" w:cs="Arial"/>
                <w:szCs w:val="18"/>
              </w:rPr>
            </w:pPr>
          </w:p>
        </w:tc>
        <w:tc>
          <w:tcPr>
            <w:tcW w:w="1134" w:type="dxa"/>
          </w:tcPr>
          <w:p w14:paraId="09EB94F8" w14:textId="77777777" w:rsidR="00A1237F" w:rsidRPr="006F1A02" w:rsidRDefault="00A1237F" w:rsidP="009D42C1">
            <w:pPr>
              <w:widowControl w:val="0"/>
              <w:autoSpaceDE w:val="0"/>
              <w:autoSpaceDN w:val="0"/>
              <w:spacing w:before="3"/>
              <w:jc w:val="right"/>
              <w:rPr>
                <w:rFonts w:ascii="Aptos" w:eastAsia="Arial" w:hAnsi="Aptos" w:cs="Arial"/>
                <w:szCs w:val="18"/>
                <w:lang w:eastAsia="en-US"/>
              </w:rPr>
            </w:pPr>
          </w:p>
          <w:p w14:paraId="2DBE9210" w14:textId="77777777" w:rsidR="00A1237F" w:rsidRPr="006F1A02" w:rsidRDefault="00A1237F" w:rsidP="009D42C1">
            <w:pPr>
              <w:widowControl w:val="0"/>
              <w:autoSpaceDE w:val="0"/>
              <w:autoSpaceDN w:val="0"/>
              <w:spacing w:before="3"/>
              <w:jc w:val="right"/>
              <w:rPr>
                <w:rFonts w:ascii="Aptos" w:eastAsia="Arial" w:hAnsi="Aptos" w:cs="Arial"/>
                <w:szCs w:val="18"/>
                <w:lang w:eastAsia="en-US"/>
              </w:rPr>
            </w:pPr>
            <w:r w:rsidRPr="006F1A02">
              <w:rPr>
                <w:rFonts w:ascii="Aptos" w:eastAsia="Arial" w:hAnsi="Aptos" w:cs="Arial"/>
                <w:szCs w:val="18"/>
                <w:lang w:eastAsia="en-US"/>
              </w:rPr>
              <w:t>122,719</w:t>
            </w:r>
          </w:p>
        </w:tc>
        <w:tc>
          <w:tcPr>
            <w:tcW w:w="1134" w:type="dxa"/>
          </w:tcPr>
          <w:p w14:paraId="02F62A7C" w14:textId="77777777" w:rsidR="00A1237F" w:rsidRPr="006F1A02" w:rsidRDefault="00A1237F" w:rsidP="009D42C1">
            <w:pPr>
              <w:widowControl w:val="0"/>
              <w:autoSpaceDE w:val="0"/>
              <w:autoSpaceDN w:val="0"/>
              <w:spacing w:before="3"/>
              <w:jc w:val="right"/>
              <w:rPr>
                <w:rFonts w:ascii="Aptos" w:eastAsia="Arial" w:hAnsi="Aptos" w:cs="Arial"/>
                <w:szCs w:val="18"/>
                <w:lang w:eastAsia="en-US"/>
              </w:rPr>
            </w:pPr>
          </w:p>
          <w:p w14:paraId="38C89324" w14:textId="77777777" w:rsidR="00A1237F" w:rsidRPr="006F1A02" w:rsidRDefault="00A1237F" w:rsidP="009D42C1">
            <w:pPr>
              <w:widowControl w:val="0"/>
              <w:autoSpaceDE w:val="0"/>
              <w:autoSpaceDN w:val="0"/>
              <w:spacing w:before="3"/>
              <w:jc w:val="right"/>
              <w:rPr>
                <w:rFonts w:ascii="Aptos" w:eastAsia="Arial" w:hAnsi="Aptos" w:cs="Arial"/>
                <w:szCs w:val="18"/>
                <w:lang w:eastAsia="en-US"/>
              </w:rPr>
            </w:pPr>
            <w:r w:rsidRPr="006F1A02">
              <w:rPr>
                <w:rFonts w:ascii="Aptos" w:eastAsia="Arial" w:hAnsi="Aptos" w:cs="Arial"/>
                <w:szCs w:val="18"/>
                <w:lang w:eastAsia="en-US"/>
              </w:rPr>
              <w:t>123,139</w:t>
            </w:r>
          </w:p>
        </w:tc>
        <w:tc>
          <w:tcPr>
            <w:tcW w:w="4108" w:type="dxa"/>
          </w:tcPr>
          <w:p w14:paraId="01C1997C" w14:textId="77777777" w:rsidR="00A1237F" w:rsidRPr="006F1A02" w:rsidRDefault="00A1237F" w:rsidP="009D42C1">
            <w:pPr>
              <w:widowControl w:val="0"/>
              <w:autoSpaceDE w:val="0"/>
              <w:autoSpaceDN w:val="0"/>
              <w:spacing w:before="3"/>
              <w:jc w:val="right"/>
              <w:rPr>
                <w:rFonts w:ascii="Aptos" w:eastAsia="Arial" w:hAnsi="Aptos" w:cs="Arial"/>
                <w:szCs w:val="18"/>
                <w:lang w:eastAsia="en-US"/>
              </w:rPr>
            </w:pPr>
          </w:p>
          <w:p w14:paraId="7B29E683" w14:textId="77777777" w:rsidR="00A1237F" w:rsidRPr="006F1A02" w:rsidRDefault="00A1237F" w:rsidP="009D42C1">
            <w:pPr>
              <w:widowControl w:val="0"/>
              <w:autoSpaceDE w:val="0"/>
              <w:autoSpaceDN w:val="0"/>
              <w:spacing w:before="3"/>
              <w:jc w:val="right"/>
              <w:rPr>
                <w:rFonts w:ascii="Aptos" w:eastAsia="Arial" w:hAnsi="Aptos" w:cs="Arial"/>
                <w:szCs w:val="18"/>
                <w:lang w:eastAsia="en-US"/>
              </w:rPr>
            </w:pPr>
            <w:r w:rsidRPr="006F1A02">
              <w:rPr>
                <w:rFonts w:ascii="Aptos" w:eastAsia="Arial" w:hAnsi="Aptos" w:cs="Arial"/>
                <w:szCs w:val="18"/>
                <w:lang w:eastAsia="en-US"/>
              </w:rPr>
              <w:t>Staffing vacancies and increased recharge income.</w:t>
            </w:r>
          </w:p>
          <w:p w14:paraId="117D1FD7" w14:textId="77777777" w:rsidR="00A1237F" w:rsidRPr="006F1A02" w:rsidRDefault="00A1237F" w:rsidP="009D42C1">
            <w:pPr>
              <w:widowControl w:val="0"/>
              <w:autoSpaceDE w:val="0"/>
              <w:autoSpaceDN w:val="0"/>
              <w:spacing w:before="3"/>
              <w:jc w:val="right"/>
              <w:rPr>
                <w:rFonts w:ascii="Aptos" w:eastAsia="Arial" w:hAnsi="Aptos" w:cs="Arial"/>
                <w:szCs w:val="18"/>
                <w:lang w:eastAsia="en-US"/>
              </w:rPr>
            </w:pPr>
          </w:p>
        </w:tc>
      </w:tr>
      <w:tr w:rsidR="00A1237F" w:rsidRPr="003A2349" w14:paraId="4A3CF478" w14:textId="77777777" w:rsidTr="009D42C1">
        <w:tc>
          <w:tcPr>
            <w:tcW w:w="3256" w:type="dxa"/>
            <w:shd w:val="clear" w:color="auto" w:fill="D9D9D9" w:themeFill="background1" w:themeFillShade="D9"/>
          </w:tcPr>
          <w:p w14:paraId="5FBC2FB7" w14:textId="77777777" w:rsidR="00A1237F" w:rsidRPr="00B4237F" w:rsidRDefault="00A1237F" w:rsidP="009D42C1">
            <w:pPr>
              <w:widowControl w:val="0"/>
              <w:autoSpaceDE w:val="0"/>
              <w:autoSpaceDN w:val="0"/>
              <w:spacing w:before="3"/>
              <w:rPr>
                <w:rFonts w:ascii="Aptos" w:eastAsia="Arial" w:hAnsi="Aptos" w:cs="Arial"/>
                <w:szCs w:val="18"/>
              </w:rPr>
            </w:pPr>
          </w:p>
          <w:p w14:paraId="517F6DB3" w14:textId="77777777" w:rsidR="00A1237F" w:rsidRPr="006F1A02" w:rsidRDefault="00A1237F" w:rsidP="009D42C1">
            <w:pPr>
              <w:widowControl w:val="0"/>
              <w:autoSpaceDE w:val="0"/>
              <w:autoSpaceDN w:val="0"/>
              <w:spacing w:before="3"/>
              <w:rPr>
                <w:rFonts w:ascii="Aptos" w:eastAsia="Arial" w:hAnsi="Aptos" w:cs="Arial"/>
                <w:b/>
                <w:bCs/>
                <w:szCs w:val="18"/>
              </w:rPr>
            </w:pPr>
            <w:r w:rsidRPr="006F1A02">
              <w:rPr>
                <w:rFonts w:ascii="Aptos" w:eastAsia="Arial" w:hAnsi="Aptos" w:cs="Arial"/>
                <w:b/>
                <w:bCs/>
                <w:szCs w:val="18"/>
              </w:rPr>
              <w:t>Finance, Strategy &amp; Transformation</w:t>
            </w:r>
          </w:p>
          <w:p w14:paraId="20A04D49" w14:textId="77777777" w:rsidR="00A1237F" w:rsidRPr="00B4237F" w:rsidRDefault="00A1237F" w:rsidP="009D42C1">
            <w:pPr>
              <w:widowControl w:val="0"/>
              <w:autoSpaceDE w:val="0"/>
              <w:autoSpaceDN w:val="0"/>
              <w:spacing w:before="3"/>
              <w:rPr>
                <w:rFonts w:ascii="Aptos" w:eastAsia="Arial" w:hAnsi="Aptos" w:cs="Arial"/>
                <w:szCs w:val="18"/>
              </w:rPr>
            </w:pPr>
          </w:p>
        </w:tc>
        <w:tc>
          <w:tcPr>
            <w:tcW w:w="1134" w:type="dxa"/>
            <w:shd w:val="clear" w:color="auto" w:fill="D9D9D9" w:themeFill="background1" w:themeFillShade="D9"/>
          </w:tcPr>
          <w:p w14:paraId="40C1BA84"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p>
        </w:tc>
        <w:tc>
          <w:tcPr>
            <w:tcW w:w="1134" w:type="dxa"/>
            <w:shd w:val="clear" w:color="auto" w:fill="D9D9D9" w:themeFill="background1" w:themeFillShade="D9"/>
          </w:tcPr>
          <w:p w14:paraId="631D415A"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p>
        </w:tc>
        <w:tc>
          <w:tcPr>
            <w:tcW w:w="4108" w:type="dxa"/>
            <w:shd w:val="clear" w:color="auto" w:fill="D9D9D9" w:themeFill="background1" w:themeFillShade="D9"/>
          </w:tcPr>
          <w:p w14:paraId="74610D02" w14:textId="77777777" w:rsidR="00A1237F" w:rsidRPr="00A57CC9" w:rsidRDefault="00A1237F" w:rsidP="009D42C1">
            <w:pPr>
              <w:widowControl w:val="0"/>
              <w:autoSpaceDE w:val="0"/>
              <w:autoSpaceDN w:val="0"/>
              <w:spacing w:before="3"/>
              <w:rPr>
                <w:rFonts w:ascii="Aptos" w:eastAsia="Arial" w:hAnsi="Aptos" w:cs="Arial"/>
                <w:szCs w:val="18"/>
                <w:highlight w:val="yellow"/>
                <w:lang w:eastAsia="en-US"/>
              </w:rPr>
            </w:pPr>
          </w:p>
        </w:tc>
      </w:tr>
      <w:tr w:rsidR="00A1237F" w:rsidRPr="003A2349" w14:paraId="7D9739F8" w14:textId="77777777" w:rsidTr="009D42C1">
        <w:tc>
          <w:tcPr>
            <w:tcW w:w="3256" w:type="dxa"/>
          </w:tcPr>
          <w:p w14:paraId="1F7B8B6B" w14:textId="77777777" w:rsidR="00A1237F" w:rsidRDefault="00A1237F" w:rsidP="009D42C1">
            <w:pPr>
              <w:widowControl w:val="0"/>
              <w:autoSpaceDE w:val="0"/>
              <w:autoSpaceDN w:val="0"/>
              <w:spacing w:before="3"/>
              <w:rPr>
                <w:rFonts w:ascii="Aptos" w:eastAsia="Arial" w:hAnsi="Aptos" w:cs="Arial"/>
                <w:szCs w:val="18"/>
              </w:rPr>
            </w:pPr>
          </w:p>
          <w:p w14:paraId="61A049F5" w14:textId="77777777" w:rsidR="00A1237F" w:rsidRPr="000E5DBE" w:rsidRDefault="00A1237F" w:rsidP="009D42C1">
            <w:pPr>
              <w:widowControl w:val="0"/>
              <w:autoSpaceDE w:val="0"/>
              <w:autoSpaceDN w:val="0"/>
              <w:spacing w:before="3"/>
              <w:rPr>
                <w:rFonts w:ascii="Aptos" w:eastAsia="Arial" w:hAnsi="Aptos" w:cs="Arial"/>
                <w:szCs w:val="18"/>
              </w:rPr>
            </w:pPr>
            <w:r>
              <w:rPr>
                <w:rFonts w:ascii="Aptos" w:eastAsia="Arial" w:hAnsi="Aptos" w:cs="Arial"/>
                <w:szCs w:val="18"/>
              </w:rPr>
              <w:t>Customer Experience, ICT &amp; Digital Services</w:t>
            </w:r>
          </w:p>
        </w:tc>
        <w:tc>
          <w:tcPr>
            <w:tcW w:w="1134" w:type="dxa"/>
          </w:tcPr>
          <w:p w14:paraId="5D421DC9"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4C7D836E"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5,872</w:t>
            </w:r>
          </w:p>
        </w:tc>
        <w:tc>
          <w:tcPr>
            <w:tcW w:w="1134" w:type="dxa"/>
          </w:tcPr>
          <w:p w14:paraId="062803E2"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48299E50"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5,758</w:t>
            </w:r>
          </w:p>
        </w:tc>
        <w:tc>
          <w:tcPr>
            <w:tcW w:w="4108" w:type="dxa"/>
          </w:tcPr>
          <w:p w14:paraId="7FAB3927"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66BC820E" w14:textId="77777777" w:rsidR="00A1237F"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S</w:t>
            </w:r>
            <w:r w:rsidRPr="00723E25">
              <w:rPr>
                <w:rFonts w:ascii="Aptos" w:eastAsia="Arial" w:hAnsi="Aptos" w:cs="Arial"/>
                <w:szCs w:val="18"/>
                <w:lang w:eastAsia="en-US"/>
              </w:rPr>
              <w:t xml:space="preserve">taffing </w:t>
            </w:r>
            <w:r>
              <w:rPr>
                <w:rFonts w:ascii="Aptos" w:eastAsia="Arial" w:hAnsi="Aptos" w:cs="Arial"/>
                <w:szCs w:val="18"/>
                <w:lang w:eastAsia="en-US"/>
              </w:rPr>
              <w:t>vacancies</w:t>
            </w:r>
            <w:r w:rsidRPr="00723E25">
              <w:rPr>
                <w:rFonts w:ascii="Aptos" w:eastAsia="Arial" w:hAnsi="Aptos" w:cs="Arial"/>
                <w:szCs w:val="18"/>
                <w:lang w:eastAsia="en-US"/>
              </w:rPr>
              <w:t xml:space="preserve"> and increased recharge income</w:t>
            </w:r>
            <w:r>
              <w:rPr>
                <w:rFonts w:ascii="Aptos" w:eastAsia="Arial" w:hAnsi="Aptos" w:cs="Arial"/>
                <w:szCs w:val="18"/>
                <w:lang w:eastAsia="en-US"/>
              </w:rPr>
              <w:t>.</w:t>
            </w:r>
          </w:p>
          <w:p w14:paraId="68D63AB6"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p>
        </w:tc>
      </w:tr>
      <w:tr w:rsidR="00A1237F" w:rsidRPr="003A2349" w14:paraId="620A1D93" w14:textId="77777777" w:rsidTr="009D42C1">
        <w:tc>
          <w:tcPr>
            <w:tcW w:w="3256" w:type="dxa"/>
            <w:shd w:val="clear" w:color="auto" w:fill="D9D9D9" w:themeFill="background1" w:themeFillShade="D9"/>
          </w:tcPr>
          <w:p w14:paraId="2D97E7D7" w14:textId="77777777" w:rsidR="00A1237F" w:rsidRDefault="00A1237F" w:rsidP="009D42C1">
            <w:pPr>
              <w:widowControl w:val="0"/>
              <w:autoSpaceDE w:val="0"/>
              <w:autoSpaceDN w:val="0"/>
              <w:spacing w:before="3"/>
              <w:rPr>
                <w:rFonts w:ascii="Aptos" w:eastAsia="Arial" w:hAnsi="Aptos" w:cs="Arial"/>
                <w:szCs w:val="18"/>
              </w:rPr>
            </w:pPr>
          </w:p>
          <w:p w14:paraId="37A5E99D" w14:textId="77777777" w:rsidR="00A1237F" w:rsidRPr="000E5DBE" w:rsidRDefault="00A1237F" w:rsidP="009D42C1">
            <w:pPr>
              <w:widowControl w:val="0"/>
              <w:autoSpaceDE w:val="0"/>
              <w:autoSpaceDN w:val="0"/>
              <w:spacing w:before="3"/>
              <w:rPr>
                <w:rFonts w:ascii="Aptos" w:eastAsia="Arial" w:hAnsi="Aptos" w:cs="Arial"/>
                <w:szCs w:val="18"/>
              </w:rPr>
            </w:pPr>
            <w:r>
              <w:rPr>
                <w:rFonts w:ascii="Aptos" w:eastAsia="Arial" w:hAnsi="Aptos" w:cs="Arial"/>
                <w:szCs w:val="18"/>
              </w:rPr>
              <w:t>People, Change &amp; Community Strategy</w:t>
            </w:r>
          </w:p>
        </w:tc>
        <w:tc>
          <w:tcPr>
            <w:tcW w:w="1134" w:type="dxa"/>
            <w:shd w:val="clear" w:color="auto" w:fill="D9D9D9" w:themeFill="background1" w:themeFillShade="D9"/>
          </w:tcPr>
          <w:p w14:paraId="730002F3"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627E1917"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5,303</w:t>
            </w:r>
          </w:p>
        </w:tc>
        <w:tc>
          <w:tcPr>
            <w:tcW w:w="1134" w:type="dxa"/>
            <w:shd w:val="clear" w:color="auto" w:fill="D9D9D9" w:themeFill="background1" w:themeFillShade="D9"/>
          </w:tcPr>
          <w:p w14:paraId="1A956817"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70C700EF"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5,473</w:t>
            </w:r>
          </w:p>
        </w:tc>
        <w:tc>
          <w:tcPr>
            <w:tcW w:w="4108" w:type="dxa"/>
            <w:shd w:val="clear" w:color="auto" w:fill="D9D9D9" w:themeFill="background1" w:themeFillShade="D9"/>
          </w:tcPr>
          <w:p w14:paraId="1D7BD513"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32AA044F" w14:textId="77777777" w:rsidR="00A1237F"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R</w:t>
            </w:r>
            <w:r w:rsidRPr="00723E25">
              <w:rPr>
                <w:rFonts w:ascii="Aptos" w:eastAsia="Arial" w:hAnsi="Aptos" w:cs="Arial"/>
                <w:szCs w:val="18"/>
                <w:lang w:eastAsia="en-US"/>
              </w:rPr>
              <w:t>estructure-related costs and ICT system expenditure pressures.</w:t>
            </w:r>
          </w:p>
          <w:p w14:paraId="3F740C56"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p>
        </w:tc>
      </w:tr>
      <w:tr w:rsidR="00A1237F" w:rsidRPr="003A2349" w14:paraId="4D5925A2" w14:textId="77777777" w:rsidTr="009D42C1">
        <w:tc>
          <w:tcPr>
            <w:tcW w:w="3256" w:type="dxa"/>
          </w:tcPr>
          <w:p w14:paraId="391D848B" w14:textId="77777777" w:rsidR="00A1237F" w:rsidRDefault="00A1237F" w:rsidP="009D42C1">
            <w:pPr>
              <w:widowControl w:val="0"/>
              <w:autoSpaceDE w:val="0"/>
              <w:autoSpaceDN w:val="0"/>
              <w:spacing w:before="3"/>
              <w:rPr>
                <w:rFonts w:ascii="Aptos" w:eastAsia="Arial" w:hAnsi="Aptos" w:cs="Arial"/>
                <w:szCs w:val="18"/>
              </w:rPr>
            </w:pPr>
          </w:p>
          <w:p w14:paraId="3C7290CD" w14:textId="77777777" w:rsidR="00A1237F" w:rsidRPr="000E5DBE" w:rsidRDefault="00A1237F" w:rsidP="009D42C1">
            <w:pPr>
              <w:widowControl w:val="0"/>
              <w:autoSpaceDE w:val="0"/>
              <w:autoSpaceDN w:val="0"/>
              <w:spacing w:before="3"/>
              <w:rPr>
                <w:rFonts w:ascii="Aptos" w:eastAsia="Arial" w:hAnsi="Aptos" w:cs="Arial"/>
                <w:szCs w:val="18"/>
              </w:rPr>
            </w:pPr>
            <w:r>
              <w:rPr>
                <w:rFonts w:ascii="Aptos" w:eastAsia="Arial" w:hAnsi="Aptos" w:cs="Arial"/>
                <w:szCs w:val="18"/>
              </w:rPr>
              <w:t>Financial Services</w:t>
            </w:r>
          </w:p>
        </w:tc>
        <w:tc>
          <w:tcPr>
            <w:tcW w:w="1134" w:type="dxa"/>
          </w:tcPr>
          <w:p w14:paraId="1229ED2E"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6D7CB5FB"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3,833</w:t>
            </w:r>
          </w:p>
        </w:tc>
        <w:tc>
          <w:tcPr>
            <w:tcW w:w="1134" w:type="dxa"/>
          </w:tcPr>
          <w:p w14:paraId="645E47D5"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0FF694B8"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4,175</w:t>
            </w:r>
          </w:p>
        </w:tc>
        <w:tc>
          <w:tcPr>
            <w:tcW w:w="4108" w:type="dxa"/>
          </w:tcPr>
          <w:p w14:paraId="01B3FE43"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712DF248" w14:textId="77777777" w:rsidR="00A1237F" w:rsidRDefault="00A1237F" w:rsidP="009D42C1">
            <w:pPr>
              <w:widowControl w:val="0"/>
              <w:autoSpaceDE w:val="0"/>
              <w:autoSpaceDN w:val="0"/>
              <w:spacing w:before="3"/>
              <w:jc w:val="right"/>
              <w:rPr>
                <w:rFonts w:ascii="Aptos" w:eastAsia="Arial" w:hAnsi="Aptos" w:cs="Arial"/>
                <w:szCs w:val="18"/>
                <w:lang w:eastAsia="en-US"/>
              </w:rPr>
            </w:pPr>
            <w:r w:rsidRPr="00723E25">
              <w:rPr>
                <w:rFonts w:ascii="Aptos" w:eastAsia="Arial" w:hAnsi="Aptos" w:cs="Arial"/>
                <w:szCs w:val="18"/>
                <w:lang w:eastAsia="en-US"/>
              </w:rPr>
              <w:t>Non-Domestic Rates</w:t>
            </w:r>
            <w:r>
              <w:rPr>
                <w:rFonts w:ascii="Aptos" w:eastAsia="Arial" w:hAnsi="Aptos" w:cs="Arial"/>
                <w:szCs w:val="18"/>
                <w:lang w:eastAsia="en-US"/>
              </w:rPr>
              <w:t xml:space="preserve"> </w:t>
            </w:r>
            <w:r w:rsidRPr="00723E25">
              <w:rPr>
                <w:rFonts w:ascii="Aptos" w:eastAsia="Arial" w:hAnsi="Aptos" w:cs="Arial"/>
                <w:szCs w:val="18"/>
                <w:lang w:eastAsia="en-US"/>
              </w:rPr>
              <w:t>reliefs</w:t>
            </w:r>
            <w:r>
              <w:rPr>
                <w:rFonts w:ascii="Aptos" w:eastAsia="Arial" w:hAnsi="Aptos" w:cs="Arial"/>
                <w:szCs w:val="18"/>
                <w:lang w:eastAsia="en-US"/>
              </w:rPr>
              <w:t xml:space="preserve"> and </w:t>
            </w:r>
            <w:r w:rsidRPr="00723E25">
              <w:rPr>
                <w:rFonts w:ascii="Aptos" w:eastAsia="Arial" w:hAnsi="Aptos" w:cs="Arial"/>
                <w:szCs w:val="18"/>
                <w:lang w:eastAsia="en-US"/>
              </w:rPr>
              <w:t>one-off legal and operational costs</w:t>
            </w:r>
            <w:r>
              <w:rPr>
                <w:rFonts w:ascii="Aptos" w:eastAsia="Arial" w:hAnsi="Aptos" w:cs="Arial"/>
                <w:szCs w:val="18"/>
                <w:lang w:eastAsia="en-US"/>
              </w:rPr>
              <w:t>.</w:t>
            </w:r>
          </w:p>
          <w:p w14:paraId="0AB498DE"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p>
        </w:tc>
      </w:tr>
      <w:tr w:rsidR="00A1237F" w:rsidRPr="003A2349" w14:paraId="0CE16807" w14:textId="77777777" w:rsidTr="009D42C1">
        <w:tc>
          <w:tcPr>
            <w:tcW w:w="3256" w:type="dxa"/>
            <w:shd w:val="clear" w:color="auto" w:fill="D9D9D9" w:themeFill="background1" w:themeFillShade="D9"/>
          </w:tcPr>
          <w:p w14:paraId="70059F66" w14:textId="77777777" w:rsidR="00A1237F" w:rsidRPr="00B4237F" w:rsidRDefault="00A1237F" w:rsidP="009D42C1">
            <w:pPr>
              <w:widowControl w:val="0"/>
              <w:autoSpaceDE w:val="0"/>
              <w:autoSpaceDN w:val="0"/>
              <w:spacing w:before="3"/>
              <w:rPr>
                <w:rFonts w:ascii="Aptos" w:eastAsia="Arial" w:hAnsi="Aptos" w:cs="Arial"/>
                <w:szCs w:val="18"/>
              </w:rPr>
            </w:pPr>
          </w:p>
          <w:p w14:paraId="22C10D4F" w14:textId="77777777" w:rsidR="00A1237F" w:rsidRPr="006F1A02" w:rsidRDefault="00A1237F" w:rsidP="009D42C1">
            <w:pPr>
              <w:widowControl w:val="0"/>
              <w:autoSpaceDE w:val="0"/>
              <w:autoSpaceDN w:val="0"/>
              <w:spacing w:before="3"/>
              <w:rPr>
                <w:rFonts w:ascii="Aptos" w:eastAsia="Arial" w:hAnsi="Aptos" w:cs="Arial"/>
                <w:b/>
                <w:bCs/>
                <w:szCs w:val="18"/>
              </w:rPr>
            </w:pPr>
            <w:r w:rsidRPr="006F1A02">
              <w:rPr>
                <w:rFonts w:ascii="Aptos" w:eastAsia="Arial" w:hAnsi="Aptos" w:cs="Arial"/>
                <w:b/>
                <w:bCs/>
                <w:szCs w:val="18"/>
              </w:rPr>
              <w:t>Chief Executive Function</w:t>
            </w:r>
          </w:p>
        </w:tc>
        <w:tc>
          <w:tcPr>
            <w:tcW w:w="1134" w:type="dxa"/>
            <w:shd w:val="clear" w:color="auto" w:fill="D9D9D9" w:themeFill="background1" w:themeFillShade="D9"/>
          </w:tcPr>
          <w:p w14:paraId="63284FE9"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1C8E9109"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657</w:t>
            </w:r>
          </w:p>
        </w:tc>
        <w:tc>
          <w:tcPr>
            <w:tcW w:w="1134" w:type="dxa"/>
            <w:shd w:val="clear" w:color="auto" w:fill="D9D9D9" w:themeFill="background1" w:themeFillShade="D9"/>
          </w:tcPr>
          <w:p w14:paraId="245ED59F"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6535F5F3"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725</w:t>
            </w:r>
          </w:p>
        </w:tc>
        <w:tc>
          <w:tcPr>
            <w:tcW w:w="4108" w:type="dxa"/>
            <w:shd w:val="clear" w:color="auto" w:fill="D9D9D9" w:themeFill="background1" w:themeFillShade="D9"/>
          </w:tcPr>
          <w:p w14:paraId="6229462A" w14:textId="77777777" w:rsidR="00A1237F" w:rsidRDefault="00A1237F" w:rsidP="009D42C1">
            <w:pPr>
              <w:widowControl w:val="0"/>
              <w:autoSpaceDE w:val="0"/>
              <w:autoSpaceDN w:val="0"/>
              <w:spacing w:before="3"/>
              <w:jc w:val="right"/>
              <w:rPr>
                <w:rFonts w:ascii="Aptos" w:eastAsia="Arial" w:hAnsi="Aptos" w:cs="Arial"/>
                <w:szCs w:val="18"/>
                <w:lang w:eastAsia="en-US"/>
              </w:rPr>
            </w:pPr>
          </w:p>
          <w:p w14:paraId="64759FC2" w14:textId="77777777" w:rsidR="00A1237F" w:rsidRDefault="00A1237F" w:rsidP="009D42C1">
            <w:pPr>
              <w:widowControl w:val="0"/>
              <w:autoSpaceDE w:val="0"/>
              <w:autoSpaceDN w:val="0"/>
              <w:spacing w:before="3"/>
              <w:jc w:val="right"/>
              <w:rPr>
                <w:rFonts w:ascii="Aptos" w:eastAsia="Arial" w:hAnsi="Aptos" w:cs="Arial"/>
                <w:szCs w:val="18"/>
                <w:lang w:eastAsia="en-US"/>
              </w:rPr>
            </w:pPr>
            <w:r w:rsidRPr="00723E25">
              <w:rPr>
                <w:rFonts w:ascii="Aptos" w:eastAsia="Arial" w:hAnsi="Aptos" w:cs="Arial"/>
                <w:szCs w:val="18"/>
                <w:lang w:eastAsia="en-US"/>
              </w:rPr>
              <w:t xml:space="preserve">Chief Executive </w:t>
            </w:r>
            <w:r>
              <w:rPr>
                <w:rFonts w:ascii="Aptos" w:eastAsia="Arial" w:hAnsi="Aptos" w:cs="Arial"/>
                <w:szCs w:val="18"/>
                <w:lang w:eastAsia="en-US"/>
              </w:rPr>
              <w:t xml:space="preserve">recruitment </w:t>
            </w:r>
            <w:r w:rsidRPr="00723E25">
              <w:rPr>
                <w:rFonts w:ascii="Aptos" w:eastAsia="Arial" w:hAnsi="Aptos" w:cs="Arial"/>
                <w:szCs w:val="18"/>
                <w:lang w:eastAsia="en-US"/>
              </w:rPr>
              <w:t>and management restructure</w:t>
            </w:r>
            <w:r>
              <w:rPr>
                <w:rFonts w:ascii="Aptos" w:eastAsia="Arial" w:hAnsi="Aptos" w:cs="Arial"/>
                <w:szCs w:val="18"/>
                <w:lang w:eastAsia="en-US"/>
              </w:rPr>
              <w:t>.</w:t>
            </w:r>
          </w:p>
          <w:p w14:paraId="0F7EC1E7"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p>
        </w:tc>
      </w:tr>
      <w:tr w:rsidR="00A1237F" w:rsidRPr="003A2349" w14:paraId="7AD31D75" w14:textId="77777777" w:rsidTr="009D42C1">
        <w:tc>
          <w:tcPr>
            <w:tcW w:w="3256" w:type="dxa"/>
          </w:tcPr>
          <w:p w14:paraId="3E60955B" w14:textId="77777777" w:rsidR="00A1237F" w:rsidRPr="006F1A02" w:rsidRDefault="00A1237F" w:rsidP="009D42C1">
            <w:pPr>
              <w:widowControl w:val="0"/>
              <w:autoSpaceDE w:val="0"/>
              <w:autoSpaceDN w:val="0"/>
              <w:spacing w:before="3"/>
              <w:rPr>
                <w:rFonts w:ascii="Aptos" w:eastAsia="Arial" w:hAnsi="Aptos" w:cs="Arial"/>
                <w:b/>
                <w:bCs/>
                <w:szCs w:val="18"/>
              </w:rPr>
            </w:pPr>
            <w:r w:rsidRPr="006F1A02">
              <w:rPr>
                <w:rFonts w:ascii="Aptos" w:eastAsia="Arial" w:hAnsi="Aptos" w:cs="Arial"/>
                <w:b/>
                <w:bCs/>
                <w:szCs w:val="18"/>
              </w:rPr>
              <w:t>Health &amp; Social Care</w:t>
            </w:r>
          </w:p>
        </w:tc>
        <w:tc>
          <w:tcPr>
            <w:tcW w:w="1134" w:type="dxa"/>
          </w:tcPr>
          <w:p w14:paraId="1A4EA279"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90,538</w:t>
            </w:r>
          </w:p>
        </w:tc>
        <w:tc>
          <w:tcPr>
            <w:tcW w:w="1134" w:type="dxa"/>
          </w:tcPr>
          <w:p w14:paraId="55BBAA56" w14:textId="77777777" w:rsidR="00A1237F" w:rsidRPr="000E5DBE" w:rsidRDefault="00A1237F" w:rsidP="009D42C1">
            <w:pPr>
              <w:widowControl w:val="0"/>
              <w:autoSpaceDE w:val="0"/>
              <w:autoSpaceDN w:val="0"/>
              <w:spacing w:before="3"/>
              <w:jc w:val="right"/>
              <w:rPr>
                <w:rFonts w:ascii="Aptos" w:eastAsia="Arial" w:hAnsi="Aptos" w:cs="Arial"/>
                <w:szCs w:val="18"/>
                <w:lang w:eastAsia="en-US"/>
              </w:rPr>
            </w:pPr>
            <w:r>
              <w:rPr>
                <w:rFonts w:ascii="Aptos" w:eastAsia="Arial" w:hAnsi="Aptos" w:cs="Arial"/>
                <w:szCs w:val="18"/>
                <w:lang w:eastAsia="en-US"/>
              </w:rPr>
              <w:t>90,405</w:t>
            </w:r>
          </w:p>
        </w:tc>
        <w:tc>
          <w:tcPr>
            <w:tcW w:w="4108" w:type="dxa"/>
          </w:tcPr>
          <w:p w14:paraId="1B828FCB"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r w:rsidRPr="006F1A02">
              <w:rPr>
                <w:rFonts w:ascii="Aptos" w:eastAsia="Arial" w:hAnsi="Aptos" w:cs="Arial"/>
                <w:szCs w:val="18"/>
                <w:lang w:eastAsia="en-US"/>
              </w:rPr>
              <w:t>Budget adjusted to meet overspend as part of year end process.  Actual overspend of £</w:t>
            </w:r>
            <w:r>
              <w:rPr>
                <w:rFonts w:ascii="Aptos" w:eastAsia="Arial" w:hAnsi="Aptos" w:cs="Arial"/>
                <w:szCs w:val="18"/>
                <w:lang w:eastAsia="en-US"/>
              </w:rPr>
              <w:t>3</w:t>
            </w:r>
            <w:r w:rsidRPr="006F1A02">
              <w:rPr>
                <w:rFonts w:ascii="Aptos" w:eastAsia="Arial" w:hAnsi="Aptos" w:cs="Arial"/>
                <w:szCs w:val="18"/>
                <w:lang w:eastAsia="en-US"/>
              </w:rPr>
              <w:t>.</w:t>
            </w:r>
            <w:r>
              <w:rPr>
                <w:rFonts w:ascii="Aptos" w:eastAsia="Arial" w:hAnsi="Aptos" w:cs="Arial"/>
                <w:szCs w:val="18"/>
                <w:lang w:eastAsia="en-US"/>
              </w:rPr>
              <w:t>383</w:t>
            </w:r>
            <w:r w:rsidRPr="006F1A02">
              <w:rPr>
                <w:rFonts w:ascii="Aptos" w:eastAsia="Arial" w:hAnsi="Aptos" w:cs="Arial"/>
                <w:szCs w:val="18"/>
                <w:lang w:eastAsia="en-US"/>
              </w:rPr>
              <w:t xml:space="preserve"> million</w:t>
            </w:r>
            <w:r>
              <w:rPr>
                <w:rFonts w:ascii="Aptos" w:eastAsia="Arial" w:hAnsi="Aptos" w:cs="Arial"/>
                <w:szCs w:val="18"/>
                <w:lang w:eastAsia="en-US"/>
              </w:rPr>
              <w:t>.</w:t>
            </w:r>
          </w:p>
        </w:tc>
      </w:tr>
      <w:tr w:rsidR="00A1237F" w:rsidRPr="003A2349" w14:paraId="3862080A" w14:textId="77777777" w:rsidTr="009D42C1">
        <w:tc>
          <w:tcPr>
            <w:tcW w:w="3256" w:type="dxa"/>
            <w:shd w:val="clear" w:color="auto" w:fill="D9D9D9" w:themeFill="background1" w:themeFillShade="D9"/>
          </w:tcPr>
          <w:p w14:paraId="101E12FC" w14:textId="77777777" w:rsidR="00A1237F" w:rsidRPr="006F1A02" w:rsidRDefault="00A1237F" w:rsidP="009D42C1">
            <w:pPr>
              <w:widowControl w:val="0"/>
              <w:autoSpaceDE w:val="0"/>
              <w:autoSpaceDN w:val="0"/>
              <w:spacing w:before="3"/>
              <w:rPr>
                <w:rFonts w:ascii="Aptos" w:eastAsia="Arial" w:hAnsi="Aptos" w:cs="Arial"/>
                <w:b/>
                <w:bCs/>
                <w:szCs w:val="18"/>
              </w:rPr>
            </w:pPr>
          </w:p>
          <w:p w14:paraId="6CCAFC3A" w14:textId="77777777" w:rsidR="00A1237F" w:rsidRPr="006F1A02" w:rsidRDefault="00A1237F" w:rsidP="009D42C1">
            <w:pPr>
              <w:widowControl w:val="0"/>
              <w:autoSpaceDE w:val="0"/>
              <w:autoSpaceDN w:val="0"/>
              <w:spacing w:before="3"/>
              <w:rPr>
                <w:rFonts w:ascii="Aptos" w:eastAsia="Arial" w:hAnsi="Aptos" w:cs="Arial"/>
                <w:b/>
                <w:bCs/>
                <w:szCs w:val="18"/>
              </w:rPr>
            </w:pPr>
            <w:r w:rsidRPr="006F1A02">
              <w:rPr>
                <w:rFonts w:ascii="Aptos" w:eastAsia="Arial" w:hAnsi="Aptos" w:cs="Arial"/>
                <w:b/>
                <w:bCs/>
                <w:szCs w:val="18"/>
              </w:rPr>
              <w:t>Total departmental spend</w:t>
            </w:r>
          </w:p>
        </w:tc>
        <w:tc>
          <w:tcPr>
            <w:tcW w:w="1134" w:type="dxa"/>
            <w:shd w:val="clear" w:color="auto" w:fill="D9D9D9" w:themeFill="background1" w:themeFillShade="D9"/>
          </w:tcPr>
          <w:p w14:paraId="423B1D21" w14:textId="77777777" w:rsidR="00A1237F" w:rsidRPr="006F1A02" w:rsidRDefault="00A1237F" w:rsidP="009D42C1">
            <w:pPr>
              <w:widowControl w:val="0"/>
              <w:autoSpaceDE w:val="0"/>
              <w:autoSpaceDN w:val="0"/>
              <w:spacing w:before="3"/>
              <w:jc w:val="right"/>
              <w:rPr>
                <w:rFonts w:ascii="Aptos" w:eastAsia="Arial" w:hAnsi="Aptos" w:cs="Arial"/>
                <w:b/>
                <w:bCs/>
                <w:szCs w:val="18"/>
                <w:lang w:eastAsia="en-US"/>
              </w:rPr>
            </w:pPr>
          </w:p>
          <w:p w14:paraId="70D94FBB" w14:textId="77777777" w:rsidR="00A1237F" w:rsidRPr="006F1A02" w:rsidRDefault="00A1237F" w:rsidP="009D42C1">
            <w:pPr>
              <w:widowControl w:val="0"/>
              <w:autoSpaceDE w:val="0"/>
              <w:autoSpaceDN w:val="0"/>
              <w:spacing w:before="3"/>
              <w:jc w:val="right"/>
              <w:rPr>
                <w:rFonts w:ascii="Aptos" w:eastAsia="Arial" w:hAnsi="Aptos" w:cs="Arial"/>
                <w:b/>
                <w:bCs/>
                <w:szCs w:val="18"/>
                <w:lang w:eastAsia="en-US"/>
              </w:rPr>
            </w:pPr>
            <w:r w:rsidRPr="006F1A02">
              <w:rPr>
                <w:rFonts w:ascii="Aptos" w:eastAsia="Arial" w:hAnsi="Aptos" w:cs="Arial"/>
                <w:b/>
                <w:bCs/>
                <w:szCs w:val="18"/>
                <w:lang w:eastAsia="en-US"/>
              </w:rPr>
              <w:t>277,220</w:t>
            </w:r>
          </w:p>
          <w:p w14:paraId="5BD4A37B" w14:textId="77777777" w:rsidR="00A1237F" w:rsidRPr="006F1A02" w:rsidRDefault="00A1237F" w:rsidP="009D42C1">
            <w:pPr>
              <w:widowControl w:val="0"/>
              <w:autoSpaceDE w:val="0"/>
              <w:autoSpaceDN w:val="0"/>
              <w:spacing w:before="3"/>
              <w:jc w:val="right"/>
              <w:rPr>
                <w:rFonts w:ascii="Aptos" w:eastAsia="Arial" w:hAnsi="Aptos" w:cs="Arial"/>
                <w:b/>
                <w:bCs/>
                <w:szCs w:val="18"/>
                <w:lang w:eastAsia="en-US"/>
              </w:rPr>
            </w:pPr>
          </w:p>
        </w:tc>
        <w:tc>
          <w:tcPr>
            <w:tcW w:w="1134" w:type="dxa"/>
            <w:shd w:val="clear" w:color="auto" w:fill="D9D9D9" w:themeFill="background1" w:themeFillShade="D9"/>
          </w:tcPr>
          <w:p w14:paraId="07908AEA" w14:textId="77777777" w:rsidR="00A1237F" w:rsidRPr="006F1A02" w:rsidRDefault="00A1237F" w:rsidP="009D42C1">
            <w:pPr>
              <w:widowControl w:val="0"/>
              <w:autoSpaceDE w:val="0"/>
              <w:autoSpaceDN w:val="0"/>
              <w:spacing w:before="3"/>
              <w:jc w:val="right"/>
              <w:rPr>
                <w:rFonts w:ascii="Aptos" w:eastAsia="Arial" w:hAnsi="Aptos" w:cs="Arial"/>
                <w:b/>
                <w:bCs/>
                <w:szCs w:val="18"/>
                <w:lang w:eastAsia="en-US"/>
              </w:rPr>
            </w:pPr>
          </w:p>
          <w:p w14:paraId="4F2DF5B2" w14:textId="77777777" w:rsidR="00A1237F" w:rsidRPr="006F1A02" w:rsidRDefault="00A1237F" w:rsidP="009D42C1">
            <w:pPr>
              <w:widowControl w:val="0"/>
              <w:autoSpaceDE w:val="0"/>
              <w:autoSpaceDN w:val="0"/>
              <w:spacing w:before="3"/>
              <w:jc w:val="right"/>
              <w:rPr>
                <w:rFonts w:ascii="Aptos" w:eastAsia="Arial" w:hAnsi="Aptos" w:cs="Arial"/>
                <w:b/>
                <w:bCs/>
                <w:szCs w:val="18"/>
                <w:lang w:eastAsia="en-US"/>
              </w:rPr>
            </w:pPr>
            <w:r w:rsidRPr="006F1A02">
              <w:rPr>
                <w:rFonts w:ascii="Aptos" w:eastAsia="Arial" w:hAnsi="Aptos" w:cs="Arial"/>
                <w:b/>
                <w:bCs/>
                <w:szCs w:val="18"/>
                <w:lang w:eastAsia="en-US"/>
              </w:rPr>
              <w:t>275,</w:t>
            </w:r>
            <w:r>
              <w:rPr>
                <w:rFonts w:ascii="Aptos" w:eastAsia="Arial" w:hAnsi="Aptos" w:cs="Arial"/>
                <w:b/>
                <w:bCs/>
                <w:szCs w:val="18"/>
                <w:lang w:eastAsia="en-US"/>
              </w:rPr>
              <w:t>385</w:t>
            </w:r>
          </w:p>
        </w:tc>
        <w:tc>
          <w:tcPr>
            <w:tcW w:w="4108" w:type="dxa"/>
            <w:shd w:val="clear" w:color="auto" w:fill="D9D9D9" w:themeFill="background1" w:themeFillShade="D9"/>
          </w:tcPr>
          <w:p w14:paraId="31377A77" w14:textId="77777777" w:rsidR="00A1237F" w:rsidRPr="00A57CC9" w:rsidRDefault="00A1237F" w:rsidP="009D42C1">
            <w:pPr>
              <w:widowControl w:val="0"/>
              <w:autoSpaceDE w:val="0"/>
              <w:autoSpaceDN w:val="0"/>
              <w:spacing w:before="3"/>
              <w:jc w:val="right"/>
              <w:rPr>
                <w:rFonts w:ascii="Aptos" w:eastAsia="Arial" w:hAnsi="Aptos" w:cs="Arial"/>
                <w:szCs w:val="18"/>
                <w:highlight w:val="yellow"/>
                <w:lang w:eastAsia="en-US"/>
              </w:rPr>
            </w:pPr>
          </w:p>
        </w:tc>
      </w:tr>
    </w:tbl>
    <w:p w14:paraId="6D7C73CE" w14:textId="77777777" w:rsidR="00A1237F" w:rsidRPr="00443395" w:rsidRDefault="00A1237F" w:rsidP="00A1237F">
      <w:pPr>
        <w:jc w:val="right"/>
        <w:rPr>
          <w:rFonts w:ascii="Aptos" w:hAnsi="Aptos" w:cs="Arial"/>
          <w:b/>
          <w:color w:val="B117B1"/>
          <w:sz w:val="24"/>
          <w:szCs w:val="24"/>
        </w:rPr>
      </w:pPr>
      <w:r w:rsidRPr="00443395">
        <w:rPr>
          <w:rFonts w:ascii="Aptos" w:hAnsi="Aptos" w:cs="Arial"/>
          <w:b/>
          <w:color w:val="B117B1"/>
          <w:sz w:val="24"/>
          <w:szCs w:val="24"/>
        </w:rPr>
        <w:t>Management Commentary (cont.)</w:t>
      </w:r>
    </w:p>
    <w:p w14:paraId="5A73A9B5" w14:textId="77777777" w:rsidR="00A1237F" w:rsidRPr="003A2349" w:rsidRDefault="00A1237F" w:rsidP="00A1237F">
      <w:pPr>
        <w:widowControl w:val="0"/>
        <w:autoSpaceDE w:val="0"/>
        <w:autoSpaceDN w:val="0"/>
        <w:spacing w:before="7"/>
        <w:rPr>
          <w:rFonts w:ascii="Aptos" w:eastAsia="Arial" w:hAnsi="Aptos" w:cs="Arial"/>
          <w:b/>
          <w:sz w:val="22"/>
          <w:szCs w:val="18"/>
          <w:lang w:eastAsia="en-US"/>
        </w:rPr>
      </w:pPr>
    </w:p>
    <w:p w14:paraId="224278F8" w14:textId="77777777" w:rsidR="00A1237F" w:rsidRPr="00D833F6" w:rsidRDefault="00A1237F" w:rsidP="00A1237F">
      <w:pPr>
        <w:widowControl w:val="0"/>
        <w:autoSpaceDE w:val="0"/>
        <w:autoSpaceDN w:val="0"/>
        <w:ind w:right="-11"/>
        <w:jc w:val="both"/>
        <w:rPr>
          <w:rFonts w:ascii="Aptos" w:eastAsia="Arial" w:hAnsi="Aptos" w:cs="Arial"/>
          <w:szCs w:val="18"/>
          <w:lang w:eastAsia="en-US"/>
        </w:rPr>
      </w:pPr>
      <w:r w:rsidRPr="0063571B">
        <w:rPr>
          <w:rFonts w:ascii="Aptos" w:eastAsia="Arial" w:hAnsi="Aptos" w:cs="Arial"/>
          <w:szCs w:val="18"/>
          <w:lang w:eastAsia="en-US"/>
        </w:rPr>
        <w:t xml:space="preserve">The out-turn figures are those reported to Council on </w:t>
      </w:r>
      <w:r>
        <w:rPr>
          <w:rFonts w:ascii="Aptos" w:eastAsia="Arial" w:hAnsi="Aptos" w:cs="Arial"/>
          <w:szCs w:val="18"/>
          <w:lang w:eastAsia="en-US"/>
        </w:rPr>
        <w:t>30</w:t>
      </w:r>
      <w:r w:rsidRPr="0063571B">
        <w:rPr>
          <w:rFonts w:ascii="Aptos" w:eastAsia="Arial" w:hAnsi="Aptos" w:cs="Arial"/>
          <w:szCs w:val="18"/>
          <w:lang w:eastAsia="en-US"/>
        </w:rPr>
        <w:t xml:space="preserve"> June 202</w:t>
      </w:r>
      <w:r>
        <w:rPr>
          <w:rFonts w:ascii="Aptos" w:eastAsia="Arial" w:hAnsi="Aptos" w:cs="Arial"/>
          <w:szCs w:val="18"/>
          <w:lang w:eastAsia="en-US"/>
        </w:rPr>
        <w:t>6</w:t>
      </w:r>
      <w:r w:rsidRPr="0063571B">
        <w:rPr>
          <w:rFonts w:ascii="Aptos" w:eastAsia="Arial" w:hAnsi="Aptos" w:cs="Arial"/>
          <w:szCs w:val="18"/>
          <w:lang w:eastAsia="en-US"/>
        </w:rPr>
        <w:t xml:space="preserve"> – these are expressed on the same basis as the budget figures.</w:t>
      </w:r>
      <w:r w:rsidRPr="0063571B">
        <w:rPr>
          <w:rFonts w:ascii="Aptos" w:eastAsia="Arial" w:hAnsi="Aptos" w:cs="Arial"/>
          <w:spacing w:val="-47"/>
          <w:szCs w:val="18"/>
          <w:lang w:eastAsia="en-US"/>
        </w:rPr>
        <w:t xml:space="preserve"> </w:t>
      </w:r>
      <w:r w:rsidRPr="0063571B">
        <w:rPr>
          <w:rFonts w:ascii="Aptos" w:eastAsia="Arial" w:hAnsi="Aptos" w:cs="Arial"/>
          <w:szCs w:val="18"/>
          <w:lang w:eastAsia="en-US"/>
        </w:rPr>
        <w:t>The out-turn included in the CIES is calculated in accordance with accounting requirements. The main difference between the 2</w:t>
      </w:r>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bases</w:t>
      </w:r>
      <w:r w:rsidRPr="0063571B">
        <w:rPr>
          <w:rFonts w:ascii="Aptos" w:eastAsia="Arial" w:hAnsi="Aptos" w:cs="Arial"/>
          <w:spacing w:val="-2"/>
          <w:szCs w:val="18"/>
          <w:lang w:eastAsia="en-US"/>
        </w:rPr>
        <w:t xml:space="preserve"> </w:t>
      </w:r>
      <w:proofErr w:type="gramStart"/>
      <w:r w:rsidRPr="0063571B">
        <w:rPr>
          <w:rFonts w:ascii="Aptos" w:eastAsia="Arial" w:hAnsi="Aptos" w:cs="Arial"/>
          <w:szCs w:val="18"/>
          <w:lang w:eastAsia="en-US"/>
        </w:rPr>
        <w:t>are</w:t>
      </w:r>
      <w:proofErr w:type="gramEnd"/>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set out</w:t>
      </w:r>
      <w:r w:rsidRPr="0063571B">
        <w:rPr>
          <w:rFonts w:ascii="Aptos" w:eastAsia="Arial" w:hAnsi="Aptos" w:cs="Arial"/>
          <w:spacing w:val="-2"/>
          <w:szCs w:val="18"/>
          <w:lang w:eastAsia="en-US"/>
        </w:rPr>
        <w:t xml:space="preserve"> </w:t>
      </w:r>
      <w:r w:rsidRPr="0063571B">
        <w:rPr>
          <w:rFonts w:ascii="Aptos" w:eastAsia="Arial" w:hAnsi="Aptos" w:cs="Arial"/>
          <w:szCs w:val="18"/>
          <w:lang w:eastAsia="en-US"/>
        </w:rPr>
        <w:t>in</w:t>
      </w:r>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Note</w:t>
      </w:r>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8</w:t>
      </w:r>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to</w:t>
      </w:r>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the accounts</w:t>
      </w:r>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and</w:t>
      </w:r>
      <w:r w:rsidRPr="0063571B">
        <w:rPr>
          <w:rFonts w:ascii="Aptos" w:eastAsia="Arial" w:hAnsi="Aptos" w:cs="Arial"/>
          <w:spacing w:val="-2"/>
          <w:szCs w:val="18"/>
          <w:lang w:eastAsia="en-US"/>
        </w:rPr>
        <w:t xml:space="preserve"> </w:t>
      </w:r>
      <w:r w:rsidRPr="0063571B">
        <w:rPr>
          <w:rFonts w:ascii="Aptos" w:eastAsia="Arial" w:hAnsi="Aptos" w:cs="Arial"/>
          <w:szCs w:val="18"/>
          <w:lang w:eastAsia="en-US"/>
        </w:rPr>
        <w:t>can be</w:t>
      </w:r>
      <w:r w:rsidRPr="0063571B">
        <w:rPr>
          <w:rFonts w:ascii="Aptos" w:eastAsia="Arial" w:hAnsi="Aptos" w:cs="Arial"/>
          <w:spacing w:val="-1"/>
          <w:szCs w:val="18"/>
          <w:lang w:eastAsia="en-US"/>
        </w:rPr>
        <w:t xml:space="preserve"> </w:t>
      </w:r>
      <w:r w:rsidRPr="0063571B">
        <w:rPr>
          <w:rFonts w:ascii="Aptos" w:eastAsia="Arial" w:hAnsi="Aptos" w:cs="Arial"/>
          <w:szCs w:val="18"/>
          <w:lang w:eastAsia="en-US"/>
        </w:rPr>
        <w:t>summarised as</w:t>
      </w:r>
      <w:r w:rsidRPr="0063571B">
        <w:rPr>
          <w:rFonts w:ascii="Aptos" w:eastAsia="Arial" w:hAnsi="Aptos" w:cs="Arial"/>
          <w:spacing w:val="-2"/>
          <w:szCs w:val="18"/>
          <w:lang w:eastAsia="en-US"/>
        </w:rPr>
        <w:t xml:space="preserve"> </w:t>
      </w:r>
      <w:r w:rsidRPr="0063571B">
        <w:rPr>
          <w:rFonts w:ascii="Aptos" w:eastAsia="Arial" w:hAnsi="Aptos" w:cs="Arial"/>
          <w:szCs w:val="18"/>
          <w:lang w:eastAsia="en-US"/>
        </w:rPr>
        <w:t>below:</w:t>
      </w:r>
    </w:p>
    <w:p w14:paraId="6B27915E" w14:textId="77777777" w:rsidR="00A1237F" w:rsidRPr="00D833F6" w:rsidRDefault="00A1237F" w:rsidP="00A1237F">
      <w:pPr>
        <w:widowControl w:val="0"/>
        <w:autoSpaceDE w:val="0"/>
        <w:autoSpaceDN w:val="0"/>
        <w:spacing w:before="9"/>
        <w:rPr>
          <w:rFonts w:ascii="Aptos" w:eastAsia="Arial" w:hAnsi="Aptos" w:cs="Arial"/>
          <w:szCs w:val="18"/>
          <w:lang w:eastAsia="en-US"/>
        </w:rPr>
      </w:pPr>
    </w:p>
    <w:tbl>
      <w:tblPr>
        <w:tblW w:w="9392" w:type="dxa"/>
        <w:tblInd w:w="247" w:type="dxa"/>
        <w:tblLayout w:type="fixed"/>
        <w:tblCellMar>
          <w:left w:w="0" w:type="dxa"/>
          <w:right w:w="0" w:type="dxa"/>
        </w:tblCellMar>
        <w:tblLook w:val="01E0" w:firstRow="1" w:lastRow="1" w:firstColumn="1" w:lastColumn="1" w:noHBand="0" w:noVBand="0"/>
      </w:tblPr>
      <w:tblGrid>
        <w:gridCol w:w="7380"/>
        <w:gridCol w:w="2012"/>
      </w:tblGrid>
      <w:tr w:rsidR="00A1237F" w:rsidRPr="00A57CC9" w14:paraId="48BDB28C" w14:textId="77777777" w:rsidTr="009D42C1">
        <w:trPr>
          <w:trHeight w:val="243"/>
        </w:trPr>
        <w:tc>
          <w:tcPr>
            <w:tcW w:w="7380" w:type="dxa"/>
          </w:tcPr>
          <w:p w14:paraId="6800A3BB" w14:textId="77777777" w:rsidR="00A1237F" w:rsidRPr="0049308F" w:rsidRDefault="00A1237F" w:rsidP="009D42C1">
            <w:pPr>
              <w:widowControl w:val="0"/>
              <w:autoSpaceDE w:val="0"/>
              <w:autoSpaceDN w:val="0"/>
              <w:rPr>
                <w:rFonts w:ascii="Aptos" w:eastAsia="Arial" w:hAnsi="Aptos" w:cs="Arial"/>
                <w:b/>
                <w:szCs w:val="18"/>
                <w:lang w:eastAsia="en-US"/>
              </w:rPr>
            </w:pPr>
            <w:r w:rsidRPr="0049308F">
              <w:rPr>
                <w:rFonts w:ascii="Aptos" w:eastAsia="Arial" w:hAnsi="Aptos" w:cs="Arial"/>
                <w:b/>
                <w:szCs w:val="18"/>
                <w:lang w:eastAsia="en-US"/>
              </w:rPr>
              <w:t>Description</w:t>
            </w:r>
          </w:p>
        </w:tc>
        <w:tc>
          <w:tcPr>
            <w:tcW w:w="2012" w:type="dxa"/>
          </w:tcPr>
          <w:p w14:paraId="7B961C04" w14:textId="77777777" w:rsidR="00A1237F" w:rsidRPr="0049308F" w:rsidRDefault="00A1237F" w:rsidP="009D42C1">
            <w:pPr>
              <w:widowControl w:val="0"/>
              <w:autoSpaceDE w:val="0"/>
              <w:autoSpaceDN w:val="0"/>
              <w:ind w:right="79"/>
              <w:jc w:val="right"/>
              <w:rPr>
                <w:rFonts w:ascii="Aptos" w:eastAsia="Arial" w:hAnsi="Aptos" w:cs="Arial"/>
                <w:b/>
                <w:szCs w:val="18"/>
                <w:lang w:eastAsia="en-US"/>
              </w:rPr>
            </w:pPr>
            <w:r w:rsidRPr="0049308F">
              <w:rPr>
                <w:rFonts w:ascii="Aptos" w:eastAsia="Arial" w:hAnsi="Aptos" w:cs="Arial"/>
                <w:b/>
                <w:szCs w:val="18"/>
                <w:lang w:eastAsia="en-US"/>
              </w:rPr>
              <w:t>Amount</w:t>
            </w:r>
          </w:p>
        </w:tc>
      </w:tr>
      <w:tr w:rsidR="00A1237F" w:rsidRPr="00A57CC9" w14:paraId="04C1742E" w14:textId="77777777" w:rsidTr="009D42C1">
        <w:trPr>
          <w:trHeight w:val="292"/>
        </w:trPr>
        <w:tc>
          <w:tcPr>
            <w:tcW w:w="7380" w:type="dxa"/>
            <w:shd w:val="clear" w:color="auto" w:fill="D5D5D5"/>
          </w:tcPr>
          <w:p w14:paraId="307790AF" w14:textId="77777777" w:rsidR="00A1237F" w:rsidRPr="009D42C1" w:rsidRDefault="00A1237F" w:rsidP="009D42C1">
            <w:pPr>
              <w:widowControl w:val="0"/>
              <w:autoSpaceDE w:val="0"/>
              <w:autoSpaceDN w:val="0"/>
              <w:spacing w:before="42"/>
              <w:rPr>
                <w:rFonts w:ascii="Aptos" w:eastAsia="Arial" w:hAnsi="Aptos" w:cs="Arial"/>
                <w:szCs w:val="18"/>
                <w:lang w:eastAsia="en-US"/>
              </w:rPr>
            </w:pPr>
            <w:r w:rsidRPr="009D42C1">
              <w:rPr>
                <w:rFonts w:ascii="Aptos" w:eastAsia="Arial" w:hAnsi="Aptos" w:cs="Arial"/>
                <w:szCs w:val="18"/>
                <w:lang w:eastAsia="en-US"/>
              </w:rPr>
              <w:t>Departmental Outturn</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per</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Management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Commentary</w:t>
            </w:r>
          </w:p>
        </w:tc>
        <w:tc>
          <w:tcPr>
            <w:tcW w:w="2012" w:type="dxa"/>
            <w:shd w:val="clear" w:color="auto" w:fill="D5D5D5"/>
          </w:tcPr>
          <w:p w14:paraId="75F64BA8" w14:textId="77777777" w:rsidR="00A1237F" w:rsidRPr="009D42C1" w:rsidRDefault="00A1237F" w:rsidP="009D42C1">
            <w:pPr>
              <w:widowControl w:val="0"/>
              <w:autoSpaceDE w:val="0"/>
              <w:autoSpaceDN w:val="0"/>
              <w:spacing w:before="42"/>
              <w:ind w:right="77"/>
              <w:jc w:val="right"/>
              <w:rPr>
                <w:rFonts w:ascii="Aptos" w:eastAsia="Arial" w:hAnsi="Aptos" w:cs="Arial"/>
                <w:szCs w:val="18"/>
                <w:lang w:eastAsia="en-US"/>
              </w:rPr>
            </w:pPr>
            <w:r w:rsidRPr="009D42C1">
              <w:rPr>
                <w:rFonts w:ascii="Aptos" w:eastAsia="Arial" w:hAnsi="Aptos" w:cs="Arial"/>
                <w:szCs w:val="18"/>
                <w:lang w:eastAsia="en-US"/>
              </w:rPr>
              <w:t>275,498</w:t>
            </w:r>
          </w:p>
        </w:tc>
      </w:tr>
      <w:tr w:rsidR="00A1237F" w:rsidRPr="00A57CC9" w14:paraId="5BD6D828" w14:textId="77777777" w:rsidTr="009D42C1">
        <w:trPr>
          <w:trHeight w:val="297"/>
        </w:trPr>
        <w:tc>
          <w:tcPr>
            <w:tcW w:w="7380" w:type="dxa"/>
          </w:tcPr>
          <w:p w14:paraId="0C92BDD7" w14:textId="77777777" w:rsidR="00A1237F" w:rsidRPr="009D42C1" w:rsidRDefault="00A1237F" w:rsidP="009D42C1">
            <w:pPr>
              <w:widowControl w:val="0"/>
              <w:autoSpaceDE w:val="0"/>
              <w:autoSpaceDN w:val="0"/>
              <w:spacing w:before="42"/>
              <w:rPr>
                <w:rFonts w:ascii="Aptos" w:eastAsia="Arial" w:hAnsi="Aptos" w:cs="Arial"/>
                <w:szCs w:val="18"/>
                <w:lang w:eastAsia="en-US"/>
              </w:rPr>
            </w:pPr>
            <w:r w:rsidRPr="009D42C1">
              <w:rPr>
                <w:rFonts w:ascii="Aptos" w:eastAsia="Arial" w:hAnsi="Aptos" w:cs="Arial"/>
                <w:szCs w:val="18"/>
                <w:lang w:eastAsia="en-US"/>
              </w:rPr>
              <w:t>Statutory</w:t>
            </w:r>
            <w:r w:rsidRPr="009D42C1">
              <w:rPr>
                <w:rFonts w:ascii="Aptos" w:eastAsia="Arial" w:hAnsi="Aptos" w:cs="Arial"/>
                <w:spacing w:val="-13"/>
                <w:szCs w:val="18"/>
                <w:lang w:eastAsia="en-US"/>
              </w:rPr>
              <w:t xml:space="preserve"> </w:t>
            </w:r>
            <w:r w:rsidRPr="009D42C1">
              <w:rPr>
                <w:rFonts w:ascii="Aptos" w:eastAsia="Arial" w:hAnsi="Aptos" w:cs="Arial"/>
                <w:szCs w:val="18"/>
                <w:lang w:eastAsia="en-US"/>
              </w:rPr>
              <w:t>Adjustments (Note 8)</w:t>
            </w:r>
          </w:p>
        </w:tc>
        <w:tc>
          <w:tcPr>
            <w:tcW w:w="2012" w:type="dxa"/>
          </w:tcPr>
          <w:p w14:paraId="74898C43" w14:textId="77777777" w:rsidR="00A1237F" w:rsidRPr="009D42C1" w:rsidRDefault="00A1237F" w:rsidP="009D42C1">
            <w:pPr>
              <w:widowControl w:val="0"/>
              <w:autoSpaceDE w:val="0"/>
              <w:autoSpaceDN w:val="0"/>
              <w:spacing w:before="42"/>
              <w:ind w:right="77"/>
              <w:jc w:val="right"/>
              <w:rPr>
                <w:rFonts w:ascii="Aptos" w:eastAsia="Arial" w:hAnsi="Aptos" w:cs="Arial"/>
                <w:szCs w:val="18"/>
                <w:lang w:eastAsia="en-US"/>
              </w:rPr>
            </w:pPr>
            <w:r w:rsidRPr="009D42C1">
              <w:rPr>
                <w:rFonts w:ascii="Aptos" w:eastAsia="Arial" w:hAnsi="Aptos" w:cs="Arial"/>
                <w:szCs w:val="18"/>
                <w:lang w:eastAsia="en-US"/>
              </w:rPr>
              <w:t>27,058</w:t>
            </w:r>
          </w:p>
        </w:tc>
      </w:tr>
      <w:tr w:rsidR="00A1237F" w:rsidRPr="00A57CC9" w14:paraId="03179747" w14:textId="77777777" w:rsidTr="009D42C1">
        <w:trPr>
          <w:trHeight w:val="509"/>
        </w:trPr>
        <w:tc>
          <w:tcPr>
            <w:tcW w:w="7380" w:type="dxa"/>
            <w:shd w:val="clear" w:color="auto" w:fill="D5D5D5"/>
          </w:tcPr>
          <w:p w14:paraId="5C2F4D12" w14:textId="77777777" w:rsidR="00A1237F" w:rsidRPr="009D42C1" w:rsidRDefault="00A1237F" w:rsidP="009D42C1">
            <w:pPr>
              <w:widowControl w:val="0"/>
              <w:autoSpaceDE w:val="0"/>
              <w:autoSpaceDN w:val="0"/>
              <w:spacing w:before="42" w:line="249" w:lineRule="auto"/>
              <w:ind w:right="1430"/>
              <w:rPr>
                <w:rFonts w:ascii="Aptos" w:eastAsia="Arial" w:hAnsi="Aptos" w:cs="Arial"/>
                <w:szCs w:val="18"/>
                <w:lang w:eastAsia="en-US"/>
              </w:rPr>
            </w:pPr>
            <w:r w:rsidRPr="009D42C1">
              <w:rPr>
                <w:rFonts w:ascii="Aptos" w:eastAsia="Arial" w:hAnsi="Aptos" w:cs="Arial"/>
                <w:szCs w:val="18"/>
                <w:lang w:eastAsia="en-US"/>
              </w:rPr>
              <w:t>less Statutory Adjustments HRA (Note 8)</w:t>
            </w:r>
          </w:p>
        </w:tc>
        <w:tc>
          <w:tcPr>
            <w:tcW w:w="2012" w:type="dxa"/>
            <w:shd w:val="clear" w:color="auto" w:fill="D5D5D5"/>
          </w:tcPr>
          <w:p w14:paraId="1DACA3E0" w14:textId="77777777" w:rsidR="00A1237F" w:rsidRPr="009D42C1" w:rsidRDefault="00A1237F" w:rsidP="009D42C1">
            <w:pPr>
              <w:widowControl w:val="0"/>
              <w:autoSpaceDE w:val="0"/>
              <w:autoSpaceDN w:val="0"/>
              <w:spacing w:before="42"/>
              <w:ind w:right="77"/>
              <w:jc w:val="right"/>
              <w:rPr>
                <w:rFonts w:ascii="Aptos" w:eastAsia="Arial" w:hAnsi="Aptos" w:cs="Arial"/>
                <w:szCs w:val="18"/>
                <w:lang w:eastAsia="en-US"/>
              </w:rPr>
            </w:pPr>
            <w:r w:rsidRPr="009D42C1">
              <w:rPr>
                <w:rFonts w:ascii="Aptos" w:eastAsia="Arial" w:hAnsi="Aptos" w:cs="Arial"/>
                <w:szCs w:val="18"/>
                <w:lang w:eastAsia="en-US"/>
              </w:rPr>
              <w:t>(231)</w:t>
            </w:r>
          </w:p>
        </w:tc>
      </w:tr>
      <w:tr w:rsidR="00A1237F" w:rsidRPr="00A1237F" w14:paraId="422DB813" w14:textId="77777777" w:rsidTr="009D42C1">
        <w:trPr>
          <w:trHeight w:val="292"/>
        </w:trPr>
        <w:tc>
          <w:tcPr>
            <w:tcW w:w="7380" w:type="dxa"/>
          </w:tcPr>
          <w:p w14:paraId="3B133C89" w14:textId="77777777" w:rsidR="00A1237F" w:rsidRPr="009D42C1" w:rsidRDefault="00A1237F" w:rsidP="009D42C1">
            <w:pPr>
              <w:widowControl w:val="0"/>
              <w:autoSpaceDE w:val="0"/>
              <w:autoSpaceDN w:val="0"/>
              <w:rPr>
                <w:rFonts w:ascii="Aptos" w:eastAsia="Arial" w:hAnsi="Aptos" w:cs="Arial"/>
                <w:szCs w:val="18"/>
                <w:highlight w:val="yellow"/>
                <w:lang w:eastAsia="en-US"/>
              </w:rPr>
            </w:pPr>
            <w:r w:rsidRPr="009D42C1">
              <w:rPr>
                <w:rFonts w:ascii="Aptos" w:eastAsia="Arial" w:hAnsi="Aptos" w:cs="Arial"/>
                <w:szCs w:val="18"/>
                <w:lang w:eastAsia="en-US"/>
              </w:rPr>
              <w:t xml:space="preserve">Interest and Investment income – reflected in service outturn but in Finance and Investment Income in the CIES </w:t>
            </w:r>
          </w:p>
        </w:tc>
        <w:tc>
          <w:tcPr>
            <w:tcW w:w="2012" w:type="dxa"/>
          </w:tcPr>
          <w:p w14:paraId="6C062105" w14:textId="77777777" w:rsidR="00A1237F" w:rsidRPr="00A1237F" w:rsidRDefault="00A1237F" w:rsidP="009D42C1">
            <w:pPr>
              <w:widowControl w:val="0"/>
              <w:autoSpaceDE w:val="0"/>
              <w:autoSpaceDN w:val="0"/>
              <w:spacing w:before="42"/>
              <w:ind w:right="77"/>
              <w:jc w:val="right"/>
              <w:rPr>
                <w:rFonts w:ascii="Aptos" w:eastAsia="Arial" w:hAnsi="Aptos" w:cs="Arial"/>
                <w:szCs w:val="18"/>
                <w:lang w:eastAsia="en-US"/>
              </w:rPr>
            </w:pPr>
            <w:r w:rsidRPr="00A1237F">
              <w:rPr>
                <w:rFonts w:ascii="Aptos" w:eastAsia="Arial" w:hAnsi="Aptos" w:cs="Arial"/>
                <w:szCs w:val="18"/>
                <w:lang w:eastAsia="en-US"/>
              </w:rPr>
              <w:t>(17,019)</w:t>
            </w:r>
          </w:p>
        </w:tc>
      </w:tr>
      <w:tr w:rsidR="00A1237F" w:rsidRPr="00CE01C3" w14:paraId="78769134" w14:textId="77777777" w:rsidTr="009D42C1">
        <w:trPr>
          <w:trHeight w:val="292"/>
        </w:trPr>
        <w:tc>
          <w:tcPr>
            <w:tcW w:w="7380" w:type="dxa"/>
            <w:shd w:val="clear" w:color="auto" w:fill="D5D5D5"/>
          </w:tcPr>
          <w:p w14:paraId="6EFB8319" w14:textId="77777777" w:rsidR="00A1237F" w:rsidRPr="009D42C1" w:rsidRDefault="00A1237F" w:rsidP="009D42C1">
            <w:pPr>
              <w:widowControl w:val="0"/>
              <w:autoSpaceDE w:val="0"/>
              <w:autoSpaceDN w:val="0"/>
              <w:spacing w:before="42"/>
              <w:rPr>
                <w:rFonts w:ascii="Aptos" w:eastAsia="Arial" w:hAnsi="Aptos" w:cs="Arial"/>
                <w:szCs w:val="18"/>
                <w:lang w:eastAsia="en-US"/>
              </w:rPr>
            </w:pPr>
            <w:r w:rsidRPr="009D42C1">
              <w:rPr>
                <w:rFonts w:ascii="Aptos" w:eastAsia="Arial" w:hAnsi="Aptos" w:cs="Arial"/>
                <w:szCs w:val="18"/>
                <w:lang w:eastAsia="en-US"/>
              </w:rPr>
              <w:t>Bad Debt Provision (Note 13)</w:t>
            </w:r>
          </w:p>
        </w:tc>
        <w:tc>
          <w:tcPr>
            <w:tcW w:w="2012" w:type="dxa"/>
            <w:shd w:val="clear" w:color="auto" w:fill="D5D5D5"/>
          </w:tcPr>
          <w:p w14:paraId="41E139E3" w14:textId="77777777" w:rsidR="00A1237F" w:rsidRPr="009D42C1" w:rsidRDefault="00A1237F" w:rsidP="009D42C1">
            <w:pPr>
              <w:widowControl w:val="0"/>
              <w:autoSpaceDE w:val="0"/>
              <w:autoSpaceDN w:val="0"/>
              <w:spacing w:before="42"/>
              <w:ind w:right="77"/>
              <w:jc w:val="right"/>
              <w:rPr>
                <w:rFonts w:ascii="Aptos" w:eastAsia="Arial" w:hAnsi="Aptos" w:cs="Arial"/>
                <w:szCs w:val="18"/>
                <w:lang w:eastAsia="en-US"/>
              </w:rPr>
            </w:pPr>
            <w:r w:rsidRPr="009D42C1">
              <w:rPr>
                <w:rFonts w:ascii="Aptos" w:eastAsia="Arial" w:hAnsi="Aptos" w:cs="Arial"/>
                <w:szCs w:val="18"/>
                <w:lang w:eastAsia="en-US"/>
              </w:rPr>
              <w:t>(412)</w:t>
            </w:r>
          </w:p>
        </w:tc>
      </w:tr>
      <w:tr w:rsidR="00A1237F" w:rsidRPr="00CE01C3" w14:paraId="088A0644" w14:textId="77777777" w:rsidTr="009D42C1">
        <w:trPr>
          <w:trHeight w:val="292"/>
        </w:trPr>
        <w:tc>
          <w:tcPr>
            <w:tcW w:w="7380" w:type="dxa"/>
          </w:tcPr>
          <w:p w14:paraId="77AD6CA0" w14:textId="77777777" w:rsidR="00A1237F" w:rsidRPr="009D42C1" w:rsidRDefault="00A1237F" w:rsidP="009D42C1">
            <w:pPr>
              <w:widowControl w:val="0"/>
              <w:autoSpaceDE w:val="0"/>
              <w:autoSpaceDN w:val="0"/>
              <w:spacing w:before="42"/>
              <w:rPr>
                <w:rFonts w:ascii="Aptos" w:eastAsia="Arial" w:hAnsi="Aptos" w:cs="Arial"/>
                <w:b/>
                <w:bCs/>
                <w:szCs w:val="18"/>
                <w:lang w:eastAsia="en-US"/>
              </w:rPr>
            </w:pPr>
            <w:r w:rsidRPr="009D42C1">
              <w:rPr>
                <w:rFonts w:ascii="Aptos" w:eastAsia="Arial" w:hAnsi="Aptos" w:cs="Arial"/>
                <w:b/>
                <w:bCs/>
                <w:szCs w:val="18"/>
                <w:lang w:eastAsia="en-US"/>
              </w:rPr>
              <w:t>Net</w:t>
            </w:r>
            <w:r w:rsidRPr="009D42C1">
              <w:rPr>
                <w:rFonts w:ascii="Aptos" w:eastAsia="Arial" w:hAnsi="Aptos" w:cs="Arial"/>
                <w:b/>
                <w:bCs/>
                <w:spacing w:val="-3"/>
                <w:szCs w:val="18"/>
                <w:lang w:eastAsia="en-US"/>
              </w:rPr>
              <w:t xml:space="preserve"> </w:t>
            </w:r>
            <w:r w:rsidRPr="009D42C1">
              <w:rPr>
                <w:rFonts w:ascii="Aptos" w:eastAsia="Arial" w:hAnsi="Aptos" w:cs="Arial"/>
                <w:b/>
                <w:bCs/>
                <w:szCs w:val="18"/>
                <w:lang w:eastAsia="en-US"/>
              </w:rPr>
              <w:t>Cost</w:t>
            </w:r>
            <w:r w:rsidRPr="009D42C1">
              <w:rPr>
                <w:rFonts w:ascii="Aptos" w:eastAsia="Arial" w:hAnsi="Aptos" w:cs="Arial"/>
                <w:b/>
                <w:bCs/>
                <w:spacing w:val="-3"/>
                <w:szCs w:val="18"/>
                <w:lang w:eastAsia="en-US"/>
              </w:rPr>
              <w:t xml:space="preserve"> </w:t>
            </w:r>
            <w:r w:rsidRPr="009D42C1">
              <w:rPr>
                <w:rFonts w:ascii="Aptos" w:eastAsia="Arial" w:hAnsi="Aptos" w:cs="Arial"/>
                <w:b/>
                <w:bCs/>
                <w:szCs w:val="18"/>
                <w:lang w:eastAsia="en-US"/>
              </w:rPr>
              <w:t>of</w:t>
            </w:r>
            <w:r w:rsidRPr="009D42C1">
              <w:rPr>
                <w:rFonts w:ascii="Aptos" w:eastAsia="Arial" w:hAnsi="Aptos" w:cs="Arial"/>
                <w:b/>
                <w:bCs/>
                <w:spacing w:val="-3"/>
                <w:szCs w:val="18"/>
                <w:lang w:eastAsia="en-US"/>
              </w:rPr>
              <w:t xml:space="preserve"> </w:t>
            </w:r>
            <w:r w:rsidRPr="009D42C1">
              <w:rPr>
                <w:rFonts w:ascii="Aptos" w:eastAsia="Arial" w:hAnsi="Aptos" w:cs="Arial"/>
                <w:b/>
                <w:bCs/>
                <w:szCs w:val="18"/>
                <w:lang w:eastAsia="en-US"/>
              </w:rPr>
              <w:t>Services</w:t>
            </w:r>
            <w:r w:rsidRPr="009D42C1">
              <w:rPr>
                <w:rFonts w:ascii="Aptos" w:eastAsia="Arial" w:hAnsi="Aptos" w:cs="Arial"/>
                <w:b/>
                <w:bCs/>
                <w:spacing w:val="-2"/>
                <w:szCs w:val="18"/>
                <w:lang w:eastAsia="en-US"/>
              </w:rPr>
              <w:t xml:space="preserve"> </w:t>
            </w:r>
            <w:r w:rsidRPr="009D42C1">
              <w:rPr>
                <w:rFonts w:ascii="Aptos" w:eastAsia="Arial" w:hAnsi="Aptos" w:cs="Arial"/>
                <w:b/>
                <w:bCs/>
                <w:szCs w:val="18"/>
                <w:lang w:eastAsia="en-US"/>
              </w:rPr>
              <w:t>in</w:t>
            </w:r>
            <w:r w:rsidRPr="009D42C1">
              <w:rPr>
                <w:rFonts w:ascii="Aptos" w:eastAsia="Arial" w:hAnsi="Aptos" w:cs="Arial"/>
                <w:b/>
                <w:bCs/>
                <w:spacing w:val="-2"/>
                <w:szCs w:val="18"/>
                <w:lang w:eastAsia="en-US"/>
              </w:rPr>
              <w:t xml:space="preserve"> </w:t>
            </w:r>
            <w:r w:rsidRPr="009D42C1">
              <w:rPr>
                <w:rFonts w:ascii="Aptos" w:eastAsia="Arial" w:hAnsi="Aptos" w:cs="Arial"/>
                <w:b/>
                <w:bCs/>
                <w:szCs w:val="18"/>
                <w:lang w:eastAsia="en-US"/>
              </w:rPr>
              <w:t>CIES excluding HRA</w:t>
            </w:r>
          </w:p>
        </w:tc>
        <w:tc>
          <w:tcPr>
            <w:tcW w:w="2012" w:type="dxa"/>
          </w:tcPr>
          <w:p w14:paraId="532D3654" w14:textId="77777777" w:rsidR="00A1237F" w:rsidRPr="009D42C1" w:rsidRDefault="00A1237F" w:rsidP="009D42C1">
            <w:pPr>
              <w:widowControl w:val="0"/>
              <w:autoSpaceDE w:val="0"/>
              <w:autoSpaceDN w:val="0"/>
              <w:spacing w:before="42"/>
              <w:ind w:right="77"/>
              <w:jc w:val="right"/>
              <w:rPr>
                <w:rFonts w:ascii="Aptos" w:eastAsia="Arial" w:hAnsi="Aptos" w:cs="Arial"/>
                <w:b/>
                <w:bCs/>
                <w:szCs w:val="18"/>
                <w:lang w:eastAsia="en-US"/>
              </w:rPr>
            </w:pPr>
            <w:r>
              <w:rPr>
                <w:rFonts w:ascii="Aptos" w:eastAsia="Arial" w:hAnsi="Aptos" w:cs="Arial"/>
                <w:b/>
                <w:bCs/>
                <w:szCs w:val="18"/>
                <w:lang w:eastAsia="en-US"/>
              </w:rPr>
              <w:t>303,134</w:t>
            </w:r>
          </w:p>
        </w:tc>
      </w:tr>
      <w:tr w:rsidR="00A1237F" w:rsidRPr="00CE01C3" w14:paraId="10E5C57B" w14:textId="77777777" w:rsidTr="009D42C1">
        <w:trPr>
          <w:trHeight w:val="250"/>
        </w:trPr>
        <w:tc>
          <w:tcPr>
            <w:tcW w:w="7380" w:type="dxa"/>
            <w:shd w:val="clear" w:color="auto" w:fill="D9D9D9" w:themeFill="background1" w:themeFillShade="D9"/>
          </w:tcPr>
          <w:p w14:paraId="321F18B3" w14:textId="77777777" w:rsidR="00A1237F" w:rsidRPr="009D42C1" w:rsidRDefault="00A1237F" w:rsidP="009D42C1">
            <w:pPr>
              <w:widowControl w:val="0"/>
              <w:autoSpaceDE w:val="0"/>
              <w:autoSpaceDN w:val="0"/>
              <w:spacing w:before="42" w:line="187" w:lineRule="exact"/>
              <w:rPr>
                <w:rFonts w:ascii="Aptos" w:eastAsia="Arial" w:hAnsi="Aptos" w:cs="Arial"/>
                <w:iCs/>
                <w:szCs w:val="18"/>
                <w:lang w:eastAsia="en-US"/>
              </w:rPr>
            </w:pPr>
            <w:r w:rsidRPr="009D42C1">
              <w:rPr>
                <w:rFonts w:ascii="Aptos" w:eastAsia="Arial" w:hAnsi="Aptos" w:cs="Arial"/>
                <w:iCs/>
                <w:szCs w:val="18"/>
                <w:lang w:eastAsia="en-US"/>
              </w:rPr>
              <w:t>Net Cost of Service HRA</w:t>
            </w:r>
          </w:p>
        </w:tc>
        <w:tc>
          <w:tcPr>
            <w:tcW w:w="2012" w:type="dxa"/>
            <w:shd w:val="clear" w:color="auto" w:fill="D9D9D9" w:themeFill="background1" w:themeFillShade="D9"/>
          </w:tcPr>
          <w:p w14:paraId="6E035521" w14:textId="77777777" w:rsidR="00A1237F" w:rsidRPr="009D42C1" w:rsidRDefault="00A1237F" w:rsidP="009D42C1">
            <w:pPr>
              <w:widowControl w:val="0"/>
              <w:autoSpaceDE w:val="0"/>
              <w:autoSpaceDN w:val="0"/>
              <w:spacing w:before="42" w:line="187" w:lineRule="exact"/>
              <w:ind w:right="77"/>
              <w:jc w:val="right"/>
              <w:rPr>
                <w:rFonts w:ascii="Aptos" w:eastAsia="Arial" w:hAnsi="Aptos" w:cs="Arial"/>
                <w:szCs w:val="18"/>
                <w:lang w:eastAsia="en-US"/>
              </w:rPr>
            </w:pPr>
            <w:r w:rsidRPr="009D42C1">
              <w:rPr>
                <w:rFonts w:ascii="Aptos" w:eastAsia="Arial" w:hAnsi="Aptos" w:cs="Arial"/>
                <w:szCs w:val="18"/>
                <w:lang w:eastAsia="en-US"/>
              </w:rPr>
              <w:t>(8,770)</w:t>
            </w:r>
          </w:p>
        </w:tc>
      </w:tr>
      <w:tr w:rsidR="00A1237F" w:rsidRPr="00A57CC9" w14:paraId="397E4E74" w14:textId="77777777" w:rsidTr="009D42C1">
        <w:trPr>
          <w:trHeight w:val="250"/>
        </w:trPr>
        <w:tc>
          <w:tcPr>
            <w:tcW w:w="7380" w:type="dxa"/>
          </w:tcPr>
          <w:p w14:paraId="59D5C823" w14:textId="77777777" w:rsidR="00A1237F" w:rsidRPr="009D42C1" w:rsidRDefault="00A1237F" w:rsidP="009D42C1">
            <w:pPr>
              <w:widowControl w:val="0"/>
              <w:autoSpaceDE w:val="0"/>
              <w:autoSpaceDN w:val="0"/>
              <w:spacing w:before="42" w:line="187" w:lineRule="exact"/>
              <w:rPr>
                <w:rFonts w:ascii="Aptos" w:eastAsia="Arial" w:hAnsi="Aptos" w:cs="Arial"/>
                <w:b/>
                <w:bCs/>
                <w:iCs/>
                <w:szCs w:val="18"/>
                <w:lang w:eastAsia="en-US"/>
              </w:rPr>
            </w:pPr>
            <w:r w:rsidRPr="009D42C1">
              <w:rPr>
                <w:rFonts w:ascii="Aptos" w:eastAsia="Arial" w:hAnsi="Aptos" w:cs="Arial"/>
                <w:b/>
                <w:bCs/>
                <w:iCs/>
                <w:szCs w:val="18"/>
                <w:lang w:eastAsia="en-US"/>
              </w:rPr>
              <w:t>Net Cost of Services in CIES</w:t>
            </w:r>
          </w:p>
        </w:tc>
        <w:tc>
          <w:tcPr>
            <w:tcW w:w="2012" w:type="dxa"/>
          </w:tcPr>
          <w:p w14:paraId="796BD95A" w14:textId="77777777" w:rsidR="00A1237F" w:rsidRPr="009D42C1" w:rsidRDefault="00A1237F" w:rsidP="009D42C1">
            <w:pPr>
              <w:widowControl w:val="0"/>
              <w:autoSpaceDE w:val="0"/>
              <w:autoSpaceDN w:val="0"/>
              <w:spacing w:before="42" w:line="187" w:lineRule="exact"/>
              <w:ind w:right="77"/>
              <w:jc w:val="right"/>
              <w:rPr>
                <w:rFonts w:ascii="Aptos" w:eastAsia="Arial" w:hAnsi="Aptos" w:cs="Arial"/>
                <w:b/>
                <w:bCs/>
                <w:szCs w:val="18"/>
                <w:lang w:eastAsia="en-US"/>
              </w:rPr>
            </w:pPr>
            <w:r w:rsidRPr="009D42C1">
              <w:rPr>
                <w:rFonts w:ascii="Aptos" w:eastAsia="Arial" w:hAnsi="Aptos" w:cs="Arial"/>
                <w:b/>
                <w:bCs/>
                <w:szCs w:val="18"/>
                <w:lang w:eastAsia="en-US"/>
              </w:rPr>
              <w:t>294,364</w:t>
            </w:r>
          </w:p>
        </w:tc>
      </w:tr>
    </w:tbl>
    <w:p w14:paraId="3D947C40" w14:textId="77777777" w:rsidR="00A1237F" w:rsidRPr="003A2349" w:rsidRDefault="00A1237F" w:rsidP="00A1237F">
      <w:pPr>
        <w:widowControl w:val="0"/>
        <w:autoSpaceDE w:val="0"/>
        <w:autoSpaceDN w:val="0"/>
        <w:spacing w:before="4"/>
        <w:rPr>
          <w:rFonts w:ascii="Aptos" w:eastAsia="Arial" w:hAnsi="Aptos" w:cs="Arial"/>
          <w:i/>
          <w:szCs w:val="18"/>
          <w:lang w:eastAsia="en-US"/>
        </w:rPr>
      </w:pPr>
    </w:p>
    <w:p w14:paraId="046F815D" w14:textId="77777777" w:rsidR="00A1237F" w:rsidRPr="009D42C1" w:rsidRDefault="00A1237F" w:rsidP="00A1237F">
      <w:pPr>
        <w:widowControl w:val="0"/>
        <w:autoSpaceDE w:val="0"/>
        <w:autoSpaceDN w:val="0"/>
        <w:rPr>
          <w:rFonts w:ascii="Aptos" w:eastAsia="Arial" w:hAnsi="Aptos" w:cs="Arial"/>
          <w:bCs/>
          <w:szCs w:val="18"/>
          <w:lang w:eastAsia="en-US"/>
        </w:rPr>
      </w:pPr>
      <w:r w:rsidRPr="009D42C1">
        <w:rPr>
          <w:rFonts w:ascii="Aptos" w:eastAsia="Arial" w:hAnsi="Aptos" w:cs="Arial"/>
          <w:bCs/>
          <w:szCs w:val="18"/>
          <w:lang w:eastAsia="en-US"/>
        </w:rPr>
        <w:t xml:space="preserve">The Council reports both bad debt and interest payments within its departmental outturn. </w:t>
      </w:r>
    </w:p>
    <w:p w14:paraId="44C285A8" w14:textId="77777777" w:rsidR="00A1237F" w:rsidRPr="0063571B" w:rsidRDefault="00A1237F" w:rsidP="00A1237F">
      <w:pPr>
        <w:widowControl w:val="0"/>
        <w:autoSpaceDE w:val="0"/>
        <w:autoSpaceDN w:val="0"/>
        <w:rPr>
          <w:rFonts w:ascii="Aptos" w:eastAsia="Arial" w:hAnsi="Aptos" w:cs="Arial"/>
          <w:b/>
          <w:szCs w:val="18"/>
          <w:lang w:eastAsia="en-US"/>
        </w:rPr>
      </w:pPr>
    </w:p>
    <w:p w14:paraId="6ADDA395" w14:textId="77777777" w:rsidR="00A1237F" w:rsidRDefault="00A1237F" w:rsidP="00A1237F">
      <w:pPr>
        <w:widowControl w:val="0"/>
        <w:autoSpaceDE w:val="0"/>
        <w:autoSpaceDN w:val="0"/>
        <w:rPr>
          <w:rFonts w:ascii="Aptos" w:eastAsia="Arial" w:hAnsi="Aptos" w:cs="Arial"/>
          <w:szCs w:val="18"/>
          <w:lang w:eastAsia="en-US"/>
        </w:rPr>
      </w:pPr>
      <w:r w:rsidRPr="00A2713C">
        <w:rPr>
          <w:rFonts w:ascii="Aptos" w:eastAsia="Arial" w:hAnsi="Aptos" w:cs="Arial"/>
          <w:b/>
          <w:szCs w:val="18"/>
          <w:lang w:eastAsia="en-US"/>
        </w:rPr>
        <w:t>Savings</w:t>
      </w:r>
    </w:p>
    <w:p w14:paraId="53D96CE9" w14:textId="77777777" w:rsidR="00A1237F" w:rsidRDefault="00A1237F" w:rsidP="00A1237F">
      <w:pPr>
        <w:widowControl w:val="0"/>
        <w:autoSpaceDE w:val="0"/>
        <w:autoSpaceDN w:val="0"/>
        <w:rPr>
          <w:rFonts w:ascii="Aptos" w:eastAsia="Arial" w:hAnsi="Aptos" w:cs="Arial"/>
          <w:szCs w:val="18"/>
          <w:lang w:eastAsia="en-US"/>
        </w:rPr>
      </w:pPr>
    </w:p>
    <w:p w14:paraId="57340222" w14:textId="77777777" w:rsidR="00A1237F" w:rsidRDefault="00A1237F" w:rsidP="00A1237F">
      <w:pPr>
        <w:widowControl w:val="0"/>
        <w:autoSpaceDE w:val="0"/>
        <w:autoSpaceDN w:val="0"/>
        <w:jc w:val="both"/>
        <w:rPr>
          <w:rFonts w:ascii="Aptos" w:eastAsia="Arial" w:hAnsi="Aptos" w:cs="Arial"/>
          <w:sz w:val="22"/>
          <w:szCs w:val="22"/>
          <w:lang w:eastAsia="en-US"/>
        </w:rPr>
      </w:pPr>
      <w:r w:rsidRPr="004D6301">
        <w:rPr>
          <w:rFonts w:ascii="Aptos" w:eastAsia="Arial" w:hAnsi="Aptos" w:cs="Arial"/>
          <w:bCs/>
          <w:szCs w:val="18"/>
          <w:lang w:eastAsia="en-US"/>
        </w:rPr>
        <w:t xml:space="preserve">When the Council set its budget for 2025/26 it approved savings </w:t>
      </w:r>
      <w:r>
        <w:rPr>
          <w:rFonts w:ascii="Aptos" w:eastAsia="Arial" w:hAnsi="Aptos" w:cs="Arial"/>
          <w:bCs/>
          <w:szCs w:val="18"/>
          <w:lang w:eastAsia="en-US"/>
        </w:rPr>
        <w:t xml:space="preserve">of </w:t>
      </w:r>
      <w:r w:rsidRPr="009D42C1">
        <w:rPr>
          <w:rFonts w:ascii="Aptos" w:eastAsia="Arial" w:hAnsi="Aptos" w:cs="Arial"/>
          <w:bCs/>
          <w:szCs w:val="18"/>
          <w:lang w:eastAsia="en-US"/>
        </w:rPr>
        <w:t>£</w:t>
      </w:r>
      <w:r>
        <w:rPr>
          <w:rFonts w:ascii="Aptos" w:eastAsia="Arial" w:hAnsi="Aptos" w:cs="Arial"/>
          <w:bCs/>
          <w:szCs w:val="18"/>
          <w:lang w:eastAsia="en-US"/>
        </w:rPr>
        <w:t>7.102m, which comprising £6.582m of recurring savings,</w:t>
      </w:r>
      <w:r w:rsidRPr="009D42C1">
        <w:rPr>
          <w:rFonts w:ascii="Aptos" w:eastAsia="Arial" w:hAnsi="Aptos" w:cs="Arial"/>
          <w:bCs/>
          <w:szCs w:val="18"/>
          <w:lang w:eastAsia="en-US"/>
        </w:rPr>
        <w:t xml:space="preserve"> £</w:t>
      </w:r>
      <w:r>
        <w:rPr>
          <w:rFonts w:ascii="Aptos" w:eastAsia="Arial" w:hAnsi="Aptos" w:cs="Arial"/>
          <w:bCs/>
          <w:szCs w:val="18"/>
          <w:lang w:eastAsia="en-US"/>
        </w:rPr>
        <w:t>0.</w:t>
      </w:r>
      <w:r w:rsidRPr="009D42C1">
        <w:rPr>
          <w:rFonts w:ascii="Aptos" w:eastAsia="Arial" w:hAnsi="Aptos" w:cs="Arial"/>
          <w:bCs/>
          <w:szCs w:val="18"/>
          <w:lang w:eastAsia="en-US"/>
        </w:rPr>
        <w:t>176</w:t>
      </w:r>
      <w:r>
        <w:rPr>
          <w:rFonts w:ascii="Aptos" w:eastAsia="Arial" w:hAnsi="Aptos" w:cs="Arial"/>
          <w:bCs/>
          <w:szCs w:val="18"/>
          <w:lang w:eastAsia="en-US"/>
        </w:rPr>
        <w:t>m</w:t>
      </w:r>
      <w:r w:rsidRPr="009D42C1">
        <w:rPr>
          <w:rFonts w:ascii="Aptos" w:eastAsia="Arial" w:hAnsi="Aptos" w:cs="Arial"/>
          <w:bCs/>
          <w:szCs w:val="18"/>
          <w:lang w:eastAsia="en-US"/>
        </w:rPr>
        <w:t xml:space="preserve"> of temporary savings and £</w:t>
      </w:r>
      <w:r>
        <w:rPr>
          <w:rFonts w:ascii="Aptos" w:eastAsia="Arial" w:hAnsi="Aptos" w:cs="Arial"/>
          <w:bCs/>
          <w:szCs w:val="18"/>
          <w:lang w:eastAsia="en-US"/>
        </w:rPr>
        <w:t>0.</w:t>
      </w:r>
      <w:r w:rsidRPr="009D42C1">
        <w:rPr>
          <w:rFonts w:ascii="Aptos" w:eastAsia="Arial" w:hAnsi="Aptos" w:cs="Arial"/>
          <w:bCs/>
          <w:szCs w:val="18"/>
          <w:lang w:eastAsia="en-US"/>
        </w:rPr>
        <w:t>344</w:t>
      </w:r>
      <w:r>
        <w:rPr>
          <w:rFonts w:ascii="Aptos" w:eastAsia="Arial" w:hAnsi="Aptos" w:cs="Arial"/>
          <w:bCs/>
          <w:szCs w:val="18"/>
          <w:lang w:eastAsia="en-US"/>
        </w:rPr>
        <w:t xml:space="preserve"> </w:t>
      </w:r>
      <w:r w:rsidRPr="009D42C1">
        <w:rPr>
          <w:rFonts w:ascii="Aptos" w:eastAsia="Arial" w:hAnsi="Aptos" w:cs="Arial"/>
          <w:bCs/>
          <w:szCs w:val="18"/>
          <w:lang w:eastAsia="en-US"/>
        </w:rPr>
        <w:t>from increases in charges</w:t>
      </w:r>
      <w:r>
        <w:rPr>
          <w:rFonts w:ascii="Aptos" w:eastAsia="Arial" w:hAnsi="Aptos" w:cs="Arial"/>
          <w:bCs/>
          <w:szCs w:val="18"/>
          <w:lang w:eastAsia="en-US"/>
        </w:rPr>
        <w:t>.  Savings achieved in the year totalled £5.361m, which included £0.118m from the transformation project.  Savings of £0.334m were deferred to future years and £1.407m were assessed as unachievable.</w:t>
      </w:r>
    </w:p>
    <w:p w14:paraId="0142A3E1" w14:textId="77777777" w:rsidR="00A1237F" w:rsidRDefault="00A1237F" w:rsidP="00A1237F">
      <w:pPr>
        <w:widowControl w:val="0"/>
        <w:autoSpaceDE w:val="0"/>
        <w:autoSpaceDN w:val="0"/>
        <w:jc w:val="both"/>
        <w:rPr>
          <w:rFonts w:ascii="Aptos" w:eastAsia="Arial" w:hAnsi="Aptos" w:cs="Arial"/>
          <w:sz w:val="22"/>
          <w:szCs w:val="22"/>
          <w:lang w:eastAsia="en-US"/>
        </w:rPr>
      </w:pPr>
    </w:p>
    <w:p w14:paraId="749593D3" w14:textId="77777777" w:rsidR="00A1237F" w:rsidRDefault="00A1237F" w:rsidP="00A1237F">
      <w:pPr>
        <w:widowControl w:val="0"/>
        <w:autoSpaceDE w:val="0"/>
        <w:autoSpaceDN w:val="0"/>
        <w:jc w:val="both"/>
        <w:rPr>
          <w:rFonts w:ascii="Aptos" w:eastAsia="Arial" w:hAnsi="Aptos" w:cs="Arial"/>
          <w:sz w:val="22"/>
          <w:szCs w:val="22"/>
          <w:lang w:eastAsia="en-US"/>
        </w:rPr>
      </w:pPr>
    </w:p>
    <w:p w14:paraId="2955027C" w14:textId="77777777" w:rsidR="00A1237F" w:rsidRDefault="00A1237F" w:rsidP="00A1237F">
      <w:pPr>
        <w:widowControl w:val="0"/>
        <w:autoSpaceDE w:val="0"/>
        <w:autoSpaceDN w:val="0"/>
        <w:jc w:val="both"/>
        <w:rPr>
          <w:rFonts w:ascii="Aptos" w:eastAsia="Arial" w:hAnsi="Aptos" w:cs="Arial"/>
          <w:sz w:val="22"/>
          <w:szCs w:val="22"/>
          <w:lang w:eastAsia="en-US"/>
        </w:rPr>
      </w:pPr>
    </w:p>
    <w:p w14:paraId="3D4D2597" w14:textId="77777777" w:rsidR="00A1237F" w:rsidRDefault="00A1237F" w:rsidP="00A1237F">
      <w:pPr>
        <w:widowControl w:val="0"/>
        <w:autoSpaceDE w:val="0"/>
        <w:autoSpaceDN w:val="0"/>
        <w:jc w:val="both"/>
        <w:rPr>
          <w:rFonts w:ascii="Aptos" w:eastAsia="Arial" w:hAnsi="Aptos" w:cs="Arial"/>
          <w:sz w:val="22"/>
          <w:szCs w:val="22"/>
          <w:lang w:eastAsia="en-US"/>
        </w:rPr>
      </w:pPr>
    </w:p>
    <w:p w14:paraId="53A7E3D3" w14:textId="77777777" w:rsidR="00A1237F" w:rsidRPr="003A2349" w:rsidRDefault="00A1237F" w:rsidP="00A1237F">
      <w:pPr>
        <w:widowControl w:val="0"/>
        <w:autoSpaceDE w:val="0"/>
        <w:autoSpaceDN w:val="0"/>
        <w:ind w:right="184"/>
        <w:jc w:val="both"/>
        <w:rPr>
          <w:rFonts w:ascii="Aptos" w:eastAsia="Arial" w:hAnsi="Aptos" w:cs="Arial"/>
          <w:szCs w:val="18"/>
          <w:lang w:eastAsia="en-US"/>
        </w:rPr>
      </w:pPr>
    </w:p>
    <w:p w14:paraId="6ADC0AEA" w14:textId="77777777" w:rsidR="00A1237F" w:rsidRPr="003A2349" w:rsidRDefault="00A1237F" w:rsidP="00A1237F">
      <w:pPr>
        <w:widowControl w:val="0"/>
        <w:autoSpaceDE w:val="0"/>
        <w:autoSpaceDN w:val="0"/>
        <w:spacing w:line="278" w:lineRule="auto"/>
        <w:ind w:right="184"/>
        <w:jc w:val="both"/>
        <w:rPr>
          <w:rFonts w:ascii="Aptos" w:eastAsia="Arial" w:hAnsi="Aptos" w:cs="Arial"/>
          <w:szCs w:val="18"/>
          <w:lang w:eastAsia="en-US"/>
        </w:rPr>
      </w:pPr>
    </w:p>
    <w:p w14:paraId="169B971D" w14:textId="77777777" w:rsidR="00A1237F" w:rsidRPr="003A2349" w:rsidRDefault="00A1237F" w:rsidP="00A1237F">
      <w:pPr>
        <w:widowControl w:val="0"/>
        <w:autoSpaceDE w:val="0"/>
        <w:autoSpaceDN w:val="0"/>
        <w:spacing w:line="278" w:lineRule="auto"/>
        <w:ind w:left="240" w:right="184"/>
        <w:rPr>
          <w:rFonts w:ascii="Aptos" w:eastAsia="Arial" w:hAnsi="Aptos" w:cs="Arial"/>
          <w:szCs w:val="18"/>
          <w:lang w:eastAsia="en-US"/>
        </w:rPr>
        <w:sectPr w:rsidR="00A1237F" w:rsidRPr="003A2349" w:rsidSect="00A1237F">
          <w:pgSz w:w="11894" w:h="16834" w:code="9"/>
          <w:pgMar w:top="1134" w:right="1134" w:bottom="1134" w:left="1134" w:header="720" w:footer="720" w:gutter="0"/>
          <w:cols w:space="720"/>
        </w:sectPr>
      </w:pPr>
      <w:r w:rsidRPr="003A2349">
        <w:rPr>
          <w:rFonts w:ascii="Aptos" w:eastAsia="Arial" w:hAnsi="Aptos" w:cs="Arial"/>
          <w:szCs w:val="18"/>
          <w:lang w:eastAsia="en-US"/>
        </w:rPr>
        <w:t xml:space="preserve"> </w:t>
      </w:r>
    </w:p>
    <w:p w14:paraId="6A0100C9" w14:textId="77777777" w:rsidR="00A1237F" w:rsidRPr="00443395" w:rsidRDefault="00A1237F" w:rsidP="00A1237F">
      <w:pPr>
        <w:jc w:val="right"/>
        <w:rPr>
          <w:rFonts w:ascii="Aptos" w:hAnsi="Aptos" w:cs="Arial"/>
          <w:b/>
          <w:color w:val="B117B1"/>
          <w:sz w:val="24"/>
          <w:szCs w:val="24"/>
        </w:rPr>
      </w:pPr>
      <w:r w:rsidRPr="00443395">
        <w:rPr>
          <w:rFonts w:ascii="Aptos" w:hAnsi="Aptos" w:cs="Arial"/>
          <w:b/>
          <w:color w:val="B117B1"/>
          <w:sz w:val="24"/>
          <w:szCs w:val="24"/>
        </w:rPr>
        <w:lastRenderedPageBreak/>
        <w:t>Management Commentary (cont.)</w:t>
      </w:r>
    </w:p>
    <w:p w14:paraId="43880346" w14:textId="77777777" w:rsidR="00A1237F" w:rsidRPr="003A2349" w:rsidRDefault="00A1237F" w:rsidP="00A1237F">
      <w:pPr>
        <w:widowControl w:val="0"/>
        <w:autoSpaceDE w:val="0"/>
        <w:autoSpaceDN w:val="0"/>
        <w:spacing w:before="7"/>
        <w:rPr>
          <w:rFonts w:ascii="Aptos" w:eastAsia="Arial" w:hAnsi="Aptos" w:cs="Arial"/>
          <w:b/>
          <w:sz w:val="22"/>
          <w:szCs w:val="18"/>
          <w:lang w:eastAsia="en-US"/>
        </w:rPr>
      </w:pPr>
    </w:p>
    <w:p w14:paraId="53F26F9E" w14:textId="77777777" w:rsidR="00A1237F" w:rsidRPr="003A2349" w:rsidRDefault="00A1237F" w:rsidP="00A1237F">
      <w:pPr>
        <w:widowControl w:val="0"/>
        <w:autoSpaceDE w:val="0"/>
        <w:autoSpaceDN w:val="0"/>
        <w:outlineLvl w:val="5"/>
        <w:rPr>
          <w:rFonts w:ascii="Aptos" w:eastAsia="Arial" w:hAnsi="Aptos" w:cs="Arial"/>
          <w:b/>
          <w:szCs w:val="18"/>
          <w:lang w:eastAsia="en-US"/>
        </w:rPr>
      </w:pPr>
      <w:r w:rsidRPr="008670EB">
        <w:rPr>
          <w:rFonts w:ascii="Aptos" w:eastAsia="Arial" w:hAnsi="Aptos" w:cs="Arial"/>
          <w:b/>
          <w:szCs w:val="18"/>
          <w:lang w:eastAsia="en-US"/>
        </w:rPr>
        <w:t>Housing</w:t>
      </w:r>
      <w:r w:rsidRPr="008670EB">
        <w:rPr>
          <w:rFonts w:ascii="Aptos" w:eastAsia="Arial" w:hAnsi="Aptos" w:cs="Arial"/>
          <w:b/>
          <w:spacing w:val="-8"/>
          <w:szCs w:val="18"/>
          <w:lang w:eastAsia="en-US"/>
        </w:rPr>
        <w:t xml:space="preserve"> </w:t>
      </w:r>
      <w:r w:rsidRPr="008670EB">
        <w:rPr>
          <w:rFonts w:ascii="Aptos" w:eastAsia="Arial" w:hAnsi="Aptos" w:cs="Arial"/>
          <w:b/>
          <w:szCs w:val="18"/>
          <w:lang w:eastAsia="en-US"/>
        </w:rPr>
        <w:t>Revenue</w:t>
      </w:r>
      <w:r w:rsidRPr="008670EB">
        <w:rPr>
          <w:rFonts w:ascii="Aptos" w:eastAsia="Arial" w:hAnsi="Aptos" w:cs="Arial"/>
          <w:b/>
          <w:spacing w:val="-12"/>
          <w:szCs w:val="18"/>
          <w:lang w:eastAsia="en-US"/>
        </w:rPr>
        <w:t xml:space="preserve"> </w:t>
      </w:r>
      <w:r w:rsidRPr="008670EB">
        <w:rPr>
          <w:rFonts w:ascii="Aptos" w:eastAsia="Arial" w:hAnsi="Aptos" w:cs="Arial"/>
          <w:b/>
          <w:szCs w:val="18"/>
          <w:lang w:eastAsia="en-US"/>
        </w:rPr>
        <w:t>Account</w:t>
      </w:r>
    </w:p>
    <w:p w14:paraId="16B0DC6A" w14:textId="77777777" w:rsidR="00A1237F" w:rsidRPr="003A2349" w:rsidRDefault="00A1237F" w:rsidP="00A1237F">
      <w:pPr>
        <w:widowControl w:val="0"/>
        <w:autoSpaceDE w:val="0"/>
        <w:autoSpaceDN w:val="0"/>
        <w:rPr>
          <w:rFonts w:ascii="Aptos" w:eastAsia="Arial" w:hAnsi="Aptos" w:cs="Arial"/>
          <w:b/>
          <w:szCs w:val="18"/>
          <w:lang w:eastAsia="en-US"/>
        </w:rPr>
      </w:pPr>
    </w:p>
    <w:p w14:paraId="1A048416" w14:textId="77777777" w:rsidR="00A1237F" w:rsidRPr="003A2349" w:rsidRDefault="00A1237F" w:rsidP="00A1237F">
      <w:pPr>
        <w:widowControl w:val="0"/>
        <w:autoSpaceDE w:val="0"/>
        <w:autoSpaceDN w:val="0"/>
        <w:rPr>
          <w:rFonts w:ascii="Aptos" w:eastAsia="Arial" w:hAnsi="Aptos" w:cs="Arial"/>
          <w:szCs w:val="18"/>
          <w:lang w:eastAsia="en-US"/>
        </w:rPr>
      </w:pPr>
      <w:r w:rsidRPr="003A2349">
        <w:rPr>
          <w:rFonts w:ascii="Aptos" w:eastAsia="Arial" w:hAnsi="Aptos" w:cs="Arial"/>
          <w:szCs w:val="18"/>
          <w:lang w:eastAsia="en-US"/>
        </w:rPr>
        <w:t>Our</w:t>
      </w:r>
      <w:r w:rsidRPr="003A2349">
        <w:rPr>
          <w:rFonts w:ascii="Aptos" w:eastAsia="Arial" w:hAnsi="Aptos" w:cs="Arial"/>
          <w:spacing w:val="-3"/>
          <w:szCs w:val="18"/>
          <w:lang w:eastAsia="en-US"/>
        </w:rPr>
        <w:t xml:space="preserve"> </w:t>
      </w:r>
      <w:r w:rsidRPr="009D42C1">
        <w:rPr>
          <w:rFonts w:ascii="Aptos" w:eastAsia="Arial" w:hAnsi="Aptos" w:cs="Arial"/>
          <w:szCs w:val="18"/>
          <w:lang w:eastAsia="en-US"/>
        </w:rPr>
        <w:t>6,4</w:t>
      </w:r>
      <w:r w:rsidRPr="0019283A">
        <w:rPr>
          <w:rFonts w:ascii="Aptos" w:eastAsia="Arial" w:hAnsi="Aptos" w:cs="Arial"/>
          <w:szCs w:val="18"/>
          <w:lang w:eastAsia="en-US"/>
        </w:rPr>
        <w:t>45</w:t>
      </w:r>
      <w:r w:rsidRPr="003A2349">
        <w:rPr>
          <w:rFonts w:ascii="Aptos" w:eastAsia="Arial" w:hAnsi="Aptos" w:cs="Arial"/>
          <w:spacing w:val="-3"/>
          <w:szCs w:val="18"/>
          <w:lang w:eastAsia="en-US"/>
        </w:rPr>
        <w:t xml:space="preserve"> </w:t>
      </w:r>
      <w:r w:rsidRPr="003A2349">
        <w:rPr>
          <w:rFonts w:ascii="Aptos" w:eastAsia="Arial" w:hAnsi="Aptos" w:cs="Arial"/>
          <w:szCs w:val="18"/>
          <w:lang w:eastAsia="en-US"/>
        </w:rPr>
        <w:t>houses</w:t>
      </w:r>
      <w:r w:rsidRPr="003A2349">
        <w:rPr>
          <w:rFonts w:ascii="Aptos" w:eastAsia="Arial" w:hAnsi="Aptos" w:cs="Arial"/>
          <w:spacing w:val="-4"/>
          <w:szCs w:val="18"/>
          <w:lang w:eastAsia="en-US"/>
        </w:rPr>
        <w:t xml:space="preserve"> </w:t>
      </w:r>
      <w:r w:rsidRPr="003A2349">
        <w:rPr>
          <w:rFonts w:ascii="Aptos" w:eastAsia="Arial" w:hAnsi="Aptos" w:cs="Arial"/>
          <w:szCs w:val="18"/>
          <w:lang w:eastAsia="en-US"/>
        </w:rPr>
        <w:t>(202</w:t>
      </w:r>
      <w:r>
        <w:rPr>
          <w:rFonts w:ascii="Aptos" w:eastAsia="Arial" w:hAnsi="Aptos" w:cs="Arial"/>
          <w:szCs w:val="18"/>
          <w:lang w:eastAsia="en-US"/>
        </w:rPr>
        <w:t>4</w:t>
      </w:r>
      <w:r w:rsidRPr="003A2349">
        <w:rPr>
          <w:rFonts w:ascii="Aptos" w:eastAsia="Arial" w:hAnsi="Aptos" w:cs="Arial"/>
          <w:szCs w:val="18"/>
          <w:lang w:eastAsia="en-US"/>
        </w:rPr>
        <w:t>/2</w:t>
      </w:r>
      <w:r>
        <w:rPr>
          <w:rFonts w:ascii="Aptos" w:eastAsia="Arial" w:hAnsi="Aptos" w:cs="Arial"/>
          <w:szCs w:val="18"/>
          <w:lang w:eastAsia="en-US"/>
        </w:rPr>
        <w:t>5</w:t>
      </w:r>
      <w:r w:rsidRPr="003A2349">
        <w:rPr>
          <w:rFonts w:ascii="Aptos" w:eastAsia="Arial" w:hAnsi="Aptos" w:cs="Arial"/>
          <w:szCs w:val="18"/>
          <w:lang w:eastAsia="en-US"/>
        </w:rPr>
        <w:t>:</w:t>
      </w:r>
      <w:r w:rsidRPr="003A2349">
        <w:rPr>
          <w:rFonts w:ascii="Aptos" w:eastAsia="Arial" w:hAnsi="Aptos" w:cs="Arial"/>
          <w:spacing w:val="-2"/>
          <w:szCs w:val="18"/>
          <w:lang w:eastAsia="en-US"/>
        </w:rPr>
        <w:t xml:space="preserve"> </w:t>
      </w:r>
      <w:r w:rsidRPr="003A2349">
        <w:rPr>
          <w:rFonts w:ascii="Aptos" w:eastAsia="Arial" w:hAnsi="Aptos" w:cs="Arial"/>
          <w:szCs w:val="18"/>
          <w:lang w:eastAsia="en-US"/>
        </w:rPr>
        <w:t>6,</w:t>
      </w:r>
      <w:r>
        <w:rPr>
          <w:rFonts w:ascii="Aptos" w:eastAsia="Arial" w:hAnsi="Aptos" w:cs="Arial"/>
          <w:szCs w:val="18"/>
          <w:lang w:eastAsia="en-US"/>
        </w:rPr>
        <w:t>400</w:t>
      </w:r>
      <w:r w:rsidRPr="003A2349">
        <w:rPr>
          <w:rFonts w:ascii="Aptos" w:eastAsia="Arial" w:hAnsi="Aptos" w:cs="Arial"/>
          <w:szCs w:val="18"/>
          <w:lang w:eastAsia="en-US"/>
        </w:rPr>
        <w:t>)</w:t>
      </w:r>
      <w:r w:rsidRPr="003A2349">
        <w:rPr>
          <w:rFonts w:ascii="Aptos" w:eastAsia="Arial" w:hAnsi="Aptos" w:cs="Arial"/>
          <w:spacing w:val="-4"/>
          <w:szCs w:val="18"/>
          <w:lang w:eastAsia="en-US"/>
        </w:rPr>
        <w:t xml:space="preserve"> </w:t>
      </w:r>
      <w:r w:rsidRPr="003A2349">
        <w:rPr>
          <w:rFonts w:ascii="Aptos" w:eastAsia="Arial" w:hAnsi="Aptos" w:cs="Arial"/>
          <w:szCs w:val="18"/>
          <w:lang w:eastAsia="en-US"/>
        </w:rPr>
        <w:t>are</w:t>
      </w:r>
      <w:r w:rsidRPr="003A2349">
        <w:rPr>
          <w:rFonts w:ascii="Aptos" w:eastAsia="Arial" w:hAnsi="Aptos" w:cs="Arial"/>
          <w:spacing w:val="-3"/>
          <w:szCs w:val="18"/>
          <w:lang w:eastAsia="en-US"/>
        </w:rPr>
        <w:t xml:space="preserve"> </w:t>
      </w:r>
      <w:r w:rsidRPr="003A2349">
        <w:rPr>
          <w:rFonts w:ascii="Aptos" w:eastAsia="Arial" w:hAnsi="Aptos" w:cs="Arial"/>
          <w:szCs w:val="18"/>
          <w:lang w:eastAsia="en-US"/>
        </w:rPr>
        <w:t>held</w:t>
      </w:r>
      <w:r w:rsidRPr="003A2349">
        <w:rPr>
          <w:rFonts w:ascii="Aptos" w:eastAsia="Arial" w:hAnsi="Aptos" w:cs="Arial"/>
          <w:spacing w:val="-4"/>
          <w:szCs w:val="18"/>
          <w:lang w:eastAsia="en-US"/>
        </w:rPr>
        <w:t xml:space="preserve"> </w:t>
      </w:r>
      <w:r w:rsidRPr="003A2349">
        <w:rPr>
          <w:rFonts w:ascii="Aptos" w:eastAsia="Arial" w:hAnsi="Aptos" w:cs="Arial"/>
          <w:szCs w:val="18"/>
          <w:lang w:eastAsia="en-US"/>
        </w:rPr>
        <w:t>on</w:t>
      </w:r>
      <w:r w:rsidRPr="003A2349">
        <w:rPr>
          <w:rFonts w:ascii="Aptos" w:eastAsia="Arial" w:hAnsi="Aptos" w:cs="Arial"/>
          <w:spacing w:val="-3"/>
          <w:szCs w:val="18"/>
          <w:lang w:eastAsia="en-US"/>
        </w:rPr>
        <w:t xml:space="preserve"> </w:t>
      </w:r>
      <w:r w:rsidRPr="003A2349">
        <w:rPr>
          <w:rFonts w:ascii="Aptos" w:eastAsia="Arial" w:hAnsi="Aptos" w:cs="Arial"/>
          <w:szCs w:val="18"/>
          <w:lang w:eastAsia="en-US"/>
        </w:rPr>
        <w:t>the</w:t>
      </w:r>
      <w:r w:rsidRPr="003A2349">
        <w:rPr>
          <w:rFonts w:ascii="Aptos" w:eastAsia="Arial" w:hAnsi="Aptos" w:cs="Arial"/>
          <w:spacing w:val="-3"/>
          <w:szCs w:val="18"/>
          <w:lang w:eastAsia="en-US"/>
        </w:rPr>
        <w:t xml:space="preserve"> </w:t>
      </w:r>
      <w:r w:rsidRPr="003A2349">
        <w:rPr>
          <w:rFonts w:ascii="Aptos" w:eastAsia="Arial" w:hAnsi="Aptos" w:cs="Arial"/>
          <w:szCs w:val="18"/>
          <w:lang w:eastAsia="en-US"/>
        </w:rPr>
        <w:t>Housing</w:t>
      </w:r>
      <w:r w:rsidRPr="003A2349">
        <w:rPr>
          <w:rFonts w:ascii="Aptos" w:eastAsia="Arial" w:hAnsi="Aptos" w:cs="Arial"/>
          <w:spacing w:val="-3"/>
          <w:szCs w:val="18"/>
          <w:lang w:eastAsia="en-US"/>
        </w:rPr>
        <w:t xml:space="preserve"> </w:t>
      </w:r>
      <w:r w:rsidRPr="003A2349">
        <w:rPr>
          <w:rFonts w:ascii="Aptos" w:eastAsia="Arial" w:hAnsi="Aptos" w:cs="Arial"/>
          <w:szCs w:val="18"/>
          <w:lang w:eastAsia="en-US"/>
        </w:rPr>
        <w:t>Revenue</w:t>
      </w:r>
      <w:r w:rsidRPr="003A2349">
        <w:rPr>
          <w:rFonts w:ascii="Aptos" w:eastAsia="Arial" w:hAnsi="Aptos" w:cs="Arial"/>
          <w:spacing w:val="-11"/>
          <w:szCs w:val="18"/>
          <w:lang w:eastAsia="en-US"/>
        </w:rPr>
        <w:t xml:space="preserve"> </w:t>
      </w:r>
      <w:r w:rsidRPr="003A2349">
        <w:rPr>
          <w:rFonts w:ascii="Aptos" w:eastAsia="Arial" w:hAnsi="Aptos" w:cs="Arial"/>
          <w:szCs w:val="18"/>
          <w:lang w:eastAsia="en-US"/>
        </w:rPr>
        <w:t>Account</w:t>
      </w:r>
      <w:r w:rsidRPr="003A2349">
        <w:rPr>
          <w:rFonts w:ascii="Aptos" w:eastAsia="Arial" w:hAnsi="Aptos" w:cs="Arial"/>
          <w:spacing w:val="-3"/>
          <w:szCs w:val="18"/>
          <w:lang w:eastAsia="en-US"/>
        </w:rPr>
        <w:t xml:space="preserve"> </w:t>
      </w:r>
      <w:r w:rsidRPr="003A2349">
        <w:rPr>
          <w:rFonts w:ascii="Aptos" w:eastAsia="Arial" w:hAnsi="Aptos" w:cs="Arial"/>
          <w:szCs w:val="18"/>
          <w:lang w:eastAsia="en-US"/>
        </w:rPr>
        <w:t>(HRA).</w:t>
      </w:r>
    </w:p>
    <w:p w14:paraId="3A4BEE99" w14:textId="77777777" w:rsidR="00A1237F" w:rsidRPr="003A2349" w:rsidRDefault="00A1237F" w:rsidP="00A1237F">
      <w:pPr>
        <w:widowControl w:val="0"/>
        <w:autoSpaceDE w:val="0"/>
        <w:autoSpaceDN w:val="0"/>
        <w:rPr>
          <w:rFonts w:ascii="Aptos" w:eastAsia="Arial" w:hAnsi="Aptos" w:cs="Arial"/>
          <w:szCs w:val="18"/>
          <w:lang w:eastAsia="en-US"/>
        </w:rPr>
      </w:pPr>
    </w:p>
    <w:p w14:paraId="0E0D3CAD" w14:textId="77777777" w:rsidR="00A1237F" w:rsidRPr="003A2349" w:rsidRDefault="00A1237F" w:rsidP="00A1237F">
      <w:pPr>
        <w:widowControl w:val="0"/>
        <w:autoSpaceDE w:val="0"/>
        <w:autoSpaceDN w:val="0"/>
        <w:jc w:val="both"/>
        <w:rPr>
          <w:rFonts w:ascii="Aptos" w:eastAsia="Arial" w:hAnsi="Aptos" w:cs="Arial"/>
          <w:szCs w:val="18"/>
          <w:lang w:eastAsia="en-US"/>
        </w:rPr>
      </w:pPr>
      <w:r w:rsidRPr="003A2349">
        <w:rPr>
          <w:rFonts w:ascii="Aptos" w:eastAsia="Arial" w:hAnsi="Aptos" w:cs="Arial"/>
          <w:szCs w:val="18"/>
          <w:lang w:eastAsia="en-US"/>
        </w:rPr>
        <w:t>The balance on the HRA is shown in the Movement in Reserves Statement – at the end of 202</w:t>
      </w:r>
      <w:r>
        <w:rPr>
          <w:rFonts w:ascii="Aptos" w:eastAsia="Arial" w:hAnsi="Aptos" w:cs="Arial"/>
          <w:szCs w:val="18"/>
          <w:lang w:eastAsia="en-US"/>
        </w:rPr>
        <w:t>5</w:t>
      </w:r>
      <w:r w:rsidRPr="003A2349">
        <w:rPr>
          <w:rFonts w:ascii="Aptos" w:eastAsia="Arial" w:hAnsi="Aptos" w:cs="Arial"/>
          <w:szCs w:val="18"/>
          <w:lang w:eastAsia="en-US"/>
        </w:rPr>
        <w:t>/2</w:t>
      </w:r>
      <w:r>
        <w:rPr>
          <w:rFonts w:ascii="Aptos" w:eastAsia="Arial" w:hAnsi="Aptos" w:cs="Arial"/>
          <w:szCs w:val="18"/>
          <w:lang w:eastAsia="en-US"/>
        </w:rPr>
        <w:t>6</w:t>
      </w:r>
      <w:r w:rsidRPr="003A2349">
        <w:rPr>
          <w:rFonts w:ascii="Aptos" w:eastAsia="Arial" w:hAnsi="Aptos" w:cs="Arial"/>
          <w:szCs w:val="18"/>
          <w:lang w:eastAsia="en-US"/>
        </w:rPr>
        <w:t xml:space="preserve"> the balance had </w:t>
      </w:r>
      <w:r>
        <w:rPr>
          <w:rFonts w:ascii="Aptos" w:eastAsia="Arial" w:hAnsi="Aptos" w:cs="Arial"/>
          <w:szCs w:val="18"/>
          <w:lang w:eastAsia="en-US"/>
        </w:rPr>
        <w:t>increased</w:t>
      </w:r>
      <w:r w:rsidRPr="003A2349">
        <w:rPr>
          <w:rFonts w:ascii="Aptos" w:eastAsia="Arial" w:hAnsi="Aptos" w:cs="Arial"/>
          <w:szCs w:val="18"/>
          <w:lang w:eastAsia="en-US"/>
        </w:rPr>
        <w:t xml:space="preserve"> </w:t>
      </w:r>
      <w:r w:rsidRPr="0019283A">
        <w:rPr>
          <w:rFonts w:ascii="Aptos" w:eastAsia="Arial" w:hAnsi="Aptos" w:cs="Arial"/>
          <w:szCs w:val="18"/>
          <w:lang w:eastAsia="en-US"/>
        </w:rPr>
        <w:t xml:space="preserve">by </w:t>
      </w:r>
      <w:r w:rsidRPr="009D42C1">
        <w:rPr>
          <w:rFonts w:ascii="Aptos" w:eastAsia="Arial" w:hAnsi="Aptos" w:cs="Arial"/>
          <w:szCs w:val="18"/>
          <w:lang w:eastAsia="en-US"/>
        </w:rPr>
        <w:t>£0.017m</w:t>
      </w:r>
      <w:r w:rsidRPr="0019283A">
        <w:rPr>
          <w:rFonts w:ascii="Aptos" w:eastAsia="Arial" w:hAnsi="Aptos" w:cs="Arial"/>
          <w:szCs w:val="18"/>
          <w:lang w:eastAsia="en-US"/>
        </w:rPr>
        <w:t xml:space="preserve"> from the balance at the end of 2024/25 bringing the total balance </w:t>
      </w:r>
      <w:r w:rsidRPr="008625E1">
        <w:rPr>
          <w:rFonts w:ascii="Aptos" w:eastAsia="Arial" w:hAnsi="Aptos" w:cs="Arial"/>
          <w:szCs w:val="18"/>
          <w:lang w:eastAsia="en-US"/>
        </w:rPr>
        <w:t xml:space="preserve">to </w:t>
      </w:r>
      <w:r w:rsidRPr="009D42C1">
        <w:rPr>
          <w:rFonts w:ascii="Aptos" w:eastAsia="Arial" w:hAnsi="Aptos" w:cs="Arial"/>
          <w:szCs w:val="18"/>
          <w:lang w:eastAsia="en-US"/>
        </w:rPr>
        <w:t>£2.250m</w:t>
      </w:r>
      <w:r w:rsidRPr="008625E1">
        <w:rPr>
          <w:rFonts w:ascii="Aptos" w:eastAsia="Arial" w:hAnsi="Aptos" w:cs="Arial"/>
          <w:szCs w:val="18"/>
          <w:lang w:eastAsia="en-US"/>
        </w:rPr>
        <w:t xml:space="preserve">. </w:t>
      </w:r>
      <w:r w:rsidRPr="003A2349">
        <w:rPr>
          <w:rFonts w:ascii="Aptos" w:eastAsia="Arial" w:hAnsi="Aptos" w:cs="Arial"/>
          <w:szCs w:val="18"/>
          <w:lang w:eastAsia="en-US"/>
        </w:rPr>
        <w:t xml:space="preserve">The HRA budgeted </w:t>
      </w:r>
      <w:r>
        <w:rPr>
          <w:rFonts w:ascii="Aptos" w:eastAsia="Arial" w:hAnsi="Aptos" w:cs="Arial"/>
          <w:szCs w:val="18"/>
          <w:lang w:eastAsia="en-US"/>
        </w:rPr>
        <w:t xml:space="preserve">for </w:t>
      </w:r>
      <w:r w:rsidRPr="00F84FA5">
        <w:rPr>
          <w:rFonts w:ascii="Aptos" w:eastAsia="Arial" w:hAnsi="Aptos" w:cs="Arial"/>
          <w:szCs w:val="18"/>
          <w:lang w:eastAsia="en-US"/>
        </w:rPr>
        <w:t xml:space="preserve">planned expenditure of </w:t>
      </w:r>
      <w:r w:rsidRPr="009D42C1">
        <w:rPr>
          <w:rFonts w:ascii="Aptos" w:eastAsia="Arial" w:hAnsi="Aptos" w:cs="Arial"/>
          <w:szCs w:val="18"/>
          <w:lang w:eastAsia="en-US"/>
        </w:rPr>
        <w:t>£27.230m</w:t>
      </w:r>
      <w:r w:rsidRPr="00F84FA5">
        <w:rPr>
          <w:rFonts w:ascii="Aptos" w:eastAsia="Arial" w:hAnsi="Aptos" w:cs="Arial"/>
          <w:szCs w:val="18"/>
          <w:lang w:eastAsia="en-US"/>
        </w:rPr>
        <w:t xml:space="preserve"> in 2025/26 met from rent, other income and HRA reserve.</w:t>
      </w:r>
    </w:p>
    <w:p w14:paraId="2CDD6B33" w14:textId="77777777" w:rsidR="00A1237F" w:rsidRPr="003A2349" w:rsidRDefault="00A1237F" w:rsidP="00A1237F">
      <w:pPr>
        <w:widowControl w:val="0"/>
        <w:autoSpaceDE w:val="0"/>
        <w:autoSpaceDN w:val="0"/>
        <w:rPr>
          <w:rFonts w:ascii="Aptos" w:eastAsia="Arial" w:hAnsi="Aptos" w:cs="Arial"/>
          <w:b/>
          <w:szCs w:val="18"/>
          <w:lang w:eastAsia="en-US"/>
        </w:rPr>
      </w:pPr>
    </w:p>
    <w:tbl>
      <w:tblPr>
        <w:tblW w:w="9387" w:type="dxa"/>
        <w:tblInd w:w="252" w:type="dxa"/>
        <w:tblLayout w:type="fixed"/>
        <w:tblCellMar>
          <w:left w:w="0" w:type="dxa"/>
          <w:right w:w="0" w:type="dxa"/>
        </w:tblCellMar>
        <w:tblLook w:val="01E0" w:firstRow="1" w:lastRow="1" w:firstColumn="1" w:lastColumn="1" w:noHBand="0" w:noVBand="0"/>
      </w:tblPr>
      <w:tblGrid>
        <w:gridCol w:w="3434"/>
        <w:gridCol w:w="1276"/>
        <w:gridCol w:w="1275"/>
        <w:gridCol w:w="3402"/>
      </w:tblGrid>
      <w:tr w:rsidR="00A1237F" w:rsidRPr="003A2349" w14:paraId="6B1F6B50" w14:textId="77777777" w:rsidTr="009D42C1">
        <w:trPr>
          <w:trHeight w:val="482"/>
        </w:trPr>
        <w:tc>
          <w:tcPr>
            <w:tcW w:w="3434" w:type="dxa"/>
          </w:tcPr>
          <w:p w14:paraId="45665FC4" w14:textId="77777777" w:rsidR="00A1237F" w:rsidRPr="003A2349" w:rsidRDefault="00A1237F" w:rsidP="009D42C1">
            <w:pPr>
              <w:widowControl w:val="0"/>
              <w:autoSpaceDE w:val="0"/>
              <w:autoSpaceDN w:val="0"/>
              <w:rPr>
                <w:rFonts w:ascii="Aptos" w:eastAsia="Arial" w:hAnsi="Aptos" w:cs="Arial"/>
                <w:b/>
                <w:szCs w:val="18"/>
                <w:lang w:eastAsia="en-US"/>
              </w:rPr>
            </w:pPr>
            <w:r w:rsidRPr="003A2349">
              <w:rPr>
                <w:rFonts w:ascii="Aptos" w:eastAsia="Arial" w:hAnsi="Aptos" w:cs="Arial"/>
                <w:b/>
                <w:szCs w:val="18"/>
                <w:lang w:eastAsia="en-US"/>
              </w:rPr>
              <w:t>As budgeted</w:t>
            </w:r>
          </w:p>
        </w:tc>
        <w:tc>
          <w:tcPr>
            <w:tcW w:w="1276" w:type="dxa"/>
          </w:tcPr>
          <w:p w14:paraId="0374ACB0" w14:textId="77777777" w:rsidR="00A1237F" w:rsidRPr="003A2349" w:rsidRDefault="00A1237F" w:rsidP="009D42C1">
            <w:pPr>
              <w:widowControl w:val="0"/>
              <w:autoSpaceDE w:val="0"/>
              <w:autoSpaceDN w:val="0"/>
              <w:ind w:right="113"/>
              <w:jc w:val="right"/>
              <w:rPr>
                <w:rFonts w:ascii="Aptos" w:eastAsia="Arial" w:hAnsi="Aptos" w:cs="Arial"/>
                <w:b/>
                <w:szCs w:val="18"/>
                <w:lang w:eastAsia="en-US"/>
              </w:rPr>
            </w:pPr>
            <w:r w:rsidRPr="003A2349">
              <w:rPr>
                <w:rFonts w:ascii="Aptos" w:eastAsia="Arial" w:hAnsi="Aptos" w:cs="Arial"/>
                <w:b/>
                <w:szCs w:val="18"/>
                <w:lang w:eastAsia="en-US"/>
              </w:rPr>
              <w:t>Budget</w:t>
            </w:r>
          </w:p>
          <w:p w14:paraId="2E117E2E" w14:textId="77777777" w:rsidR="00A1237F" w:rsidRPr="003A2349" w:rsidRDefault="00A1237F" w:rsidP="009D42C1">
            <w:pPr>
              <w:widowControl w:val="0"/>
              <w:autoSpaceDE w:val="0"/>
              <w:autoSpaceDN w:val="0"/>
              <w:ind w:right="113"/>
              <w:jc w:val="right"/>
              <w:rPr>
                <w:rFonts w:ascii="Aptos" w:eastAsia="Arial" w:hAnsi="Aptos" w:cs="Arial"/>
                <w:b/>
                <w:szCs w:val="18"/>
                <w:lang w:eastAsia="en-US"/>
              </w:rPr>
            </w:pPr>
            <w:r w:rsidRPr="003A2349">
              <w:rPr>
                <w:rFonts w:ascii="Aptos" w:eastAsia="Arial" w:hAnsi="Aptos" w:cs="Arial"/>
                <w:b/>
                <w:szCs w:val="18"/>
                <w:lang w:eastAsia="en-US"/>
              </w:rPr>
              <w:t>£000s</w:t>
            </w:r>
          </w:p>
        </w:tc>
        <w:tc>
          <w:tcPr>
            <w:tcW w:w="1275" w:type="dxa"/>
          </w:tcPr>
          <w:p w14:paraId="702284EC" w14:textId="77777777" w:rsidR="00A1237F" w:rsidRPr="003A2349" w:rsidRDefault="00A1237F" w:rsidP="009D42C1">
            <w:pPr>
              <w:widowControl w:val="0"/>
              <w:autoSpaceDE w:val="0"/>
              <w:autoSpaceDN w:val="0"/>
              <w:ind w:right="144"/>
              <w:jc w:val="right"/>
              <w:rPr>
                <w:rFonts w:ascii="Aptos" w:eastAsia="Arial" w:hAnsi="Aptos" w:cs="Arial"/>
                <w:b/>
                <w:szCs w:val="18"/>
                <w:lang w:eastAsia="en-US"/>
              </w:rPr>
            </w:pPr>
            <w:r w:rsidRPr="003A2349">
              <w:rPr>
                <w:rFonts w:ascii="Aptos" w:eastAsia="Arial" w:hAnsi="Aptos" w:cs="Arial"/>
                <w:b/>
                <w:szCs w:val="18"/>
                <w:lang w:eastAsia="en-US"/>
              </w:rPr>
              <w:t>Actual</w:t>
            </w:r>
          </w:p>
          <w:p w14:paraId="7752463F" w14:textId="77777777" w:rsidR="00A1237F" w:rsidRPr="003A2349" w:rsidRDefault="00A1237F" w:rsidP="009D42C1">
            <w:pPr>
              <w:widowControl w:val="0"/>
              <w:autoSpaceDE w:val="0"/>
              <w:autoSpaceDN w:val="0"/>
              <w:ind w:right="144"/>
              <w:jc w:val="right"/>
              <w:rPr>
                <w:rFonts w:ascii="Aptos" w:eastAsia="Arial" w:hAnsi="Aptos" w:cs="Arial"/>
                <w:b/>
                <w:szCs w:val="18"/>
                <w:lang w:eastAsia="en-US"/>
              </w:rPr>
            </w:pPr>
            <w:r w:rsidRPr="003A2349">
              <w:rPr>
                <w:rFonts w:ascii="Aptos" w:eastAsia="Arial" w:hAnsi="Aptos" w:cs="Arial"/>
                <w:b/>
                <w:szCs w:val="18"/>
                <w:lang w:eastAsia="en-US"/>
              </w:rPr>
              <w:t>£000s</w:t>
            </w:r>
          </w:p>
        </w:tc>
        <w:tc>
          <w:tcPr>
            <w:tcW w:w="3402" w:type="dxa"/>
          </w:tcPr>
          <w:p w14:paraId="2A5DCA1C" w14:textId="77777777" w:rsidR="00A1237F" w:rsidRPr="003A2349" w:rsidRDefault="00A1237F" w:rsidP="009D42C1">
            <w:pPr>
              <w:widowControl w:val="0"/>
              <w:autoSpaceDE w:val="0"/>
              <w:autoSpaceDN w:val="0"/>
              <w:ind w:right="84"/>
              <w:jc w:val="right"/>
              <w:rPr>
                <w:rFonts w:ascii="Aptos" w:eastAsia="Arial" w:hAnsi="Aptos" w:cs="Arial"/>
                <w:b/>
                <w:szCs w:val="18"/>
                <w:lang w:eastAsia="en-US"/>
              </w:rPr>
            </w:pPr>
            <w:r w:rsidRPr="003A2349">
              <w:rPr>
                <w:rFonts w:ascii="Aptos" w:eastAsia="Arial" w:hAnsi="Aptos" w:cs="Arial"/>
                <w:b/>
                <w:szCs w:val="18"/>
                <w:lang w:eastAsia="en-US"/>
              </w:rPr>
              <w:t>Reason</w:t>
            </w:r>
            <w:r w:rsidRPr="003A2349">
              <w:rPr>
                <w:rFonts w:ascii="Aptos" w:eastAsia="Arial" w:hAnsi="Aptos" w:cs="Arial"/>
                <w:b/>
                <w:spacing w:val="-5"/>
                <w:szCs w:val="18"/>
                <w:lang w:eastAsia="en-US"/>
              </w:rPr>
              <w:t xml:space="preserve"> </w:t>
            </w:r>
            <w:r w:rsidRPr="003A2349">
              <w:rPr>
                <w:rFonts w:ascii="Aptos" w:eastAsia="Arial" w:hAnsi="Aptos" w:cs="Arial"/>
                <w:b/>
                <w:szCs w:val="18"/>
                <w:lang w:eastAsia="en-US"/>
              </w:rPr>
              <w:t>for</w:t>
            </w:r>
            <w:r w:rsidRPr="003A2349">
              <w:rPr>
                <w:rFonts w:ascii="Aptos" w:eastAsia="Arial" w:hAnsi="Aptos" w:cs="Arial"/>
                <w:b/>
                <w:spacing w:val="-5"/>
                <w:szCs w:val="18"/>
                <w:lang w:eastAsia="en-US"/>
              </w:rPr>
              <w:t xml:space="preserve"> </w:t>
            </w:r>
            <w:r w:rsidRPr="003A2349">
              <w:rPr>
                <w:rFonts w:ascii="Aptos" w:eastAsia="Arial" w:hAnsi="Aptos" w:cs="Arial"/>
                <w:b/>
                <w:szCs w:val="18"/>
                <w:lang w:eastAsia="en-US"/>
              </w:rPr>
              <w:t>variance</w:t>
            </w:r>
          </w:p>
        </w:tc>
      </w:tr>
      <w:tr w:rsidR="00A1237F" w:rsidRPr="00A57CC9" w14:paraId="37D044B0" w14:textId="77777777" w:rsidTr="009D42C1">
        <w:trPr>
          <w:trHeight w:val="505"/>
        </w:trPr>
        <w:tc>
          <w:tcPr>
            <w:tcW w:w="3434" w:type="dxa"/>
            <w:shd w:val="clear" w:color="auto" w:fill="D9D9D9" w:themeFill="background1" w:themeFillShade="D9"/>
          </w:tcPr>
          <w:p w14:paraId="2F64BF6B" w14:textId="77777777" w:rsidR="00A1237F" w:rsidRPr="008625E1" w:rsidRDefault="00A1237F" w:rsidP="009D42C1">
            <w:pPr>
              <w:widowControl w:val="0"/>
              <w:autoSpaceDE w:val="0"/>
              <w:autoSpaceDN w:val="0"/>
              <w:spacing w:before="1"/>
              <w:rPr>
                <w:rFonts w:ascii="Aptos" w:eastAsia="Arial" w:hAnsi="Aptos" w:cs="Arial"/>
                <w:szCs w:val="18"/>
                <w:lang w:eastAsia="en-US"/>
              </w:rPr>
            </w:pPr>
          </w:p>
          <w:p w14:paraId="47104051"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Rental</w:t>
            </w:r>
            <w:r w:rsidRPr="009D42C1">
              <w:rPr>
                <w:rFonts w:ascii="Aptos" w:eastAsia="Arial" w:hAnsi="Aptos" w:cs="Arial"/>
                <w:spacing w:val="-6"/>
                <w:szCs w:val="18"/>
                <w:lang w:eastAsia="en-US"/>
              </w:rPr>
              <w:t xml:space="preserve"> </w:t>
            </w:r>
            <w:r w:rsidRPr="009D42C1">
              <w:rPr>
                <w:rFonts w:ascii="Aptos" w:eastAsia="Arial" w:hAnsi="Aptos" w:cs="Arial"/>
                <w:szCs w:val="18"/>
                <w:lang w:eastAsia="en-US"/>
              </w:rPr>
              <w:t>income</w:t>
            </w:r>
          </w:p>
        </w:tc>
        <w:tc>
          <w:tcPr>
            <w:tcW w:w="1276" w:type="dxa"/>
            <w:shd w:val="clear" w:color="auto" w:fill="D9D9D9" w:themeFill="background1" w:themeFillShade="D9"/>
          </w:tcPr>
          <w:p w14:paraId="55803219"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320EDEA5" w14:textId="77777777" w:rsidR="00A1237F" w:rsidRPr="009D42C1" w:rsidRDefault="00A1237F" w:rsidP="009D42C1">
            <w:pPr>
              <w:widowControl w:val="0"/>
              <w:autoSpaceDE w:val="0"/>
              <w:autoSpaceDN w:val="0"/>
              <w:ind w:right="113"/>
              <w:jc w:val="right"/>
              <w:rPr>
                <w:rFonts w:ascii="Aptos" w:eastAsia="Arial" w:hAnsi="Aptos" w:cs="Arial"/>
                <w:szCs w:val="18"/>
                <w:lang w:eastAsia="en-US"/>
              </w:rPr>
            </w:pPr>
            <w:r w:rsidRPr="009D42C1">
              <w:rPr>
                <w:rFonts w:ascii="Aptos" w:eastAsia="Arial" w:hAnsi="Aptos" w:cs="Arial"/>
                <w:szCs w:val="18"/>
                <w:lang w:eastAsia="en-US"/>
              </w:rPr>
              <w:t>(28,034)</w:t>
            </w:r>
          </w:p>
        </w:tc>
        <w:tc>
          <w:tcPr>
            <w:tcW w:w="1275" w:type="dxa"/>
            <w:shd w:val="clear" w:color="auto" w:fill="D9D9D9" w:themeFill="background1" w:themeFillShade="D9"/>
          </w:tcPr>
          <w:p w14:paraId="7F80398D"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752CDFB7" w14:textId="77777777" w:rsidR="00A1237F" w:rsidRPr="009D42C1" w:rsidRDefault="00A1237F" w:rsidP="009D42C1">
            <w:pPr>
              <w:widowControl w:val="0"/>
              <w:autoSpaceDE w:val="0"/>
              <w:autoSpaceDN w:val="0"/>
              <w:ind w:right="144"/>
              <w:jc w:val="right"/>
              <w:rPr>
                <w:rFonts w:ascii="Aptos" w:eastAsia="Arial" w:hAnsi="Aptos" w:cs="Arial"/>
                <w:szCs w:val="18"/>
                <w:lang w:eastAsia="en-US"/>
              </w:rPr>
            </w:pPr>
            <w:r w:rsidRPr="009D42C1">
              <w:rPr>
                <w:rFonts w:ascii="Aptos" w:eastAsia="Arial" w:hAnsi="Aptos" w:cs="Arial"/>
                <w:szCs w:val="18"/>
                <w:lang w:eastAsia="en-US"/>
              </w:rPr>
              <w:t>(27,309)</w:t>
            </w:r>
          </w:p>
        </w:tc>
        <w:tc>
          <w:tcPr>
            <w:tcW w:w="3402" w:type="dxa"/>
            <w:shd w:val="clear" w:color="auto" w:fill="D9D9D9" w:themeFill="background1" w:themeFillShade="D9"/>
          </w:tcPr>
          <w:p w14:paraId="558F554F" w14:textId="77777777" w:rsidR="00A1237F" w:rsidRPr="009D42C1" w:rsidRDefault="00A1237F" w:rsidP="009D42C1">
            <w:pPr>
              <w:widowControl w:val="0"/>
              <w:autoSpaceDE w:val="0"/>
              <w:autoSpaceDN w:val="0"/>
              <w:spacing w:before="1"/>
              <w:jc w:val="right"/>
              <w:rPr>
                <w:rFonts w:ascii="Aptos" w:eastAsia="Arial" w:hAnsi="Aptos" w:cs="Arial"/>
                <w:szCs w:val="18"/>
                <w:lang w:eastAsia="en-US"/>
              </w:rPr>
            </w:pPr>
          </w:p>
          <w:p w14:paraId="76C88BD7" w14:textId="77777777" w:rsidR="00A1237F" w:rsidRPr="009D42C1" w:rsidRDefault="00A1237F" w:rsidP="009D42C1">
            <w:pPr>
              <w:widowControl w:val="0"/>
              <w:autoSpaceDE w:val="0"/>
              <w:autoSpaceDN w:val="0"/>
              <w:spacing w:before="33"/>
              <w:ind w:right="83"/>
              <w:jc w:val="right"/>
              <w:rPr>
                <w:rFonts w:ascii="Aptos" w:eastAsia="Arial" w:hAnsi="Aptos" w:cs="Arial"/>
                <w:szCs w:val="18"/>
                <w:lang w:eastAsia="en-US"/>
              </w:rPr>
            </w:pPr>
            <w:r w:rsidRPr="009D42C1">
              <w:rPr>
                <w:rFonts w:ascii="Aptos" w:eastAsia="Arial" w:hAnsi="Aptos" w:cs="Arial"/>
                <w:szCs w:val="18"/>
                <w:lang w:eastAsia="en-US"/>
              </w:rPr>
              <w:t>Rental discounts for properties with lower Energy Performance Certificate bandings.</w:t>
            </w:r>
          </w:p>
          <w:p w14:paraId="06A9B6A3" w14:textId="77777777" w:rsidR="00A1237F" w:rsidRPr="009D42C1" w:rsidRDefault="00A1237F" w:rsidP="009D42C1">
            <w:pPr>
              <w:widowControl w:val="0"/>
              <w:autoSpaceDE w:val="0"/>
              <w:autoSpaceDN w:val="0"/>
              <w:spacing w:before="33"/>
              <w:ind w:right="83"/>
              <w:jc w:val="center"/>
              <w:rPr>
                <w:rFonts w:ascii="Aptos" w:eastAsia="Arial" w:hAnsi="Aptos" w:cs="Arial"/>
                <w:szCs w:val="18"/>
                <w:lang w:eastAsia="en-US"/>
              </w:rPr>
            </w:pPr>
          </w:p>
        </w:tc>
      </w:tr>
      <w:tr w:rsidR="00A1237F" w:rsidRPr="00A57CC9" w14:paraId="14785992" w14:textId="77777777" w:rsidTr="009D42C1">
        <w:trPr>
          <w:trHeight w:val="617"/>
        </w:trPr>
        <w:tc>
          <w:tcPr>
            <w:tcW w:w="3434" w:type="dxa"/>
          </w:tcPr>
          <w:p w14:paraId="4BE7D3A0" w14:textId="77777777" w:rsidR="00A1237F" w:rsidRPr="009D42C1" w:rsidRDefault="00A1237F" w:rsidP="009D42C1">
            <w:pPr>
              <w:widowControl w:val="0"/>
              <w:autoSpaceDE w:val="0"/>
              <w:autoSpaceDN w:val="0"/>
              <w:rPr>
                <w:rFonts w:ascii="Aptos" w:eastAsia="Arial" w:hAnsi="Aptos" w:cs="Arial"/>
                <w:szCs w:val="18"/>
                <w:lang w:eastAsia="en-US"/>
              </w:rPr>
            </w:pPr>
          </w:p>
          <w:p w14:paraId="17AE8A1A"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Other</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income</w:t>
            </w:r>
          </w:p>
        </w:tc>
        <w:tc>
          <w:tcPr>
            <w:tcW w:w="1276" w:type="dxa"/>
          </w:tcPr>
          <w:p w14:paraId="1DF4CD48" w14:textId="77777777" w:rsidR="00A1237F" w:rsidRPr="009D42C1" w:rsidRDefault="00A1237F" w:rsidP="009D42C1">
            <w:pPr>
              <w:widowControl w:val="0"/>
              <w:autoSpaceDE w:val="0"/>
              <w:autoSpaceDN w:val="0"/>
              <w:rPr>
                <w:rFonts w:ascii="Aptos" w:eastAsia="Arial" w:hAnsi="Aptos" w:cs="Arial"/>
                <w:szCs w:val="18"/>
                <w:lang w:eastAsia="en-US"/>
              </w:rPr>
            </w:pPr>
          </w:p>
          <w:p w14:paraId="537401B8" w14:textId="77777777" w:rsidR="00A1237F" w:rsidRPr="009D42C1" w:rsidRDefault="00A1237F" w:rsidP="009D42C1">
            <w:pPr>
              <w:widowControl w:val="0"/>
              <w:autoSpaceDE w:val="0"/>
              <w:autoSpaceDN w:val="0"/>
              <w:ind w:right="113"/>
              <w:jc w:val="right"/>
              <w:rPr>
                <w:rFonts w:ascii="Aptos" w:eastAsia="Arial" w:hAnsi="Aptos" w:cs="Arial"/>
                <w:szCs w:val="18"/>
                <w:lang w:eastAsia="en-US"/>
              </w:rPr>
            </w:pPr>
            <w:r w:rsidRPr="009D42C1">
              <w:rPr>
                <w:rFonts w:ascii="Aptos" w:eastAsia="Arial" w:hAnsi="Aptos" w:cs="Arial"/>
                <w:szCs w:val="18"/>
                <w:lang w:eastAsia="en-US"/>
              </w:rPr>
              <w:t>(804)</w:t>
            </w:r>
          </w:p>
        </w:tc>
        <w:tc>
          <w:tcPr>
            <w:tcW w:w="1275" w:type="dxa"/>
          </w:tcPr>
          <w:p w14:paraId="2472E363" w14:textId="77777777" w:rsidR="00A1237F" w:rsidRPr="009D42C1" w:rsidRDefault="00A1237F" w:rsidP="009D42C1">
            <w:pPr>
              <w:widowControl w:val="0"/>
              <w:autoSpaceDE w:val="0"/>
              <w:autoSpaceDN w:val="0"/>
              <w:rPr>
                <w:rFonts w:ascii="Aptos" w:eastAsia="Arial" w:hAnsi="Aptos" w:cs="Arial"/>
                <w:szCs w:val="18"/>
                <w:lang w:eastAsia="en-US"/>
              </w:rPr>
            </w:pPr>
          </w:p>
          <w:p w14:paraId="668A03E3" w14:textId="77777777" w:rsidR="00A1237F" w:rsidRPr="009D42C1" w:rsidRDefault="00A1237F" w:rsidP="009D42C1">
            <w:pPr>
              <w:widowControl w:val="0"/>
              <w:autoSpaceDE w:val="0"/>
              <w:autoSpaceDN w:val="0"/>
              <w:ind w:right="144"/>
              <w:jc w:val="right"/>
              <w:rPr>
                <w:rFonts w:ascii="Aptos" w:eastAsia="Arial" w:hAnsi="Aptos" w:cs="Arial"/>
                <w:szCs w:val="18"/>
                <w:lang w:eastAsia="en-US"/>
              </w:rPr>
            </w:pPr>
            <w:r w:rsidRPr="009D42C1">
              <w:rPr>
                <w:rFonts w:ascii="Aptos" w:eastAsia="Arial" w:hAnsi="Aptos" w:cs="Arial"/>
                <w:szCs w:val="18"/>
                <w:lang w:eastAsia="en-US"/>
              </w:rPr>
              <w:t>(900)</w:t>
            </w:r>
          </w:p>
        </w:tc>
        <w:tc>
          <w:tcPr>
            <w:tcW w:w="3402" w:type="dxa"/>
          </w:tcPr>
          <w:p w14:paraId="57C3FAC6" w14:textId="77777777" w:rsidR="00A1237F" w:rsidRPr="009D42C1" w:rsidRDefault="00A1237F" w:rsidP="009D42C1">
            <w:pPr>
              <w:widowControl w:val="0"/>
              <w:autoSpaceDE w:val="0"/>
              <w:autoSpaceDN w:val="0"/>
              <w:jc w:val="right"/>
              <w:rPr>
                <w:rFonts w:ascii="Aptos" w:eastAsia="Arial" w:hAnsi="Aptos" w:cs="Arial"/>
                <w:szCs w:val="18"/>
                <w:lang w:eastAsia="en-US"/>
              </w:rPr>
            </w:pPr>
          </w:p>
        </w:tc>
      </w:tr>
      <w:tr w:rsidR="00A1237F" w:rsidRPr="00A57CC9" w14:paraId="73D05346" w14:textId="77777777" w:rsidTr="009D42C1">
        <w:trPr>
          <w:trHeight w:val="567"/>
        </w:trPr>
        <w:tc>
          <w:tcPr>
            <w:tcW w:w="3434" w:type="dxa"/>
            <w:shd w:val="clear" w:color="auto" w:fill="D9D9D9" w:themeFill="background1" w:themeFillShade="D9"/>
          </w:tcPr>
          <w:p w14:paraId="6810EF22" w14:textId="77777777" w:rsidR="00A1237F" w:rsidRPr="009D42C1" w:rsidRDefault="00A1237F" w:rsidP="009D42C1">
            <w:pPr>
              <w:widowControl w:val="0"/>
              <w:autoSpaceDE w:val="0"/>
              <w:autoSpaceDN w:val="0"/>
              <w:spacing w:before="2"/>
              <w:rPr>
                <w:rFonts w:ascii="Aptos" w:eastAsia="Arial" w:hAnsi="Aptos" w:cs="Arial"/>
                <w:szCs w:val="18"/>
                <w:lang w:eastAsia="en-US"/>
              </w:rPr>
            </w:pPr>
          </w:p>
          <w:p w14:paraId="6CB2D4EC" w14:textId="77777777" w:rsidR="00A1237F" w:rsidRPr="009D42C1" w:rsidRDefault="00A1237F" w:rsidP="009D42C1">
            <w:pPr>
              <w:widowControl w:val="0"/>
              <w:autoSpaceDE w:val="0"/>
              <w:autoSpaceDN w:val="0"/>
              <w:spacing w:line="240" w:lineRule="atLeast"/>
              <w:ind w:right="207"/>
              <w:rPr>
                <w:rFonts w:ascii="Aptos" w:eastAsia="Arial" w:hAnsi="Aptos" w:cs="Arial"/>
                <w:szCs w:val="18"/>
                <w:lang w:eastAsia="en-US"/>
              </w:rPr>
            </w:pPr>
            <w:r w:rsidRPr="009D42C1">
              <w:rPr>
                <w:rFonts w:ascii="Aptos" w:eastAsia="Arial" w:hAnsi="Aptos" w:cs="Arial"/>
                <w:spacing w:val="-1"/>
                <w:szCs w:val="18"/>
                <w:lang w:eastAsia="en-US"/>
              </w:rPr>
              <w:t xml:space="preserve">Supervision </w:t>
            </w:r>
            <w:r w:rsidRPr="009D42C1">
              <w:rPr>
                <w:rFonts w:ascii="Aptos" w:eastAsia="Arial" w:hAnsi="Aptos" w:cs="Arial"/>
                <w:szCs w:val="18"/>
                <w:lang w:eastAsia="en-US"/>
              </w:rPr>
              <w:t xml:space="preserve">and </w:t>
            </w:r>
            <w:r w:rsidRPr="009D42C1">
              <w:rPr>
                <w:rFonts w:ascii="Aptos" w:eastAsia="Arial" w:hAnsi="Aptos" w:cs="Arial"/>
                <w:spacing w:val="-47"/>
                <w:szCs w:val="18"/>
                <w:lang w:eastAsia="en-US"/>
              </w:rPr>
              <w:t xml:space="preserve">    </w:t>
            </w:r>
            <w:r w:rsidRPr="009D42C1">
              <w:rPr>
                <w:rFonts w:ascii="Aptos" w:eastAsia="Arial" w:hAnsi="Aptos" w:cs="Arial"/>
                <w:szCs w:val="18"/>
                <w:lang w:eastAsia="en-US"/>
              </w:rPr>
              <w:t>management</w:t>
            </w:r>
          </w:p>
        </w:tc>
        <w:tc>
          <w:tcPr>
            <w:tcW w:w="1276" w:type="dxa"/>
            <w:shd w:val="clear" w:color="auto" w:fill="D9D9D9" w:themeFill="background1" w:themeFillShade="D9"/>
          </w:tcPr>
          <w:p w14:paraId="239F5F51"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34186A63" w14:textId="77777777" w:rsidR="00A1237F" w:rsidRPr="009D42C1" w:rsidRDefault="00A1237F" w:rsidP="009D42C1">
            <w:pPr>
              <w:widowControl w:val="0"/>
              <w:autoSpaceDE w:val="0"/>
              <w:autoSpaceDN w:val="0"/>
              <w:ind w:right="113"/>
              <w:jc w:val="right"/>
              <w:rPr>
                <w:rFonts w:ascii="Aptos" w:eastAsia="Arial" w:hAnsi="Aptos" w:cs="Arial"/>
                <w:szCs w:val="18"/>
                <w:lang w:eastAsia="en-US"/>
              </w:rPr>
            </w:pPr>
            <w:r w:rsidRPr="009D42C1">
              <w:rPr>
                <w:rFonts w:ascii="Aptos" w:eastAsia="Arial" w:hAnsi="Aptos" w:cs="Arial"/>
                <w:szCs w:val="18"/>
                <w:lang w:eastAsia="en-US"/>
              </w:rPr>
              <w:t>6,455</w:t>
            </w:r>
          </w:p>
        </w:tc>
        <w:tc>
          <w:tcPr>
            <w:tcW w:w="1275" w:type="dxa"/>
            <w:shd w:val="clear" w:color="auto" w:fill="D9D9D9" w:themeFill="background1" w:themeFillShade="D9"/>
          </w:tcPr>
          <w:p w14:paraId="27B62824"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22EAE32" w14:textId="77777777" w:rsidR="00A1237F" w:rsidRPr="009D42C1" w:rsidRDefault="00A1237F" w:rsidP="009D42C1">
            <w:pPr>
              <w:widowControl w:val="0"/>
              <w:autoSpaceDE w:val="0"/>
              <w:autoSpaceDN w:val="0"/>
              <w:ind w:right="144"/>
              <w:jc w:val="right"/>
              <w:rPr>
                <w:rFonts w:ascii="Aptos" w:eastAsia="Arial" w:hAnsi="Aptos" w:cs="Arial"/>
                <w:szCs w:val="18"/>
                <w:lang w:eastAsia="en-US"/>
              </w:rPr>
            </w:pPr>
            <w:r w:rsidRPr="009D42C1">
              <w:rPr>
                <w:rFonts w:ascii="Aptos" w:eastAsia="Arial" w:hAnsi="Aptos" w:cs="Arial"/>
                <w:szCs w:val="18"/>
                <w:lang w:eastAsia="en-US"/>
              </w:rPr>
              <w:t>6,199</w:t>
            </w:r>
          </w:p>
        </w:tc>
        <w:tc>
          <w:tcPr>
            <w:tcW w:w="3402" w:type="dxa"/>
            <w:shd w:val="clear" w:color="auto" w:fill="D9D9D9" w:themeFill="background1" w:themeFillShade="D9"/>
          </w:tcPr>
          <w:p w14:paraId="23DD61B9" w14:textId="77777777" w:rsidR="00A1237F" w:rsidRPr="009D42C1" w:rsidRDefault="00A1237F" w:rsidP="009D42C1">
            <w:pPr>
              <w:widowControl w:val="0"/>
              <w:autoSpaceDE w:val="0"/>
              <w:autoSpaceDN w:val="0"/>
              <w:spacing w:before="1"/>
              <w:jc w:val="right"/>
              <w:rPr>
                <w:rFonts w:ascii="Aptos" w:eastAsia="Arial" w:hAnsi="Aptos" w:cs="Arial"/>
                <w:szCs w:val="18"/>
                <w:lang w:eastAsia="en-US"/>
              </w:rPr>
            </w:pPr>
          </w:p>
          <w:p w14:paraId="7EFABA77" w14:textId="77777777" w:rsidR="00A1237F" w:rsidRPr="009D42C1" w:rsidRDefault="00A1237F" w:rsidP="009D42C1">
            <w:pPr>
              <w:widowControl w:val="0"/>
              <w:autoSpaceDE w:val="0"/>
              <w:autoSpaceDN w:val="0"/>
              <w:ind w:right="83"/>
              <w:jc w:val="right"/>
              <w:rPr>
                <w:rFonts w:ascii="Aptos" w:eastAsia="Arial" w:hAnsi="Aptos" w:cs="Arial"/>
                <w:szCs w:val="18"/>
                <w:lang w:eastAsia="en-US"/>
              </w:rPr>
            </w:pPr>
            <w:r w:rsidRPr="009D42C1">
              <w:rPr>
                <w:rFonts w:ascii="Aptos" w:eastAsia="Arial" w:hAnsi="Aptos" w:cs="Arial"/>
                <w:szCs w:val="18"/>
                <w:lang w:eastAsia="en-US"/>
              </w:rPr>
              <w:t>Challenges in recruiting to new posts.</w:t>
            </w:r>
          </w:p>
        </w:tc>
      </w:tr>
      <w:tr w:rsidR="00A1237F" w:rsidRPr="000318F6" w14:paraId="21540C76" w14:textId="77777777" w:rsidTr="009D42C1">
        <w:trPr>
          <w:trHeight w:val="550"/>
        </w:trPr>
        <w:tc>
          <w:tcPr>
            <w:tcW w:w="3434" w:type="dxa"/>
          </w:tcPr>
          <w:p w14:paraId="1A17A1F0"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7AC3142" w14:textId="77777777" w:rsidR="00A1237F" w:rsidRPr="009D42C1" w:rsidRDefault="00A1237F" w:rsidP="009D42C1">
            <w:pPr>
              <w:widowControl w:val="0"/>
              <w:autoSpaceDE w:val="0"/>
              <w:autoSpaceDN w:val="0"/>
              <w:spacing w:line="278" w:lineRule="auto"/>
              <w:ind w:right="455"/>
              <w:rPr>
                <w:rFonts w:ascii="Aptos" w:eastAsia="Arial" w:hAnsi="Aptos" w:cs="Arial"/>
                <w:szCs w:val="18"/>
                <w:lang w:eastAsia="en-US"/>
              </w:rPr>
            </w:pPr>
            <w:r w:rsidRPr="009D42C1">
              <w:rPr>
                <w:rFonts w:ascii="Aptos" w:eastAsia="Arial" w:hAnsi="Aptos" w:cs="Arial"/>
                <w:szCs w:val="18"/>
                <w:lang w:eastAsia="en-US"/>
              </w:rPr>
              <w:t>Repairs and</w:t>
            </w:r>
            <w:r w:rsidRPr="009D42C1">
              <w:rPr>
                <w:rFonts w:ascii="Aptos" w:eastAsia="Arial" w:hAnsi="Aptos" w:cs="Arial"/>
                <w:spacing w:val="1"/>
                <w:szCs w:val="18"/>
                <w:lang w:eastAsia="en-US"/>
              </w:rPr>
              <w:t xml:space="preserve"> m</w:t>
            </w:r>
            <w:r w:rsidRPr="009D42C1">
              <w:rPr>
                <w:rFonts w:ascii="Aptos" w:eastAsia="Arial" w:hAnsi="Aptos" w:cs="Arial"/>
                <w:szCs w:val="18"/>
                <w:lang w:eastAsia="en-US"/>
              </w:rPr>
              <w:t>aintenance</w:t>
            </w:r>
          </w:p>
        </w:tc>
        <w:tc>
          <w:tcPr>
            <w:tcW w:w="1276" w:type="dxa"/>
          </w:tcPr>
          <w:p w14:paraId="43EA65E0"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253255C" w14:textId="77777777" w:rsidR="00A1237F" w:rsidRPr="009D42C1" w:rsidRDefault="00A1237F" w:rsidP="009D42C1">
            <w:pPr>
              <w:widowControl w:val="0"/>
              <w:autoSpaceDE w:val="0"/>
              <w:autoSpaceDN w:val="0"/>
              <w:ind w:right="113"/>
              <w:jc w:val="right"/>
              <w:rPr>
                <w:rFonts w:ascii="Aptos" w:eastAsia="Arial" w:hAnsi="Aptos" w:cs="Arial"/>
                <w:szCs w:val="18"/>
                <w:lang w:eastAsia="en-US"/>
              </w:rPr>
            </w:pPr>
            <w:r w:rsidRPr="009D42C1">
              <w:rPr>
                <w:rFonts w:ascii="Aptos" w:eastAsia="Arial" w:hAnsi="Aptos" w:cs="Arial"/>
                <w:szCs w:val="18"/>
                <w:lang w:eastAsia="en-US"/>
              </w:rPr>
              <w:t>10,183</w:t>
            </w:r>
          </w:p>
        </w:tc>
        <w:tc>
          <w:tcPr>
            <w:tcW w:w="1275" w:type="dxa"/>
          </w:tcPr>
          <w:p w14:paraId="1ACCEBE1"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4281C5B8" w14:textId="77777777" w:rsidR="00A1237F" w:rsidRPr="009D42C1" w:rsidRDefault="00A1237F" w:rsidP="009D42C1">
            <w:pPr>
              <w:widowControl w:val="0"/>
              <w:autoSpaceDE w:val="0"/>
              <w:autoSpaceDN w:val="0"/>
              <w:ind w:right="144"/>
              <w:jc w:val="right"/>
              <w:rPr>
                <w:rFonts w:ascii="Aptos" w:eastAsia="Arial" w:hAnsi="Aptos" w:cs="Arial"/>
                <w:szCs w:val="18"/>
                <w:lang w:eastAsia="en-US"/>
              </w:rPr>
            </w:pPr>
            <w:r w:rsidRPr="009D42C1">
              <w:rPr>
                <w:rFonts w:ascii="Aptos" w:eastAsia="Arial" w:hAnsi="Aptos" w:cs="Arial"/>
                <w:szCs w:val="18"/>
                <w:lang w:eastAsia="en-US"/>
              </w:rPr>
              <w:t>12,091</w:t>
            </w:r>
          </w:p>
        </w:tc>
        <w:tc>
          <w:tcPr>
            <w:tcW w:w="3402" w:type="dxa"/>
          </w:tcPr>
          <w:p w14:paraId="078AF96A" w14:textId="77777777" w:rsidR="00A1237F" w:rsidRPr="009D42C1" w:rsidRDefault="00A1237F" w:rsidP="009D42C1">
            <w:pPr>
              <w:widowControl w:val="0"/>
              <w:autoSpaceDE w:val="0"/>
              <w:autoSpaceDN w:val="0"/>
              <w:spacing w:before="1"/>
              <w:jc w:val="right"/>
              <w:rPr>
                <w:rFonts w:ascii="Aptos" w:eastAsia="Arial" w:hAnsi="Aptos" w:cs="Arial"/>
                <w:szCs w:val="18"/>
                <w:lang w:eastAsia="en-US"/>
              </w:rPr>
            </w:pPr>
          </w:p>
          <w:p w14:paraId="798F1B9D" w14:textId="77777777" w:rsidR="00A1237F" w:rsidRDefault="00A1237F" w:rsidP="009D42C1">
            <w:pPr>
              <w:widowControl w:val="0"/>
              <w:autoSpaceDE w:val="0"/>
              <w:autoSpaceDN w:val="0"/>
              <w:ind w:right="83"/>
              <w:jc w:val="center"/>
              <w:rPr>
                <w:rFonts w:ascii="Aptos" w:eastAsia="Arial" w:hAnsi="Aptos" w:cs="Arial"/>
                <w:szCs w:val="18"/>
                <w:lang w:eastAsia="en-US"/>
              </w:rPr>
            </w:pPr>
            <w:r>
              <w:rPr>
                <w:rFonts w:ascii="Aptos" w:eastAsia="Arial" w:hAnsi="Aptos" w:cs="Arial"/>
                <w:szCs w:val="18"/>
                <w:lang w:eastAsia="en-US"/>
              </w:rPr>
              <w:t xml:space="preserve">                 </w:t>
            </w:r>
            <w:r w:rsidRPr="009D42C1">
              <w:rPr>
                <w:rFonts w:ascii="Aptos" w:eastAsia="Arial" w:hAnsi="Aptos" w:cs="Arial"/>
                <w:szCs w:val="18"/>
                <w:lang w:eastAsia="en-US"/>
              </w:rPr>
              <w:t>Additional planned/cyclical works.</w:t>
            </w:r>
          </w:p>
          <w:p w14:paraId="02235A83" w14:textId="77777777" w:rsidR="00A1237F" w:rsidRPr="009D42C1" w:rsidRDefault="00A1237F" w:rsidP="009D42C1">
            <w:pPr>
              <w:widowControl w:val="0"/>
              <w:autoSpaceDE w:val="0"/>
              <w:autoSpaceDN w:val="0"/>
              <w:ind w:right="83"/>
              <w:jc w:val="right"/>
              <w:rPr>
                <w:rFonts w:ascii="Aptos" w:eastAsia="Arial" w:hAnsi="Aptos" w:cs="Arial"/>
                <w:szCs w:val="18"/>
                <w:lang w:eastAsia="en-US"/>
              </w:rPr>
            </w:pPr>
          </w:p>
        </w:tc>
      </w:tr>
      <w:tr w:rsidR="00A1237F" w:rsidRPr="000318F6" w14:paraId="5D2BFB41" w14:textId="77777777" w:rsidTr="009D42C1">
        <w:trPr>
          <w:trHeight w:val="320"/>
        </w:trPr>
        <w:tc>
          <w:tcPr>
            <w:tcW w:w="3434" w:type="dxa"/>
            <w:shd w:val="clear" w:color="auto" w:fill="D9D9D9" w:themeFill="background1" w:themeFillShade="D9"/>
          </w:tcPr>
          <w:p w14:paraId="306EDF8A" w14:textId="77777777" w:rsidR="00A1237F" w:rsidRPr="009D42C1" w:rsidRDefault="00A1237F" w:rsidP="009D42C1">
            <w:pPr>
              <w:widowControl w:val="0"/>
              <w:autoSpaceDE w:val="0"/>
              <w:autoSpaceDN w:val="0"/>
              <w:spacing w:before="1"/>
              <w:rPr>
                <w:rFonts w:ascii="Aptos" w:eastAsia="Arial" w:hAnsi="Aptos" w:cs="Arial"/>
                <w:szCs w:val="18"/>
                <w:lang w:eastAsia="en-US"/>
              </w:rPr>
            </w:pPr>
            <w:r w:rsidRPr="009D42C1">
              <w:rPr>
                <w:rFonts w:ascii="Aptos" w:eastAsia="Arial" w:hAnsi="Aptos" w:cs="Arial"/>
                <w:szCs w:val="18"/>
                <w:lang w:eastAsia="en-US"/>
              </w:rPr>
              <w:t>Financing cost</w:t>
            </w:r>
          </w:p>
        </w:tc>
        <w:tc>
          <w:tcPr>
            <w:tcW w:w="1276" w:type="dxa"/>
            <w:shd w:val="clear" w:color="auto" w:fill="D9D9D9" w:themeFill="background1" w:themeFillShade="D9"/>
          </w:tcPr>
          <w:p w14:paraId="2882855B" w14:textId="77777777" w:rsidR="00A1237F" w:rsidRPr="009D42C1" w:rsidRDefault="00A1237F" w:rsidP="009D42C1">
            <w:pPr>
              <w:widowControl w:val="0"/>
              <w:autoSpaceDE w:val="0"/>
              <w:autoSpaceDN w:val="0"/>
              <w:spacing w:before="1"/>
              <w:ind w:right="113"/>
              <w:jc w:val="right"/>
              <w:rPr>
                <w:rFonts w:ascii="Aptos" w:eastAsia="Arial" w:hAnsi="Aptos" w:cs="Arial"/>
                <w:szCs w:val="18"/>
                <w:lang w:eastAsia="en-US"/>
              </w:rPr>
            </w:pPr>
            <w:r w:rsidRPr="009D42C1">
              <w:rPr>
                <w:rFonts w:ascii="Aptos" w:eastAsia="Arial" w:hAnsi="Aptos" w:cs="Arial"/>
                <w:szCs w:val="18"/>
                <w:lang w:eastAsia="en-US"/>
              </w:rPr>
              <w:t>8,413</w:t>
            </w:r>
          </w:p>
        </w:tc>
        <w:tc>
          <w:tcPr>
            <w:tcW w:w="1275" w:type="dxa"/>
            <w:shd w:val="clear" w:color="auto" w:fill="D9D9D9" w:themeFill="background1" w:themeFillShade="D9"/>
          </w:tcPr>
          <w:p w14:paraId="3242ADD4" w14:textId="77777777" w:rsidR="00A1237F" w:rsidRPr="009D42C1" w:rsidRDefault="00A1237F" w:rsidP="009D42C1">
            <w:pPr>
              <w:widowControl w:val="0"/>
              <w:autoSpaceDE w:val="0"/>
              <w:autoSpaceDN w:val="0"/>
              <w:spacing w:before="1"/>
              <w:ind w:right="144"/>
              <w:jc w:val="right"/>
              <w:rPr>
                <w:rFonts w:ascii="Aptos" w:eastAsia="Arial" w:hAnsi="Aptos" w:cs="Arial"/>
                <w:szCs w:val="18"/>
                <w:lang w:eastAsia="en-US"/>
              </w:rPr>
            </w:pPr>
            <w:r w:rsidRPr="009D42C1">
              <w:rPr>
                <w:rFonts w:ascii="Aptos" w:eastAsia="Arial" w:hAnsi="Aptos" w:cs="Arial"/>
                <w:szCs w:val="18"/>
                <w:lang w:eastAsia="en-US"/>
              </w:rPr>
              <w:t>8,175</w:t>
            </w:r>
          </w:p>
        </w:tc>
        <w:tc>
          <w:tcPr>
            <w:tcW w:w="3402" w:type="dxa"/>
            <w:shd w:val="clear" w:color="auto" w:fill="D9D9D9" w:themeFill="background1" w:themeFillShade="D9"/>
          </w:tcPr>
          <w:p w14:paraId="43137994" w14:textId="77777777" w:rsidR="00A1237F" w:rsidRPr="009D42C1" w:rsidRDefault="00A1237F" w:rsidP="009D42C1">
            <w:pPr>
              <w:widowControl w:val="0"/>
              <w:autoSpaceDE w:val="0"/>
              <w:autoSpaceDN w:val="0"/>
              <w:spacing w:before="1"/>
              <w:ind w:right="144"/>
              <w:jc w:val="right"/>
              <w:rPr>
                <w:rFonts w:ascii="Aptos" w:eastAsia="Arial" w:hAnsi="Aptos" w:cs="Arial"/>
                <w:szCs w:val="18"/>
                <w:lang w:eastAsia="en-US"/>
              </w:rPr>
            </w:pPr>
            <w:r w:rsidRPr="009D42C1">
              <w:rPr>
                <w:rFonts w:ascii="Aptos" w:eastAsia="Arial" w:hAnsi="Aptos" w:cs="Arial"/>
                <w:szCs w:val="18"/>
                <w:lang w:eastAsia="en-US"/>
              </w:rPr>
              <w:t>Lower principal repayments.</w:t>
            </w:r>
          </w:p>
        </w:tc>
      </w:tr>
      <w:tr w:rsidR="00A1237F" w:rsidRPr="00A57CC9" w14:paraId="4C988473" w14:textId="77777777" w:rsidTr="009D42C1">
        <w:trPr>
          <w:trHeight w:val="276"/>
        </w:trPr>
        <w:tc>
          <w:tcPr>
            <w:tcW w:w="3434" w:type="dxa"/>
          </w:tcPr>
          <w:p w14:paraId="7B52DA4E"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Capital Funded from Revenue / transfer to General Fund</w:t>
            </w:r>
          </w:p>
        </w:tc>
        <w:tc>
          <w:tcPr>
            <w:tcW w:w="1276" w:type="dxa"/>
          </w:tcPr>
          <w:p w14:paraId="348DDF8B"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41C59F0E" w14:textId="77777777" w:rsidR="00A1237F" w:rsidRPr="009D42C1" w:rsidRDefault="00A1237F" w:rsidP="009D42C1">
            <w:pPr>
              <w:widowControl w:val="0"/>
              <w:autoSpaceDE w:val="0"/>
              <w:autoSpaceDN w:val="0"/>
              <w:ind w:right="113"/>
              <w:jc w:val="right"/>
              <w:rPr>
                <w:rFonts w:ascii="Aptos" w:eastAsia="Arial" w:hAnsi="Aptos" w:cs="Arial"/>
                <w:szCs w:val="18"/>
                <w:lang w:eastAsia="en-US"/>
              </w:rPr>
            </w:pPr>
            <w:r w:rsidRPr="009D42C1">
              <w:rPr>
                <w:rFonts w:ascii="Aptos" w:eastAsia="Arial" w:hAnsi="Aptos" w:cs="Arial"/>
                <w:szCs w:val="18"/>
                <w:lang w:eastAsia="en-US"/>
              </w:rPr>
              <w:t>3,089</w:t>
            </w:r>
          </w:p>
        </w:tc>
        <w:tc>
          <w:tcPr>
            <w:tcW w:w="1275" w:type="dxa"/>
          </w:tcPr>
          <w:p w14:paraId="5573A178"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50065A13" w14:textId="77777777" w:rsidR="00A1237F" w:rsidRPr="009D42C1" w:rsidRDefault="00A1237F" w:rsidP="009D42C1">
            <w:pPr>
              <w:widowControl w:val="0"/>
              <w:autoSpaceDE w:val="0"/>
              <w:autoSpaceDN w:val="0"/>
              <w:ind w:right="144"/>
              <w:jc w:val="right"/>
              <w:rPr>
                <w:rFonts w:ascii="Aptos" w:eastAsia="Arial" w:hAnsi="Aptos" w:cs="Arial"/>
                <w:szCs w:val="18"/>
                <w:lang w:eastAsia="en-US"/>
              </w:rPr>
            </w:pPr>
            <w:r w:rsidRPr="009D42C1">
              <w:rPr>
                <w:rFonts w:ascii="Aptos" w:eastAsia="Arial" w:hAnsi="Aptos" w:cs="Arial"/>
                <w:szCs w:val="18"/>
                <w:lang w:eastAsia="en-US"/>
              </w:rPr>
              <w:t>1,120</w:t>
            </w:r>
          </w:p>
        </w:tc>
        <w:tc>
          <w:tcPr>
            <w:tcW w:w="3402" w:type="dxa"/>
          </w:tcPr>
          <w:p w14:paraId="1EBA70CF" w14:textId="77777777" w:rsidR="00A1237F" w:rsidRPr="009D42C1" w:rsidRDefault="00A1237F" w:rsidP="009D42C1">
            <w:pPr>
              <w:widowControl w:val="0"/>
              <w:autoSpaceDE w:val="0"/>
              <w:autoSpaceDN w:val="0"/>
              <w:spacing w:before="1"/>
              <w:jc w:val="right"/>
              <w:rPr>
                <w:rFonts w:ascii="Aptos" w:eastAsia="Arial" w:hAnsi="Aptos" w:cs="Arial"/>
                <w:szCs w:val="18"/>
                <w:lang w:eastAsia="en-US"/>
              </w:rPr>
            </w:pPr>
          </w:p>
          <w:p w14:paraId="718669DF" w14:textId="77777777" w:rsidR="00A1237F" w:rsidRPr="009D42C1" w:rsidRDefault="00A1237F" w:rsidP="009D42C1">
            <w:pPr>
              <w:widowControl w:val="0"/>
              <w:autoSpaceDE w:val="0"/>
              <w:autoSpaceDN w:val="0"/>
              <w:ind w:right="84"/>
              <w:jc w:val="right"/>
              <w:rPr>
                <w:rFonts w:ascii="Aptos" w:eastAsia="Arial" w:hAnsi="Aptos" w:cs="Arial"/>
                <w:szCs w:val="18"/>
                <w:lang w:eastAsia="en-US"/>
              </w:rPr>
            </w:pPr>
            <w:r w:rsidRPr="009D42C1">
              <w:rPr>
                <w:rFonts w:ascii="Aptos" w:eastAsia="Arial" w:hAnsi="Aptos" w:cs="Arial"/>
                <w:szCs w:val="18"/>
                <w:lang w:eastAsia="en-US"/>
              </w:rPr>
              <w:t>Increase in stock movement.</w:t>
            </w:r>
          </w:p>
        </w:tc>
      </w:tr>
      <w:tr w:rsidR="00A1237F" w:rsidRPr="00A57CC9" w14:paraId="54578023" w14:textId="77777777" w:rsidTr="009D42C1">
        <w:trPr>
          <w:trHeight w:val="592"/>
        </w:trPr>
        <w:tc>
          <w:tcPr>
            <w:tcW w:w="3434" w:type="dxa"/>
            <w:shd w:val="clear" w:color="auto" w:fill="D9D9D9" w:themeFill="background1" w:themeFillShade="D9"/>
          </w:tcPr>
          <w:p w14:paraId="121E141C" w14:textId="77777777" w:rsidR="00A1237F" w:rsidRPr="009D42C1" w:rsidRDefault="00A1237F" w:rsidP="009D42C1">
            <w:pPr>
              <w:widowControl w:val="0"/>
              <w:autoSpaceDE w:val="0"/>
              <w:autoSpaceDN w:val="0"/>
              <w:spacing w:before="2"/>
              <w:rPr>
                <w:rFonts w:ascii="Aptos" w:eastAsia="Arial" w:hAnsi="Aptos" w:cs="Arial"/>
                <w:szCs w:val="18"/>
                <w:lang w:eastAsia="en-US"/>
              </w:rPr>
            </w:pPr>
          </w:p>
          <w:p w14:paraId="26F631F7" w14:textId="77777777" w:rsidR="00A1237F" w:rsidRPr="009D42C1" w:rsidRDefault="00A1237F" w:rsidP="009D42C1">
            <w:pPr>
              <w:widowControl w:val="0"/>
              <w:autoSpaceDE w:val="0"/>
              <w:autoSpaceDN w:val="0"/>
              <w:ind w:right="556"/>
              <w:rPr>
                <w:rFonts w:ascii="Aptos" w:eastAsia="Arial" w:hAnsi="Aptos" w:cs="Arial"/>
                <w:szCs w:val="18"/>
                <w:lang w:eastAsia="en-US"/>
              </w:rPr>
            </w:pPr>
            <w:r w:rsidRPr="009D42C1">
              <w:rPr>
                <w:rFonts w:ascii="Aptos" w:eastAsia="Arial" w:hAnsi="Aptos" w:cs="Arial"/>
                <w:szCs w:val="18"/>
                <w:lang w:eastAsia="en-US"/>
              </w:rPr>
              <w:t>Other</w:t>
            </w:r>
            <w:r w:rsidRPr="009D42C1">
              <w:rPr>
                <w:rFonts w:ascii="Aptos" w:eastAsia="Arial" w:hAnsi="Aptos" w:cs="Arial"/>
                <w:spacing w:val="1"/>
                <w:szCs w:val="18"/>
                <w:lang w:eastAsia="en-US"/>
              </w:rPr>
              <w:t xml:space="preserve"> </w:t>
            </w:r>
            <w:r w:rsidRPr="009D42C1">
              <w:rPr>
                <w:rFonts w:ascii="Aptos" w:eastAsia="Arial" w:hAnsi="Aptos" w:cs="Arial"/>
                <w:spacing w:val="-1"/>
                <w:szCs w:val="18"/>
                <w:lang w:eastAsia="en-US"/>
              </w:rPr>
              <w:t>expenditure</w:t>
            </w:r>
          </w:p>
        </w:tc>
        <w:tc>
          <w:tcPr>
            <w:tcW w:w="1276" w:type="dxa"/>
            <w:shd w:val="clear" w:color="auto" w:fill="D9D9D9" w:themeFill="background1" w:themeFillShade="D9"/>
          </w:tcPr>
          <w:p w14:paraId="4DE7A89F"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4B3CB813" w14:textId="77777777" w:rsidR="00A1237F" w:rsidRPr="009D42C1" w:rsidRDefault="00A1237F" w:rsidP="009D42C1">
            <w:pPr>
              <w:widowControl w:val="0"/>
              <w:autoSpaceDE w:val="0"/>
              <w:autoSpaceDN w:val="0"/>
              <w:ind w:right="113"/>
              <w:jc w:val="right"/>
              <w:rPr>
                <w:rFonts w:ascii="Aptos" w:eastAsia="Arial" w:hAnsi="Aptos" w:cs="Arial"/>
                <w:szCs w:val="18"/>
                <w:lang w:eastAsia="en-US"/>
              </w:rPr>
            </w:pPr>
            <w:r w:rsidRPr="009D42C1">
              <w:rPr>
                <w:rFonts w:ascii="Aptos" w:eastAsia="Arial" w:hAnsi="Aptos" w:cs="Arial"/>
                <w:szCs w:val="18"/>
                <w:lang w:eastAsia="en-US"/>
              </w:rPr>
              <w:t>698</w:t>
            </w:r>
          </w:p>
        </w:tc>
        <w:tc>
          <w:tcPr>
            <w:tcW w:w="1275" w:type="dxa"/>
            <w:shd w:val="clear" w:color="auto" w:fill="D9D9D9" w:themeFill="background1" w:themeFillShade="D9"/>
          </w:tcPr>
          <w:p w14:paraId="736E8259"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718B7B2D" w14:textId="77777777" w:rsidR="00A1237F" w:rsidRPr="009D42C1" w:rsidRDefault="00A1237F" w:rsidP="009D42C1">
            <w:pPr>
              <w:widowControl w:val="0"/>
              <w:autoSpaceDE w:val="0"/>
              <w:autoSpaceDN w:val="0"/>
              <w:ind w:right="142"/>
              <w:jc w:val="right"/>
              <w:rPr>
                <w:rFonts w:ascii="Aptos" w:eastAsia="Arial" w:hAnsi="Aptos" w:cs="Arial"/>
                <w:szCs w:val="18"/>
                <w:lang w:eastAsia="en-US"/>
              </w:rPr>
            </w:pPr>
            <w:r w:rsidRPr="009D42C1">
              <w:rPr>
                <w:rFonts w:ascii="Aptos" w:eastAsia="Arial" w:hAnsi="Aptos" w:cs="Arial"/>
                <w:szCs w:val="18"/>
                <w:lang w:eastAsia="en-US"/>
              </w:rPr>
              <w:t>607</w:t>
            </w:r>
          </w:p>
        </w:tc>
        <w:tc>
          <w:tcPr>
            <w:tcW w:w="3402" w:type="dxa"/>
            <w:shd w:val="clear" w:color="auto" w:fill="D9D9D9" w:themeFill="background1" w:themeFillShade="D9"/>
          </w:tcPr>
          <w:p w14:paraId="0F016E74" w14:textId="77777777" w:rsidR="00A1237F" w:rsidRPr="00A57CC9" w:rsidRDefault="00A1237F" w:rsidP="009D42C1">
            <w:pPr>
              <w:widowControl w:val="0"/>
              <w:autoSpaceDE w:val="0"/>
              <w:autoSpaceDN w:val="0"/>
              <w:jc w:val="right"/>
              <w:rPr>
                <w:rFonts w:ascii="Aptos" w:eastAsia="Arial" w:hAnsi="Aptos" w:cs="Arial"/>
                <w:szCs w:val="18"/>
                <w:highlight w:val="yellow"/>
                <w:lang w:eastAsia="en-US"/>
              </w:rPr>
            </w:pPr>
          </w:p>
          <w:p w14:paraId="44F70A6B" w14:textId="77777777" w:rsidR="00A1237F" w:rsidRPr="00A57CC9" w:rsidRDefault="00A1237F" w:rsidP="009D42C1">
            <w:pPr>
              <w:widowControl w:val="0"/>
              <w:autoSpaceDE w:val="0"/>
              <w:autoSpaceDN w:val="0"/>
              <w:jc w:val="right"/>
              <w:rPr>
                <w:rFonts w:ascii="Aptos" w:eastAsia="Arial" w:hAnsi="Aptos" w:cs="Arial"/>
                <w:szCs w:val="18"/>
                <w:highlight w:val="yellow"/>
                <w:lang w:eastAsia="en-US"/>
              </w:rPr>
            </w:pPr>
          </w:p>
        </w:tc>
      </w:tr>
      <w:tr w:rsidR="00A1237F" w:rsidRPr="00A57CC9" w14:paraId="599F92D1" w14:textId="77777777" w:rsidTr="009D42C1">
        <w:trPr>
          <w:trHeight w:val="678"/>
        </w:trPr>
        <w:tc>
          <w:tcPr>
            <w:tcW w:w="3434" w:type="dxa"/>
            <w:shd w:val="clear" w:color="auto" w:fill="FFFFFF" w:themeFill="background1"/>
          </w:tcPr>
          <w:p w14:paraId="3BDBB3AE" w14:textId="77777777" w:rsidR="00A1237F" w:rsidRPr="009D42C1" w:rsidRDefault="00A1237F" w:rsidP="009D42C1">
            <w:pPr>
              <w:widowControl w:val="0"/>
              <w:autoSpaceDE w:val="0"/>
              <w:autoSpaceDN w:val="0"/>
              <w:ind w:right="164"/>
              <w:rPr>
                <w:rFonts w:ascii="Aptos" w:eastAsia="Arial" w:hAnsi="Aptos" w:cs="Arial"/>
                <w:szCs w:val="18"/>
                <w:lang w:eastAsia="en-US"/>
              </w:rPr>
            </w:pPr>
          </w:p>
          <w:p w14:paraId="7688E270" w14:textId="77777777" w:rsidR="00A1237F" w:rsidRPr="009D42C1" w:rsidRDefault="00A1237F" w:rsidP="009D42C1">
            <w:pPr>
              <w:widowControl w:val="0"/>
              <w:autoSpaceDE w:val="0"/>
              <w:autoSpaceDN w:val="0"/>
              <w:ind w:right="164"/>
              <w:rPr>
                <w:rFonts w:ascii="Aptos" w:eastAsia="Arial" w:hAnsi="Aptos" w:cs="Arial"/>
                <w:szCs w:val="18"/>
                <w:lang w:eastAsia="en-US"/>
              </w:rPr>
            </w:pPr>
            <w:r w:rsidRPr="009D42C1">
              <w:rPr>
                <w:rFonts w:ascii="Aptos" w:eastAsia="Arial" w:hAnsi="Aptos" w:cs="Arial"/>
                <w:szCs w:val="18"/>
                <w:lang w:eastAsia="en-US"/>
              </w:rPr>
              <w:t xml:space="preserve">Use of/ (return </w:t>
            </w:r>
            <w:proofErr w:type="gramStart"/>
            <w:r w:rsidRPr="009D42C1">
              <w:rPr>
                <w:rFonts w:ascii="Aptos" w:eastAsia="Arial" w:hAnsi="Aptos" w:cs="Arial"/>
                <w:szCs w:val="18"/>
                <w:lang w:eastAsia="en-US"/>
              </w:rPr>
              <w:t>to</w:t>
            </w:r>
            <w:r>
              <w:rPr>
                <w:rFonts w:ascii="Aptos" w:eastAsia="Arial" w:hAnsi="Aptos" w:cs="Arial"/>
                <w:szCs w:val="18"/>
                <w:lang w:eastAsia="en-US"/>
              </w:rPr>
              <w:t xml:space="preserve"> </w:t>
            </w:r>
            <w:r w:rsidRPr="009D42C1">
              <w:rPr>
                <w:rFonts w:ascii="Aptos" w:eastAsia="Arial" w:hAnsi="Aptos" w:cs="Arial"/>
                <w:spacing w:val="-48"/>
                <w:szCs w:val="18"/>
                <w:lang w:eastAsia="en-US"/>
              </w:rPr>
              <w:t xml:space="preserve"> </w:t>
            </w:r>
            <w:r w:rsidRPr="009D42C1">
              <w:rPr>
                <w:rFonts w:ascii="Aptos" w:eastAsia="Arial" w:hAnsi="Aptos" w:cs="Arial"/>
                <w:szCs w:val="18"/>
                <w:lang w:eastAsia="en-US"/>
              </w:rPr>
              <w:t>reserves</w:t>
            </w:r>
            <w:proofErr w:type="gramEnd"/>
            <w:r w:rsidRPr="009D42C1">
              <w:rPr>
                <w:rFonts w:ascii="Aptos" w:eastAsia="Arial" w:hAnsi="Aptos" w:cs="Arial"/>
                <w:szCs w:val="18"/>
                <w:lang w:eastAsia="en-US"/>
              </w:rPr>
              <w:t>)</w:t>
            </w:r>
          </w:p>
        </w:tc>
        <w:tc>
          <w:tcPr>
            <w:tcW w:w="1276" w:type="dxa"/>
            <w:shd w:val="clear" w:color="auto" w:fill="FFFFFF" w:themeFill="background1"/>
          </w:tcPr>
          <w:p w14:paraId="7C63E6C8"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F998FDA" w14:textId="77777777" w:rsidR="00A1237F" w:rsidRPr="009D42C1" w:rsidRDefault="00A1237F" w:rsidP="009D42C1">
            <w:pPr>
              <w:widowControl w:val="0"/>
              <w:autoSpaceDE w:val="0"/>
              <w:autoSpaceDN w:val="0"/>
              <w:ind w:right="113"/>
              <w:jc w:val="right"/>
              <w:rPr>
                <w:rFonts w:ascii="Aptos" w:eastAsia="Arial" w:hAnsi="Aptos" w:cs="Arial"/>
                <w:szCs w:val="18"/>
                <w:lang w:eastAsia="en-US"/>
              </w:rPr>
            </w:pPr>
            <w:r w:rsidRPr="009D42C1">
              <w:rPr>
                <w:rFonts w:ascii="Aptos" w:eastAsia="Arial" w:hAnsi="Aptos" w:cs="Arial"/>
                <w:szCs w:val="18"/>
                <w:lang w:eastAsia="en-US"/>
              </w:rPr>
              <w:t>0</w:t>
            </w:r>
          </w:p>
        </w:tc>
        <w:tc>
          <w:tcPr>
            <w:tcW w:w="1275" w:type="dxa"/>
            <w:shd w:val="clear" w:color="auto" w:fill="FFFFFF" w:themeFill="background1"/>
          </w:tcPr>
          <w:p w14:paraId="61306826"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9185E5C" w14:textId="77777777" w:rsidR="00A1237F" w:rsidRPr="009D42C1" w:rsidRDefault="00A1237F" w:rsidP="009D42C1">
            <w:pPr>
              <w:widowControl w:val="0"/>
              <w:autoSpaceDE w:val="0"/>
              <w:autoSpaceDN w:val="0"/>
              <w:ind w:right="142"/>
              <w:jc w:val="right"/>
              <w:rPr>
                <w:rFonts w:ascii="Aptos" w:eastAsia="Arial" w:hAnsi="Aptos" w:cs="Arial"/>
                <w:szCs w:val="18"/>
                <w:lang w:eastAsia="en-US"/>
              </w:rPr>
            </w:pPr>
            <w:r w:rsidRPr="009D42C1">
              <w:rPr>
                <w:rFonts w:ascii="Aptos" w:eastAsia="Arial" w:hAnsi="Aptos" w:cs="Arial"/>
                <w:szCs w:val="18"/>
                <w:lang w:eastAsia="en-US"/>
              </w:rPr>
              <w:t>(17)</w:t>
            </w:r>
          </w:p>
        </w:tc>
        <w:tc>
          <w:tcPr>
            <w:tcW w:w="3402" w:type="dxa"/>
            <w:shd w:val="clear" w:color="auto" w:fill="FFFFFF" w:themeFill="background1"/>
          </w:tcPr>
          <w:p w14:paraId="56E8C01E" w14:textId="77777777" w:rsidR="00A1237F" w:rsidRPr="009D42C1" w:rsidRDefault="00A1237F" w:rsidP="009D42C1">
            <w:pPr>
              <w:widowControl w:val="0"/>
              <w:autoSpaceDE w:val="0"/>
              <w:autoSpaceDN w:val="0"/>
              <w:spacing w:before="1"/>
              <w:jc w:val="right"/>
              <w:rPr>
                <w:rFonts w:ascii="Aptos" w:eastAsia="Arial" w:hAnsi="Aptos" w:cs="Arial"/>
                <w:szCs w:val="18"/>
                <w:lang w:eastAsia="en-US"/>
              </w:rPr>
            </w:pPr>
          </w:p>
          <w:p w14:paraId="3A1F30CA" w14:textId="77777777" w:rsidR="00A1237F" w:rsidRPr="009D42C1" w:rsidRDefault="00A1237F" w:rsidP="009D42C1">
            <w:pPr>
              <w:widowControl w:val="0"/>
              <w:autoSpaceDE w:val="0"/>
              <w:autoSpaceDN w:val="0"/>
              <w:ind w:right="84"/>
              <w:jc w:val="right"/>
              <w:rPr>
                <w:rFonts w:ascii="Aptos" w:eastAsia="Arial" w:hAnsi="Aptos" w:cs="Arial"/>
                <w:szCs w:val="18"/>
                <w:lang w:eastAsia="en-US"/>
              </w:rPr>
            </w:pPr>
            <w:r w:rsidRPr="009D42C1">
              <w:rPr>
                <w:rFonts w:ascii="Aptos" w:eastAsia="Arial" w:hAnsi="Aptos" w:cs="Arial"/>
                <w:szCs w:val="18"/>
                <w:lang w:eastAsia="en-US"/>
              </w:rPr>
              <w:t>Net</w:t>
            </w:r>
            <w:r w:rsidRPr="009D42C1">
              <w:rPr>
                <w:rFonts w:ascii="Aptos" w:eastAsia="Arial" w:hAnsi="Aptos" w:cs="Arial"/>
                <w:spacing w:val="-7"/>
                <w:szCs w:val="18"/>
                <w:lang w:eastAsia="en-US"/>
              </w:rPr>
              <w:t xml:space="preserve"> under</w:t>
            </w:r>
            <w:r w:rsidRPr="009D42C1">
              <w:rPr>
                <w:rFonts w:ascii="Aptos" w:eastAsia="Arial" w:hAnsi="Aptos" w:cs="Arial"/>
                <w:szCs w:val="18"/>
                <w:lang w:eastAsia="en-US"/>
              </w:rPr>
              <w:t>spend.</w:t>
            </w:r>
          </w:p>
        </w:tc>
      </w:tr>
    </w:tbl>
    <w:p w14:paraId="59D0492C" w14:textId="77777777" w:rsidR="00A1237F" w:rsidRPr="00A57CC9" w:rsidRDefault="00A1237F" w:rsidP="00A1237F">
      <w:pPr>
        <w:widowControl w:val="0"/>
        <w:autoSpaceDE w:val="0"/>
        <w:autoSpaceDN w:val="0"/>
        <w:spacing w:before="2"/>
        <w:rPr>
          <w:rFonts w:ascii="Aptos" w:eastAsia="Arial" w:hAnsi="Aptos" w:cs="Arial"/>
          <w:b/>
          <w:szCs w:val="18"/>
          <w:highlight w:val="yellow"/>
          <w:lang w:eastAsia="en-US"/>
        </w:rPr>
      </w:pPr>
    </w:p>
    <w:tbl>
      <w:tblPr>
        <w:tblW w:w="9387" w:type="dxa"/>
        <w:tblInd w:w="252" w:type="dxa"/>
        <w:tblCellMar>
          <w:left w:w="0" w:type="dxa"/>
          <w:right w:w="0" w:type="dxa"/>
        </w:tblCellMar>
        <w:tblLook w:val="01E0" w:firstRow="1" w:lastRow="1" w:firstColumn="1" w:lastColumn="1" w:noHBand="0" w:noVBand="0"/>
      </w:tblPr>
      <w:tblGrid>
        <w:gridCol w:w="7119"/>
        <w:gridCol w:w="2268"/>
      </w:tblGrid>
      <w:tr w:rsidR="00A1237F" w:rsidRPr="006A4CC8" w14:paraId="18008CF3" w14:textId="77777777" w:rsidTr="009D42C1">
        <w:trPr>
          <w:trHeight w:val="242"/>
        </w:trPr>
        <w:tc>
          <w:tcPr>
            <w:tcW w:w="7119" w:type="dxa"/>
            <w:shd w:val="clear" w:color="auto" w:fill="D9D9D9" w:themeFill="background1" w:themeFillShade="D9"/>
          </w:tcPr>
          <w:p w14:paraId="2693F062" w14:textId="77777777" w:rsidR="00A1237F" w:rsidRPr="009D42C1" w:rsidRDefault="00A1237F" w:rsidP="009D42C1">
            <w:pPr>
              <w:widowControl w:val="0"/>
              <w:autoSpaceDE w:val="0"/>
              <w:autoSpaceDN w:val="0"/>
              <w:rPr>
                <w:rFonts w:ascii="Aptos" w:eastAsia="Arial" w:hAnsi="Aptos" w:cs="Arial"/>
                <w:b/>
                <w:i/>
                <w:szCs w:val="18"/>
                <w:lang w:eastAsia="en-US"/>
              </w:rPr>
            </w:pPr>
            <w:r w:rsidRPr="009D42C1">
              <w:rPr>
                <w:rFonts w:ascii="Aptos" w:eastAsia="Arial" w:hAnsi="Aptos" w:cs="Arial"/>
                <w:b/>
                <w:i/>
                <w:szCs w:val="18"/>
                <w:lang w:eastAsia="en-US"/>
              </w:rPr>
              <w:t>Reconciliation to accounts</w:t>
            </w:r>
          </w:p>
        </w:tc>
        <w:tc>
          <w:tcPr>
            <w:tcW w:w="2268" w:type="dxa"/>
            <w:shd w:val="clear" w:color="auto" w:fill="D9D9D9" w:themeFill="background1" w:themeFillShade="D9"/>
          </w:tcPr>
          <w:p w14:paraId="14799973" w14:textId="77777777" w:rsidR="00A1237F" w:rsidRPr="009D42C1" w:rsidRDefault="00A1237F" w:rsidP="009D42C1">
            <w:pPr>
              <w:widowControl w:val="0"/>
              <w:autoSpaceDE w:val="0"/>
              <w:autoSpaceDN w:val="0"/>
              <w:ind w:right="79"/>
              <w:jc w:val="right"/>
              <w:rPr>
                <w:rFonts w:ascii="Aptos" w:eastAsia="Arial" w:hAnsi="Aptos" w:cs="Arial"/>
                <w:b/>
                <w:i/>
                <w:szCs w:val="18"/>
                <w:lang w:eastAsia="en-US"/>
              </w:rPr>
            </w:pPr>
            <w:r w:rsidRPr="009D42C1">
              <w:rPr>
                <w:rFonts w:ascii="Aptos" w:eastAsia="Arial" w:hAnsi="Aptos" w:cs="Arial"/>
                <w:b/>
                <w:i/>
                <w:szCs w:val="18"/>
                <w:lang w:eastAsia="en-US"/>
              </w:rPr>
              <w:t>£000s</w:t>
            </w:r>
          </w:p>
        </w:tc>
      </w:tr>
      <w:tr w:rsidR="00A1237F" w:rsidRPr="00A57CC9" w14:paraId="2A7A7254" w14:textId="77777777" w:rsidTr="009D42C1">
        <w:trPr>
          <w:trHeight w:val="480"/>
        </w:trPr>
        <w:tc>
          <w:tcPr>
            <w:tcW w:w="7119" w:type="dxa"/>
            <w:shd w:val="clear" w:color="auto" w:fill="FFFFFF" w:themeFill="background1"/>
          </w:tcPr>
          <w:p w14:paraId="682BF448"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79475C39"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Use</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of/</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(return</w:t>
            </w:r>
            <w:r w:rsidRPr="009D42C1">
              <w:rPr>
                <w:rFonts w:ascii="Aptos" w:eastAsia="Arial" w:hAnsi="Aptos" w:cs="Arial"/>
                <w:spacing w:val="-1"/>
                <w:szCs w:val="18"/>
                <w:lang w:eastAsia="en-US"/>
              </w:rPr>
              <w:t xml:space="preserve"> </w:t>
            </w:r>
            <w:r w:rsidRPr="009D42C1">
              <w:rPr>
                <w:rFonts w:ascii="Aptos" w:eastAsia="Arial" w:hAnsi="Aptos" w:cs="Arial"/>
                <w:szCs w:val="18"/>
                <w:lang w:eastAsia="en-US"/>
              </w:rPr>
              <w:t>to</w:t>
            </w:r>
            <w:r w:rsidRPr="009D42C1">
              <w:rPr>
                <w:rFonts w:ascii="Aptos" w:eastAsia="Arial" w:hAnsi="Aptos" w:cs="Arial"/>
                <w:spacing w:val="-1"/>
                <w:szCs w:val="18"/>
                <w:lang w:eastAsia="en-US"/>
              </w:rPr>
              <w:t xml:space="preserve"> </w:t>
            </w:r>
            <w:r w:rsidRPr="009D42C1">
              <w:rPr>
                <w:rFonts w:ascii="Aptos" w:eastAsia="Arial" w:hAnsi="Aptos" w:cs="Arial"/>
                <w:szCs w:val="18"/>
                <w:lang w:eastAsia="en-US"/>
              </w:rPr>
              <w:t>reserves)</w:t>
            </w:r>
          </w:p>
        </w:tc>
        <w:tc>
          <w:tcPr>
            <w:tcW w:w="2268" w:type="dxa"/>
            <w:shd w:val="clear" w:color="auto" w:fill="FFFFFF" w:themeFill="background1"/>
          </w:tcPr>
          <w:p w14:paraId="41A9F064"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2F780592"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r w:rsidRPr="009D42C1">
              <w:rPr>
                <w:rFonts w:ascii="Aptos" w:eastAsia="Arial" w:hAnsi="Aptos" w:cs="Arial"/>
                <w:szCs w:val="18"/>
                <w:lang w:eastAsia="en-US"/>
              </w:rPr>
              <w:t>(17)</w:t>
            </w:r>
          </w:p>
        </w:tc>
      </w:tr>
      <w:tr w:rsidR="00A1237F" w:rsidRPr="00A57CC9" w14:paraId="733F9135" w14:textId="77777777" w:rsidTr="009D42C1">
        <w:trPr>
          <w:trHeight w:val="480"/>
        </w:trPr>
        <w:tc>
          <w:tcPr>
            <w:tcW w:w="7119" w:type="dxa"/>
            <w:shd w:val="clear" w:color="auto" w:fill="D9D9D9" w:themeFill="background1" w:themeFillShade="D9"/>
          </w:tcPr>
          <w:p w14:paraId="3680D483"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076570D2"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Statutory</w:t>
            </w:r>
            <w:r w:rsidRPr="009D42C1">
              <w:rPr>
                <w:rFonts w:ascii="Aptos" w:eastAsia="Arial" w:hAnsi="Aptos" w:cs="Arial"/>
                <w:spacing w:val="-11"/>
                <w:szCs w:val="18"/>
                <w:lang w:eastAsia="en-US"/>
              </w:rPr>
              <w:t xml:space="preserve"> </w:t>
            </w:r>
            <w:r w:rsidRPr="009D42C1">
              <w:rPr>
                <w:rFonts w:ascii="Aptos" w:eastAsia="Arial" w:hAnsi="Aptos" w:cs="Arial"/>
                <w:szCs w:val="18"/>
                <w:lang w:eastAsia="en-US"/>
              </w:rPr>
              <w:t>Adjustments</w:t>
            </w:r>
          </w:p>
        </w:tc>
        <w:tc>
          <w:tcPr>
            <w:tcW w:w="2268" w:type="dxa"/>
            <w:shd w:val="clear" w:color="auto" w:fill="D9D9D9" w:themeFill="background1" w:themeFillShade="D9"/>
          </w:tcPr>
          <w:p w14:paraId="59A5E9DA"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p>
          <w:p w14:paraId="4D092790"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r w:rsidRPr="009D42C1">
              <w:rPr>
                <w:rFonts w:ascii="Aptos" w:eastAsia="Arial" w:hAnsi="Aptos" w:cs="Arial"/>
                <w:szCs w:val="18"/>
                <w:lang w:eastAsia="en-US"/>
              </w:rPr>
              <w:t>231</w:t>
            </w:r>
          </w:p>
        </w:tc>
      </w:tr>
      <w:tr w:rsidR="00A1237F" w:rsidRPr="00A57CC9" w14:paraId="48DFAE1A" w14:textId="77777777" w:rsidTr="009D42C1">
        <w:trPr>
          <w:trHeight w:val="480"/>
        </w:trPr>
        <w:tc>
          <w:tcPr>
            <w:tcW w:w="7119" w:type="dxa"/>
            <w:shd w:val="clear" w:color="auto" w:fill="FFFFFF" w:themeFill="background1"/>
          </w:tcPr>
          <w:p w14:paraId="68B28C8C"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24C6BF16"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Adjustments</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to</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Usable</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Reserves</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Permitted</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by</w:t>
            </w:r>
            <w:r w:rsidRPr="009D42C1">
              <w:rPr>
                <w:rFonts w:ascii="Aptos" w:eastAsia="Arial" w:hAnsi="Aptos" w:cs="Arial"/>
                <w:spacing w:val="-11"/>
                <w:szCs w:val="18"/>
                <w:lang w:eastAsia="en-US"/>
              </w:rPr>
              <w:t xml:space="preserve"> </w:t>
            </w:r>
            <w:r w:rsidRPr="009D42C1">
              <w:rPr>
                <w:rFonts w:ascii="Aptos" w:eastAsia="Arial" w:hAnsi="Aptos" w:cs="Arial"/>
                <w:szCs w:val="18"/>
                <w:lang w:eastAsia="en-US"/>
              </w:rPr>
              <w:t>Accounting</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Standards</w:t>
            </w:r>
          </w:p>
        </w:tc>
        <w:tc>
          <w:tcPr>
            <w:tcW w:w="2268" w:type="dxa"/>
            <w:shd w:val="clear" w:color="auto" w:fill="FFFFFF" w:themeFill="background1"/>
          </w:tcPr>
          <w:p w14:paraId="779D7BDE"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p>
          <w:p w14:paraId="6FA5DB6C"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r w:rsidRPr="009D42C1">
              <w:rPr>
                <w:rFonts w:ascii="Aptos" w:eastAsia="Arial" w:hAnsi="Aptos" w:cs="Arial"/>
                <w:szCs w:val="18"/>
                <w:lang w:eastAsia="en-US"/>
              </w:rPr>
              <w:t>0</w:t>
            </w:r>
          </w:p>
        </w:tc>
      </w:tr>
      <w:tr w:rsidR="00A1237F" w:rsidRPr="00150700" w14:paraId="64056075" w14:textId="77777777" w:rsidTr="009D42C1">
        <w:trPr>
          <w:trHeight w:val="480"/>
        </w:trPr>
        <w:tc>
          <w:tcPr>
            <w:tcW w:w="7119" w:type="dxa"/>
            <w:shd w:val="clear" w:color="auto" w:fill="D9D9D9" w:themeFill="background1" w:themeFillShade="D9"/>
          </w:tcPr>
          <w:p w14:paraId="4826FCA1"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AB67685"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CFCR</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(net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of</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Council</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tax</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Discount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on</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2nd</w:t>
            </w:r>
            <w:r w:rsidRPr="009D42C1">
              <w:rPr>
                <w:rFonts w:ascii="Aptos" w:eastAsia="Arial" w:hAnsi="Aptos" w:cs="Arial"/>
                <w:spacing w:val="-4"/>
                <w:szCs w:val="18"/>
                <w:lang w:eastAsia="en-US"/>
              </w:rPr>
              <w:t xml:space="preserve"> </w:t>
            </w:r>
            <w:r w:rsidRPr="009D42C1">
              <w:rPr>
                <w:rFonts w:ascii="Aptos" w:eastAsia="Arial" w:hAnsi="Aptos" w:cs="Arial"/>
                <w:szCs w:val="18"/>
                <w:lang w:eastAsia="en-US"/>
              </w:rPr>
              <w:t>Homes)</w:t>
            </w:r>
          </w:p>
        </w:tc>
        <w:tc>
          <w:tcPr>
            <w:tcW w:w="2268" w:type="dxa"/>
            <w:shd w:val="clear" w:color="auto" w:fill="D9D9D9" w:themeFill="background1" w:themeFillShade="D9"/>
          </w:tcPr>
          <w:p w14:paraId="64ED9179"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p>
          <w:p w14:paraId="08F2C1E7"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r w:rsidRPr="009D42C1">
              <w:rPr>
                <w:rFonts w:ascii="Aptos" w:eastAsia="Arial" w:hAnsi="Aptos" w:cs="Arial"/>
                <w:szCs w:val="18"/>
                <w:lang w:eastAsia="en-US"/>
              </w:rPr>
              <w:t>(1,120)</w:t>
            </w:r>
          </w:p>
        </w:tc>
      </w:tr>
      <w:tr w:rsidR="00A1237F" w:rsidRPr="00A57CC9" w14:paraId="06CEB7EA" w14:textId="77777777" w:rsidTr="009D42C1">
        <w:trPr>
          <w:trHeight w:val="480"/>
        </w:trPr>
        <w:tc>
          <w:tcPr>
            <w:tcW w:w="7119" w:type="dxa"/>
            <w:shd w:val="clear" w:color="auto" w:fill="FFFFFF" w:themeFill="background1"/>
          </w:tcPr>
          <w:p w14:paraId="3D52426B"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7CADB84"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IORB</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included</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outturn</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but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not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the</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Net</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Cost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of</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Services</w:t>
            </w:r>
          </w:p>
        </w:tc>
        <w:tc>
          <w:tcPr>
            <w:tcW w:w="2268" w:type="dxa"/>
            <w:shd w:val="clear" w:color="auto" w:fill="FFFFFF" w:themeFill="background1"/>
          </w:tcPr>
          <w:p w14:paraId="5C5405DB"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p>
          <w:p w14:paraId="1E719786"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r w:rsidRPr="009D42C1">
              <w:rPr>
                <w:rFonts w:ascii="Aptos" w:eastAsia="Arial" w:hAnsi="Aptos" w:cs="Arial"/>
                <w:szCs w:val="18"/>
                <w:lang w:eastAsia="en-US"/>
              </w:rPr>
              <w:t>311</w:t>
            </w:r>
          </w:p>
        </w:tc>
      </w:tr>
      <w:tr w:rsidR="00A1237F" w:rsidRPr="00A57CC9" w14:paraId="4E50C61F" w14:textId="77777777" w:rsidTr="009D42C1">
        <w:trPr>
          <w:trHeight w:val="480"/>
        </w:trPr>
        <w:tc>
          <w:tcPr>
            <w:tcW w:w="7119" w:type="dxa"/>
            <w:shd w:val="clear" w:color="auto" w:fill="D9D9D9" w:themeFill="background1" w:themeFillShade="D9"/>
          </w:tcPr>
          <w:p w14:paraId="43724361"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118FC2FF"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Financing</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Costs</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included</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outturn</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but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not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in</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the</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Net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Cost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of</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Services</w:t>
            </w:r>
          </w:p>
        </w:tc>
        <w:tc>
          <w:tcPr>
            <w:tcW w:w="2268" w:type="dxa"/>
            <w:shd w:val="clear" w:color="auto" w:fill="D9D9D9" w:themeFill="background1" w:themeFillShade="D9"/>
          </w:tcPr>
          <w:p w14:paraId="5338738C"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p>
          <w:p w14:paraId="37B5A391" w14:textId="77777777" w:rsidR="00A1237F" w:rsidRPr="009D42C1" w:rsidRDefault="00A1237F" w:rsidP="009D42C1">
            <w:pPr>
              <w:widowControl w:val="0"/>
              <w:autoSpaceDE w:val="0"/>
              <w:autoSpaceDN w:val="0"/>
              <w:ind w:right="79"/>
              <w:jc w:val="right"/>
              <w:rPr>
                <w:rFonts w:ascii="Aptos" w:eastAsia="Arial" w:hAnsi="Aptos" w:cs="Arial"/>
                <w:szCs w:val="18"/>
                <w:lang w:eastAsia="en-US"/>
              </w:rPr>
            </w:pPr>
            <w:r w:rsidRPr="009D42C1">
              <w:rPr>
                <w:rFonts w:ascii="Aptos" w:eastAsia="Arial" w:hAnsi="Aptos" w:cs="Arial"/>
                <w:szCs w:val="18"/>
                <w:lang w:eastAsia="en-US"/>
              </w:rPr>
              <w:t>(8,175)</w:t>
            </w:r>
          </w:p>
        </w:tc>
      </w:tr>
      <w:tr w:rsidR="00A1237F" w:rsidRPr="003A2349" w14:paraId="2E927D05" w14:textId="77777777" w:rsidTr="009D42C1">
        <w:trPr>
          <w:trHeight w:val="480"/>
        </w:trPr>
        <w:tc>
          <w:tcPr>
            <w:tcW w:w="7119" w:type="dxa"/>
            <w:shd w:val="clear" w:color="auto" w:fill="FFFFFF" w:themeFill="background1"/>
          </w:tcPr>
          <w:p w14:paraId="0BCD61F1"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61330363" w14:textId="77777777" w:rsidR="00A1237F" w:rsidRPr="009D42C1" w:rsidRDefault="00A1237F" w:rsidP="009D42C1">
            <w:pPr>
              <w:widowControl w:val="0"/>
              <w:autoSpaceDE w:val="0"/>
              <w:autoSpaceDN w:val="0"/>
              <w:rPr>
                <w:rFonts w:ascii="Aptos" w:eastAsia="Arial" w:hAnsi="Aptos" w:cs="Arial"/>
                <w:szCs w:val="18"/>
                <w:lang w:eastAsia="en-US"/>
              </w:rPr>
            </w:pPr>
            <w:r w:rsidRPr="009D42C1">
              <w:rPr>
                <w:rFonts w:ascii="Aptos" w:eastAsia="Arial" w:hAnsi="Aptos" w:cs="Arial"/>
                <w:szCs w:val="18"/>
                <w:lang w:eastAsia="en-US"/>
              </w:rPr>
              <w:t>Net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Cost</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of</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Services</w:t>
            </w:r>
            <w:r w:rsidRPr="009D42C1">
              <w:rPr>
                <w:rFonts w:ascii="Aptos" w:eastAsia="Arial" w:hAnsi="Aptos" w:cs="Arial"/>
                <w:spacing w:val="-2"/>
                <w:szCs w:val="18"/>
                <w:lang w:eastAsia="en-US"/>
              </w:rPr>
              <w:t xml:space="preserve"> </w:t>
            </w:r>
            <w:r w:rsidRPr="009D42C1">
              <w:rPr>
                <w:rFonts w:ascii="Aptos" w:eastAsia="Arial" w:hAnsi="Aptos" w:cs="Arial"/>
                <w:szCs w:val="18"/>
                <w:lang w:eastAsia="en-US"/>
              </w:rPr>
              <w:t>per</w:t>
            </w:r>
            <w:r w:rsidRPr="009D42C1">
              <w:rPr>
                <w:rFonts w:ascii="Aptos" w:eastAsia="Arial" w:hAnsi="Aptos" w:cs="Arial"/>
                <w:spacing w:val="-3"/>
                <w:szCs w:val="18"/>
                <w:lang w:eastAsia="en-US"/>
              </w:rPr>
              <w:t xml:space="preserve"> </w:t>
            </w:r>
            <w:r w:rsidRPr="009D42C1">
              <w:rPr>
                <w:rFonts w:ascii="Aptos" w:eastAsia="Arial" w:hAnsi="Aptos" w:cs="Arial"/>
                <w:szCs w:val="18"/>
                <w:lang w:eastAsia="en-US"/>
              </w:rPr>
              <w:t>CIES</w:t>
            </w:r>
          </w:p>
        </w:tc>
        <w:tc>
          <w:tcPr>
            <w:tcW w:w="2268" w:type="dxa"/>
            <w:shd w:val="clear" w:color="auto" w:fill="FFFFFF" w:themeFill="background1"/>
          </w:tcPr>
          <w:p w14:paraId="7D15C693" w14:textId="77777777" w:rsidR="00A1237F" w:rsidRPr="009D42C1" w:rsidRDefault="00A1237F" w:rsidP="009D42C1">
            <w:pPr>
              <w:widowControl w:val="0"/>
              <w:autoSpaceDE w:val="0"/>
              <w:autoSpaceDN w:val="0"/>
              <w:spacing w:before="1"/>
              <w:rPr>
                <w:rFonts w:ascii="Aptos" w:eastAsia="Arial" w:hAnsi="Aptos" w:cs="Arial"/>
                <w:szCs w:val="18"/>
                <w:lang w:eastAsia="en-US"/>
              </w:rPr>
            </w:pPr>
          </w:p>
          <w:p w14:paraId="476FFEE5" w14:textId="77777777" w:rsidR="00A1237F" w:rsidRPr="00BA205D" w:rsidRDefault="00A1237F" w:rsidP="009D42C1">
            <w:pPr>
              <w:widowControl w:val="0"/>
              <w:autoSpaceDE w:val="0"/>
              <w:autoSpaceDN w:val="0"/>
              <w:ind w:right="79"/>
              <w:jc w:val="right"/>
              <w:rPr>
                <w:rFonts w:ascii="Aptos" w:eastAsia="Arial" w:hAnsi="Aptos" w:cs="Arial"/>
                <w:szCs w:val="18"/>
                <w:lang w:eastAsia="en-US"/>
              </w:rPr>
            </w:pPr>
            <w:r w:rsidRPr="00BA205D">
              <w:rPr>
                <w:rFonts w:ascii="Aptos" w:eastAsia="Arial" w:hAnsi="Aptos" w:cs="Arial"/>
                <w:szCs w:val="18"/>
                <w:lang w:eastAsia="en-US"/>
              </w:rPr>
              <w:t>(8,770)</w:t>
            </w:r>
          </w:p>
        </w:tc>
      </w:tr>
    </w:tbl>
    <w:p w14:paraId="44D2FCE3" w14:textId="77777777" w:rsidR="00A1237F" w:rsidRPr="003A2349" w:rsidRDefault="00A1237F" w:rsidP="00A1237F">
      <w:pPr>
        <w:widowControl w:val="0"/>
        <w:autoSpaceDE w:val="0"/>
        <w:autoSpaceDN w:val="0"/>
        <w:rPr>
          <w:rFonts w:ascii="Aptos" w:eastAsia="Arial" w:hAnsi="Aptos" w:cs="Arial"/>
          <w:szCs w:val="18"/>
          <w:lang w:eastAsia="en-US"/>
        </w:rPr>
      </w:pPr>
    </w:p>
    <w:p w14:paraId="6D3C62A9" w14:textId="77777777" w:rsidR="00A1237F" w:rsidRPr="003A2349" w:rsidRDefault="00A1237F" w:rsidP="00A1237F">
      <w:pPr>
        <w:widowControl w:val="0"/>
        <w:autoSpaceDE w:val="0"/>
        <w:autoSpaceDN w:val="0"/>
        <w:rPr>
          <w:rFonts w:ascii="Aptos" w:eastAsia="Arial" w:hAnsi="Aptos" w:cs="Arial"/>
          <w:szCs w:val="22"/>
          <w:lang w:eastAsia="en-US"/>
        </w:rPr>
      </w:pPr>
    </w:p>
    <w:p w14:paraId="40A1D133" w14:textId="77777777" w:rsidR="00A1237F" w:rsidRPr="003A2349" w:rsidRDefault="00A1237F" w:rsidP="00A1237F">
      <w:pPr>
        <w:widowControl w:val="0"/>
        <w:autoSpaceDE w:val="0"/>
        <w:autoSpaceDN w:val="0"/>
        <w:rPr>
          <w:rFonts w:ascii="Aptos" w:eastAsia="Arial" w:hAnsi="Aptos" w:cs="Arial"/>
          <w:szCs w:val="22"/>
          <w:lang w:eastAsia="en-US"/>
        </w:rPr>
      </w:pPr>
    </w:p>
    <w:p w14:paraId="1AE36945" w14:textId="7B427D05" w:rsidR="00A1237F" w:rsidRPr="003A2349" w:rsidRDefault="00A1237F" w:rsidP="00A1237F">
      <w:pPr>
        <w:widowControl w:val="0"/>
        <w:autoSpaceDE w:val="0"/>
        <w:autoSpaceDN w:val="0"/>
        <w:rPr>
          <w:rFonts w:ascii="Aptos" w:eastAsia="Arial" w:hAnsi="Aptos" w:cs="Arial"/>
          <w:szCs w:val="22"/>
          <w:lang w:eastAsia="en-US"/>
        </w:rPr>
        <w:sectPr w:rsidR="00A1237F" w:rsidRPr="003A2349" w:rsidSect="00A1237F">
          <w:pgSz w:w="11910" w:h="16840"/>
          <w:pgMar w:top="1134" w:right="1134" w:bottom="1134" w:left="1134" w:header="0" w:footer="441" w:gutter="0"/>
          <w:cols w:space="720"/>
        </w:sectPr>
      </w:pPr>
    </w:p>
    <w:p w14:paraId="214A4A72" w14:textId="77777777" w:rsidR="00A1237F" w:rsidRPr="00443395" w:rsidRDefault="00A1237F" w:rsidP="00A1237F">
      <w:pPr>
        <w:jc w:val="right"/>
        <w:rPr>
          <w:rFonts w:ascii="Aptos" w:hAnsi="Aptos" w:cs="Arial"/>
          <w:b/>
          <w:color w:val="B117B1"/>
          <w:sz w:val="24"/>
          <w:szCs w:val="24"/>
        </w:rPr>
      </w:pPr>
      <w:r w:rsidRPr="00443395">
        <w:rPr>
          <w:rFonts w:ascii="Aptos" w:hAnsi="Aptos" w:cs="Arial"/>
          <w:b/>
          <w:color w:val="B117B1"/>
          <w:sz w:val="24"/>
          <w:szCs w:val="24"/>
        </w:rPr>
        <w:lastRenderedPageBreak/>
        <w:t>Management Commentary (cont.)</w:t>
      </w:r>
    </w:p>
    <w:p w14:paraId="3A16AABE" w14:textId="77777777" w:rsidR="00A1237F" w:rsidRPr="000E205F" w:rsidRDefault="00A1237F" w:rsidP="00A1237F">
      <w:pPr>
        <w:widowControl w:val="0"/>
        <w:autoSpaceDE w:val="0"/>
        <w:autoSpaceDN w:val="0"/>
        <w:spacing w:line="278" w:lineRule="auto"/>
        <w:ind w:left="240" w:right="364"/>
        <w:rPr>
          <w:rFonts w:ascii="Aptos" w:eastAsia="Arial" w:hAnsi="Aptos" w:cs="Arial"/>
          <w:szCs w:val="18"/>
          <w:lang w:eastAsia="en-US"/>
        </w:rPr>
      </w:pPr>
    </w:p>
    <w:p w14:paraId="12A0FEC3" w14:textId="77777777" w:rsidR="00A1237F" w:rsidRPr="000E205F" w:rsidRDefault="00A1237F" w:rsidP="00A1237F">
      <w:pPr>
        <w:widowControl w:val="0"/>
        <w:autoSpaceDE w:val="0"/>
        <w:autoSpaceDN w:val="0"/>
        <w:ind w:right="364"/>
        <w:jc w:val="both"/>
        <w:rPr>
          <w:rFonts w:ascii="Aptos" w:eastAsia="Arial" w:hAnsi="Aptos" w:cs="Arial"/>
          <w:szCs w:val="18"/>
          <w:lang w:eastAsia="en-US"/>
        </w:rPr>
      </w:pPr>
      <w:r w:rsidRPr="000E205F">
        <w:rPr>
          <w:rFonts w:ascii="Aptos" w:eastAsia="Arial" w:hAnsi="Aptos" w:cs="Arial"/>
          <w:szCs w:val="18"/>
          <w:lang w:eastAsia="en-US"/>
        </w:rPr>
        <w:t>We</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invest</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in</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building</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new</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homes</w:t>
      </w:r>
      <w:r w:rsidRPr="000E205F">
        <w:rPr>
          <w:rFonts w:ascii="Aptos" w:eastAsia="Arial" w:hAnsi="Aptos" w:cs="Arial"/>
          <w:spacing w:val="-4"/>
          <w:szCs w:val="18"/>
          <w:lang w:eastAsia="en-US"/>
        </w:rPr>
        <w:t xml:space="preserve"> </w:t>
      </w:r>
      <w:r w:rsidRPr="000E205F">
        <w:rPr>
          <w:rFonts w:ascii="Aptos" w:eastAsia="Arial" w:hAnsi="Aptos" w:cs="Arial"/>
          <w:szCs w:val="18"/>
          <w:lang w:eastAsia="en-US"/>
        </w:rPr>
        <w:t>and</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improve</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the</w:t>
      </w:r>
      <w:r w:rsidRPr="000E205F">
        <w:rPr>
          <w:rFonts w:ascii="Aptos" w:eastAsia="Arial" w:hAnsi="Aptos" w:cs="Arial"/>
          <w:spacing w:val="-4"/>
          <w:szCs w:val="18"/>
          <w:lang w:eastAsia="en-US"/>
        </w:rPr>
        <w:t xml:space="preserve"> </w:t>
      </w:r>
      <w:r w:rsidRPr="000E205F">
        <w:rPr>
          <w:rFonts w:ascii="Aptos" w:eastAsia="Arial" w:hAnsi="Aptos" w:cs="Arial"/>
          <w:szCs w:val="18"/>
          <w:lang w:eastAsia="en-US"/>
        </w:rPr>
        <w:t>existing</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ones,</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supported</w:t>
      </w:r>
      <w:r w:rsidRPr="000E205F">
        <w:rPr>
          <w:rFonts w:ascii="Aptos" w:eastAsia="Arial" w:hAnsi="Aptos" w:cs="Arial"/>
          <w:spacing w:val="-4"/>
          <w:szCs w:val="18"/>
          <w:lang w:eastAsia="en-US"/>
        </w:rPr>
        <w:t xml:space="preserve"> </w:t>
      </w:r>
      <w:r w:rsidRPr="000E205F">
        <w:rPr>
          <w:rFonts w:ascii="Aptos" w:eastAsia="Arial" w:hAnsi="Aptos" w:cs="Arial"/>
          <w:szCs w:val="18"/>
          <w:lang w:eastAsia="en-US"/>
        </w:rPr>
        <w:t>where</w:t>
      </w:r>
      <w:r w:rsidRPr="000E205F">
        <w:rPr>
          <w:rFonts w:ascii="Aptos" w:eastAsia="Arial" w:hAnsi="Aptos" w:cs="Arial"/>
          <w:spacing w:val="-4"/>
          <w:szCs w:val="18"/>
          <w:lang w:eastAsia="en-US"/>
        </w:rPr>
        <w:t xml:space="preserve"> </w:t>
      </w:r>
      <w:r w:rsidRPr="000E205F">
        <w:rPr>
          <w:rFonts w:ascii="Aptos" w:eastAsia="Arial" w:hAnsi="Aptos" w:cs="Arial"/>
          <w:szCs w:val="18"/>
          <w:lang w:eastAsia="en-US"/>
        </w:rPr>
        <w:t>possible</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by</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government</w:t>
      </w:r>
      <w:r w:rsidRPr="000E205F">
        <w:rPr>
          <w:rFonts w:ascii="Aptos" w:eastAsia="Arial" w:hAnsi="Aptos" w:cs="Arial"/>
          <w:spacing w:val="-5"/>
          <w:szCs w:val="18"/>
          <w:lang w:eastAsia="en-US"/>
        </w:rPr>
        <w:t xml:space="preserve"> </w:t>
      </w:r>
      <w:r w:rsidRPr="000E205F">
        <w:rPr>
          <w:rFonts w:ascii="Aptos" w:eastAsia="Arial" w:hAnsi="Aptos" w:cs="Arial"/>
          <w:szCs w:val="18"/>
          <w:lang w:eastAsia="en-US"/>
        </w:rPr>
        <w:t>grant.</w:t>
      </w:r>
      <w:r w:rsidRPr="000E205F">
        <w:rPr>
          <w:rFonts w:ascii="Aptos" w:eastAsia="Arial" w:hAnsi="Aptos" w:cs="Arial"/>
          <w:spacing w:val="-7"/>
          <w:szCs w:val="18"/>
          <w:lang w:eastAsia="en-US"/>
        </w:rPr>
        <w:t xml:space="preserve"> </w:t>
      </w:r>
    </w:p>
    <w:p w14:paraId="455A3A1C" w14:textId="77777777" w:rsidR="00A1237F" w:rsidRPr="000E205F" w:rsidRDefault="00A1237F" w:rsidP="00A1237F">
      <w:pPr>
        <w:widowControl w:val="0"/>
        <w:autoSpaceDE w:val="0"/>
        <w:autoSpaceDN w:val="0"/>
        <w:jc w:val="both"/>
        <w:rPr>
          <w:rFonts w:ascii="Aptos" w:eastAsia="Arial" w:hAnsi="Aptos" w:cs="Arial"/>
          <w:szCs w:val="18"/>
          <w:lang w:eastAsia="en-US"/>
        </w:rPr>
      </w:pPr>
    </w:p>
    <w:p w14:paraId="317411A6" w14:textId="77777777" w:rsidR="00A1237F" w:rsidRPr="000E205F" w:rsidRDefault="00A1237F" w:rsidP="00A1237F">
      <w:pPr>
        <w:widowControl w:val="0"/>
        <w:autoSpaceDE w:val="0"/>
        <w:autoSpaceDN w:val="0"/>
        <w:jc w:val="both"/>
        <w:outlineLvl w:val="5"/>
        <w:rPr>
          <w:rFonts w:ascii="Aptos" w:eastAsia="Arial" w:hAnsi="Aptos" w:cs="Arial"/>
          <w:b/>
          <w:szCs w:val="18"/>
          <w:lang w:eastAsia="en-US"/>
        </w:rPr>
      </w:pPr>
      <w:r w:rsidRPr="000E205F">
        <w:rPr>
          <w:rFonts w:ascii="Aptos" w:eastAsia="Arial" w:hAnsi="Aptos" w:cs="Arial"/>
          <w:b/>
          <w:szCs w:val="18"/>
          <w:lang w:eastAsia="en-US"/>
        </w:rPr>
        <w:t>New</w:t>
      </w:r>
      <w:r w:rsidRPr="000E205F">
        <w:rPr>
          <w:rFonts w:ascii="Aptos" w:eastAsia="Arial" w:hAnsi="Aptos" w:cs="Arial"/>
          <w:b/>
          <w:spacing w:val="-2"/>
          <w:szCs w:val="18"/>
          <w:lang w:eastAsia="en-US"/>
        </w:rPr>
        <w:t xml:space="preserve"> </w:t>
      </w:r>
      <w:r w:rsidRPr="000E205F">
        <w:rPr>
          <w:rFonts w:ascii="Aptos" w:eastAsia="Arial" w:hAnsi="Aptos" w:cs="Arial"/>
          <w:b/>
          <w:szCs w:val="18"/>
          <w:lang w:eastAsia="en-US"/>
        </w:rPr>
        <w:t>build and open market acquisitions</w:t>
      </w:r>
    </w:p>
    <w:p w14:paraId="4CD5E01A" w14:textId="77777777" w:rsidR="00A1237F" w:rsidRPr="000E205F" w:rsidRDefault="00A1237F" w:rsidP="00A1237F">
      <w:pPr>
        <w:widowControl w:val="0"/>
        <w:autoSpaceDE w:val="0"/>
        <w:autoSpaceDN w:val="0"/>
        <w:ind w:right="3247"/>
        <w:jc w:val="both"/>
        <w:rPr>
          <w:rFonts w:ascii="Aptos" w:eastAsia="Arial" w:hAnsi="Aptos" w:cs="Arial"/>
          <w:spacing w:val="-1"/>
          <w:szCs w:val="18"/>
          <w:lang w:eastAsia="en-US"/>
        </w:rPr>
      </w:pPr>
      <w:r w:rsidRPr="00DE26FD">
        <w:rPr>
          <w:rFonts w:ascii="Aptos" w:eastAsia="Arial" w:hAnsi="Aptos" w:cs="Arial"/>
          <w:spacing w:val="-1"/>
          <w:szCs w:val="18"/>
          <w:lang w:eastAsia="en-US"/>
        </w:rPr>
        <w:t xml:space="preserve">2025/26 –- </w:t>
      </w:r>
      <w:r w:rsidRPr="009D42C1">
        <w:rPr>
          <w:rFonts w:ascii="Aptos" w:eastAsia="Arial" w:hAnsi="Aptos" w:cs="Arial"/>
          <w:spacing w:val="-1"/>
          <w:szCs w:val="18"/>
          <w:lang w:eastAsia="en-US"/>
        </w:rPr>
        <w:t>planned £14.117m, actual £11.543m – 82% of planned</w:t>
      </w:r>
    </w:p>
    <w:p w14:paraId="44031445" w14:textId="77777777" w:rsidR="00A1237F" w:rsidRPr="000E205F" w:rsidRDefault="00A1237F" w:rsidP="00A1237F">
      <w:pPr>
        <w:widowControl w:val="0"/>
        <w:autoSpaceDE w:val="0"/>
        <w:autoSpaceDN w:val="0"/>
        <w:ind w:right="3247"/>
        <w:jc w:val="both"/>
        <w:rPr>
          <w:rFonts w:ascii="Aptos" w:eastAsia="Arial" w:hAnsi="Aptos" w:cs="Arial"/>
          <w:spacing w:val="-1"/>
          <w:szCs w:val="18"/>
          <w:lang w:eastAsia="en-US"/>
        </w:rPr>
      </w:pPr>
      <w:r w:rsidRPr="000E205F">
        <w:rPr>
          <w:rFonts w:ascii="Aptos" w:eastAsia="Arial" w:hAnsi="Aptos" w:cs="Arial"/>
          <w:spacing w:val="-1"/>
          <w:szCs w:val="18"/>
          <w:lang w:eastAsia="en-US"/>
        </w:rPr>
        <w:t>2024/25 –- planned £</w:t>
      </w:r>
      <w:r>
        <w:rPr>
          <w:rFonts w:ascii="Aptos" w:eastAsia="Arial" w:hAnsi="Aptos" w:cs="Arial"/>
          <w:spacing w:val="-1"/>
          <w:szCs w:val="18"/>
          <w:lang w:eastAsia="en-US"/>
        </w:rPr>
        <w:t>15.037</w:t>
      </w:r>
      <w:r w:rsidRPr="000E205F">
        <w:rPr>
          <w:rFonts w:ascii="Aptos" w:eastAsia="Arial" w:hAnsi="Aptos" w:cs="Arial"/>
          <w:spacing w:val="-1"/>
          <w:szCs w:val="18"/>
          <w:lang w:eastAsia="en-US"/>
        </w:rPr>
        <w:t>m, actual £</w:t>
      </w:r>
      <w:r>
        <w:rPr>
          <w:rFonts w:ascii="Aptos" w:eastAsia="Arial" w:hAnsi="Aptos" w:cs="Arial"/>
          <w:spacing w:val="-1"/>
          <w:szCs w:val="18"/>
          <w:lang w:eastAsia="en-US"/>
        </w:rPr>
        <w:t>8.047</w:t>
      </w:r>
      <w:r w:rsidRPr="000E205F">
        <w:rPr>
          <w:rFonts w:ascii="Aptos" w:eastAsia="Arial" w:hAnsi="Aptos" w:cs="Arial"/>
          <w:spacing w:val="-1"/>
          <w:szCs w:val="18"/>
          <w:lang w:eastAsia="en-US"/>
        </w:rPr>
        <w:t xml:space="preserve">m – </w:t>
      </w:r>
      <w:r w:rsidRPr="00E84D9C">
        <w:rPr>
          <w:rFonts w:ascii="Aptos" w:eastAsia="Arial" w:hAnsi="Aptos" w:cs="Arial"/>
          <w:spacing w:val="-1"/>
          <w:szCs w:val="18"/>
          <w:lang w:eastAsia="en-US"/>
        </w:rPr>
        <w:t xml:space="preserve">53% </w:t>
      </w:r>
      <w:r w:rsidRPr="000E205F">
        <w:rPr>
          <w:rFonts w:ascii="Aptos" w:eastAsia="Arial" w:hAnsi="Aptos" w:cs="Arial"/>
          <w:spacing w:val="-1"/>
          <w:szCs w:val="18"/>
          <w:lang w:eastAsia="en-US"/>
        </w:rPr>
        <w:t>of planned</w:t>
      </w:r>
    </w:p>
    <w:p w14:paraId="452D7834" w14:textId="77777777" w:rsidR="00A1237F" w:rsidRPr="000E205F" w:rsidRDefault="00A1237F" w:rsidP="00A1237F">
      <w:pPr>
        <w:widowControl w:val="0"/>
        <w:autoSpaceDE w:val="0"/>
        <w:autoSpaceDN w:val="0"/>
        <w:jc w:val="both"/>
        <w:rPr>
          <w:rFonts w:ascii="Aptos" w:eastAsia="Arial" w:hAnsi="Aptos" w:cs="Arial"/>
          <w:szCs w:val="18"/>
          <w:lang w:eastAsia="en-US"/>
        </w:rPr>
      </w:pPr>
    </w:p>
    <w:p w14:paraId="7C693442" w14:textId="77777777" w:rsidR="00A1237F" w:rsidRDefault="00A1237F" w:rsidP="00A1237F">
      <w:pPr>
        <w:rPr>
          <w:rFonts w:ascii="Aptos" w:eastAsia="Arial" w:hAnsi="Aptos" w:cs="Arial"/>
          <w:szCs w:val="18"/>
          <w:lang w:eastAsia="en-US"/>
        </w:rPr>
      </w:pPr>
      <w:r>
        <w:rPr>
          <w:rFonts w:ascii="Aptos" w:eastAsia="Arial" w:hAnsi="Aptos" w:cs="Arial"/>
          <w:szCs w:val="18"/>
          <w:lang w:eastAsia="en-US"/>
        </w:rPr>
        <w:t>Planned expenditure for 2025/26 included the</w:t>
      </w:r>
      <w:r w:rsidRPr="002A30B9">
        <w:rPr>
          <w:rFonts w:ascii="Aptos" w:eastAsia="Arial" w:hAnsi="Aptos" w:cs="Arial"/>
          <w:szCs w:val="18"/>
          <w:lang w:eastAsia="en-US"/>
        </w:rPr>
        <w:t xml:space="preserve"> first phase of development</w:t>
      </w:r>
      <w:r>
        <w:rPr>
          <w:rFonts w:ascii="Aptos" w:eastAsia="Arial" w:hAnsi="Aptos" w:cs="Arial"/>
          <w:szCs w:val="18"/>
          <w:lang w:eastAsia="en-US"/>
        </w:rPr>
        <w:t xml:space="preserve"> at </w:t>
      </w:r>
      <w:proofErr w:type="spellStart"/>
      <w:r>
        <w:rPr>
          <w:rFonts w:ascii="Aptos" w:eastAsia="Arial" w:hAnsi="Aptos" w:cs="Arial"/>
          <w:szCs w:val="18"/>
          <w:lang w:eastAsia="en-US"/>
        </w:rPr>
        <w:t>Bilbohall</w:t>
      </w:r>
      <w:proofErr w:type="spellEnd"/>
      <w:r>
        <w:rPr>
          <w:rFonts w:ascii="Aptos" w:eastAsia="Arial" w:hAnsi="Aptos" w:cs="Arial"/>
          <w:szCs w:val="18"/>
          <w:lang w:eastAsia="en-US"/>
        </w:rPr>
        <w:t>, Elgin, with c</w:t>
      </w:r>
      <w:r w:rsidRPr="002A30B9">
        <w:rPr>
          <w:rFonts w:ascii="Aptos" w:eastAsia="Arial" w:hAnsi="Aptos" w:cs="Arial"/>
          <w:szCs w:val="18"/>
          <w:lang w:eastAsia="en-US"/>
        </w:rPr>
        <w:t>onstruction beginning in spring 2026.</w:t>
      </w:r>
      <w:r>
        <w:rPr>
          <w:rFonts w:ascii="Aptos" w:eastAsia="Arial" w:hAnsi="Aptos" w:cs="Arial"/>
          <w:szCs w:val="18"/>
          <w:lang w:eastAsia="en-US"/>
        </w:rPr>
        <w:t xml:space="preserve"> </w:t>
      </w:r>
      <w:r w:rsidRPr="002A30B9">
        <w:rPr>
          <w:rFonts w:ascii="Aptos" w:eastAsia="Arial" w:hAnsi="Aptos" w:cs="Arial"/>
          <w:szCs w:val="18"/>
          <w:lang w:eastAsia="en-US"/>
        </w:rPr>
        <w:t>The first phase includes provision of shared infrastructure and advance planting requirements.  This has necessitated a significant amount of Scottish Government grant funding.  This has impacted the site starts possible during 2025/26</w:t>
      </w:r>
      <w:r>
        <w:rPr>
          <w:rFonts w:ascii="Aptos" w:eastAsia="Arial" w:hAnsi="Aptos" w:cs="Arial"/>
          <w:szCs w:val="18"/>
          <w:lang w:eastAsia="en-US"/>
        </w:rPr>
        <w:t>.</w:t>
      </w:r>
    </w:p>
    <w:p w14:paraId="6B06D238" w14:textId="77777777" w:rsidR="00A1237F" w:rsidRDefault="00A1237F" w:rsidP="00A1237F">
      <w:pPr>
        <w:rPr>
          <w:rFonts w:ascii="Aptos" w:eastAsia="Arial" w:hAnsi="Aptos" w:cs="Arial"/>
          <w:szCs w:val="18"/>
          <w:lang w:eastAsia="en-US"/>
        </w:rPr>
      </w:pPr>
    </w:p>
    <w:p w14:paraId="7FBB8D20" w14:textId="77777777" w:rsidR="00A1237F" w:rsidRPr="000E205F" w:rsidRDefault="00A1237F" w:rsidP="00A1237F">
      <w:pPr>
        <w:widowControl w:val="0"/>
        <w:autoSpaceDE w:val="0"/>
        <w:autoSpaceDN w:val="0"/>
        <w:ind w:right="184"/>
        <w:rPr>
          <w:rFonts w:ascii="Aptos" w:eastAsia="Arial" w:hAnsi="Aptos" w:cs="Arial"/>
          <w:szCs w:val="18"/>
          <w:lang w:eastAsia="en-US"/>
        </w:rPr>
      </w:pPr>
      <w:r w:rsidRPr="009D42C1">
        <w:rPr>
          <w:rFonts w:ascii="Aptos" w:eastAsia="Arial" w:hAnsi="Aptos" w:cs="Arial"/>
          <w:szCs w:val="18"/>
          <w:lang w:eastAsia="en-US"/>
        </w:rPr>
        <w:t xml:space="preserve">The Open Market Purchase Scheme was launched in June 2023.  In 2025/26, nine properties were successfully acquired under the scheme with four pending </w:t>
      </w:r>
      <w:proofErr w:type="gramStart"/>
      <w:r w:rsidRPr="009D42C1">
        <w:rPr>
          <w:rFonts w:ascii="Aptos" w:eastAsia="Arial" w:hAnsi="Aptos" w:cs="Arial"/>
          <w:szCs w:val="18"/>
          <w:lang w:eastAsia="en-US"/>
        </w:rPr>
        <w:t>completion</w:t>
      </w:r>
      <w:proofErr w:type="gramEnd"/>
      <w:r w:rsidRPr="009D42C1">
        <w:rPr>
          <w:rFonts w:ascii="Aptos" w:eastAsia="Arial" w:hAnsi="Aptos" w:cs="Arial"/>
          <w:szCs w:val="18"/>
          <w:lang w:eastAsia="en-US"/>
        </w:rPr>
        <w:t>.</w:t>
      </w:r>
      <w:r w:rsidRPr="00E55A3F" w:rsidDel="00E55A3F">
        <w:rPr>
          <w:rFonts w:ascii="Aptos" w:eastAsia="Arial" w:hAnsi="Aptos" w:cs="Arial"/>
          <w:szCs w:val="18"/>
          <w:lang w:eastAsia="en-US"/>
        </w:rPr>
        <w:t xml:space="preserve"> </w:t>
      </w:r>
    </w:p>
    <w:p w14:paraId="5921FC49" w14:textId="77777777" w:rsidR="00A1237F" w:rsidRPr="0063571B" w:rsidRDefault="00A1237F" w:rsidP="00A1237F">
      <w:pPr>
        <w:widowControl w:val="0"/>
        <w:autoSpaceDE w:val="0"/>
        <w:autoSpaceDN w:val="0"/>
        <w:ind w:right="184"/>
        <w:jc w:val="both"/>
        <w:rPr>
          <w:rFonts w:ascii="Aptos" w:eastAsia="Arial" w:hAnsi="Aptos" w:cs="Arial"/>
          <w:szCs w:val="18"/>
          <w:highlight w:val="yellow"/>
          <w:lang w:eastAsia="en-US"/>
        </w:rPr>
      </w:pPr>
    </w:p>
    <w:p w14:paraId="07D85982" w14:textId="77777777" w:rsidR="00A1237F" w:rsidRPr="000E205F" w:rsidRDefault="00A1237F" w:rsidP="00A1237F">
      <w:pPr>
        <w:widowControl w:val="0"/>
        <w:autoSpaceDE w:val="0"/>
        <w:autoSpaceDN w:val="0"/>
        <w:jc w:val="both"/>
        <w:rPr>
          <w:rFonts w:ascii="Aptos" w:eastAsia="Arial" w:hAnsi="Aptos" w:cs="Arial"/>
          <w:szCs w:val="18"/>
          <w:lang w:eastAsia="en-US"/>
        </w:rPr>
      </w:pPr>
    </w:p>
    <w:p w14:paraId="11EE93AA" w14:textId="77777777" w:rsidR="00A1237F" w:rsidRPr="000E205F" w:rsidRDefault="00A1237F" w:rsidP="00A1237F">
      <w:pPr>
        <w:widowControl w:val="0"/>
        <w:autoSpaceDE w:val="0"/>
        <w:autoSpaceDN w:val="0"/>
        <w:jc w:val="both"/>
        <w:outlineLvl w:val="5"/>
        <w:rPr>
          <w:rFonts w:ascii="Aptos" w:eastAsia="Arial" w:hAnsi="Aptos" w:cs="Arial"/>
          <w:b/>
          <w:szCs w:val="18"/>
          <w:lang w:eastAsia="en-US"/>
        </w:rPr>
      </w:pPr>
      <w:r w:rsidRPr="000E205F">
        <w:rPr>
          <w:rFonts w:ascii="Aptos" w:eastAsia="Arial" w:hAnsi="Aptos" w:cs="Arial"/>
          <w:b/>
          <w:szCs w:val="18"/>
          <w:lang w:eastAsia="en-US"/>
        </w:rPr>
        <w:t>Housing</w:t>
      </w:r>
      <w:r w:rsidRPr="000E205F">
        <w:rPr>
          <w:rFonts w:ascii="Aptos" w:eastAsia="Arial" w:hAnsi="Aptos" w:cs="Arial"/>
          <w:b/>
          <w:spacing w:val="-4"/>
          <w:szCs w:val="18"/>
          <w:lang w:eastAsia="en-US"/>
        </w:rPr>
        <w:t xml:space="preserve"> </w:t>
      </w:r>
      <w:r w:rsidRPr="000E205F">
        <w:rPr>
          <w:rFonts w:ascii="Aptos" w:eastAsia="Arial" w:hAnsi="Aptos" w:cs="Arial"/>
          <w:b/>
          <w:szCs w:val="18"/>
          <w:lang w:eastAsia="en-US"/>
        </w:rPr>
        <w:t>improvements</w:t>
      </w:r>
    </w:p>
    <w:p w14:paraId="08A3A685" w14:textId="77777777" w:rsidR="00A1237F" w:rsidRPr="000E205F" w:rsidRDefault="00A1237F" w:rsidP="00A1237F">
      <w:pPr>
        <w:widowControl w:val="0"/>
        <w:autoSpaceDE w:val="0"/>
        <w:autoSpaceDN w:val="0"/>
        <w:jc w:val="both"/>
        <w:outlineLvl w:val="5"/>
        <w:rPr>
          <w:rFonts w:ascii="Aptos" w:eastAsia="Arial" w:hAnsi="Aptos" w:cs="Arial"/>
          <w:b/>
          <w:szCs w:val="18"/>
          <w:lang w:eastAsia="en-US"/>
        </w:rPr>
      </w:pPr>
      <w:r w:rsidRPr="00DE26FD">
        <w:rPr>
          <w:rFonts w:ascii="Aptos" w:eastAsia="Arial" w:hAnsi="Aptos" w:cs="Arial"/>
          <w:szCs w:val="18"/>
          <w:lang w:eastAsia="en-US"/>
        </w:rPr>
        <w:t xml:space="preserve">2025/26 – </w:t>
      </w:r>
      <w:r w:rsidRPr="009D42C1">
        <w:rPr>
          <w:rFonts w:ascii="Aptos" w:eastAsia="Arial" w:hAnsi="Aptos" w:cs="Arial"/>
          <w:szCs w:val="18"/>
          <w:lang w:eastAsia="en-US"/>
        </w:rPr>
        <w:t>planned £26.522m, actual £20.112m – 76% of planned</w:t>
      </w:r>
    </w:p>
    <w:p w14:paraId="0937F3EB" w14:textId="77777777" w:rsidR="00A1237F" w:rsidRPr="000E205F" w:rsidRDefault="00A1237F" w:rsidP="00A1237F">
      <w:pPr>
        <w:widowControl w:val="0"/>
        <w:autoSpaceDE w:val="0"/>
        <w:autoSpaceDN w:val="0"/>
        <w:jc w:val="both"/>
        <w:outlineLvl w:val="5"/>
        <w:rPr>
          <w:rFonts w:ascii="Aptos" w:eastAsia="Arial" w:hAnsi="Aptos" w:cs="Arial"/>
          <w:bCs/>
          <w:szCs w:val="18"/>
          <w:lang w:eastAsia="en-US"/>
        </w:rPr>
      </w:pPr>
      <w:r w:rsidRPr="000E205F">
        <w:rPr>
          <w:rFonts w:ascii="Aptos" w:eastAsia="Arial" w:hAnsi="Aptos" w:cs="Arial"/>
          <w:bCs/>
          <w:szCs w:val="18"/>
          <w:lang w:eastAsia="en-US"/>
        </w:rPr>
        <w:t xml:space="preserve">2024/25 </w:t>
      </w:r>
      <w:r w:rsidRPr="000E205F">
        <w:rPr>
          <w:rFonts w:ascii="Aptos" w:eastAsia="Arial" w:hAnsi="Aptos" w:cs="Arial"/>
          <w:szCs w:val="18"/>
          <w:lang w:eastAsia="en-US"/>
        </w:rPr>
        <w:t>– planned £</w:t>
      </w:r>
      <w:r>
        <w:rPr>
          <w:rFonts w:ascii="Aptos" w:eastAsia="Arial" w:hAnsi="Aptos" w:cs="Arial"/>
          <w:szCs w:val="18"/>
          <w:lang w:eastAsia="en-US"/>
        </w:rPr>
        <w:t>16.941</w:t>
      </w:r>
      <w:r w:rsidRPr="000E205F">
        <w:rPr>
          <w:rFonts w:ascii="Aptos" w:eastAsia="Arial" w:hAnsi="Aptos" w:cs="Arial"/>
          <w:szCs w:val="18"/>
          <w:lang w:eastAsia="en-US"/>
        </w:rPr>
        <w:t>m, actual £</w:t>
      </w:r>
      <w:r>
        <w:rPr>
          <w:rFonts w:ascii="Aptos" w:eastAsia="Arial" w:hAnsi="Aptos" w:cs="Arial"/>
          <w:szCs w:val="18"/>
          <w:lang w:eastAsia="en-US"/>
        </w:rPr>
        <w:t>15.209</w:t>
      </w:r>
      <w:r w:rsidRPr="000E205F">
        <w:rPr>
          <w:rFonts w:ascii="Aptos" w:eastAsia="Arial" w:hAnsi="Aptos" w:cs="Arial"/>
          <w:szCs w:val="18"/>
          <w:lang w:eastAsia="en-US"/>
        </w:rPr>
        <w:t xml:space="preserve">m – </w:t>
      </w:r>
      <w:r>
        <w:rPr>
          <w:rFonts w:ascii="Aptos" w:eastAsia="Arial" w:hAnsi="Aptos" w:cs="Arial"/>
          <w:szCs w:val="18"/>
          <w:lang w:eastAsia="en-US"/>
        </w:rPr>
        <w:t>90</w:t>
      </w:r>
      <w:r w:rsidRPr="000E205F">
        <w:rPr>
          <w:rFonts w:ascii="Aptos" w:eastAsia="Arial" w:hAnsi="Aptos" w:cs="Arial"/>
          <w:szCs w:val="18"/>
          <w:lang w:eastAsia="en-US"/>
        </w:rPr>
        <w:t>% of planned</w:t>
      </w:r>
    </w:p>
    <w:p w14:paraId="4295294E" w14:textId="77777777" w:rsidR="00A1237F" w:rsidRPr="000E205F" w:rsidRDefault="00A1237F" w:rsidP="00A1237F">
      <w:pPr>
        <w:widowControl w:val="0"/>
        <w:autoSpaceDE w:val="0"/>
        <w:autoSpaceDN w:val="0"/>
        <w:jc w:val="both"/>
        <w:rPr>
          <w:rFonts w:ascii="Aptos" w:eastAsia="Arial" w:hAnsi="Aptos" w:cs="Arial"/>
          <w:szCs w:val="18"/>
          <w:lang w:eastAsia="en-US"/>
        </w:rPr>
      </w:pPr>
    </w:p>
    <w:p w14:paraId="6F5E723F" w14:textId="77777777" w:rsidR="00A1237F" w:rsidRPr="00A57CC9" w:rsidRDefault="00A1237F" w:rsidP="00A1237F">
      <w:pPr>
        <w:rPr>
          <w:rFonts w:ascii="Aptos" w:eastAsia="Arial" w:hAnsi="Aptos" w:cs="Arial"/>
          <w:szCs w:val="18"/>
          <w:highlight w:val="yellow"/>
          <w:lang w:eastAsia="en-US"/>
        </w:rPr>
      </w:pPr>
      <w:r w:rsidRPr="009D42C1">
        <w:rPr>
          <w:rFonts w:ascii="Aptos" w:eastAsia="Arial" w:hAnsi="Aptos" w:cs="Arial"/>
          <w:szCs w:val="18"/>
          <w:lang w:eastAsia="en-US"/>
        </w:rPr>
        <w:t>The Housing Investment Capital Programme has seen a significant increase in delivery of improvements to the Council’s housing stock in the last financial year with actual spend increasing by £5m in relation to capital spend in financial year 2025/26.</w:t>
      </w:r>
      <w:r w:rsidRPr="00A57CC9">
        <w:rPr>
          <w:rFonts w:ascii="Aptos" w:eastAsia="Arial" w:hAnsi="Aptos" w:cs="Arial"/>
          <w:szCs w:val="18"/>
          <w:highlight w:val="yellow"/>
          <w:lang w:eastAsia="en-US"/>
        </w:rPr>
        <w:t xml:space="preserve"> </w:t>
      </w:r>
    </w:p>
    <w:p w14:paraId="1551BDB8" w14:textId="77777777" w:rsidR="00A1237F" w:rsidRPr="00A57CC9" w:rsidRDefault="00A1237F" w:rsidP="00A1237F">
      <w:pPr>
        <w:rPr>
          <w:rFonts w:ascii="Aptos" w:eastAsia="Arial" w:hAnsi="Aptos" w:cs="Arial"/>
          <w:szCs w:val="18"/>
          <w:highlight w:val="yellow"/>
          <w:lang w:eastAsia="en-US"/>
        </w:rPr>
      </w:pPr>
    </w:p>
    <w:p w14:paraId="7BE805CB" w14:textId="77777777" w:rsidR="00A1237F" w:rsidRPr="00145980" w:rsidRDefault="00A1237F" w:rsidP="00A1237F">
      <w:pPr>
        <w:rPr>
          <w:rFonts w:ascii="Aptos" w:eastAsia="Arial" w:hAnsi="Aptos" w:cs="Arial"/>
          <w:szCs w:val="18"/>
          <w:lang w:eastAsia="en-US"/>
        </w:rPr>
      </w:pPr>
      <w:r w:rsidRPr="009D42C1">
        <w:rPr>
          <w:rFonts w:ascii="Aptos" w:eastAsia="Arial" w:hAnsi="Aptos" w:cs="Arial"/>
          <w:szCs w:val="18"/>
          <w:lang w:eastAsia="en-US"/>
        </w:rPr>
        <w:t xml:space="preserve">The Council’s compliance with the Scottish Housing Quality Standard has improved significantly currently achieving 77% compliance as </w:t>
      </w:r>
      <w:proofErr w:type="gramStart"/>
      <w:r w:rsidRPr="009D42C1">
        <w:rPr>
          <w:rFonts w:ascii="Aptos" w:eastAsia="Arial" w:hAnsi="Aptos" w:cs="Arial"/>
          <w:szCs w:val="18"/>
          <w:lang w:eastAsia="en-US"/>
        </w:rPr>
        <w:t>at</w:t>
      </w:r>
      <w:proofErr w:type="gramEnd"/>
      <w:r w:rsidRPr="009D42C1">
        <w:rPr>
          <w:rFonts w:ascii="Aptos" w:eastAsia="Arial" w:hAnsi="Aptos" w:cs="Arial"/>
          <w:szCs w:val="18"/>
          <w:lang w:eastAsia="en-US"/>
        </w:rPr>
        <w:t xml:space="preserve"> 31 March 2026.</w:t>
      </w:r>
      <w:r w:rsidRPr="00145980">
        <w:rPr>
          <w:rFonts w:ascii="Aptos" w:eastAsia="Arial" w:hAnsi="Aptos" w:cs="Arial"/>
          <w:szCs w:val="18"/>
          <w:lang w:eastAsia="en-US"/>
        </w:rPr>
        <w:t xml:space="preserve">  However</w:t>
      </w:r>
      <w:r w:rsidRPr="009D42C1">
        <w:rPr>
          <w:rFonts w:ascii="Aptos" w:eastAsia="Arial" w:hAnsi="Aptos" w:cs="Arial"/>
          <w:szCs w:val="18"/>
          <w:lang w:eastAsia="en-US"/>
        </w:rPr>
        <w:t xml:space="preserve">, </w:t>
      </w:r>
      <w:r w:rsidRPr="00145980">
        <w:rPr>
          <w:rFonts w:ascii="Aptos" w:eastAsia="Arial" w:hAnsi="Aptos" w:cs="Arial"/>
          <w:szCs w:val="18"/>
          <w:lang w:eastAsia="en-US"/>
        </w:rPr>
        <w:t>changes to the EPC calculation methodology (RDSAP 10) introduced in mid-June 2025 has affected the speed of compliance.  These changes have required additional energy efficiency measures to ensure properties achieve the revised EPC ratings. In some cases, the works have not been undertaken and will be incorporated into programmes of works in the coming financial years.</w:t>
      </w:r>
    </w:p>
    <w:p w14:paraId="0F3347AB" w14:textId="77777777" w:rsidR="00A1237F" w:rsidRPr="003A2349" w:rsidRDefault="00A1237F" w:rsidP="00A1237F">
      <w:pPr>
        <w:widowControl w:val="0"/>
        <w:autoSpaceDE w:val="0"/>
        <w:autoSpaceDN w:val="0"/>
        <w:ind w:right="184"/>
        <w:jc w:val="both"/>
        <w:rPr>
          <w:rFonts w:ascii="Aptos" w:eastAsia="Arial" w:hAnsi="Aptos" w:cs="Arial"/>
          <w:szCs w:val="18"/>
          <w:lang w:eastAsia="en-US"/>
        </w:rPr>
      </w:pPr>
    </w:p>
    <w:p w14:paraId="3D51159B" w14:textId="77777777" w:rsidR="00A1237F" w:rsidRPr="003A2349" w:rsidRDefault="00A1237F" w:rsidP="00A1237F">
      <w:pPr>
        <w:widowControl w:val="0"/>
        <w:autoSpaceDE w:val="0"/>
        <w:autoSpaceDN w:val="0"/>
        <w:ind w:left="240" w:right="234"/>
        <w:rPr>
          <w:rFonts w:ascii="Aptos" w:eastAsia="Arial" w:hAnsi="Aptos" w:cs="Arial"/>
          <w:i/>
          <w:sz w:val="24"/>
          <w:szCs w:val="24"/>
          <w:lang w:eastAsia="en-US"/>
        </w:rPr>
      </w:pPr>
    </w:p>
    <w:p w14:paraId="6AB6B4C5" w14:textId="77777777" w:rsidR="00A1237F" w:rsidRPr="003A2349" w:rsidRDefault="00A1237F" w:rsidP="00A1237F">
      <w:pPr>
        <w:widowControl w:val="0"/>
        <w:autoSpaceDE w:val="0"/>
        <w:autoSpaceDN w:val="0"/>
        <w:spacing w:line="206" w:lineRule="exact"/>
        <w:ind w:left="240"/>
        <w:rPr>
          <w:rFonts w:ascii="Aptos" w:eastAsia="Arial" w:hAnsi="Aptos" w:cs="Arial"/>
          <w:i/>
          <w:szCs w:val="18"/>
          <w:lang w:eastAsia="en-US"/>
        </w:rPr>
      </w:pPr>
    </w:p>
    <w:p w14:paraId="7E41E51F" w14:textId="77777777" w:rsidR="00A1237F" w:rsidRPr="003A2349" w:rsidRDefault="00A1237F" w:rsidP="00A1237F">
      <w:pPr>
        <w:rPr>
          <w:rFonts w:ascii="Aptos" w:hAnsi="Aptos" w:cs="Arial"/>
          <w:sz w:val="26"/>
          <w:szCs w:val="24"/>
          <w:lang w:eastAsia="en-US"/>
        </w:rPr>
      </w:pPr>
      <w:r w:rsidRPr="003A2349">
        <w:rPr>
          <w:rFonts w:ascii="Aptos" w:hAnsi="Aptos"/>
          <w:sz w:val="26"/>
        </w:rPr>
        <w:br w:type="page"/>
      </w:r>
    </w:p>
    <w:p w14:paraId="40FFC442" w14:textId="77777777" w:rsidR="00A1237F" w:rsidRPr="00443395" w:rsidRDefault="00A1237F" w:rsidP="00A1237F">
      <w:pPr>
        <w:widowControl w:val="0"/>
        <w:autoSpaceDE w:val="0"/>
        <w:autoSpaceDN w:val="0"/>
        <w:spacing w:before="219"/>
        <w:jc w:val="right"/>
        <w:rPr>
          <w:rFonts w:ascii="Aptos" w:eastAsia="Arial" w:hAnsi="Aptos" w:cs="Arial"/>
          <w:b/>
          <w:color w:val="B117B1"/>
          <w:sz w:val="24"/>
          <w:szCs w:val="22"/>
          <w:lang w:eastAsia="en-US"/>
        </w:rPr>
      </w:pPr>
      <w:r w:rsidRPr="00443395">
        <w:rPr>
          <w:rFonts w:ascii="Aptos" w:eastAsia="Arial" w:hAnsi="Aptos" w:cs="Arial"/>
          <w:b/>
          <w:color w:val="B117B1"/>
          <w:sz w:val="24"/>
          <w:szCs w:val="22"/>
          <w:lang w:eastAsia="en-US"/>
        </w:rPr>
        <w:lastRenderedPageBreak/>
        <w:t>Management</w:t>
      </w:r>
      <w:r w:rsidRPr="00443395">
        <w:rPr>
          <w:rFonts w:ascii="Aptos" w:eastAsia="Arial" w:hAnsi="Aptos" w:cs="Arial"/>
          <w:b/>
          <w:color w:val="B117B1"/>
          <w:spacing w:val="-3"/>
          <w:sz w:val="24"/>
          <w:szCs w:val="22"/>
          <w:lang w:eastAsia="en-US"/>
        </w:rPr>
        <w:t xml:space="preserve"> </w:t>
      </w:r>
      <w:r w:rsidRPr="00443395">
        <w:rPr>
          <w:rFonts w:ascii="Aptos" w:eastAsia="Arial" w:hAnsi="Aptos" w:cs="Arial"/>
          <w:b/>
          <w:color w:val="B117B1"/>
          <w:sz w:val="24"/>
          <w:szCs w:val="22"/>
          <w:lang w:eastAsia="en-US"/>
        </w:rPr>
        <w:t>Commentary</w:t>
      </w:r>
      <w:r w:rsidRPr="00443395">
        <w:rPr>
          <w:rFonts w:ascii="Aptos" w:eastAsia="Arial" w:hAnsi="Aptos" w:cs="Arial"/>
          <w:b/>
          <w:color w:val="B117B1"/>
          <w:spacing w:val="-4"/>
          <w:sz w:val="24"/>
          <w:szCs w:val="22"/>
          <w:lang w:eastAsia="en-US"/>
        </w:rPr>
        <w:t xml:space="preserve"> </w:t>
      </w:r>
      <w:r w:rsidRPr="00443395">
        <w:rPr>
          <w:rFonts w:ascii="Aptos" w:eastAsia="Arial" w:hAnsi="Aptos" w:cs="Arial"/>
          <w:b/>
          <w:color w:val="B117B1"/>
          <w:sz w:val="24"/>
          <w:szCs w:val="22"/>
          <w:lang w:eastAsia="en-US"/>
        </w:rPr>
        <w:t>(cont</w:t>
      </w:r>
      <w:r>
        <w:rPr>
          <w:rFonts w:ascii="Aptos" w:eastAsia="Arial" w:hAnsi="Aptos" w:cs="Arial"/>
          <w:b/>
          <w:color w:val="B117B1"/>
          <w:sz w:val="24"/>
          <w:szCs w:val="22"/>
          <w:lang w:eastAsia="en-US"/>
        </w:rPr>
        <w:t>.</w:t>
      </w:r>
      <w:r w:rsidRPr="00443395">
        <w:rPr>
          <w:rFonts w:ascii="Aptos" w:eastAsia="Arial" w:hAnsi="Aptos" w:cs="Arial"/>
          <w:b/>
          <w:color w:val="B117B1"/>
          <w:sz w:val="24"/>
          <w:szCs w:val="22"/>
          <w:lang w:eastAsia="en-US"/>
        </w:rPr>
        <w:t>)</w:t>
      </w:r>
    </w:p>
    <w:p w14:paraId="2F18E454" w14:textId="77777777" w:rsidR="00A1237F" w:rsidRPr="003A2349" w:rsidRDefault="00A1237F" w:rsidP="00A1237F">
      <w:pPr>
        <w:widowControl w:val="0"/>
        <w:autoSpaceDE w:val="0"/>
        <w:autoSpaceDN w:val="0"/>
        <w:spacing w:before="7"/>
        <w:rPr>
          <w:rFonts w:ascii="Aptos" w:eastAsia="Arial" w:hAnsi="Aptos" w:cs="Arial"/>
          <w:b/>
          <w:sz w:val="22"/>
          <w:szCs w:val="18"/>
          <w:lang w:eastAsia="en-US"/>
        </w:rPr>
      </w:pPr>
    </w:p>
    <w:p w14:paraId="68FC47E0" w14:textId="77777777" w:rsidR="00A1237F" w:rsidRDefault="00A1237F" w:rsidP="00A1237F">
      <w:pPr>
        <w:widowControl w:val="0"/>
        <w:autoSpaceDE w:val="0"/>
        <w:autoSpaceDN w:val="0"/>
        <w:outlineLvl w:val="5"/>
        <w:rPr>
          <w:rFonts w:ascii="Aptos" w:eastAsia="Arial" w:hAnsi="Aptos" w:cs="Arial"/>
          <w:b/>
          <w:bCs/>
          <w:color w:val="1F497D" w:themeColor="text2"/>
          <w:sz w:val="22"/>
          <w:szCs w:val="22"/>
          <w:lang w:eastAsia="en-US"/>
        </w:rPr>
      </w:pPr>
      <w:r w:rsidRPr="00D524E6">
        <w:rPr>
          <w:rFonts w:ascii="Aptos" w:eastAsia="Arial" w:hAnsi="Aptos" w:cs="Arial"/>
          <w:b/>
          <w:bCs/>
          <w:color w:val="1F497D" w:themeColor="text2"/>
          <w:sz w:val="22"/>
          <w:szCs w:val="22"/>
          <w:lang w:eastAsia="en-US"/>
        </w:rPr>
        <w:t>General</w:t>
      </w:r>
      <w:r w:rsidRPr="00D524E6">
        <w:rPr>
          <w:rFonts w:ascii="Aptos" w:eastAsia="Arial" w:hAnsi="Aptos" w:cs="Arial"/>
          <w:b/>
          <w:bCs/>
          <w:color w:val="1F497D" w:themeColor="text2"/>
          <w:spacing w:val="-2"/>
          <w:sz w:val="22"/>
          <w:szCs w:val="22"/>
          <w:lang w:eastAsia="en-US"/>
        </w:rPr>
        <w:t xml:space="preserve"> </w:t>
      </w:r>
      <w:r w:rsidRPr="00D524E6">
        <w:rPr>
          <w:rFonts w:ascii="Aptos" w:eastAsia="Arial" w:hAnsi="Aptos" w:cs="Arial"/>
          <w:b/>
          <w:bCs/>
          <w:color w:val="1F497D" w:themeColor="text2"/>
          <w:sz w:val="22"/>
          <w:szCs w:val="22"/>
          <w:lang w:eastAsia="en-US"/>
        </w:rPr>
        <w:t>Services</w:t>
      </w:r>
      <w:r w:rsidRPr="00D524E6">
        <w:rPr>
          <w:rFonts w:ascii="Aptos" w:eastAsia="Arial" w:hAnsi="Aptos" w:cs="Arial"/>
          <w:b/>
          <w:bCs/>
          <w:color w:val="1F497D" w:themeColor="text2"/>
          <w:spacing w:val="-1"/>
          <w:sz w:val="22"/>
          <w:szCs w:val="22"/>
          <w:lang w:eastAsia="en-US"/>
        </w:rPr>
        <w:t xml:space="preserve"> </w:t>
      </w:r>
      <w:r w:rsidRPr="00D524E6">
        <w:rPr>
          <w:rFonts w:ascii="Aptos" w:eastAsia="Arial" w:hAnsi="Aptos" w:cs="Arial"/>
          <w:b/>
          <w:bCs/>
          <w:color w:val="1F497D" w:themeColor="text2"/>
          <w:sz w:val="22"/>
          <w:szCs w:val="22"/>
          <w:lang w:eastAsia="en-US"/>
        </w:rPr>
        <w:t>Capital</w:t>
      </w:r>
      <w:r w:rsidRPr="00D524E6">
        <w:rPr>
          <w:rFonts w:ascii="Aptos" w:eastAsia="Arial" w:hAnsi="Aptos" w:cs="Arial"/>
          <w:b/>
          <w:bCs/>
          <w:color w:val="1F497D" w:themeColor="text2"/>
          <w:spacing w:val="-3"/>
          <w:sz w:val="22"/>
          <w:szCs w:val="22"/>
          <w:lang w:eastAsia="en-US"/>
        </w:rPr>
        <w:t xml:space="preserve"> </w:t>
      </w:r>
      <w:r w:rsidRPr="00D524E6">
        <w:rPr>
          <w:rFonts w:ascii="Aptos" w:eastAsia="Arial" w:hAnsi="Aptos" w:cs="Arial"/>
          <w:b/>
          <w:bCs/>
          <w:color w:val="1F497D" w:themeColor="text2"/>
          <w:sz w:val="22"/>
          <w:szCs w:val="22"/>
          <w:lang w:eastAsia="en-US"/>
        </w:rPr>
        <w:t>Programme</w:t>
      </w:r>
    </w:p>
    <w:p w14:paraId="315E42A7" w14:textId="77777777" w:rsidR="00A1237F" w:rsidRPr="00010A48" w:rsidRDefault="00A1237F" w:rsidP="00A1237F">
      <w:pPr>
        <w:widowControl w:val="0"/>
        <w:autoSpaceDE w:val="0"/>
        <w:autoSpaceDN w:val="0"/>
        <w:outlineLvl w:val="5"/>
        <w:rPr>
          <w:rFonts w:ascii="Aptos" w:eastAsia="Arial" w:hAnsi="Aptos" w:cs="Arial"/>
          <w:b/>
          <w:bCs/>
          <w:color w:val="1F497D" w:themeColor="text2"/>
          <w:sz w:val="22"/>
          <w:szCs w:val="22"/>
          <w:lang w:eastAsia="en-US"/>
        </w:rPr>
      </w:pPr>
    </w:p>
    <w:p w14:paraId="082FD830" w14:textId="77777777" w:rsidR="00A1237F" w:rsidRPr="00D524E6" w:rsidRDefault="00A1237F" w:rsidP="00A1237F">
      <w:pPr>
        <w:widowControl w:val="0"/>
        <w:autoSpaceDE w:val="0"/>
        <w:autoSpaceDN w:val="0"/>
        <w:ind w:right="3"/>
        <w:jc w:val="both"/>
        <w:rPr>
          <w:rFonts w:ascii="Aptos" w:eastAsia="Arial" w:hAnsi="Aptos" w:cs="Arial"/>
          <w:szCs w:val="18"/>
          <w:lang w:eastAsia="en-US"/>
        </w:rPr>
      </w:pPr>
      <w:r w:rsidRPr="00D524E6">
        <w:rPr>
          <w:rFonts w:ascii="Aptos" w:eastAsia="Arial" w:hAnsi="Aptos" w:cs="Arial"/>
          <w:szCs w:val="18"/>
          <w:lang w:eastAsia="en-US"/>
        </w:rPr>
        <w:t xml:space="preserve">We originally planned to spend </w:t>
      </w:r>
      <w:r w:rsidRPr="0034456E">
        <w:rPr>
          <w:rFonts w:ascii="Aptos" w:eastAsia="Arial" w:hAnsi="Aptos" w:cs="Arial"/>
          <w:szCs w:val="18"/>
          <w:lang w:eastAsia="en-US"/>
        </w:rPr>
        <w:t>£64.0m on capital projects in 2025/26,</w:t>
      </w:r>
      <w:r w:rsidRPr="00D524E6">
        <w:rPr>
          <w:rFonts w:ascii="Aptos" w:eastAsia="Arial" w:hAnsi="Aptos" w:cs="Arial"/>
          <w:szCs w:val="18"/>
          <w:lang w:eastAsia="en-US"/>
        </w:rPr>
        <w:t xml:space="preserve"> which was amended </w:t>
      </w:r>
      <w:r w:rsidRPr="0034456E">
        <w:rPr>
          <w:rFonts w:ascii="Aptos" w:eastAsia="Arial" w:hAnsi="Aptos" w:cs="Arial"/>
          <w:szCs w:val="18"/>
          <w:lang w:eastAsia="en-US"/>
        </w:rPr>
        <w:t>to £50.6m during</w:t>
      </w:r>
      <w:r w:rsidRPr="00D524E6">
        <w:rPr>
          <w:rFonts w:ascii="Aptos" w:eastAsia="Arial" w:hAnsi="Aptos" w:cs="Arial"/>
          <w:szCs w:val="18"/>
          <w:lang w:eastAsia="en-US"/>
        </w:rPr>
        <w:t xml:space="preserve"> the year, reflecting changed timescales for projects.  Following delays on a range of projects we </w:t>
      </w:r>
      <w:proofErr w:type="gramStart"/>
      <w:r w:rsidRPr="00D524E6">
        <w:rPr>
          <w:rFonts w:ascii="Aptos" w:eastAsia="Arial" w:hAnsi="Aptos" w:cs="Arial"/>
          <w:szCs w:val="18"/>
          <w:lang w:eastAsia="en-US"/>
        </w:rPr>
        <w:t>actually spent</w:t>
      </w:r>
      <w:proofErr w:type="gramEnd"/>
      <w:r w:rsidRPr="00D524E6">
        <w:rPr>
          <w:rFonts w:ascii="Aptos" w:eastAsia="Arial" w:hAnsi="Aptos" w:cs="Arial"/>
          <w:szCs w:val="18"/>
          <w:lang w:eastAsia="en-US"/>
        </w:rPr>
        <w:t xml:space="preserve"> £</w:t>
      </w:r>
      <w:r>
        <w:rPr>
          <w:rFonts w:ascii="Aptos" w:eastAsia="Arial" w:hAnsi="Aptos" w:cs="Arial"/>
          <w:szCs w:val="18"/>
          <w:lang w:eastAsia="en-US"/>
        </w:rPr>
        <w:t>32.6</w:t>
      </w:r>
      <w:r w:rsidRPr="00D524E6">
        <w:rPr>
          <w:rFonts w:ascii="Aptos" w:eastAsia="Arial" w:hAnsi="Aptos" w:cs="Arial"/>
          <w:szCs w:val="18"/>
          <w:lang w:eastAsia="en-US"/>
        </w:rPr>
        <w:t>m (202</w:t>
      </w:r>
      <w:r>
        <w:rPr>
          <w:rFonts w:ascii="Aptos" w:eastAsia="Arial" w:hAnsi="Aptos" w:cs="Arial"/>
          <w:szCs w:val="18"/>
          <w:lang w:eastAsia="en-US"/>
        </w:rPr>
        <w:t>4</w:t>
      </w:r>
      <w:r w:rsidRPr="00D524E6">
        <w:rPr>
          <w:rFonts w:ascii="Aptos" w:eastAsia="Arial" w:hAnsi="Aptos" w:cs="Arial"/>
          <w:szCs w:val="18"/>
          <w:lang w:eastAsia="en-US"/>
        </w:rPr>
        <w:t>/2</w:t>
      </w:r>
      <w:r>
        <w:rPr>
          <w:rFonts w:ascii="Aptos" w:eastAsia="Arial" w:hAnsi="Aptos" w:cs="Arial"/>
          <w:szCs w:val="18"/>
          <w:lang w:eastAsia="en-US"/>
        </w:rPr>
        <w:t>5</w:t>
      </w:r>
      <w:r w:rsidRPr="00D524E6">
        <w:rPr>
          <w:rFonts w:ascii="Aptos" w:eastAsia="Arial" w:hAnsi="Aptos" w:cs="Arial"/>
          <w:szCs w:val="18"/>
          <w:lang w:eastAsia="en-US"/>
        </w:rPr>
        <w:t>: £</w:t>
      </w:r>
      <w:r>
        <w:rPr>
          <w:rFonts w:ascii="Aptos" w:eastAsia="Arial" w:hAnsi="Aptos" w:cs="Arial"/>
          <w:szCs w:val="18"/>
          <w:lang w:eastAsia="en-US"/>
        </w:rPr>
        <w:t>27.2</w:t>
      </w:r>
      <w:r w:rsidRPr="00D524E6">
        <w:rPr>
          <w:rFonts w:ascii="Aptos" w:eastAsia="Arial" w:hAnsi="Aptos" w:cs="Arial"/>
          <w:szCs w:val="18"/>
          <w:lang w:eastAsia="en-US"/>
        </w:rPr>
        <w:t xml:space="preserve">m).  </w:t>
      </w:r>
    </w:p>
    <w:p w14:paraId="2E8562E9" w14:textId="77777777" w:rsidR="00A1237F" w:rsidRPr="003A2349" w:rsidRDefault="00A1237F" w:rsidP="00A1237F">
      <w:pPr>
        <w:widowControl w:val="0"/>
        <w:autoSpaceDE w:val="0"/>
        <w:autoSpaceDN w:val="0"/>
        <w:rPr>
          <w:rFonts w:ascii="Aptos" w:eastAsia="Arial" w:hAnsi="Aptos" w:cs="Arial"/>
          <w:szCs w:val="18"/>
          <w:lang w:eastAsia="en-US"/>
        </w:rPr>
      </w:pPr>
    </w:p>
    <w:p w14:paraId="4E304455" w14:textId="77777777" w:rsidR="00A1237F" w:rsidRPr="00692BFE" w:rsidRDefault="00A1237F" w:rsidP="00A1237F">
      <w:pPr>
        <w:spacing w:before="32"/>
        <w:jc w:val="center"/>
        <w:rPr>
          <w:rFonts w:ascii="Aptos" w:hAnsi="Aptos"/>
          <w:b/>
          <w:color w:val="1F497D" w:themeColor="text2"/>
          <w:sz w:val="56"/>
          <w:szCs w:val="56"/>
        </w:rPr>
      </w:pPr>
      <w:r w:rsidRPr="00692BFE">
        <w:rPr>
          <w:rFonts w:ascii="Aptos" w:hAnsi="Aptos"/>
          <w:b/>
          <w:color w:val="1F497D" w:themeColor="text2"/>
          <w:w w:val="90"/>
          <w:sz w:val="56"/>
          <w:szCs w:val="56"/>
        </w:rPr>
        <w:t>£</w:t>
      </w:r>
      <w:r>
        <w:rPr>
          <w:rFonts w:ascii="Aptos" w:hAnsi="Aptos"/>
          <w:b/>
          <w:color w:val="1F497D" w:themeColor="text2"/>
          <w:w w:val="90"/>
          <w:sz w:val="56"/>
          <w:szCs w:val="56"/>
        </w:rPr>
        <w:t>32</w:t>
      </w:r>
      <w:r w:rsidRPr="00692BFE">
        <w:rPr>
          <w:rFonts w:ascii="Aptos" w:hAnsi="Aptos"/>
          <w:b/>
          <w:color w:val="1F497D" w:themeColor="text2"/>
          <w:w w:val="90"/>
          <w:sz w:val="56"/>
          <w:szCs w:val="56"/>
        </w:rPr>
        <w:t>.</w:t>
      </w:r>
      <w:r>
        <w:rPr>
          <w:rFonts w:ascii="Aptos" w:hAnsi="Aptos"/>
          <w:b/>
          <w:color w:val="1F497D" w:themeColor="text2"/>
          <w:w w:val="90"/>
          <w:sz w:val="56"/>
          <w:szCs w:val="56"/>
        </w:rPr>
        <w:t>6</w:t>
      </w:r>
      <w:r w:rsidRPr="00692BFE">
        <w:rPr>
          <w:rFonts w:ascii="Aptos" w:hAnsi="Aptos"/>
          <w:b/>
          <w:color w:val="1F497D" w:themeColor="text2"/>
          <w:w w:val="90"/>
          <w:sz w:val="56"/>
          <w:szCs w:val="56"/>
        </w:rPr>
        <w:t>m</w:t>
      </w:r>
    </w:p>
    <w:p w14:paraId="2CBA59DB" w14:textId="77777777" w:rsidR="00A1237F" w:rsidRPr="003A2349" w:rsidRDefault="00A1237F" w:rsidP="00A1237F">
      <w:pPr>
        <w:widowControl w:val="0"/>
        <w:autoSpaceDE w:val="0"/>
        <w:autoSpaceDN w:val="0"/>
        <w:spacing w:before="4"/>
        <w:rPr>
          <w:rFonts w:ascii="Aptos" w:eastAsia="Arial" w:hAnsi="Aptos" w:cs="Arial"/>
          <w:szCs w:val="18"/>
          <w:lang w:eastAsia="en-US"/>
        </w:rPr>
      </w:pPr>
    </w:p>
    <w:p w14:paraId="0415EC65" w14:textId="77777777" w:rsidR="00A1237F" w:rsidRDefault="00A1237F" w:rsidP="00A1237F">
      <w:pPr>
        <w:widowControl w:val="0"/>
        <w:autoSpaceDE w:val="0"/>
        <w:autoSpaceDN w:val="0"/>
        <w:ind w:left="2291" w:right="2194"/>
        <w:jc w:val="center"/>
        <w:rPr>
          <w:rFonts w:ascii="Aptos" w:eastAsia="Arial" w:hAnsi="Aptos" w:cs="Arial"/>
          <w:szCs w:val="18"/>
          <w:lang w:eastAsia="en-US"/>
        </w:rPr>
      </w:pPr>
      <w:r w:rsidRPr="003A2349">
        <w:rPr>
          <w:rFonts w:ascii="Aptos" w:eastAsia="Arial" w:hAnsi="Aptos" w:cs="Arial"/>
          <w:szCs w:val="18"/>
          <w:lang w:eastAsia="en-US"/>
        </w:rPr>
        <w:t>Invested</w:t>
      </w:r>
      <w:r w:rsidRPr="003A2349">
        <w:rPr>
          <w:rFonts w:ascii="Aptos" w:eastAsia="Arial" w:hAnsi="Aptos" w:cs="Arial"/>
          <w:spacing w:val="-1"/>
          <w:szCs w:val="18"/>
          <w:lang w:eastAsia="en-US"/>
        </w:rPr>
        <w:t xml:space="preserve"> </w:t>
      </w:r>
      <w:r w:rsidRPr="003A2349">
        <w:rPr>
          <w:rFonts w:ascii="Aptos" w:eastAsia="Arial" w:hAnsi="Aptos" w:cs="Arial"/>
          <w:szCs w:val="18"/>
          <w:lang w:eastAsia="en-US"/>
        </w:rPr>
        <w:t>in</w:t>
      </w:r>
      <w:r w:rsidRPr="003A2349">
        <w:rPr>
          <w:rFonts w:ascii="Aptos" w:eastAsia="Arial" w:hAnsi="Aptos" w:cs="Arial"/>
          <w:spacing w:val="-2"/>
          <w:szCs w:val="18"/>
          <w:lang w:eastAsia="en-US"/>
        </w:rPr>
        <w:t xml:space="preserve"> </w:t>
      </w:r>
      <w:r w:rsidRPr="003A2349">
        <w:rPr>
          <w:rFonts w:ascii="Aptos" w:eastAsia="Arial" w:hAnsi="Aptos" w:cs="Arial"/>
          <w:szCs w:val="18"/>
          <w:lang w:eastAsia="en-US"/>
        </w:rPr>
        <w:t>Moray</w:t>
      </w:r>
      <w:r w:rsidRPr="003A2349">
        <w:rPr>
          <w:rFonts w:ascii="Aptos" w:eastAsia="Arial" w:hAnsi="Aptos" w:cs="Arial"/>
          <w:spacing w:val="-1"/>
          <w:szCs w:val="18"/>
          <w:lang w:eastAsia="en-US"/>
        </w:rPr>
        <w:t xml:space="preserve"> </w:t>
      </w:r>
      <w:r w:rsidRPr="003A2349">
        <w:rPr>
          <w:rFonts w:ascii="Aptos" w:eastAsia="Arial" w:hAnsi="Aptos" w:cs="Arial"/>
          <w:szCs w:val="18"/>
          <w:lang w:eastAsia="en-US"/>
        </w:rPr>
        <w:t>during</w:t>
      </w:r>
      <w:r w:rsidRPr="003A2349">
        <w:rPr>
          <w:rFonts w:ascii="Aptos" w:eastAsia="Arial" w:hAnsi="Aptos" w:cs="Arial"/>
          <w:spacing w:val="-2"/>
          <w:szCs w:val="18"/>
          <w:lang w:eastAsia="en-US"/>
        </w:rPr>
        <w:t xml:space="preserve"> </w:t>
      </w:r>
      <w:r w:rsidRPr="003A2349">
        <w:rPr>
          <w:rFonts w:ascii="Aptos" w:eastAsia="Arial" w:hAnsi="Aptos" w:cs="Arial"/>
          <w:szCs w:val="18"/>
          <w:lang w:eastAsia="en-US"/>
        </w:rPr>
        <w:t>the</w:t>
      </w:r>
      <w:r w:rsidRPr="003A2349">
        <w:rPr>
          <w:rFonts w:ascii="Aptos" w:eastAsia="Arial" w:hAnsi="Aptos" w:cs="Arial"/>
          <w:spacing w:val="-1"/>
          <w:szCs w:val="18"/>
          <w:lang w:eastAsia="en-US"/>
        </w:rPr>
        <w:t xml:space="preserve"> </w:t>
      </w:r>
      <w:r w:rsidRPr="003A2349">
        <w:rPr>
          <w:rFonts w:ascii="Aptos" w:eastAsia="Arial" w:hAnsi="Aptos" w:cs="Arial"/>
          <w:szCs w:val="18"/>
          <w:lang w:eastAsia="en-US"/>
        </w:rPr>
        <w:t>year – main items summarised below</w:t>
      </w:r>
    </w:p>
    <w:p w14:paraId="581A9D41" w14:textId="77777777" w:rsidR="00A1237F" w:rsidRPr="003A2349" w:rsidRDefault="00A1237F" w:rsidP="00A1237F">
      <w:pPr>
        <w:widowControl w:val="0"/>
        <w:autoSpaceDE w:val="0"/>
        <w:autoSpaceDN w:val="0"/>
        <w:ind w:left="2291" w:right="2194"/>
        <w:jc w:val="center"/>
        <w:rPr>
          <w:rFonts w:ascii="Aptos" w:eastAsia="Arial" w:hAnsi="Aptos" w:cs="Arial"/>
          <w:szCs w:val="18"/>
          <w:lang w:eastAsia="en-US"/>
        </w:rPr>
      </w:pPr>
    </w:p>
    <w:p w14:paraId="100FBA28" w14:textId="77777777" w:rsidR="00A1237F" w:rsidRPr="003A2349" w:rsidRDefault="00A1237F" w:rsidP="00A1237F">
      <w:pPr>
        <w:widowControl w:val="0"/>
        <w:autoSpaceDE w:val="0"/>
        <w:autoSpaceDN w:val="0"/>
        <w:rPr>
          <w:rFonts w:ascii="Aptos" w:eastAsia="Arial" w:hAnsi="Aptos" w:cs="Arial"/>
          <w:szCs w:val="18"/>
          <w:lang w:eastAsia="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37"/>
        <w:gridCol w:w="4705"/>
      </w:tblGrid>
      <w:tr w:rsidR="00A1237F" w:rsidRPr="003A2349" w14:paraId="36A51270" w14:textId="77777777" w:rsidTr="009D42C1">
        <w:tc>
          <w:tcPr>
            <w:tcW w:w="4937" w:type="dxa"/>
          </w:tcPr>
          <w:p w14:paraId="46654774" w14:textId="77777777" w:rsidR="00A1237F" w:rsidRPr="009F5C3A" w:rsidRDefault="00A1237F" w:rsidP="009D42C1">
            <w:pPr>
              <w:widowControl w:val="0"/>
              <w:numPr>
                <w:ilvl w:val="2"/>
                <w:numId w:val="21"/>
              </w:numPr>
              <w:tabs>
                <w:tab w:val="left" w:pos="2008"/>
              </w:tabs>
              <w:autoSpaceDE w:val="0"/>
              <w:autoSpaceDN w:val="0"/>
              <w:spacing w:line="411" w:lineRule="exact"/>
              <w:ind w:right="301" w:hanging="132"/>
              <w:rPr>
                <w:rFonts w:ascii="Aptos" w:eastAsia="Arial" w:hAnsi="Aptos" w:cs="Arial"/>
                <w:b/>
                <w:szCs w:val="18"/>
                <w:lang w:eastAsia="en-US"/>
              </w:rPr>
            </w:pPr>
            <w:r w:rsidRPr="009F5C3A">
              <w:rPr>
                <w:rFonts w:ascii="Aptos" w:hAnsi="Aptos"/>
                <w:noProof/>
                <w:szCs w:val="18"/>
              </w:rPr>
              <mc:AlternateContent>
                <mc:Choice Requires="wps">
                  <w:drawing>
                    <wp:anchor distT="0" distB="0" distL="114300" distR="114300" simplePos="0" relativeHeight="251658247" behindDoc="0" locked="0" layoutInCell="1" allowOverlap="1" wp14:anchorId="07DD45CA" wp14:editId="4ECAFE52">
                      <wp:simplePos x="0" y="0"/>
                      <wp:positionH relativeFrom="column">
                        <wp:posOffset>-10795</wp:posOffset>
                      </wp:positionH>
                      <wp:positionV relativeFrom="paragraph">
                        <wp:posOffset>52071</wp:posOffset>
                      </wp:positionV>
                      <wp:extent cx="792480" cy="769620"/>
                      <wp:effectExtent l="0" t="0" r="26670" b="11430"/>
                      <wp:wrapNone/>
                      <wp:docPr id="892926190"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2480" cy="769620"/>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50173D12" id="docshape209" o:spid="_x0000_s1026" style="position:absolute;margin-left:-.85pt;margin-top:4.1pt;width:62.4pt;height:60.6pt;z-index:25165824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UcJTkgYAAEEcAAAOAAAAZHJzL2Uyb0RvYy54bWysmduO2zYQhu8L9B0EXbbIWtSJohFvUCRN&#10;USA9AGEfQCvLa6OyqEra9aZP3xlKdMgtRxaK5sKWw3+pf/hpyKH49t3LuQme6344qXYXsrsoDOq2&#10;UvtT+7gL/5Af3xRhMIxluy8b1da78Es9hO/uv/3m7aXb1rE6qmZf9wF00g7bS7cLj+PYbTeboTrW&#10;53K4U13dQuNB9edyhJ/942bflxfo/dxs4ijKNxfV77teVfUwwP9+mBrDe93/4VBX42+Hw1CPQbML&#10;wduoP3v9+YCfm/u35faxL7vjqZptlP/Bxbk8tXDTa1cfyrEMnvrTv7o6n6peDeow3lXqvFGHw6mq&#10;dQwQDYteRfP5WHa1jgUGZ+iuwzT8f91Wvz5/7n7v0frQfVLVnwOMyObSDdtrC/4YQBM8XH5Re2BY&#10;Po1KB/ty6M/4lxBG8KLH9Mt1TOuXMajgP7mI0wJGvoImnos81mO+Kbfmj6unYfypVrqj8vnTME5I&#10;9nClB3QftOUZ7iqhk8O5ATrfvwmiQPAo4IkBeBUxI/puE8gouAQMbj9TvopiI9I9pbzIA/x4LUuM&#10;DPrSoqO3t9TIdG+FSH2+MiNCXynhKzei2ZcQXl/cyLQvEPl9QeZZ41XEhc+XMCL0VRC+mDv0aZEk&#10;XmPMHn2t8jtjLgDOc581Zo+/ZDFlzh3/tCgyvzkbgVYR5lwKPI295mwIkuWUORdCKjLmN2dz0Cq/&#10;OcgeGyokgM9cbHOQMZkGLoYsiv15ENsgtIow55KgzNkcZEzlQuxiyDjklS9JYxuEVhHmXBIE1tjm&#10;ICFl/BMIzDs2hqzI/Zma2CC0ym8ucUkQCZHYHGRCJUTiYshE4k+IxAahVYQ5lwQxkSQ2B5lQCZG4&#10;GDJRcC/WxAahVX5zqUuCmH1Tm4NMqYRIXQx5FPuzNbVBaBVhziVBLFmpzUGmVEKkLoY8SvwJkdog&#10;tIow55JgPOG+uSS1QciUyojM5UC6y2wSC+4yFwUrWOJzl9kkZEalROaCIMFmNooFsJnLghVceN3Z&#10;KGRG5UTmkiBzIrNRLORE7rJgImE+d7mNQuZUUuQuCXI6yW0UC9NJ7rJgIs+87mwUMqeyIndJkDNx&#10;bqNYmIlzlwUT3JsVuY1C5lRWcJcEuYhxG8XCIsZdFpQ7bqOQnMoK7pIg139uo1hY/7nLgiLLbRQS&#10;aj//GstdEmTpxG0UC6UTbkKsepjKisJGIQsqKwqXBFl1FjaKhaqzcFlQM0pho5AFlRWwl7FjJQv2&#10;wkaxULAXLgtqNi5sFLKgskK4JFJO7HOEjUKr/CuZcFlQK5mwUUhBZYVwSZC7Q2GjWNgeCpcFUQQI&#10;m4QUVFIIFwRtzibxyhzsvR/N7ro8mg139dLOO264Ckp8fRPpTX6nBtzcS4ABW3iZ4C4ZugAVbs8J&#10;MYwNivkqMXhFMewe13SN20Itz9bJYWC1XKyS49YJ5bDnWWMmngOFXcgq+Rwq7AvWyLHgRzNQqa+S&#10;z6FC7bxGjkUx9g7V7Cr5HCrUl6vkc6hQ8K2RYyGHZqACWyWfQ4WSaI0cSx3sHWqUVfI5VCgaVsnn&#10;UGEVXyPH1RnNwLK6Sj6HCuvcGjmuX9g7LDyr5HOosBKsks+hwtS8Ro5TLpqBuXKVfA5VOKFOk808&#10;OfXwRvf1u9w+DOBd7gPeotx25YhzmrkMLvBWGl8BBsf5AlvO6rmWSmtGnNxi3EaCUfNu8mt709o6&#10;hsUr6GAOmuIxzea7093hLA2qa6aYVvM9qXBDB6prsKbVfE8qfFeGd8zNEJpm8z3JJv8Yx5KxScWi&#10;SL8ShYE1nZhv957R9SEy7ebbiYAx2CQu3XYeDwavuBd11+GNrzOeuaH5nm5seJmXu3QkUTQ9UyuU&#10;WKrhSN+6uQ53Ut6KBwPWylsjpG+qlbfGHAKZI7pNcVbeeiq+3vzGQ6YBostbzyyGi7obGcAwWB31&#10;cj7BAzvFvPx0m6fitapq1FBPzyfODrp8uU4TOLtYJxCt+nhqGhBjbkyTB4+mQmhQzWmPrdg49I8P&#10;75s+eC7xYEn/mx9tR9b1w/ihHI6TTjehrNz26qnd66tjXe5/nK/H8tRM1/qJnk9i8PAFD7SG7YPa&#10;f4GDmF5N51hw7gYXR9X/HQYXOMPahcNfT2Vfh0HzcwuHRIKlOLGN+keacXx73NstD3ZL2VbQ1S4c&#10;Qyj/8PL9OB2UPXX96fEId2K6IGzVD3AAdDjhQY0+KZpczT/gnEoP8Hymhgdh9m+t+nryd/8PAAAA&#10;//8DAFBLAwQUAAYACAAAACEA55LGQd4AAAAIAQAADwAAAGRycy9kb3ducmV2LnhtbEyPwU7DMBBE&#10;70j8g7VI3FrHKYIQ4lQFtQcOqCJE4uraSxIRr6PYTcPf45zgNqsZzbwttrPt2YSj7xxJEOsEGJJ2&#10;pqNGQv1xWGXAfFBkVO8IJfygh215fVWo3LgLveNUhYbFEvK5ktCGMOSce92iVX7tBqTofbnRqhDP&#10;seFmVJdYbnueJsk9t6qjuNCqAV9a1N/V2UoYj0exqz5f6+eD3rzVYtrrjO+lvL2Zd0/AAs7hLwwL&#10;fkSHMjKd3JmMZ72ElXiISQlZCmyx040AdlrE4x3wsuD/Hyh/AQAA//8DAFBLAQItABQABgAIAAAA&#10;IQC2gziS/gAAAOEBAAATAAAAAAAAAAAAAAAAAAAAAABbQ29udGVudF9UeXBlc10ueG1sUEsBAi0A&#10;FAAGAAgAAAAhADj9If/WAAAAlAEAAAsAAAAAAAAAAAAAAAAALwEAAF9yZWxzLy5yZWxzUEsBAi0A&#10;FAAGAAgAAAAhAB9RwlOSBgAAQRwAAA4AAAAAAAAAAAAAAAAALgIAAGRycy9lMm9Eb2MueG1sUEsB&#10;Ai0AFAAGAAgAAAAhAOeSxkHeAAAACAEAAA8AAAAAAAAAAAAAAAAA7AgAAGRycy9kb3ducmV2Lnht&#10;bFBLBQYAAAAABAAEAPMAAAD3CQAAAAA=&#10;" path="m240,l164,13,98,47,46,99,12,165,,240r,768l12,1083r34,66l98,1201r66,34l240,1248r767,l1083,1235r66,-34l1201,1149r34,-66l1247,1008r,-768l1235,165,1201,99,1149,47,1083,13,1007,,240,xe" filled="f" strokeweight="1pt">
                      <v:path arrowok="t" o:connecttype="custom" o:connectlocs="152400,2951443;104140,2959460;62230,2980427;29210,3012495;7620,3053196;0,3099447;0,3573060;7620,3619311;29210,3660012;62230,3692079;104140,3713046;152400,3721063;639445,3721063;687705,3713046;729615,3692079;762635,3660012;784225,3619311;791845,3573060;791845,3099447;784225,3053196;762635,3012495;729615,2980427;687705,2959460;639445,2951443;152400,2951443" o:connectangles="0,0,0,0,0,0,0,0,0,0,0,0,0,0,0,0,0,0,0,0,0,0,0,0,0"/>
                    </v:shape>
                  </w:pict>
                </mc:Fallback>
              </mc:AlternateContent>
            </w:r>
            <w:r w:rsidRPr="009F5C3A">
              <w:rPr>
                <w:rFonts w:ascii="Aptos" w:hAnsi="Aptos"/>
                <w:noProof/>
                <w:szCs w:val="18"/>
              </w:rPr>
              <mc:AlternateContent>
                <mc:Choice Requires="wps">
                  <w:drawing>
                    <wp:anchor distT="0" distB="0" distL="114300" distR="114300" simplePos="0" relativeHeight="251658244" behindDoc="0" locked="0" layoutInCell="1" allowOverlap="1" wp14:anchorId="5C8B6282" wp14:editId="6A4F0372">
                      <wp:simplePos x="0" y="0"/>
                      <wp:positionH relativeFrom="column">
                        <wp:posOffset>36830</wp:posOffset>
                      </wp:positionH>
                      <wp:positionV relativeFrom="paragraph">
                        <wp:posOffset>137795</wp:posOffset>
                      </wp:positionV>
                      <wp:extent cx="628015" cy="636270"/>
                      <wp:effectExtent l="0" t="0" r="635" b="0"/>
                      <wp:wrapNone/>
                      <wp:docPr id="1669266270" name="docshape20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628015" cy="636270"/>
                              </a:xfrm>
                              <a:custGeom>
                                <a:avLst/>
                                <a:gdLst>
                                  <a:gd name="T0" fmla="+- 0 989 856"/>
                                  <a:gd name="T1" fmla="*/ T0 w 996"/>
                                  <a:gd name="T2" fmla="+- 0 5279 4913"/>
                                  <a:gd name="T3" fmla="*/ 5279 h 995"/>
                                  <a:gd name="T4" fmla="+- 0 989 856"/>
                                  <a:gd name="T5" fmla="*/ T4 w 996"/>
                                  <a:gd name="T6" fmla="+- 0 5334 4913"/>
                                  <a:gd name="T7" fmla="*/ 5334 h 995"/>
                                  <a:gd name="T8" fmla="+- 0 1504 856"/>
                                  <a:gd name="T9" fmla="*/ T8 w 996"/>
                                  <a:gd name="T10" fmla="+- 0 5291 4913"/>
                                  <a:gd name="T11" fmla="*/ 5291 h 995"/>
                                  <a:gd name="T12" fmla="+- 0 989 856"/>
                                  <a:gd name="T13" fmla="*/ T12 w 996"/>
                                  <a:gd name="T14" fmla="+- 0 5171 4913"/>
                                  <a:gd name="T15" fmla="*/ 5171 h 995"/>
                                  <a:gd name="T16" fmla="+- 0 989 856"/>
                                  <a:gd name="T17" fmla="*/ T16 w 996"/>
                                  <a:gd name="T18" fmla="+- 0 5226 4913"/>
                                  <a:gd name="T19" fmla="*/ 5226 h 995"/>
                                  <a:gd name="T20" fmla="+- 0 1504 856"/>
                                  <a:gd name="T21" fmla="*/ T20 w 996"/>
                                  <a:gd name="T22" fmla="+- 0 5184 4913"/>
                                  <a:gd name="T23" fmla="*/ 5184 h 995"/>
                                  <a:gd name="T24" fmla="+- 0 989 856"/>
                                  <a:gd name="T25" fmla="*/ T24 w 996"/>
                                  <a:gd name="T26" fmla="+- 0 5063 4913"/>
                                  <a:gd name="T27" fmla="*/ 5063 h 995"/>
                                  <a:gd name="T28" fmla="+- 0 989 856"/>
                                  <a:gd name="T29" fmla="*/ T28 w 996"/>
                                  <a:gd name="T30" fmla="+- 0 5119 4913"/>
                                  <a:gd name="T31" fmla="*/ 5119 h 995"/>
                                  <a:gd name="T32" fmla="+- 0 1504 856"/>
                                  <a:gd name="T33" fmla="*/ T32 w 996"/>
                                  <a:gd name="T34" fmla="+- 0 5076 4913"/>
                                  <a:gd name="T35" fmla="*/ 5076 h 995"/>
                                  <a:gd name="T36" fmla="+- 0 1850 856"/>
                                  <a:gd name="T37" fmla="*/ T36 w 996"/>
                                  <a:gd name="T38" fmla="+- 0 5158 4913"/>
                                  <a:gd name="T39" fmla="*/ 5158 h 995"/>
                                  <a:gd name="T40" fmla="+- 0 1845 856"/>
                                  <a:gd name="T41" fmla="*/ T40 w 996"/>
                                  <a:gd name="T42" fmla="+- 0 5148 4913"/>
                                  <a:gd name="T43" fmla="*/ 5148 h 995"/>
                                  <a:gd name="T44" fmla="+- 0 1796 856"/>
                                  <a:gd name="T45" fmla="*/ T44 w 996"/>
                                  <a:gd name="T46" fmla="+- 0 5193 4913"/>
                                  <a:gd name="T47" fmla="*/ 5193 h 995"/>
                                  <a:gd name="T48" fmla="+- 0 1717 856"/>
                                  <a:gd name="T49" fmla="*/ T48 w 996"/>
                                  <a:gd name="T50" fmla="+- 0 5578 4913"/>
                                  <a:gd name="T51" fmla="*/ 5578 h 995"/>
                                  <a:gd name="T52" fmla="+- 0 1662 856"/>
                                  <a:gd name="T53" fmla="*/ T52 w 996"/>
                                  <a:gd name="T54" fmla="+- 0 5579 4913"/>
                                  <a:gd name="T55" fmla="*/ 5579 h 995"/>
                                  <a:gd name="T56" fmla="+- 0 1575 856"/>
                                  <a:gd name="T57" fmla="*/ T56 w 996"/>
                                  <a:gd name="T58" fmla="+- 0 5710 4913"/>
                                  <a:gd name="T59" fmla="*/ 5710 h 995"/>
                                  <a:gd name="T60" fmla="+- 0 1479 856"/>
                                  <a:gd name="T61" fmla="*/ T60 w 996"/>
                                  <a:gd name="T62" fmla="+- 0 5712 4913"/>
                                  <a:gd name="T63" fmla="*/ 5712 h 995"/>
                                  <a:gd name="T64" fmla="+- 0 1332 856"/>
                                  <a:gd name="T65" fmla="*/ T64 w 996"/>
                                  <a:gd name="T66" fmla="+- 0 5795 4913"/>
                                  <a:gd name="T67" fmla="*/ 5795 h 995"/>
                                  <a:gd name="T68" fmla="+- 0 1423 856"/>
                                  <a:gd name="T69" fmla="*/ T68 w 996"/>
                                  <a:gd name="T70" fmla="+- 0 5751 4913"/>
                                  <a:gd name="T71" fmla="*/ 5751 h 995"/>
                                  <a:gd name="T72" fmla="+- 0 1479 856"/>
                                  <a:gd name="T73" fmla="*/ T72 w 996"/>
                                  <a:gd name="T74" fmla="+- 0 5712 4913"/>
                                  <a:gd name="T75" fmla="*/ 5712 h 995"/>
                                  <a:gd name="T76" fmla="+- 0 1389 856"/>
                                  <a:gd name="T77" fmla="*/ T76 w 996"/>
                                  <a:gd name="T78" fmla="+- 0 5634 4913"/>
                                  <a:gd name="T79" fmla="*/ 5634 h 995"/>
                                  <a:gd name="T80" fmla="+- 0 1389 856"/>
                                  <a:gd name="T81" fmla="*/ T80 w 996"/>
                                  <a:gd name="T82" fmla="+- 0 5523 4913"/>
                                  <a:gd name="T83" fmla="*/ 5523 h 995"/>
                                  <a:gd name="T84" fmla="+- 0 1520 856"/>
                                  <a:gd name="T85" fmla="*/ T84 w 996"/>
                                  <a:gd name="T86" fmla="+- 0 5436 4913"/>
                                  <a:gd name="T87" fmla="*/ 5436 h 995"/>
                                  <a:gd name="T88" fmla="+- 0 1651 856"/>
                                  <a:gd name="T89" fmla="*/ T88 w 996"/>
                                  <a:gd name="T90" fmla="+- 0 5523 4913"/>
                                  <a:gd name="T91" fmla="*/ 5523 h 995"/>
                                  <a:gd name="T92" fmla="+- 0 1659 856"/>
                                  <a:gd name="T93" fmla="*/ T92 w 996"/>
                                  <a:gd name="T94" fmla="+- 0 5439 4913"/>
                                  <a:gd name="T95" fmla="*/ 5439 h 995"/>
                                  <a:gd name="T96" fmla="+- 0 1520 856"/>
                                  <a:gd name="T97" fmla="*/ T96 w 996"/>
                                  <a:gd name="T98" fmla="+- 0 5381 4913"/>
                                  <a:gd name="T99" fmla="*/ 5381 h 995"/>
                                  <a:gd name="T100" fmla="+- 0 1338 856"/>
                                  <a:gd name="T101" fmla="*/ T100 w 996"/>
                                  <a:gd name="T102" fmla="+- 0 5502 4913"/>
                                  <a:gd name="T103" fmla="*/ 5502 h 995"/>
                                  <a:gd name="T104" fmla="+- 0 911 856"/>
                                  <a:gd name="T105" fmla="*/ T104 w 996"/>
                                  <a:gd name="T106" fmla="+- 0 5572 4913"/>
                                  <a:gd name="T107" fmla="*/ 5572 h 995"/>
                                  <a:gd name="T108" fmla="+- 0 1571 856"/>
                                  <a:gd name="T109" fmla="*/ T108 w 996"/>
                                  <a:gd name="T110" fmla="+- 0 4968 4913"/>
                                  <a:gd name="T111" fmla="*/ 4968 h 995"/>
                                  <a:gd name="T112" fmla="+- 0 1589 856"/>
                                  <a:gd name="T113" fmla="*/ T112 w 996"/>
                                  <a:gd name="T114" fmla="+- 0 5175 4913"/>
                                  <a:gd name="T115" fmla="*/ 5175 h 995"/>
                                  <a:gd name="T116" fmla="+- 0 1796 856"/>
                                  <a:gd name="T117" fmla="*/ T116 w 996"/>
                                  <a:gd name="T118" fmla="+- 0 5193 4913"/>
                                  <a:gd name="T119" fmla="*/ 5193 h 995"/>
                                  <a:gd name="T120" fmla="+- 0 1757 856"/>
                                  <a:gd name="T121" fmla="*/ T120 w 996"/>
                                  <a:gd name="T122" fmla="+- 0 5138 4913"/>
                                  <a:gd name="T123" fmla="*/ 5138 h 995"/>
                                  <a:gd name="T124" fmla="+- 0 1626 856"/>
                                  <a:gd name="T125" fmla="*/ T124 w 996"/>
                                  <a:gd name="T126" fmla="+- 0 5007 4913"/>
                                  <a:gd name="T127" fmla="*/ 5007 h 995"/>
                                  <a:gd name="T128" fmla="+- 0 1704 856"/>
                                  <a:gd name="T129" fmla="*/ T128 w 996"/>
                                  <a:gd name="T130" fmla="+- 0 5007 4913"/>
                                  <a:gd name="T131" fmla="*/ 5007 h 995"/>
                                  <a:gd name="T132" fmla="+- 0 1618 856"/>
                                  <a:gd name="T133" fmla="*/ T132 w 996"/>
                                  <a:gd name="T134" fmla="+- 0 4921 4913"/>
                                  <a:gd name="T135" fmla="*/ 4921 h 995"/>
                                  <a:gd name="T136" fmla="+- 0 1613 856"/>
                                  <a:gd name="T137" fmla="*/ T136 w 996"/>
                                  <a:gd name="T138" fmla="+- 0 4916 4913"/>
                                  <a:gd name="T139" fmla="*/ 4916 h 995"/>
                                  <a:gd name="T140" fmla="+- 0 1599 856"/>
                                  <a:gd name="T141" fmla="*/ T140 w 996"/>
                                  <a:gd name="T142" fmla="+- 0 4913 4913"/>
                                  <a:gd name="T143" fmla="*/ 4913 h 995"/>
                                  <a:gd name="T144" fmla="+- 0 874 856"/>
                                  <a:gd name="T145" fmla="*/ T144 w 996"/>
                                  <a:gd name="T146" fmla="+- 0 4931 4913"/>
                                  <a:gd name="T147" fmla="*/ 4931 h 995"/>
                                  <a:gd name="T148" fmla="+- 0 856 856"/>
                                  <a:gd name="T149" fmla="*/ T148 w 996"/>
                                  <a:gd name="T150" fmla="+- 0 5568 4913"/>
                                  <a:gd name="T151" fmla="*/ 5568 h 995"/>
                                  <a:gd name="T152" fmla="+- 0 894 856"/>
                                  <a:gd name="T153" fmla="*/ T152 w 996"/>
                                  <a:gd name="T154" fmla="+- 0 5625 4913"/>
                                  <a:gd name="T155" fmla="*/ 5625 h 995"/>
                                  <a:gd name="T156" fmla="+- 0 1333 856"/>
                                  <a:gd name="T157" fmla="*/ T156 w 996"/>
                                  <a:gd name="T158" fmla="+- 0 5644 4913"/>
                                  <a:gd name="T159" fmla="*/ 5644 h 995"/>
                                  <a:gd name="T160" fmla="+- 0 1266 856"/>
                                  <a:gd name="T161" fmla="*/ T160 w 996"/>
                                  <a:gd name="T162" fmla="+- 0 5800 4913"/>
                                  <a:gd name="T163" fmla="*/ 5800 h 995"/>
                                  <a:gd name="T164" fmla="+- 0 1275 856"/>
                                  <a:gd name="T165" fmla="*/ T164 w 996"/>
                                  <a:gd name="T166" fmla="+- 0 5829 4913"/>
                                  <a:gd name="T167" fmla="*/ 5829 h 995"/>
                                  <a:gd name="T168" fmla="+- 0 1452 856"/>
                                  <a:gd name="T169" fmla="*/ T168 w 996"/>
                                  <a:gd name="T170" fmla="+- 0 5907 4913"/>
                                  <a:gd name="T171" fmla="*/ 5907 h 995"/>
                                  <a:gd name="T172" fmla="+- 0 1521 856"/>
                                  <a:gd name="T173" fmla="*/ T172 w 996"/>
                                  <a:gd name="T174" fmla="+- 0 5808 4913"/>
                                  <a:gd name="T175" fmla="*/ 5808 h 995"/>
                                  <a:gd name="T176" fmla="+- 0 1592 856"/>
                                  <a:gd name="T177" fmla="*/ T176 w 996"/>
                                  <a:gd name="T178" fmla="+- 0 5906 4913"/>
                                  <a:gd name="T179" fmla="*/ 5906 h 995"/>
                                  <a:gd name="T180" fmla="+- 0 1739 856"/>
                                  <a:gd name="T181" fmla="*/ T180 w 996"/>
                                  <a:gd name="T182" fmla="+- 0 5844 4913"/>
                                  <a:gd name="T183" fmla="*/ 5844 h 995"/>
                                  <a:gd name="T184" fmla="+- 0 1779 856"/>
                                  <a:gd name="T185" fmla="*/ T184 w 996"/>
                                  <a:gd name="T186" fmla="+- 0 5809 4913"/>
                                  <a:gd name="T187" fmla="*/ 5809 h 995"/>
                                  <a:gd name="T188" fmla="+- 0 1713 856"/>
                                  <a:gd name="T189" fmla="*/ T188 w 996"/>
                                  <a:gd name="T190" fmla="+- 0 5676 4913"/>
                                  <a:gd name="T191" fmla="*/ 5676 h 995"/>
                                  <a:gd name="T192" fmla="+- 0 1587 856"/>
                                  <a:gd name="T193" fmla="*/ T192 w 996"/>
                                  <a:gd name="T194" fmla="+- 0 5808 4913"/>
                                  <a:gd name="T195" fmla="*/ 5808 h 995"/>
                                  <a:gd name="T196" fmla="+- 0 1621 856"/>
                                  <a:gd name="T197" fmla="*/ T196 w 996"/>
                                  <a:gd name="T198" fmla="+- 0 5748 4913"/>
                                  <a:gd name="T199" fmla="*/ 5748 h 995"/>
                                  <a:gd name="T200" fmla="+- 0 1668 856"/>
                                  <a:gd name="T201" fmla="*/ T200 w 996"/>
                                  <a:gd name="T202" fmla="+- 0 5709 4913"/>
                                  <a:gd name="T203" fmla="*/ 5709 h 995"/>
                                  <a:gd name="T204" fmla="+- 0 1702 856"/>
                                  <a:gd name="T205" fmla="*/ T204 w 996"/>
                                  <a:gd name="T206" fmla="+- 0 5655 4913"/>
                                  <a:gd name="T207" fmla="*/ 5655 h 995"/>
                                  <a:gd name="T208" fmla="+- 0 1709 856"/>
                                  <a:gd name="T209" fmla="*/ T208 w 996"/>
                                  <a:gd name="T210" fmla="+- 0 5634 4913"/>
                                  <a:gd name="T211" fmla="*/ 5634 h 995"/>
                                  <a:gd name="T212" fmla="+- 0 1833 856"/>
                                  <a:gd name="T213" fmla="*/ T212 w 996"/>
                                  <a:gd name="T214" fmla="+- 0 5611 4913"/>
                                  <a:gd name="T215" fmla="*/ 5611 h 995"/>
                                  <a:gd name="T216" fmla="+- 0 1851 856"/>
                                  <a:gd name="T217" fmla="*/ T216 w 996"/>
                                  <a:gd name="T218" fmla="+- 0 5568 4913"/>
                                  <a:gd name="T219" fmla="*/ 5568 h 99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 ang="0">
                                    <a:pos x="T213" y="T215"/>
                                  </a:cxn>
                                  <a:cxn ang="0">
                                    <a:pos x="T217" y="T219"/>
                                  </a:cxn>
                                </a:cxnLst>
                                <a:rect l="0" t="0" r="r" b="b"/>
                                <a:pathLst>
                                  <a:path w="996" h="995">
                                    <a:moveTo>
                                      <a:pt x="648" y="378"/>
                                    </a:moveTo>
                                    <a:lnTo>
                                      <a:pt x="636" y="366"/>
                                    </a:lnTo>
                                    <a:lnTo>
                                      <a:pt x="133" y="366"/>
                                    </a:lnTo>
                                    <a:lnTo>
                                      <a:pt x="121" y="378"/>
                                    </a:lnTo>
                                    <a:lnTo>
                                      <a:pt x="121" y="409"/>
                                    </a:lnTo>
                                    <a:lnTo>
                                      <a:pt x="133" y="421"/>
                                    </a:lnTo>
                                    <a:lnTo>
                                      <a:pt x="636" y="421"/>
                                    </a:lnTo>
                                    <a:lnTo>
                                      <a:pt x="648" y="409"/>
                                    </a:lnTo>
                                    <a:lnTo>
                                      <a:pt x="648" y="378"/>
                                    </a:lnTo>
                                    <a:close/>
                                    <a:moveTo>
                                      <a:pt x="648" y="271"/>
                                    </a:moveTo>
                                    <a:lnTo>
                                      <a:pt x="636" y="258"/>
                                    </a:lnTo>
                                    <a:lnTo>
                                      <a:pt x="133" y="258"/>
                                    </a:lnTo>
                                    <a:lnTo>
                                      <a:pt x="121" y="271"/>
                                    </a:lnTo>
                                    <a:lnTo>
                                      <a:pt x="121" y="301"/>
                                    </a:lnTo>
                                    <a:lnTo>
                                      <a:pt x="133" y="313"/>
                                    </a:lnTo>
                                    <a:lnTo>
                                      <a:pt x="636" y="313"/>
                                    </a:lnTo>
                                    <a:lnTo>
                                      <a:pt x="648" y="301"/>
                                    </a:lnTo>
                                    <a:lnTo>
                                      <a:pt x="648" y="271"/>
                                    </a:lnTo>
                                    <a:close/>
                                    <a:moveTo>
                                      <a:pt x="648" y="163"/>
                                    </a:moveTo>
                                    <a:lnTo>
                                      <a:pt x="636" y="150"/>
                                    </a:lnTo>
                                    <a:lnTo>
                                      <a:pt x="133" y="150"/>
                                    </a:lnTo>
                                    <a:lnTo>
                                      <a:pt x="121" y="163"/>
                                    </a:lnTo>
                                    <a:lnTo>
                                      <a:pt x="121" y="193"/>
                                    </a:lnTo>
                                    <a:lnTo>
                                      <a:pt x="133" y="206"/>
                                    </a:lnTo>
                                    <a:lnTo>
                                      <a:pt x="636" y="206"/>
                                    </a:lnTo>
                                    <a:lnTo>
                                      <a:pt x="648" y="193"/>
                                    </a:lnTo>
                                    <a:lnTo>
                                      <a:pt x="648" y="163"/>
                                    </a:lnTo>
                                    <a:close/>
                                    <a:moveTo>
                                      <a:pt x="995" y="655"/>
                                    </a:moveTo>
                                    <a:lnTo>
                                      <a:pt x="995" y="250"/>
                                    </a:lnTo>
                                    <a:lnTo>
                                      <a:pt x="994" y="245"/>
                                    </a:lnTo>
                                    <a:lnTo>
                                      <a:pt x="993" y="242"/>
                                    </a:lnTo>
                                    <a:lnTo>
                                      <a:pt x="991" y="237"/>
                                    </a:lnTo>
                                    <a:lnTo>
                                      <a:pt x="989" y="235"/>
                                    </a:lnTo>
                                    <a:lnTo>
                                      <a:pt x="979" y="225"/>
                                    </a:lnTo>
                                    <a:lnTo>
                                      <a:pt x="940" y="186"/>
                                    </a:lnTo>
                                    <a:lnTo>
                                      <a:pt x="940" y="280"/>
                                    </a:lnTo>
                                    <a:lnTo>
                                      <a:pt x="940" y="658"/>
                                    </a:lnTo>
                                    <a:lnTo>
                                      <a:pt x="936" y="662"/>
                                    </a:lnTo>
                                    <a:lnTo>
                                      <a:pt x="861" y="665"/>
                                    </a:lnTo>
                                    <a:lnTo>
                                      <a:pt x="846" y="588"/>
                                    </a:lnTo>
                                    <a:lnTo>
                                      <a:pt x="806" y="530"/>
                                    </a:lnTo>
                                    <a:lnTo>
                                      <a:pt x="806" y="666"/>
                                    </a:lnTo>
                                    <a:lnTo>
                                      <a:pt x="795" y="721"/>
                                    </a:lnTo>
                                    <a:lnTo>
                                      <a:pt x="764" y="766"/>
                                    </a:lnTo>
                                    <a:lnTo>
                                      <a:pt x="719" y="797"/>
                                    </a:lnTo>
                                    <a:lnTo>
                                      <a:pt x="664" y="808"/>
                                    </a:lnTo>
                                    <a:lnTo>
                                      <a:pt x="633" y="802"/>
                                    </a:lnTo>
                                    <a:lnTo>
                                      <a:pt x="623" y="799"/>
                                    </a:lnTo>
                                    <a:lnTo>
                                      <a:pt x="623" y="859"/>
                                    </a:lnTo>
                                    <a:lnTo>
                                      <a:pt x="577" y="931"/>
                                    </a:lnTo>
                                    <a:lnTo>
                                      <a:pt x="476" y="882"/>
                                    </a:lnTo>
                                    <a:lnTo>
                                      <a:pt x="520" y="802"/>
                                    </a:lnTo>
                                    <a:lnTo>
                                      <a:pt x="542" y="821"/>
                                    </a:lnTo>
                                    <a:lnTo>
                                      <a:pt x="567" y="838"/>
                                    </a:lnTo>
                                    <a:lnTo>
                                      <a:pt x="594" y="850"/>
                                    </a:lnTo>
                                    <a:lnTo>
                                      <a:pt x="623" y="859"/>
                                    </a:lnTo>
                                    <a:lnTo>
                                      <a:pt x="623" y="799"/>
                                    </a:lnTo>
                                    <a:lnTo>
                                      <a:pt x="608" y="797"/>
                                    </a:lnTo>
                                    <a:lnTo>
                                      <a:pt x="563" y="766"/>
                                    </a:lnTo>
                                    <a:lnTo>
                                      <a:pt x="533" y="721"/>
                                    </a:lnTo>
                                    <a:lnTo>
                                      <a:pt x="521" y="666"/>
                                    </a:lnTo>
                                    <a:lnTo>
                                      <a:pt x="522" y="665"/>
                                    </a:lnTo>
                                    <a:lnTo>
                                      <a:pt x="533" y="610"/>
                                    </a:lnTo>
                                    <a:lnTo>
                                      <a:pt x="563" y="565"/>
                                    </a:lnTo>
                                    <a:lnTo>
                                      <a:pt x="608" y="535"/>
                                    </a:lnTo>
                                    <a:lnTo>
                                      <a:pt x="664" y="523"/>
                                    </a:lnTo>
                                    <a:lnTo>
                                      <a:pt x="719" y="535"/>
                                    </a:lnTo>
                                    <a:lnTo>
                                      <a:pt x="764" y="565"/>
                                    </a:lnTo>
                                    <a:lnTo>
                                      <a:pt x="795" y="610"/>
                                    </a:lnTo>
                                    <a:lnTo>
                                      <a:pt x="806" y="666"/>
                                    </a:lnTo>
                                    <a:lnTo>
                                      <a:pt x="806" y="530"/>
                                    </a:lnTo>
                                    <a:lnTo>
                                      <a:pt x="803" y="526"/>
                                    </a:lnTo>
                                    <a:lnTo>
                                      <a:pt x="800" y="523"/>
                                    </a:lnTo>
                                    <a:lnTo>
                                      <a:pt x="740" y="483"/>
                                    </a:lnTo>
                                    <a:lnTo>
                                      <a:pt x="664" y="468"/>
                                    </a:lnTo>
                                    <a:lnTo>
                                      <a:pt x="587" y="483"/>
                                    </a:lnTo>
                                    <a:lnTo>
                                      <a:pt x="524" y="526"/>
                                    </a:lnTo>
                                    <a:lnTo>
                                      <a:pt x="482" y="589"/>
                                    </a:lnTo>
                                    <a:lnTo>
                                      <a:pt x="466" y="665"/>
                                    </a:lnTo>
                                    <a:lnTo>
                                      <a:pt x="59" y="662"/>
                                    </a:lnTo>
                                    <a:lnTo>
                                      <a:pt x="55" y="659"/>
                                    </a:lnTo>
                                    <a:lnTo>
                                      <a:pt x="55" y="58"/>
                                    </a:lnTo>
                                    <a:lnTo>
                                      <a:pt x="58" y="55"/>
                                    </a:lnTo>
                                    <a:lnTo>
                                      <a:pt x="715" y="55"/>
                                    </a:lnTo>
                                    <a:lnTo>
                                      <a:pt x="715" y="218"/>
                                    </a:lnTo>
                                    <a:lnTo>
                                      <a:pt x="720" y="242"/>
                                    </a:lnTo>
                                    <a:lnTo>
                                      <a:pt x="733" y="262"/>
                                    </a:lnTo>
                                    <a:lnTo>
                                      <a:pt x="753" y="275"/>
                                    </a:lnTo>
                                    <a:lnTo>
                                      <a:pt x="777" y="280"/>
                                    </a:lnTo>
                                    <a:lnTo>
                                      <a:pt x="940" y="280"/>
                                    </a:lnTo>
                                    <a:lnTo>
                                      <a:pt x="940" y="186"/>
                                    </a:lnTo>
                                    <a:lnTo>
                                      <a:pt x="901" y="147"/>
                                    </a:lnTo>
                                    <a:lnTo>
                                      <a:pt x="901" y="225"/>
                                    </a:lnTo>
                                    <a:lnTo>
                                      <a:pt x="773" y="225"/>
                                    </a:lnTo>
                                    <a:lnTo>
                                      <a:pt x="770" y="222"/>
                                    </a:lnTo>
                                    <a:lnTo>
                                      <a:pt x="770" y="94"/>
                                    </a:lnTo>
                                    <a:lnTo>
                                      <a:pt x="901" y="225"/>
                                    </a:lnTo>
                                    <a:lnTo>
                                      <a:pt x="901" y="147"/>
                                    </a:lnTo>
                                    <a:lnTo>
                                      <a:pt x="848" y="94"/>
                                    </a:lnTo>
                                    <a:lnTo>
                                      <a:pt x="809" y="55"/>
                                    </a:lnTo>
                                    <a:lnTo>
                                      <a:pt x="762" y="8"/>
                                    </a:lnTo>
                                    <a:lnTo>
                                      <a:pt x="762" y="7"/>
                                    </a:lnTo>
                                    <a:lnTo>
                                      <a:pt x="757" y="3"/>
                                    </a:lnTo>
                                    <a:lnTo>
                                      <a:pt x="750" y="0"/>
                                    </a:lnTo>
                                    <a:lnTo>
                                      <a:pt x="744" y="0"/>
                                    </a:lnTo>
                                    <a:lnTo>
                                      <a:pt x="743" y="0"/>
                                    </a:lnTo>
                                    <a:lnTo>
                                      <a:pt x="62" y="0"/>
                                    </a:lnTo>
                                    <a:lnTo>
                                      <a:pt x="38" y="5"/>
                                    </a:lnTo>
                                    <a:lnTo>
                                      <a:pt x="18" y="18"/>
                                    </a:lnTo>
                                    <a:lnTo>
                                      <a:pt x="5" y="38"/>
                                    </a:lnTo>
                                    <a:lnTo>
                                      <a:pt x="0" y="62"/>
                                    </a:lnTo>
                                    <a:lnTo>
                                      <a:pt x="0" y="655"/>
                                    </a:lnTo>
                                    <a:lnTo>
                                      <a:pt x="5" y="679"/>
                                    </a:lnTo>
                                    <a:lnTo>
                                      <a:pt x="18" y="699"/>
                                    </a:lnTo>
                                    <a:lnTo>
                                      <a:pt x="38" y="712"/>
                                    </a:lnTo>
                                    <a:lnTo>
                                      <a:pt x="62" y="717"/>
                                    </a:lnTo>
                                    <a:lnTo>
                                      <a:pt x="474" y="721"/>
                                    </a:lnTo>
                                    <a:lnTo>
                                      <a:pt x="477" y="731"/>
                                    </a:lnTo>
                                    <a:lnTo>
                                      <a:pt x="481" y="741"/>
                                    </a:lnTo>
                                    <a:lnTo>
                                      <a:pt x="485" y="751"/>
                                    </a:lnTo>
                                    <a:lnTo>
                                      <a:pt x="410" y="887"/>
                                    </a:lnTo>
                                    <a:lnTo>
                                      <a:pt x="409" y="895"/>
                                    </a:lnTo>
                                    <a:lnTo>
                                      <a:pt x="414" y="910"/>
                                    </a:lnTo>
                                    <a:lnTo>
                                      <a:pt x="419" y="916"/>
                                    </a:lnTo>
                                    <a:lnTo>
                                      <a:pt x="578" y="993"/>
                                    </a:lnTo>
                                    <a:lnTo>
                                      <a:pt x="582" y="994"/>
                                    </a:lnTo>
                                    <a:lnTo>
                                      <a:pt x="596" y="994"/>
                                    </a:lnTo>
                                    <a:lnTo>
                                      <a:pt x="605" y="990"/>
                                    </a:lnTo>
                                    <a:lnTo>
                                      <a:pt x="642" y="931"/>
                                    </a:lnTo>
                                    <a:lnTo>
                                      <a:pt x="665" y="895"/>
                                    </a:lnTo>
                                    <a:lnTo>
                                      <a:pt x="721" y="982"/>
                                    </a:lnTo>
                                    <a:lnTo>
                                      <a:pt x="728" y="989"/>
                                    </a:lnTo>
                                    <a:lnTo>
                                      <a:pt x="736" y="993"/>
                                    </a:lnTo>
                                    <a:lnTo>
                                      <a:pt x="746" y="994"/>
                                    </a:lnTo>
                                    <a:lnTo>
                                      <a:pt x="756" y="992"/>
                                    </a:lnTo>
                                    <a:lnTo>
                                      <a:pt x="883" y="931"/>
                                    </a:lnTo>
                                    <a:lnTo>
                                      <a:pt x="913" y="916"/>
                                    </a:lnTo>
                                    <a:lnTo>
                                      <a:pt x="919" y="911"/>
                                    </a:lnTo>
                                    <a:lnTo>
                                      <a:pt x="923" y="896"/>
                                    </a:lnTo>
                                    <a:lnTo>
                                      <a:pt x="923" y="888"/>
                                    </a:lnTo>
                                    <a:lnTo>
                                      <a:pt x="874" y="796"/>
                                    </a:lnTo>
                                    <a:lnTo>
                                      <a:pt x="857" y="763"/>
                                    </a:lnTo>
                                    <a:lnTo>
                                      <a:pt x="857" y="882"/>
                                    </a:lnTo>
                                    <a:lnTo>
                                      <a:pt x="754" y="931"/>
                                    </a:lnTo>
                                    <a:lnTo>
                                      <a:pt x="731" y="895"/>
                                    </a:lnTo>
                                    <a:lnTo>
                                      <a:pt x="707" y="858"/>
                                    </a:lnTo>
                                    <a:lnTo>
                                      <a:pt x="737" y="849"/>
                                    </a:lnTo>
                                    <a:lnTo>
                                      <a:pt x="765" y="835"/>
                                    </a:lnTo>
                                    <a:lnTo>
                                      <a:pt x="790" y="817"/>
                                    </a:lnTo>
                                    <a:lnTo>
                                      <a:pt x="800" y="808"/>
                                    </a:lnTo>
                                    <a:lnTo>
                                      <a:pt x="812" y="796"/>
                                    </a:lnTo>
                                    <a:lnTo>
                                      <a:pt x="857" y="882"/>
                                    </a:lnTo>
                                    <a:lnTo>
                                      <a:pt x="857" y="763"/>
                                    </a:lnTo>
                                    <a:lnTo>
                                      <a:pt x="846" y="742"/>
                                    </a:lnTo>
                                    <a:lnTo>
                                      <a:pt x="849" y="735"/>
                                    </a:lnTo>
                                    <a:lnTo>
                                      <a:pt x="851" y="728"/>
                                    </a:lnTo>
                                    <a:lnTo>
                                      <a:pt x="853" y="721"/>
                                    </a:lnTo>
                                    <a:lnTo>
                                      <a:pt x="934" y="717"/>
                                    </a:lnTo>
                                    <a:lnTo>
                                      <a:pt x="958" y="712"/>
                                    </a:lnTo>
                                    <a:lnTo>
                                      <a:pt x="977" y="698"/>
                                    </a:lnTo>
                                    <a:lnTo>
                                      <a:pt x="991" y="678"/>
                                    </a:lnTo>
                                    <a:lnTo>
                                      <a:pt x="993" y="665"/>
                                    </a:lnTo>
                                    <a:lnTo>
                                      <a:pt x="995" y="655"/>
                                    </a:ln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262A7B7C" id="docshape207" o:spid="_x0000_s1026" style="position:absolute;margin-left:2.9pt;margin-top:10.85pt;width:49.45pt;height:50.1pt;z-index:25165824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996,9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SjTVWA4AAPRJAAAOAAAAZHJzL2Uyb0RvYy54bWysXO1uK7cR/V+g7yDoZ4vEIne53DXiBEWC&#10;FAXSDyDbB9CV5WujslaVdK9v+vQ9wyVlzt7hB4oiwJUdnyWHczjDOSS13/3w5fWw+rw/X16m48Na&#10;fbtZr/bH3fT4cvz4sP7n+PM3/Xp1uW6Pj9vDdNw/rH/bX9Y/fP/73333drrf6+l5Ojzuzys0crzc&#10;v50e1s/X6+n+7u6ye96/bi/fTqf9EX98ms6v2yt+PX+8ezxv39D66+FObzbd3dt0fjydp93+csH/&#10;/Wn+4/p71/7T0353/fvT02V/XR0e1rDt6v49u38/0L9333+3vf943p6eX3bejO3/YMXr9uWITm9N&#10;/bS9blefzi9fNfX6sjtPl+np+u1uer2bnp5edns3BoxGbRaj+fV5e9q7scA5l9PNTZf/X7O7v33+&#10;9fSPM5l+Of0y7f51gUfu3k6X+9tf6JcLMKsPb3+dHsHh9tN1coP98nR+pScxjNUX59Pfbj7df7mu&#10;dvifne43yqxXO/ypazptnc/vtvfh4d2ny/XP+8k1tP38y+U6U/KIn5xDH1fH7St6HUHf0+sB7Pzx&#10;m9VmNfTDqjedJ/AGUgH0h7vVuFm9rYbhK4wOGNeQ0XZYtYNqlk01AYamHOgZjZklqg2onFUY/2w6&#10;WdXKVnUBM1vVNK1olQ0wsopAolWIushXymxayVlDQJFZvWyW4m43elCiXSr2vEOJhinu/BSLse9H&#10;pROmcd8bZROmxe53KNk0zkDKtJiAUXUJ0zgBRutO9lpMgUOJpmlOQopPHXMw6tT05xQY1cszTcck&#10;OJRsG2ch4TYdczDqRAxoToHZdI3oNh2T4FCyaZyFlGkxB6NOxEHDKTBKJbJGzIFDiaY1nIQUo03M&#10;wdgkAqHhFJiNlWdbE5PgULJtnAXVm42UPZqYhLFJRELDOTDK9CKlTcyCQ4m2tZwGzF0j2dbGLIxt&#10;IhJaToJRrWxbG7PgULJtnAZlh060LWZhbBOh0HISjBrkUGhjFhxKto3TgFRpRdtiFka4Q1xADSfB&#10;GCv7zcQsOJRom+E0qK7Tkm0mZmE0iVgwnAT0KsepiVlwKNk2ToMyVpxvJmZhNIlYMJwEY9VGjAUT&#10;s+BQom0dp0G1GKpQEnUxC2OXiIWOk4BetWhbF7PgULJtnAbVIHdJtsUsjF0iFjpOAig1sm0xCw4l&#10;28ZpUK1uRNtiFsYuEQuoZ+NSC/NDLkJszIJDibZZTkOKUxuzMNpELFhOQpJTG7OQ5tRyGlQjl+A2&#10;ZmHEUiTmEMtJMF2q3o1ZcCjRbz2nIWVbH7Mw9olY6DkJxmCCSAqhj1lwKNk2ToMyqMyEWOhjFkYU&#10;ZaLfek6CabHwirbFLDiUbBunQXWYvpJtMQtjn4iFgZOQ9NsQs5D228BpgG1ifhtiFsYhEQsDJwEe&#10;kdcFKLx3reZQot+gKuOwT3E6xCyMqAdETgdOgml6OYcMMQsOJdqmNpwHJN9eIlVtYh5GPCabpzac&#10;CGM28tqgNjEVDpYwkJMxKHHSqU3MBexLhITacDKwmqfsi+lwsIR9nBCs+gkDY0JgYCIu1EJEtwNW&#10;EyloFVPRDiYbuJDRKKrF0FDY1XifzaNKKmnFCYFIlldYRVs5t60MB0sYyClJ1cJKxYzAwESEKMUZ&#10;SZbDkGXMQFTNsoFLSW2NWBArrqlVSlQrvYgRrEAyxQtZDVjCQE6J6rCFIGRmxZW1Sklr9ZW23tiE&#10;gTElZgNYwkBOibLyJpPSMSPYzEkFyVJhU89ikDRx2soYuNTYnZLTIBfZKqWy1UJmt4OW07RiOtvB&#10;ZA82iyDplFiIKq60VUpqY8qFue/2EOE8uTZQTGw7mGzgUm2bQU4zXG6rlN5Gpb00UC6sFFPcNAkS&#10;c7DlQdJbcZ9TtXHWGlVKc6uF6G6HJsEwU90OlnAgZwTxK8Zwy0MkpbuxS8T8Z0xqHVkob8Bk+xbS&#10;ux9k/3HpjWInUSgsxXenE8sIV98ES9i3iJCmkSOE62+VEuBYJ7kDO0wFMcdwCU4w2cClBtedzDAX&#10;4SqlwpHluYE9ijLRQK7DCZYwkEeI0vIGBorr0DEdBqiUFMfmTMDN5xS9luto1bFlhGAJAzkliFVx&#10;p0B1PEZSehzLEDdwSC0jXJETTDZwKckN0r60EHNNrlKiXC1VeY+yUaSYy3KCJQzklCgDDSQaGDMy&#10;qpQyV0tpPmwSy4iNKTEEkw1cinML7SUZyNW5SslztdTnfSqKuUAnWMLARZBYeScNO+FhbrkgSWl0&#10;tRTp/SYRJH1MiSFYwsBFkNhEpdDHjIwqJdTVUql3iRMDxaU6wWQDl1rd9HI5zcW6Sql1tZTrySDh&#10;ej0dJEvB3iWimCt2lZLsaqnZbeLsQHHRTjDRg7jMEOaWS6xItGK1imsCAUdzEI/Ja7FeinabmIOa&#10;i3aCJQxcBgl2AYQo1ly165Rq10vV3hm5WNAbFiQESxi4DBIMRTSQBYlOqXa9UO3JLUrNVHt6j1Iv&#10;VXsvVzOaq3Y8lqB4qdo77KNIK4nmqp1gsgfVYiXp5d1AzVW7Tql2vVTtqXpVc9VOsJuBuCryMVwG&#10;2T6H+yG7L0d/QQQ/rbZ022jj7qScpgvdRRkRJbhxMrpbHWgCKLpNkgAjrRPY0uWOIhizh8AgvQZN&#10;XDq4uzlSbJw86+BDVeu0O0FwbCrUGEN7BQ5eN1JS7gSH4K5pnXS0g9cNlVStg9cNlTQmwSENa4wh&#10;yefgdUMlBUZwCKea1kkQOXjdUEmeOHjdUEksEBw1fo0xVLo7eN1QqZAmOOrfmtaprHXwuqHS6Y+D&#10;1w2VSj6Co1KrMYYKMAevGyqVQwRHFVPTOhUnDl43VCoVHLxuqG67nfC0TV5jjtv/nh+oG67a+PHS&#10;PnJVD7fshBWi7gE/ZtpnrXogZChVmaLcfqYbNC751PUQBl2ZpnAcMvNG+3RVPYRMRftmVQ+EXEX7&#10;WHUP+HmN897KB8KgKxOWChlLYeulyqSQsyAn6x4IWUtVpi235eCYxlZBlUkhc+H2St0DIXfhOKPy&#10;gTC9IW2rTAr5S1UmMCch3aAh/ep6CExXJjFcFPLTe76sWi45Qh4jqVJjkpMgNAaSDnUP+OlNpXzd&#10;A37QVFpXPRASGZW6dQ94pqn0jB6YveVLyzOujy8vjp/XK1wc/0DPbO9P2ytVpOHH1dvDmu4br57p&#10;07h69HX6vB8nh7hSYdq1UClwXoNdlrnfd8ThyJB0PEBIbLnNyPD38HlyLYZ8VsT5VPzec2gnfPr2&#10;PK7FalLTbwt8Dodb324cRZz3TKnfrz0Y7N8dpssepmzv3306jyk8o2+Z4x0RnvZIb63GVnFuVMHr&#10;RZz35nvPob/wyb3eQN/X9NtgxudwwetFXJiPhX6/9mCwv+z19xWh5HU64ciNKni9iPNef+85WBs+&#10;udcpadb0S5sWOVzwehHnvV7qN3j963GkvU6Zh/IGNkq8rSmvB6QueH2g3Ti0qCGqcqMf/NKjcc6X&#10;x81Vv0ZhlcX5+l3fCrXAXvicWRxoI5rsg77NtkfnmcDR/mwNDl9dqcJ1hVwx+JyCi63Z9npfQnVQ&#10;dDn7ejqnxDhMn89RPW2xEQ5H69n2PK4rrDS4d+nas4WMb7t5vthSe7TtA/ssKpCcfZ1vD7u7eZyv&#10;7HvsfWbbozsYrt/8Ctd5XH8rgcO8C5/z/DNe9OK4ONtvSzco0W+PA4ycfbggOOMK4zB0nk7tFfgw&#10;dBZHOFwQyPbr4xwX/rO4Wr8EnL0VlsFv4XP2XwdeZz7y8wBbqzOuMK/wvagZV/KLXyVK8x5fzHHt&#10;leIy9Nth5zjrZz8OU4jz4BdTyH8hPnBPNduv9fFWai/Eb8m+kA9K4w15qOTngCvnq5lfgztNOT/j&#10;VNzxVvSLXxfam4gL8zN8+nnq81DbFeKIjvUQb6X2jJ7zZGkcLR14oj3c8suOt0VcEK44T+e0W1qO&#10;6JIGtVbKfjOssAbSzQsaQn5ls3RSUQ+jA4bcBLA+kZYKEusThi4s0NbvouASRb5fvyDUFhC1uGLh&#10;QoeDcN/7NlKYwOHTF0weVyqYrN9AKePmQNNIlFk+6HIG7MM6k4MNleYFXGm4va+2C93i+L1q8tEd&#10;HQyiMPU8Kr+i4dapa6uQt+neF3rMryqWLsNVoObcmW/LG58H0XVD9JcPBToCBKgQqHPUF8qT2QmF&#10;EPWgQp7xme22yxfCI3zOYeJt7wrli/cDvjGVndVhQuCILzf5W7ofBI+ViuzW5xhbKjr9FqXFpnS2&#10;X3+2gi8w5XF0LA77+tsGZnBa+JydR9s4Dnfbhgx/D58eR6fYaG8oFE2tL15wqTVrH76MOLdXkPTG&#10;L6okbnN+MbShR/YVcB3de3C4fNR0vmgviQVaxGv8R/PE9VsQFVZ7vxSKCOvFKon5nF+sF6Elv1i8&#10;pGH2Sz48erqsRf4rzGd6U4PDFebBcJsv+fk8BJEHnnPjveFKojvEb6G93qd+ezsuCXERPuf4CLiS&#10;aLR0+bbCf5QvCNcX4tLStRvCFQo760/Hehyh5/xnw3wuiBlLd9Oo30KeDMV9aVOgp1s3aA/fxs7a&#10;V+vngCvy5uPDFjbDyG/OvoJfcBdnxiGOc37ufY1aWj8G+joD+aXg58FX7qXlbfDrUYebcTn7BrpS&#10;iH672wFImO/hc573YTOxJGbCJub7dmdoJ2yR4kyHDmrc1Z7biQ0d9ERvnrlMh5fHn18OBzo9uJw/&#10;fvjxcF593uKtQXqg//yQGOzgrhQdJ3osjNi/PIfel0PvILrcf5gef8O7c87T/OohvCoJPzxP5/+s&#10;V2947dDD+vLvT9vzfr06/OWI9/oM+HIC5v/V/dLii2z45Rz/5UP8l+1xh6Ye1tc1rkDRjz9e53cb&#10;fTqdXz4+oyflDqGO05/wzp6nF3q3jnu5z2yV/wWvFnK+8a9BoncXxb871PvLmr7/LwAAAP//AwBQ&#10;SwMEFAAGAAgAAAAhAHB+XV7bAAAACAEAAA8AAABkcnMvZG93bnJldi54bWxMj8FOwzAQRO9I/IO1&#10;SNyo4whoG+JUKFLFCSGSfsAmNklEvI5iNw1/z/YEt1nNauZNfljdKBY7h8GTBrVJQFhqvRmo03Cq&#10;jw87ECEiGRw9WQ0/NsChuL3JMTP+Qp92qWInOIRChhr6GKdMytD21mHY+MkSe19+dhj5nDtpZrxw&#10;uBtlmiTP0uFA3NDjZMvett/V2WnYhXq7Ht/Kplyq4fSOtTIfpLS+v1tfX0BEu8a/Z7jiMzoUzNT4&#10;M5kgRg1PDB41pGoL4monjywaFqnagyxy+X9A8QsAAP//AwBQSwECLQAUAAYACAAAACEAtoM4kv4A&#10;AADhAQAAEwAAAAAAAAAAAAAAAAAAAAAAW0NvbnRlbnRfVHlwZXNdLnhtbFBLAQItABQABgAIAAAA&#10;IQA4/SH/1gAAAJQBAAALAAAAAAAAAAAAAAAAAC8BAABfcmVscy8ucmVsc1BLAQItABQABgAIAAAA&#10;IQB2SjTVWA4AAPRJAAAOAAAAAAAAAAAAAAAAAC4CAABkcnMvZTJvRG9jLnhtbFBLAQItABQABgAI&#10;AAAAIQBwfl1e2wAAAAgBAAAPAAAAAAAAAAAAAAAAALIQAABkcnMvZG93bnJldi54bWxQSwUGAAAA&#10;AAQABADzAAAAuhEAAAAA&#10;" path="m648,378l636,366r-503,l121,378r,31l133,421r503,l648,409r,-31xm648,271l636,258r-503,l121,271r,30l133,313r503,l648,301r,-30xm648,163l636,150r-503,l121,163r,30l133,206r503,l648,193r,-30xm995,655r,-405l994,245r-1,-3l991,237r-2,-2l979,225,940,186r,94l940,658r-4,4l861,665,846,588,806,530r,136l795,721r-31,45l719,797r-55,11l633,802r-10,-3l623,859r-46,72l476,882r44,-80l542,821r25,17l594,850r29,9l623,799r-15,-2l563,766,533,721,521,666r1,-1l533,610r30,-45l608,535r56,-12l719,535r45,30l795,610r11,56l806,530r-3,-4l800,523,740,483,664,468r-77,15l524,526r-42,63l466,665,59,662r-4,-3l55,58r3,-3l715,55r,163l720,242r13,20l753,275r24,5l940,280r,-94l901,147r,78l773,225r-3,-3l770,94,901,225r,-78l848,94,809,55,762,8r,-1l757,3,750,r-6,l743,,62,,38,5,18,18,5,38,,62,,655r5,24l18,699r20,13l62,717r412,4l477,731r4,10l485,751,410,887r-1,8l414,910r5,6l578,993r4,1l596,994r9,-4l642,931r23,-36l721,982r7,7l736,993r10,1l756,992,883,931r30,-15l919,911r4,-15l923,888,874,796,857,763r,119l754,931,731,895,707,858r30,-9l765,835r25,-18l800,808r12,-12l857,882r,-119l846,742r3,-7l851,728r2,-7l934,717r24,-5l977,698r14,-20l993,665r2,-10xe" fillcolor="#292929" stroked="f">
                      <v:path arrowok="t" o:connecttype="custom" o:connectlocs="83861,3375748;83861,3410919;408588,3383422;83861,3306686;83861,3341856;408588,3314999;83861,3237623;83861,3273433;408588,3245936;626754,3298373;623601,3291978;592705,3320754;542892,3566949;508213,3567588;453356,3651358;392825,3652637;300136,3705713;357515,3677577;392825,3652637;336076,3602759;336076,3531778;418677,3476144;501277,3531778;506321,3478063;418677,3440974;303919,3518349;34680,3563112;450834,3176874;462184,3309243;592705,3320754;568114,3285583;485514,3201813;534696,3201813;480469,3146819;477317,3143621;468489,3141703;11350,3153213;0,3560554;23960,3597004;300766,3609154;258520,3708911;264195,3727455;375800,3777334;419307,3714026;464075,3776694;556764,3737047;581986,3714666;540370,3629617;460923,3714026;482361,3675658;511996,3650719;533434,3616188;537848,3602759;616035,3588051;627384,3560554" o:connectangles="0,0,0,0,0,0,0,0,0,0,0,0,0,0,0,0,0,0,0,0,0,0,0,0,0,0,0,0,0,0,0,0,0,0,0,0,0,0,0,0,0,0,0,0,0,0,0,0,0,0,0,0,0,0,0"/>
                    </v:shape>
                  </w:pict>
                </mc:Fallback>
              </mc:AlternateContent>
            </w:r>
            <w:r w:rsidRPr="009F5C3A">
              <w:rPr>
                <w:rFonts w:ascii="Aptos" w:eastAsia="Arial" w:hAnsi="Aptos" w:cs="Arial"/>
                <w:b/>
                <w:szCs w:val="18"/>
                <w:lang w:eastAsia="en-US"/>
              </w:rPr>
              <w:t>£</w:t>
            </w:r>
            <w:r>
              <w:rPr>
                <w:rFonts w:ascii="Aptos" w:eastAsia="Arial" w:hAnsi="Aptos" w:cs="Arial"/>
                <w:b/>
                <w:szCs w:val="18"/>
                <w:lang w:eastAsia="en-US"/>
              </w:rPr>
              <w:t>10</w:t>
            </w:r>
            <w:r w:rsidRPr="009F5C3A">
              <w:rPr>
                <w:rFonts w:ascii="Aptos" w:eastAsia="Arial" w:hAnsi="Aptos" w:cs="Arial"/>
                <w:b/>
                <w:szCs w:val="18"/>
                <w:lang w:eastAsia="en-US"/>
              </w:rPr>
              <w:t>.</w:t>
            </w:r>
            <w:r>
              <w:rPr>
                <w:rFonts w:ascii="Aptos" w:eastAsia="Arial" w:hAnsi="Aptos" w:cs="Arial"/>
                <w:b/>
                <w:szCs w:val="18"/>
                <w:lang w:eastAsia="en-US"/>
              </w:rPr>
              <w:t>2</w:t>
            </w:r>
            <w:r w:rsidRPr="009F5C3A">
              <w:rPr>
                <w:rFonts w:ascii="Aptos" w:eastAsia="Arial" w:hAnsi="Aptos" w:cs="Arial"/>
                <w:b/>
                <w:szCs w:val="18"/>
                <w:lang w:eastAsia="en-US"/>
              </w:rPr>
              <w:t>m</w:t>
            </w:r>
          </w:p>
          <w:p w14:paraId="36730C73" w14:textId="77777777" w:rsidR="00A1237F" w:rsidRPr="009F5C3A" w:rsidRDefault="00A1237F" w:rsidP="009D42C1">
            <w:pPr>
              <w:widowControl w:val="0"/>
              <w:autoSpaceDE w:val="0"/>
              <w:autoSpaceDN w:val="0"/>
              <w:ind w:left="2007"/>
              <w:rPr>
                <w:rFonts w:ascii="Aptos" w:eastAsia="Arial" w:hAnsi="Aptos" w:cs="Arial"/>
                <w:szCs w:val="18"/>
                <w:lang w:eastAsia="en-US"/>
              </w:rPr>
            </w:pPr>
            <w:r w:rsidRPr="009F5C3A">
              <w:rPr>
                <w:rFonts w:ascii="Aptos" w:hAnsi="Aptos"/>
                <w:noProof/>
                <w:szCs w:val="18"/>
              </w:rPr>
              <w:drawing>
                <wp:anchor distT="0" distB="0" distL="114300" distR="114300" simplePos="0" relativeHeight="251658245" behindDoc="0" locked="0" layoutInCell="1" allowOverlap="1" wp14:anchorId="74440DAB" wp14:editId="71CD507B">
                  <wp:simplePos x="0" y="0"/>
                  <wp:positionH relativeFrom="column">
                    <wp:posOffset>368300</wp:posOffset>
                  </wp:positionH>
                  <wp:positionV relativeFrom="paragraph">
                    <wp:posOffset>114300</wp:posOffset>
                  </wp:positionV>
                  <wp:extent cx="138430" cy="142805"/>
                  <wp:effectExtent l="0" t="0" r="0" b="0"/>
                  <wp:wrapNone/>
                  <wp:docPr id="2087898497" name="docshape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2" name="docshape208"/>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138430" cy="142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a:graphicData>
                  </a:graphic>
                </wp:anchor>
              </w:drawing>
            </w:r>
            <w:r w:rsidRPr="009F5C3A">
              <w:rPr>
                <w:rFonts w:ascii="Aptos" w:eastAsia="Arial" w:hAnsi="Aptos" w:cs="Arial"/>
                <w:szCs w:val="18"/>
                <w:lang w:eastAsia="en-US"/>
              </w:rPr>
              <w:t xml:space="preserve">Leaning Estate </w:t>
            </w:r>
            <w:proofErr w:type="gramStart"/>
            <w:r w:rsidRPr="009F5C3A">
              <w:rPr>
                <w:rFonts w:ascii="Aptos" w:eastAsia="Arial" w:hAnsi="Aptos" w:cs="Arial"/>
                <w:szCs w:val="18"/>
                <w:lang w:eastAsia="en-US"/>
              </w:rPr>
              <w:t>including,</w:t>
            </w:r>
            <w:proofErr w:type="gramEnd"/>
            <w:r w:rsidRPr="009F5C3A">
              <w:rPr>
                <w:rFonts w:ascii="Aptos" w:eastAsia="Arial" w:hAnsi="Aptos" w:cs="Arial"/>
                <w:spacing w:val="-5"/>
                <w:szCs w:val="18"/>
                <w:lang w:eastAsia="en-US"/>
              </w:rPr>
              <w:t xml:space="preserve"> </w:t>
            </w:r>
            <w:r w:rsidRPr="009F5C3A">
              <w:rPr>
                <w:rFonts w:ascii="Aptos" w:eastAsia="Arial" w:hAnsi="Aptos" w:cs="Arial"/>
                <w:szCs w:val="18"/>
                <w:lang w:eastAsia="en-US"/>
              </w:rPr>
              <w:t>improvements</w:t>
            </w:r>
            <w:r w:rsidRPr="009F5C3A">
              <w:rPr>
                <w:rFonts w:ascii="Aptos" w:eastAsia="Arial" w:hAnsi="Aptos" w:cs="Arial"/>
                <w:spacing w:val="-5"/>
                <w:szCs w:val="18"/>
                <w:lang w:eastAsia="en-US"/>
              </w:rPr>
              <w:t xml:space="preserve"> </w:t>
            </w:r>
            <w:r w:rsidRPr="009F5C3A">
              <w:rPr>
                <w:rFonts w:ascii="Aptos" w:eastAsia="Arial" w:hAnsi="Aptos" w:cs="Arial"/>
                <w:szCs w:val="18"/>
                <w:lang w:eastAsia="en-US"/>
              </w:rPr>
              <w:t>to</w:t>
            </w:r>
            <w:r w:rsidRPr="009F5C3A">
              <w:rPr>
                <w:rFonts w:ascii="Aptos" w:eastAsia="Arial" w:hAnsi="Aptos" w:cs="Arial"/>
                <w:spacing w:val="-5"/>
                <w:szCs w:val="18"/>
                <w:lang w:eastAsia="en-US"/>
              </w:rPr>
              <w:t xml:space="preserve"> </w:t>
            </w:r>
            <w:r w:rsidRPr="009F5C3A">
              <w:rPr>
                <w:rFonts w:ascii="Aptos" w:eastAsia="Arial" w:hAnsi="Aptos" w:cs="Arial"/>
                <w:szCs w:val="18"/>
                <w:lang w:eastAsia="en-US"/>
              </w:rPr>
              <w:t>existing</w:t>
            </w:r>
            <w:r>
              <w:rPr>
                <w:rFonts w:ascii="Aptos" w:eastAsia="Arial" w:hAnsi="Aptos" w:cs="Arial"/>
                <w:szCs w:val="18"/>
                <w:lang w:eastAsia="en-US"/>
              </w:rPr>
              <w:t xml:space="preserve"> </w:t>
            </w:r>
            <w:r w:rsidRPr="009F5C3A">
              <w:rPr>
                <w:rFonts w:ascii="Aptos" w:eastAsia="Arial" w:hAnsi="Aptos" w:cs="Arial"/>
                <w:spacing w:val="-47"/>
                <w:szCs w:val="18"/>
                <w:lang w:eastAsia="en-US"/>
              </w:rPr>
              <w:t xml:space="preserve">    </w:t>
            </w:r>
            <w:r w:rsidRPr="009F5C3A">
              <w:rPr>
                <w:rFonts w:ascii="Aptos" w:eastAsia="Arial" w:hAnsi="Aptos" w:cs="Arial"/>
                <w:szCs w:val="18"/>
                <w:lang w:eastAsia="en-US"/>
              </w:rPr>
              <w:t>schools</w:t>
            </w:r>
            <w:r>
              <w:rPr>
                <w:rFonts w:ascii="Aptos" w:eastAsia="Arial" w:hAnsi="Aptos" w:cs="Arial"/>
                <w:szCs w:val="18"/>
                <w:lang w:eastAsia="en-US"/>
              </w:rPr>
              <w:t>, libraries</w:t>
            </w:r>
            <w:r w:rsidRPr="009F5C3A">
              <w:rPr>
                <w:rFonts w:ascii="Aptos" w:eastAsia="Arial" w:hAnsi="Aptos" w:cs="Arial"/>
                <w:szCs w:val="18"/>
                <w:lang w:eastAsia="en-US"/>
              </w:rPr>
              <w:t xml:space="preserve"> and facilities for early learning</w:t>
            </w:r>
            <w:r w:rsidRPr="009F5C3A">
              <w:rPr>
                <w:rFonts w:ascii="Aptos" w:eastAsia="Arial" w:hAnsi="Aptos" w:cs="Arial"/>
                <w:spacing w:val="1"/>
                <w:szCs w:val="18"/>
                <w:lang w:eastAsia="en-US"/>
              </w:rPr>
              <w:t xml:space="preserve"> </w:t>
            </w:r>
            <w:r w:rsidRPr="009F5C3A">
              <w:rPr>
                <w:rFonts w:ascii="Aptos" w:eastAsia="Arial" w:hAnsi="Aptos" w:cs="Arial"/>
                <w:szCs w:val="18"/>
                <w:lang w:eastAsia="en-US"/>
              </w:rPr>
              <w:t>and</w:t>
            </w:r>
            <w:r w:rsidRPr="009F5C3A">
              <w:rPr>
                <w:rFonts w:ascii="Aptos" w:eastAsia="Arial" w:hAnsi="Aptos" w:cs="Arial"/>
                <w:spacing w:val="-2"/>
                <w:szCs w:val="18"/>
                <w:lang w:eastAsia="en-US"/>
              </w:rPr>
              <w:t xml:space="preserve"> </w:t>
            </w:r>
            <w:r w:rsidRPr="009F5C3A">
              <w:rPr>
                <w:rFonts w:ascii="Aptos" w:eastAsia="Arial" w:hAnsi="Aptos" w:cs="Arial"/>
                <w:szCs w:val="18"/>
                <w:lang w:eastAsia="en-US"/>
              </w:rPr>
              <w:t>childcare</w:t>
            </w:r>
          </w:p>
          <w:p w14:paraId="76B17369" w14:textId="77777777" w:rsidR="00A1237F" w:rsidRPr="0034456E" w:rsidRDefault="00A1237F" w:rsidP="009D42C1">
            <w:pPr>
              <w:widowControl w:val="0"/>
              <w:autoSpaceDE w:val="0"/>
              <w:autoSpaceDN w:val="0"/>
              <w:ind w:left="2007"/>
              <w:rPr>
                <w:rFonts w:ascii="Aptos" w:eastAsia="Arial" w:hAnsi="Aptos" w:cs="Arial"/>
                <w:szCs w:val="18"/>
                <w:highlight w:val="yellow"/>
                <w:lang w:eastAsia="en-US"/>
              </w:rPr>
            </w:pPr>
          </w:p>
          <w:p w14:paraId="10A588F8" w14:textId="77777777" w:rsidR="00A1237F" w:rsidRPr="0034456E" w:rsidRDefault="00A1237F" w:rsidP="009D42C1">
            <w:pPr>
              <w:widowControl w:val="0"/>
              <w:autoSpaceDE w:val="0"/>
              <w:autoSpaceDN w:val="0"/>
              <w:ind w:left="2007"/>
              <w:rPr>
                <w:rFonts w:ascii="Aptos" w:eastAsia="Arial" w:hAnsi="Aptos" w:cs="Arial"/>
                <w:szCs w:val="18"/>
                <w:highlight w:val="yellow"/>
                <w:lang w:eastAsia="en-US"/>
              </w:rPr>
            </w:pPr>
          </w:p>
        </w:tc>
        <w:tc>
          <w:tcPr>
            <w:tcW w:w="4705" w:type="dxa"/>
          </w:tcPr>
          <w:p w14:paraId="39845574" w14:textId="77777777" w:rsidR="00A1237F" w:rsidRPr="009F5C3A" w:rsidRDefault="00A1237F" w:rsidP="009D42C1">
            <w:pPr>
              <w:widowControl w:val="0"/>
              <w:numPr>
                <w:ilvl w:val="2"/>
                <w:numId w:val="21"/>
              </w:numPr>
              <w:tabs>
                <w:tab w:val="left" w:pos="2008"/>
              </w:tabs>
              <w:autoSpaceDE w:val="0"/>
              <w:autoSpaceDN w:val="0"/>
              <w:spacing w:line="411" w:lineRule="exact"/>
              <w:rPr>
                <w:rFonts w:ascii="Aptos" w:eastAsia="Arial" w:hAnsi="Aptos" w:cs="Arial"/>
                <w:b/>
                <w:szCs w:val="18"/>
                <w:lang w:eastAsia="en-US"/>
              </w:rPr>
            </w:pPr>
            <w:r w:rsidRPr="009F5C3A">
              <w:rPr>
                <w:rFonts w:ascii="Aptos" w:hAnsi="Aptos"/>
                <w:noProof/>
                <w:color w:val="1F497D"/>
                <w:szCs w:val="18"/>
              </w:rPr>
              <w:drawing>
                <wp:anchor distT="0" distB="0" distL="114300" distR="114300" simplePos="0" relativeHeight="251658262" behindDoc="0" locked="0" layoutInCell="1" allowOverlap="1" wp14:anchorId="6C956628" wp14:editId="3A7D06E4">
                  <wp:simplePos x="0" y="0"/>
                  <wp:positionH relativeFrom="column">
                    <wp:posOffset>-9525</wp:posOffset>
                  </wp:positionH>
                  <wp:positionV relativeFrom="paragraph">
                    <wp:posOffset>252095</wp:posOffset>
                  </wp:positionV>
                  <wp:extent cx="762000" cy="457061"/>
                  <wp:effectExtent l="0" t="0" r="0" b="635"/>
                  <wp:wrapNone/>
                  <wp:docPr id="397377961" name="Picture 397377961" descr="cid:image002.jpg@01D87FEC.F52B61A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id:image002.jpg@01D87FEC.F52B61A0"/>
                          <pic:cNvPicPr>
                            <a:picLocks noChangeAspect="1" noChangeArrowheads="1"/>
                          </pic:cNvPicPr>
                        </pic:nvPicPr>
                        <pic:blipFill>
                          <a:blip r:embed="rId66" r:link="rId67" cstate="print">
                            <a:extLst>
                              <a:ext uri="{28A0092B-C50C-407E-A947-70E740481C1C}">
                                <a14:useLocalDpi xmlns:a14="http://schemas.microsoft.com/office/drawing/2010/main" val="0"/>
                              </a:ext>
                            </a:extLst>
                          </a:blip>
                          <a:srcRect/>
                          <a:stretch>
                            <a:fillRect/>
                          </a:stretch>
                        </pic:blipFill>
                        <pic:spPr bwMode="auto">
                          <a:xfrm>
                            <a:off x="0" y="0"/>
                            <a:ext cx="762000" cy="457061"/>
                          </a:xfrm>
                          <a:prstGeom prst="rect">
                            <a:avLst/>
                          </a:prstGeom>
                          <a:noFill/>
                          <a:ln>
                            <a:noFill/>
                          </a:ln>
                        </pic:spPr>
                      </pic:pic>
                    </a:graphicData>
                  </a:graphic>
                </wp:anchor>
              </w:drawing>
            </w:r>
            <w:r w:rsidRPr="009F5C3A">
              <w:rPr>
                <w:rFonts w:ascii="Aptos" w:hAnsi="Aptos"/>
                <w:noProof/>
                <w:szCs w:val="18"/>
              </w:rPr>
              <mc:AlternateContent>
                <mc:Choice Requires="wps">
                  <w:drawing>
                    <wp:anchor distT="0" distB="0" distL="114300" distR="114300" simplePos="0" relativeHeight="251658246" behindDoc="0" locked="0" layoutInCell="1" allowOverlap="1" wp14:anchorId="697E2421" wp14:editId="273CF4E2">
                      <wp:simplePos x="0" y="0"/>
                      <wp:positionH relativeFrom="column">
                        <wp:posOffset>-28575</wp:posOffset>
                      </wp:positionH>
                      <wp:positionV relativeFrom="paragraph">
                        <wp:posOffset>52070</wp:posOffset>
                      </wp:positionV>
                      <wp:extent cx="792480" cy="769620"/>
                      <wp:effectExtent l="0" t="0" r="26670" b="11430"/>
                      <wp:wrapNone/>
                      <wp:docPr id="1380992573"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2480" cy="769620"/>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0807DEB5" id="docshape209" o:spid="_x0000_s1026" style="position:absolute;margin-left:-2.25pt;margin-top:4.1pt;width:62.4pt;height:60.6pt;z-index:25165824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UcJTkgYAAEEcAAAOAAAAZHJzL2Uyb0RvYy54bWysmduO2zYQhu8L9B0EXbbIWtSJohFvUCRN&#10;USA9AGEfQCvLa6OyqEra9aZP3xlKdMgtRxaK5sKWw3+pf/hpyKH49t3LuQme6344qXYXsrsoDOq2&#10;UvtT+7gL/5Af3xRhMIxluy8b1da78Es9hO/uv/3m7aXb1rE6qmZf9wF00g7bS7cLj+PYbTeboTrW&#10;53K4U13dQuNB9edyhJ/942bflxfo/dxs4ijKNxfV77teVfUwwP9+mBrDe93/4VBX42+Hw1CPQbML&#10;wduoP3v9+YCfm/u35faxL7vjqZptlP/Bxbk8tXDTa1cfyrEMnvrTv7o6n6peDeow3lXqvFGHw6mq&#10;dQwQDYteRfP5WHa1jgUGZ+iuwzT8f91Wvz5/7n7v0frQfVLVnwOMyObSDdtrC/4YQBM8XH5Re2BY&#10;Po1KB/ty6M/4lxBG8KLH9Mt1TOuXMajgP7mI0wJGvoImnos81mO+Kbfmj6unYfypVrqj8vnTME5I&#10;9nClB3QftOUZ7iqhk8O5ATrfvwmiQPAo4IkBeBUxI/puE8gouAQMbj9TvopiI9I9pbzIA/x4LUuM&#10;DPrSoqO3t9TIdG+FSH2+MiNCXynhKzei2ZcQXl/cyLQvEPl9QeZZ41XEhc+XMCL0VRC+mDv0aZEk&#10;XmPMHn2t8jtjLgDOc581Zo+/ZDFlzh3/tCgyvzkbgVYR5lwKPI295mwIkuWUORdCKjLmN2dz0Cq/&#10;OcgeGyokgM9cbHOQMZkGLoYsiv15ENsgtIow55KgzNkcZEzlQuxiyDjklS9JYxuEVhHmXBIE1tjm&#10;ICFl/BMIzDs2hqzI/Zma2CC0ym8ucUkQCZHYHGRCJUTiYshE4k+IxAahVYQ5lwQxkSQ2B5lQCZG4&#10;GDJRcC/WxAahVX5zqUuCmH1Tm4NMqYRIXQx5FPuzNbVBaBVhziVBLFmpzUGmVEKkLoY8SvwJkdog&#10;tIow55JgPOG+uSS1QciUyojM5UC6y2wSC+4yFwUrWOJzl9kkZEalROaCIMFmNooFsJnLghVceN3Z&#10;KGRG5UTmkiBzIrNRLORE7rJgImE+d7mNQuZUUuQuCXI6yW0UC9NJ7rJgIs+87mwUMqeyIndJkDNx&#10;bqNYmIlzlwUT3JsVuY1C5lRWcJcEuYhxG8XCIsZdFpQ7bqOQnMoK7pIg139uo1hY/7nLgiLLbRQS&#10;aj//GstdEmTpxG0UC6UTbkKsepjKisJGIQsqKwqXBFl1FjaKhaqzcFlQM0pho5AFlRWwl7FjJQv2&#10;wkaxULAXLgtqNi5sFLKgskK4JFJO7HOEjUKr/CuZcFlQK5mwUUhBZYVwSZC7Q2GjWNgeCpcFUQQI&#10;m4QUVFIIFwRtzibxyhzsvR/N7ro8mg139dLOO264Ckp8fRPpTX6nBtzcS4ABW3iZ4C4ZugAVbs8J&#10;MYwNivkqMXhFMewe13SN20Itz9bJYWC1XKyS49YJ5bDnWWMmngOFXcgq+Rwq7AvWyLHgRzNQqa+S&#10;z6FC7bxGjkUx9g7V7Cr5HCrUl6vkc6hQ8K2RYyGHZqACWyWfQ4WSaI0cSx3sHWqUVfI5VCgaVsnn&#10;UGEVXyPH1RnNwLK6Sj6HCuvcGjmuX9g7LDyr5HOosBKsks+hwtS8Ro5TLpqBuXKVfA5VOKFOk808&#10;OfXwRvf1u9w+DOBd7gPeotx25YhzmrkMLvBWGl8BBsf5AlvO6rmWSmtGnNxi3EaCUfNu8mt709o6&#10;hsUr6GAOmuIxzea7093hLA2qa6aYVvM9qXBDB6prsKbVfE8qfFeGd8zNEJpm8z3JJv8Yx5KxScWi&#10;SL8ShYE1nZhv957R9SEy7ebbiYAx2CQu3XYeDwavuBd11+GNrzOeuaH5nm5seJmXu3QkUTQ9UyuU&#10;WKrhSN+6uQ53Ut6KBwPWylsjpG+qlbfGHAKZI7pNcVbeeiq+3vzGQ6YBostbzyyGi7obGcAwWB31&#10;cj7BAzvFvPx0m6fitapq1FBPzyfODrp8uU4TOLtYJxCt+nhqGhBjbkyTB4+mQmhQzWmPrdg49I8P&#10;75s+eC7xYEn/mx9tR9b1w/ihHI6TTjehrNz26qnd66tjXe5/nK/H8tRM1/qJnk9i8PAFD7SG7YPa&#10;f4GDmF5N51hw7gYXR9X/HQYXOMPahcNfT2Vfh0HzcwuHRIKlOLGN+keacXx73NstD3ZL2VbQ1S4c&#10;Qyj/8PL9OB2UPXX96fEId2K6IGzVD3AAdDjhQY0+KZpczT/gnEoP8Hymhgdh9m+t+nryd/8PAAAA&#10;//8DAFBLAwQUAAYACAAAACEAyvCo898AAAAIAQAADwAAAGRycy9kb3ducmV2LnhtbEyPwU7DMBBE&#10;70j8g7VI3FonaUFpGqcqqD1wQBUhElfXXpKIeB3Fbhr+HudEb7Oa0czbfDeZjo04uNaSgHgZAUNS&#10;VrdUC6g+j4sUmPOStOwsoYBfdLAr7u9ymWl7pQ8cS1+zUEIukwIa7/uMc6caNNItbY8UvG87GOnD&#10;OdRcD/Iayk3Hkyh65ka2FBYa2eNrg+qnvBgBw+kU78uvt+rlqFbvVTweVMoPQjw+TPstMI+T/w/D&#10;jB/QoQhMZ3sh7VgnYLF+CkkBaQJstpNoBew8i80aeJHz2weKPwAAAP//AwBQSwECLQAUAAYACAAA&#10;ACEAtoM4kv4AAADhAQAAEwAAAAAAAAAAAAAAAAAAAAAAW0NvbnRlbnRfVHlwZXNdLnhtbFBLAQIt&#10;ABQABgAIAAAAIQA4/SH/1gAAAJQBAAALAAAAAAAAAAAAAAAAAC8BAABfcmVscy8ucmVsc1BLAQIt&#10;ABQABgAIAAAAIQAfUcJTkgYAAEEcAAAOAAAAAAAAAAAAAAAAAC4CAABkcnMvZTJvRG9jLnhtbFBL&#10;AQItABQABgAIAAAAIQDK8Kjz3wAAAAgBAAAPAAAAAAAAAAAAAAAAAOwIAABkcnMvZG93bnJldi54&#10;bWxQSwUGAAAAAAQABADzAAAA+AkAAAAA&#10;" path="m240,l164,13,98,47,46,99,12,165,,240r,768l12,1083r34,66l98,1201r66,34l240,1248r767,l1083,1235r66,-34l1201,1149r34,-66l1247,1008r,-768l1235,165,1201,99,1149,47,1083,13,1007,,240,xe" filled="f" strokeweight="1pt">
                      <v:path arrowok="t" o:connecttype="custom" o:connectlocs="152400,2951443;104140,2959460;62230,2980427;29210,3012495;7620,3053196;0,3099447;0,3573060;7620,3619311;29210,3660012;62230,3692079;104140,3713046;152400,3721063;639445,3721063;687705,3713046;729615,3692079;762635,3660012;784225,3619311;791845,3573060;791845,3099447;784225,3053196;762635,3012495;729615,2980427;687705,2959460;639445,2951443;152400,2951443" o:connectangles="0,0,0,0,0,0,0,0,0,0,0,0,0,0,0,0,0,0,0,0,0,0,0,0,0"/>
                    </v:shape>
                  </w:pict>
                </mc:Fallback>
              </mc:AlternateContent>
            </w:r>
            <w:r w:rsidRPr="009F5C3A">
              <w:rPr>
                <w:rFonts w:ascii="Aptos" w:eastAsia="Arial" w:hAnsi="Aptos" w:cs="Arial"/>
                <w:b/>
                <w:szCs w:val="18"/>
                <w:lang w:eastAsia="en-US"/>
              </w:rPr>
              <w:t>£5.4m</w:t>
            </w:r>
          </w:p>
          <w:p w14:paraId="24CF284C" w14:textId="77777777" w:rsidR="00A1237F" w:rsidRPr="009F5C3A" w:rsidRDefault="00A1237F" w:rsidP="009D42C1">
            <w:pPr>
              <w:widowControl w:val="0"/>
              <w:autoSpaceDE w:val="0"/>
              <w:autoSpaceDN w:val="0"/>
              <w:spacing w:line="204" w:lineRule="exact"/>
              <w:ind w:left="2007"/>
              <w:rPr>
                <w:rFonts w:ascii="Aptos" w:eastAsia="Arial" w:hAnsi="Aptos" w:cs="Arial"/>
                <w:szCs w:val="18"/>
                <w:lang w:eastAsia="en-US"/>
              </w:rPr>
            </w:pPr>
            <w:r w:rsidRPr="009F5C3A">
              <w:rPr>
                <w:rFonts w:ascii="Aptos" w:eastAsia="Arial" w:hAnsi="Aptos" w:cs="Arial"/>
                <w:szCs w:val="18"/>
                <w:lang w:eastAsia="en-US"/>
              </w:rPr>
              <w:t>Moray Growth Deal</w:t>
            </w:r>
          </w:p>
          <w:p w14:paraId="3A49A754"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r>
      <w:tr w:rsidR="00A1237F" w:rsidRPr="003A2349" w14:paraId="24212BD9" w14:textId="77777777" w:rsidTr="009D42C1">
        <w:tc>
          <w:tcPr>
            <w:tcW w:w="4937" w:type="dxa"/>
          </w:tcPr>
          <w:p w14:paraId="75C1331E" w14:textId="77777777" w:rsidR="00A1237F" w:rsidRPr="0034456E" w:rsidRDefault="00A1237F" w:rsidP="009D42C1">
            <w:pPr>
              <w:widowControl w:val="0"/>
              <w:numPr>
                <w:ilvl w:val="2"/>
                <w:numId w:val="21"/>
              </w:numPr>
              <w:tabs>
                <w:tab w:val="left" w:pos="2008"/>
              </w:tabs>
              <w:autoSpaceDE w:val="0"/>
              <w:autoSpaceDN w:val="0"/>
              <w:spacing w:line="411" w:lineRule="exact"/>
              <w:ind w:right="301" w:hanging="272"/>
              <w:rPr>
                <w:rFonts w:ascii="Aptos" w:eastAsia="Arial" w:hAnsi="Aptos" w:cs="Arial"/>
                <w:b/>
                <w:szCs w:val="18"/>
                <w:lang w:eastAsia="en-US"/>
              </w:rPr>
            </w:pPr>
            <w:r w:rsidRPr="0034456E">
              <w:rPr>
                <w:rFonts w:ascii="Aptos" w:hAnsi="Aptos"/>
                <w:noProof/>
                <w:szCs w:val="18"/>
              </w:rPr>
              <mc:AlternateContent>
                <mc:Choice Requires="wps">
                  <w:drawing>
                    <wp:anchor distT="0" distB="0" distL="114300" distR="114300" simplePos="0" relativeHeight="251658248" behindDoc="0" locked="0" layoutInCell="1" allowOverlap="1" wp14:anchorId="688B5558" wp14:editId="4456099A">
                      <wp:simplePos x="0" y="0"/>
                      <wp:positionH relativeFrom="column">
                        <wp:posOffset>-10795</wp:posOffset>
                      </wp:positionH>
                      <wp:positionV relativeFrom="paragraph">
                        <wp:posOffset>80010</wp:posOffset>
                      </wp:positionV>
                      <wp:extent cx="792480" cy="800100"/>
                      <wp:effectExtent l="0" t="0" r="26670" b="19050"/>
                      <wp:wrapNone/>
                      <wp:docPr id="400246353" name="docshape2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2480" cy="800100"/>
                              </a:xfrm>
                              <a:custGeom>
                                <a:avLst/>
                                <a:gdLst>
                                  <a:gd name="T0" fmla="+- 0 970 730"/>
                                  <a:gd name="T1" fmla="*/ T0 w 1248"/>
                                  <a:gd name="T2" fmla="+- 0 6558 6558"/>
                                  <a:gd name="T3" fmla="*/ 6558 h 1248"/>
                                  <a:gd name="T4" fmla="+- 0 894 730"/>
                                  <a:gd name="T5" fmla="*/ T4 w 1248"/>
                                  <a:gd name="T6" fmla="+- 0 6570 6558"/>
                                  <a:gd name="T7" fmla="*/ 6570 h 1248"/>
                                  <a:gd name="T8" fmla="+- 0 828 730"/>
                                  <a:gd name="T9" fmla="*/ T8 w 1248"/>
                                  <a:gd name="T10" fmla="+- 0 6604 6558"/>
                                  <a:gd name="T11" fmla="*/ 6604 h 1248"/>
                                  <a:gd name="T12" fmla="+- 0 776 730"/>
                                  <a:gd name="T13" fmla="*/ T12 w 1248"/>
                                  <a:gd name="T14" fmla="+- 0 6656 6558"/>
                                  <a:gd name="T15" fmla="*/ 6656 h 1248"/>
                                  <a:gd name="T16" fmla="+- 0 742 730"/>
                                  <a:gd name="T17" fmla="*/ T16 w 1248"/>
                                  <a:gd name="T18" fmla="+- 0 6722 6558"/>
                                  <a:gd name="T19" fmla="*/ 6722 h 1248"/>
                                  <a:gd name="T20" fmla="+- 0 730 730"/>
                                  <a:gd name="T21" fmla="*/ T20 w 1248"/>
                                  <a:gd name="T22" fmla="+- 0 6798 6558"/>
                                  <a:gd name="T23" fmla="*/ 6798 h 1248"/>
                                  <a:gd name="T24" fmla="+- 0 730 730"/>
                                  <a:gd name="T25" fmla="*/ T24 w 1248"/>
                                  <a:gd name="T26" fmla="+- 0 7565 6558"/>
                                  <a:gd name="T27" fmla="*/ 7565 h 1248"/>
                                  <a:gd name="T28" fmla="+- 0 742 730"/>
                                  <a:gd name="T29" fmla="*/ T28 w 1248"/>
                                  <a:gd name="T30" fmla="+- 0 7641 6558"/>
                                  <a:gd name="T31" fmla="*/ 7641 h 1248"/>
                                  <a:gd name="T32" fmla="+- 0 776 730"/>
                                  <a:gd name="T33" fmla="*/ T32 w 1248"/>
                                  <a:gd name="T34" fmla="+- 0 7707 6558"/>
                                  <a:gd name="T35" fmla="*/ 7707 h 1248"/>
                                  <a:gd name="T36" fmla="+- 0 828 730"/>
                                  <a:gd name="T37" fmla="*/ T36 w 1248"/>
                                  <a:gd name="T38" fmla="+- 0 7759 6558"/>
                                  <a:gd name="T39" fmla="*/ 7759 h 1248"/>
                                  <a:gd name="T40" fmla="+- 0 894 730"/>
                                  <a:gd name="T41" fmla="*/ T40 w 1248"/>
                                  <a:gd name="T42" fmla="+- 0 7793 6558"/>
                                  <a:gd name="T43" fmla="*/ 7793 h 1248"/>
                                  <a:gd name="T44" fmla="+- 0 970 730"/>
                                  <a:gd name="T45" fmla="*/ T44 w 1248"/>
                                  <a:gd name="T46" fmla="+- 0 7805 6558"/>
                                  <a:gd name="T47" fmla="*/ 7805 h 1248"/>
                                  <a:gd name="T48" fmla="+- 0 1737 730"/>
                                  <a:gd name="T49" fmla="*/ T48 w 1248"/>
                                  <a:gd name="T50" fmla="+- 0 7805 6558"/>
                                  <a:gd name="T51" fmla="*/ 7805 h 1248"/>
                                  <a:gd name="T52" fmla="+- 0 1813 730"/>
                                  <a:gd name="T53" fmla="*/ T52 w 1248"/>
                                  <a:gd name="T54" fmla="+- 0 7793 6558"/>
                                  <a:gd name="T55" fmla="*/ 7793 h 1248"/>
                                  <a:gd name="T56" fmla="+- 0 1879 730"/>
                                  <a:gd name="T57" fmla="*/ T56 w 1248"/>
                                  <a:gd name="T58" fmla="+- 0 7759 6558"/>
                                  <a:gd name="T59" fmla="*/ 7759 h 1248"/>
                                  <a:gd name="T60" fmla="+- 0 1931 730"/>
                                  <a:gd name="T61" fmla="*/ T60 w 1248"/>
                                  <a:gd name="T62" fmla="+- 0 7707 6558"/>
                                  <a:gd name="T63" fmla="*/ 7707 h 1248"/>
                                  <a:gd name="T64" fmla="+- 0 1965 730"/>
                                  <a:gd name="T65" fmla="*/ T64 w 1248"/>
                                  <a:gd name="T66" fmla="+- 0 7641 6558"/>
                                  <a:gd name="T67" fmla="*/ 7641 h 1248"/>
                                  <a:gd name="T68" fmla="+- 0 1977 730"/>
                                  <a:gd name="T69" fmla="*/ T68 w 1248"/>
                                  <a:gd name="T70" fmla="+- 0 7565 6558"/>
                                  <a:gd name="T71" fmla="*/ 7565 h 1248"/>
                                  <a:gd name="T72" fmla="+- 0 1977 730"/>
                                  <a:gd name="T73" fmla="*/ T72 w 1248"/>
                                  <a:gd name="T74" fmla="+- 0 6798 6558"/>
                                  <a:gd name="T75" fmla="*/ 6798 h 1248"/>
                                  <a:gd name="T76" fmla="+- 0 1965 730"/>
                                  <a:gd name="T77" fmla="*/ T76 w 1248"/>
                                  <a:gd name="T78" fmla="+- 0 6722 6558"/>
                                  <a:gd name="T79" fmla="*/ 6722 h 1248"/>
                                  <a:gd name="T80" fmla="+- 0 1931 730"/>
                                  <a:gd name="T81" fmla="*/ T80 w 1248"/>
                                  <a:gd name="T82" fmla="+- 0 6656 6558"/>
                                  <a:gd name="T83" fmla="*/ 6656 h 1248"/>
                                  <a:gd name="T84" fmla="+- 0 1879 730"/>
                                  <a:gd name="T85" fmla="*/ T84 w 1248"/>
                                  <a:gd name="T86" fmla="+- 0 6604 6558"/>
                                  <a:gd name="T87" fmla="*/ 6604 h 1248"/>
                                  <a:gd name="T88" fmla="+- 0 1813 730"/>
                                  <a:gd name="T89" fmla="*/ T88 w 1248"/>
                                  <a:gd name="T90" fmla="+- 0 6570 6558"/>
                                  <a:gd name="T91" fmla="*/ 6570 h 1248"/>
                                  <a:gd name="T92" fmla="+- 0 1737 730"/>
                                  <a:gd name="T93" fmla="*/ T92 w 1248"/>
                                  <a:gd name="T94" fmla="+- 0 6558 6558"/>
                                  <a:gd name="T95" fmla="*/ 6558 h 1248"/>
                                  <a:gd name="T96" fmla="+- 0 970 730"/>
                                  <a:gd name="T97" fmla="*/ T96 w 1248"/>
                                  <a:gd name="T98" fmla="+- 0 6558 6558"/>
                                  <a:gd name="T99" fmla="*/ 6558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2"/>
                                    </a:lnTo>
                                    <a:lnTo>
                                      <a:pt x="98" y="46"/>
                                    </a:lnTo>
                                    <a:lnTo>
                                      <a:pt x="46" y="98"/>
                                    </a:lnTo>
                                    <a:lnTo>
                                      <a:pt x="12" y="164"/>
                                    </a:lnTo>
                                    <a:lnTo>
                                      <a:pt x="0" y="240"/>
                                    </a:lnTo>
                                    <a:lnTo>
                                      <a:pt x="0" y="1007"/>
                                    </a:lnTo>
                                    <a:lnTo>
                                      <a:pt x="12" y="1083"/>
                                    </a:lnTo>
                                    <a:lnTo>
                                      <a:pt x="46" y="1149"/>
                                    </a:lnTo>
                                    <a:lnTo>
                                      <a:pt x="98" y="1201"/>
                                    </a:lnTo>
                                    <a:lnTo>
                                      <a:pt x="164" y="1235"/>
                                    </a:lnTo>
                                    <a:lnTo>
                                      <a:pt x="240" y="1247"/>
                                    </a:lnTo>
                                    <a:lnTo>
                                      <a:pt x="1007" y="1247"/>
                                    </a:lnTo>
                                    <a:lnTo>
                                      <a:pt x="1083" y="1235"/>
                                    </a:lnTo>
                                    <a:lnTo>
                                      <a:pt x="1149" y="1201"/>
                                    </a:lnTo>
                                    <a:lnTo>
                                      <a:pt x="1201" y="1149"/>
                                    </a:lnTo>
                                    <a:lnTo>
                                      <a:pt x="1235" y="1083"/>
                                    </a:lnTo>
                                    <a:lnTo>
                                      <a:pt x="1247" y="1007"/>
                                    </a:lnTo>
                                    <a:lnTo>
                                      <a:pt x="1247" y="240"/>
                                    </a:lnTo>
                                    <a:lnTo>
                                      <a:pt x="1235" y="164"/>
                                    </a:lnTo>
                                    <a:lnTo>
                                      <a:pt x="1201" y="98"/>
                                    </a:lnTo>
                                    <a:lnTo>
                                      <a:pt x="1149" y="46"/>
                                    </a:lnTo>
                                    <a:lnTo>
                                      <a:pt x="1083" y="12"/>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09626DCE" id="docshape212" o:spid="_x0000_s1026" style="position:absolute;margin-left:-.85pt;margin-top:6.3pt;width:62.4pt;height:63pt;z-index:25165824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7Qi7lAYAAEEcAAAOAAAAZHJzL2Uyb0RvYy54bWysmV2PozYUhu8r9T8gLlvtJubDhmgzq2qn&#10;W1Xafkjr/gAPIZOoBFNgJjP99T3HQOY4tQmquhcJWd6x3+OHYx/jDx9fTlXwXLbdUdfbkL1fh0FZ&#10;F3p3rB+34R/y87ssDLpe1TtV6brchq9lF368+/abD+dmU0b6oKtd2QbQSN1tzs02PPR9s1mtuuJQ&#10;nlT3XjdlDTf3uj2pHn62j6tdq87Q+qlaRes1X511u2taXZRdB/97P9wM70z7+31Z9L/t913ZB9U2&#10;BG+9+WzN5wN+ru4+qM1jq5rDsRhtqP/g4qSONXR6aepe9Sp4ao//aup0LFrd6X3/vtCnld7vj0Vp&#10;YoBo2Poqmq8H1ZQmFhicrrkMU/f/NVv8+vy1+b1F613zRRd/djAiq3PTbS538EcHmuDh/IveAUP1&#10;1GsT7Mu+PeFfQhjBixnT18uYli99UMB/ijxKMhj5Am5la4jRjPlKbaY/Lp66/qdSm4bU85euH5Ds&#10;4MoM6C6o1Ql6ldDI/lQBne/fBesgF+tAxBPAi4hNou9WgVwH54BB9yPliyiaRKYlnqZZgB/XsniS&#10;QVtGdHC2lkwy01qWJy5f6SRCX4nHF59Eoy8I0eVLTDLjC0RuX5B5ZLyyKHP5yicR+so8vpg99Jyv&#10;E6cxRkffqNzOmA1ACO6yxuj4Sxb5zNnjz3nK3eYoAqPymLMpiCRymqMQJOM+czYELqLIbY5yMCq3&#10;ucgmAQngMhdRDjLypoGNgYvcnQcRBWFUHnM2CZ85ykFGvlyIrjCkPHWOXERBCFR5zNkkPFgjykFC&#10;yrgnEJh3aG4JnjCnuZiCMCq3udgm4UmImHKQsS8h4isMYi3c5igIgSqPOZuEZyKJKQcZ+xIivsIg&#10;0txtjoIQqHKbS2wSntk3oRxk4kuI5BpDHjvNJRSEEKDymLNJeJashHKQiS8hEhuDyNbuhEgoCKPy&#10;mLNJMBEL11ySUBAy8WVEanPwukspiRl3qY2CZSx2uUspCZn6UiK1QRhkrpU1pShmwKY2C5aJ3OmO&#10;opCwLrlnE6g8rNnElxMpRTGTE9xmwfKYudxxikJyX1Jwm4SZKFxjxymKmemE2yxYDlO2o5DjFIXk&#10;vqzgNgnvTMwpipmZmNssWC6cWcEpCsl9WSFsEmZ5co2doChmFjFhs/C5ExSFFL6sEDYJ7/ovKIqZ&#10;9V/YLHxkBUUhofZzZ4WwSXhLJ0FRzJROuAkh9bAvKzKKQma+rMhsEt6qM6MoZqrOzGbhm1EyikJm&#10;vqzIbBLegj2jKGYK9sxm4ZuNM4pCZr6syG0SPPXsc3KKwqjcK1lus/CtZDlFIXNfVuQ2CUxXZxGQ&#10;UxRG5XFns/AUATklIXNfUuQ2CL85SuLKHOy9H6fdtTpMG+7ipR533HAVKHx9szab/EZ3uLmXAAO2&#10;8DLGXTI0ASrcnnvEMDYoFovE4BXFsHtc0jRuC408XSaHgTXyfJEct04ohz3PEjPRGCjsQhbJx1Bh&#10;X7BEjgU/momXhYoluJEvCxWLYpRDNbvEDJapRr4sVKwbUQ4F35LWsZAz8mWhpmOoUBItaR1LHWwd&#10;apRF8jFUKBoWycdQYRVfIsfVGc3AsrpIPoYK69wSOa5f2DosPIvkY6iwEiySj6HC1LxEjlMumoG5&#10;cpF8DDW3Qh0mm3FyauGN7vW73DYM4F3uA3ahNo3qcU6bLoMzvJXGV4DBYbzAOyf9XEptND1ObhFu&#10;I8Ho9G7y7X5VUx3D4hV08AJriGe6PX03pjmcpUEFO7Y5FW7oQAXiORW+K8Meoec52eAf47itgnew&#10;E+3J9/Q9+J/6XF8eoun+9D3oxggYg2Sf63YcDwavuGd1b8N7mfGmDqfvoeOJF5C9EQmGOhC7qcRS&#10;zbC90bkJd1DeigcDNspbI8Qi6NQob425CXlQ3qSIrwIgoltPxVvnNx4yAxBbvPXMYriou5EBDIM1&#10;scznk3lgUTf/dE9PxbWqqHRXDs8nzg6mfLlMEzi7kBOIWn8+VhWI1aaqh8lDwJEF/u50ddzhXfOj&#10;fXz4VLXBs8KDJfNvfLQtWdN2/b3qDoPO3EKZ2rT6qd6Zq0Opdj+O1706VsM12KqgwDInMXj4ggda&#10;3eZB717hIKbVwzkWnLvBxUG3f4fBGc6wtmH315NqyzCofq7hkChnCU5svfmRpALfHrf0zgO9o+oC&#10;mtqGfQjlH15+6oeDsqemPT4eoCdmxqHWP8AB0P6IBzXG3+Bq/AHnVGaAxzM1PAijv43q7eTv7h8A&#10;AAD//wMAUEsDBBQABgAIAAAAIQDYpxG03wAAAAkBAAAPAAAAZHJzL2Rvd25yZXYueG1sTI/BasMw&#10;EETvhf6D2EJviSwbXONaDmlJDj2EUMfQqyKptqklGUlx3L/v5pTedneG2TfVZjEjmbUPg7Mc2DoB&#10;oq10arAdh/a0XxVAQhRWidFZzeFXB9jUjw+VKJW72k89N7EjGGJDKTj0MU4lpUH22oiwdpO2qH07&#10;b0TE1XdUeXHFcDPSNElyasRg8UMvJv3ea/nTXAwHfzyybfP10b7tZXZo2byTBd1x/vy0bF+BRL3E&#10;uxlu+IgONTKd3cWqQEYOK/aCTrynOZCbnmYMyBmHrMiB1hX936D+AwAA//8DAFBLAQItABQABgAI&#10;AAAAIQC2gziS/gAAAOEBAAATAAAAAAAAAAAAAAAAAAAAAABbQ29udGVudF9UeXBlc10ueG1sUEsB&#10;Ai0AFAAGAAgAAAAhADj9If/WAAAAlAEAAAsAAAAAAAAAAAAAAAAALwEAAF9yZWxzLy5yZWxzUEsB&#10;Ai0AFAAGAAgAAAAhAMPtCLuUBgAAQRwAAA4AAAAAAAAAAAAAAAAALgIAAGRycy9lMm9Eb2MueG1s&#10;UEsBAi0AFAAGAAgAAAAhANinEbTfAAAACQEAAA8AAAAAAAAAAAAAAAAA7ggAAGRycy9kb3ducmV2&#10;LnhtbFBLBQYAAAAABAAEAPMAAAD6CQAAAAA=&#10;" path="m240,l164,12,98,46,46,98,12,164,,240r,767l12,1083r34,66l98,1201r66,34l240,1247r767,l1083,1235r66,-34l1201,1149r34,-66l1247,1007r,-767l1235,164,1201,98,1149,46,1083,12,1007,,240,xe" filled="f" strokeweight="1pt">
                      <v:path arrowok="t" o:connecttype="custom" o:connectlocs="152400,4204372;104140,4212065;62230,4233863;29210,4267200;7620,4309513;0,4358237;0,4849965;7620,4898689;29210,4941002;62230,4974340;104140,4996137;152400,5003831;639445,5003831;687705,4996137;729615,4974340;762635,4941002;784225,4898689;791845,4849965;791845,4358237;784225,4309513;762635,4267200;729615,4233863;687705,4212065;639445,4204372;152400,4204372" o:connectangles="0,0,0,0,0,0,0,0,0,0,0,0,0,0,0,0,0,0,0,0,0,0,0,0,0"/>
                    </v:shape>
                  </w:pict>
                </mc:Fallback>
              </mc:AlternateContent>
            </w:r>
            <w:r w:rsidRPr="0034456E">
              <w:rPr>
                <w:rFonts w:ascii="Aptos" w:eastAsia="Arial" w:hAnsi="Aptos" w:cs="Arial"/>
                <w:b/>
                <w:szCs w:val="18"/>
                <w:lang w:eastAsia="en-US"/>
              </w:rPr>
              <w:t>£1.2m</w:t>
            </w:r>
          </w:p>
          <w:p w14:paraId="0FD2FD56" w14:textId="77777777" w:rsidR="00A1237F" w:rsidRPr="0034456E" w:rsidRDefault="00A1237F" w:rsidP="009D42C1">
            <w:pPr>
              <w:widowControl w:val="0"/>
              <w:autoSpaceDE w:val="0"/>
              <w:autoSpaceDN w:val="0"/>
              <w:ind w:left="2007" w:right="40"/>
              <w:rPr>
                <w:rFonts w:ascii="Aptos" w:eastAsia="Arial" w:hAnsi="Aptos" w:cs="Arial"/>
                <w:szCs w:val="18"/>
                <w:lang w:eastAsia="en-US"/>
              </w:rPr>
            </w:pPr>
            <w:r w:rsidRPr="0034456E">
              <w:rPr>
                <w:rFonts w:ascii="Aptos" w:hAnsi="Aptos"/>
                <w:noProof/>
                <w:szCs w:val="18"/>
              </w:rPr>
              <mc:AlternateContent>
                <mc:Choice Requires="wps">
                  <w:drawing>
                    <wp:anchor distT="0" distB="0" distL="114300" distR="114300" simplePos="0" relativeHeight="251658249" behindDoc="0" locked="0" layoutInCell="1" allowOverlap="1" wp14:anchorId="33BB43B8" wp14:editId="3221BD77">
                      <wp:simplePos x="0" y="0"/>
                      <wp:positionH relativeFrom="column">
                        <wp:posOffset>103505</wp:posOffset>
                      </wp:positionH>
                      <wp:positionV relativeFrom="paragraph">
                        <wp:posOffset>9525</wp:posOffset>
                      </wp:positionV>
                      <wp:extent cx="532765" cy="466725"/>
                      <wp:effectExtent l="0" t="0" r="635" b="9525"/>
                      <wp:wrapNone/>
                      <wp:docPr id="87419378" name="docshape2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532765" cy="466725"/>
                              </a:xfrm>
                              <a:custGeom>
                                <a:avLst/>
                                <a:gdLst>
                                  <a:gd name="T0" fmla="+- 0 1146 934"/>
                                  <a:gd name="T1" fmla="*/ T0 w 839"/>
                                  <a:gd name="T2" fmla="+- 0 7063 6779"/>
                                  <a:gd name="T3" fmla="*/ 7063 h 806"/>
                                  <a:gd name="T4" fmla="+- 0 1016 934"/>
                                  <a:gd name="T5" fmla="*/ T4 w 839"/>
                                  <a:gd name="T6" fmla="+- 0 7097 6779"/>
                                  <a:gd name="T7" fmla="*/ 7097 h 806"/>
                                  <a:gd name="T8" fmla="+- 0 940 934"/>
                                  <a:gd name="T9" fmla="*/ T8 w 839"/>
                                  <a:gd name="T10" fmla="+- 0 7230 6779"/>
                                  <a:gd name="T11" fmla="*/ 7230 h 806"/>
                                  <a:gd name="T12" fmla="+- 0 934 934"/>
                                  <a:gd name="T13" fmla="*/ T12 w 839"/>
                                  <a:gd name="T14" fmla="+- 0 7261 6779"/>
                                  <a:gd name="T15" fmla="*/ 7261 h 806"/>
                                  <a:gd name="T16" fmla="+- 0 938 934"/>
                                  <a:gd name="T17" fmla="*/ T16 w 839"/>
                                  <a:gd name="T18" fmla="+- 0 7282 6779"/>
                                  <a:gd name="T19" fmla="*/ 7282 h 806"/>
                                  <a:gd name="T20" fmla="+- 0 966 934"/>
                                  <a:gd name="T21" fmla="*/ T20 w 839"/>
                                  <a:gd name="T22" fmla="+- 0 7310 6779"/>
                                  <a:gd name="T23" fmla="*/ 7310 h 806"/>
                                  <a:gd name="T24" fmla="+- 0 1005 934"/>
                                  <a:gd name="T25" fmla="*/ T24 w 839"/>
                                  <a:gd name="T26" fmla="+- 0 7321 6779"/>
                                  <a:gd name="T27" fmla="*/ 7321 h 806"/>
                                  <a:gd name="T28" fmla="+- 0 1181 934"/>
                                  <a:gd name="T29" fmla="*/ T28 w 839"/>
                                  <a:gd name="T30" fmla="+- 0 7192 6779"/>
                                  <a:gd name="T31" fmla="*/ 7192 h 806"/>
                                  <a:gd name="T32" fmla="+- 0 1290 934"/>
                                  <a:gd name="T33" fmla="*/ T32 w 839"/>
                                  <a:gd name="T34" fmla="+- 0 7532 6779"/>
                                  <a:gd name="T35" fmla="*/ 7532 h 806"/>
                                  <a:gd name="T36" fmla="+- 0 1005 934"/>
                                  <a:gd name="T37" fmla="*/ T36 w 839"/>
                                  <a:gd name="T38" fmla="+- 0 7342 6779"/>
                                  <a:gd name="T39" fmla="*/ 7342 h 806"/>
                                  <a:gd name="T40" fmla="+- 0 979 934"/>
                                  <a:gd name="T41" fmla="*/ T40 w 839"/>
                                  <a:gd name="T42" fmla="+- 0 7339 6779"/>
                                  <a:gd name="T43" fmla="*/ 7339 h 806"/>
                                  <a:gd name="T44" fmla="+- 0 956 934"/>
                                  <a:gd name="T45" fmla="*/ T44 w 839"/>
                                  <a:gd name="T46" fmla="+- 0 7329 6779"/>
                                  <a:gd name="T47" fmla="*/ 7329 h 806"/>
                                  <a:gd name="T48" fmla="+- 0 1061 934"/>
                                  <a:gd name="T49" fmla="*/ T48 w 839"/>
                                  <a:gd name="T50" fmla="+- 0 7504 6779"/>
                                  <a:gd name="T51" fmla="*/ 7504 h 806"/>
                                  <a:gd name="T52" fmla="+- 0 1104 934"/>
                                  <a:gd name="T53" fmla="*/ T52 w 839"/>
                                  <a:gd name="T54" fmla="+- 0 7529 6779"/>
                                  <a:gd name="T55" fmla="*/ 7529 h 806"/>
                                  <a:gd name="T56" fmla="+- 0 1290 934"/>
                                  <a:gd name="T57" fmla="*/ T56 w 839"/>
                                  <a:gd name="T58" fmla="+- 0 7532 6779"/>
                                  <a:gd name="T59" fmla="*/ 7532 h 806"/>
                                  <a:gd name="T60" fmla="+- 0 1256 934"/>
                                  <a:gd name="T61" fmla="*/ T60 w 839"/>
                                  <a:gd name="T62" fmla="+- 0 6779 6779"/>
                                  <a:gd name="T63" fmla="*/ 6779 h 806"/>
                                  <a:gd name="T64" fmla="+- 0 1207 934"/>
                                  <a:gd name="T65" fmla="*/ T64 w 839"/>
                                  <a:gd name="T66" fmla="+- 0 6792 6779"/>
                                  <a:gd name="T67" fmla="*/ 6792 h 806"/>
                                  <a:gd name="T68" fmla="+- 0 1171 934"/>
                                  <a:gd name="T69" fmla="*/ T68 w 839"/>
                                  <a:gd name="T70" fmla="+- 0 6828 6779"/>
                                  <a:gd name="T71" fmla="*/ 6828 h 806"/>
                                  <a:gd name="T72" fmla="+- 0 1256 934"/>
                                  <a:gd name="T73" fmla="*/ T72 w 839"/>
                                  <a:gd name="T74" fmla="+- 0 7062 6779"/>
                                  <a:gd name="T75" fmla="*/ 7062 h 806"/>
                                  <a:gd name="T76" fmla="+- 0 1405 934"/>
                                  <a:gd name="T77" fmla="*/ T76 w 839"/>
                                  <a:gd name="T78" fmla="+- 0 6804 6779"/>
                                  <a:gd name="T79" fmla="*/ 6804 h 806"/>
                                  <a:gd name="T80" fmla="+- 0 1424 934"/>
                                  <a:gd name="T81" fmla="*/ T80 w 839"/>
                                  <a:gd name="T82" fmla="+- 0 6786 6779"/>
                                  <a:gd name="T83" fmla="*/ 6786 h 806"/>
                                  <a:gd name="T84" fmla="+- 0 1649 934"/>
                                  <a:gd name="T85" fmla="*/ T84 w 839"/>
                                  <a:gd name="T86" fmla="+- 0 7469 6779"/>
                                  <a:gd name="T87" fmla="*/ 7469 h 806"/>
                                  <a:gd name="T88" fmla="+- 0 1639 934"/>
                                  <a:gd name="T89" fmla="*/ T88 w 839"/>
                                  <a:gd name="T90" fmla="+- 0 7430 6779"/>
                                  <a:gd name="T91" fmla="*/ 7430 h 806"/>
                                  <a:gd name="T92" fmla="+- 0 1440 934"/>
                                  <a:gd name="T93" fmla="*/ T92 w 839"/>
                                  <a:gd name="T94" fmla="+- 0 7342 6779"/>
                                  <a:gd name="T95" fmla="*/ 7342 h 806"/>
                                  <a:gd name="T96" fmla="+- 0 1345 934"/>
                                  <a:gd name="T97" fmla="*/ T96 w 839"/>
                                  <a:gd name="T98" fmla="+- 0 7437 6779"/>
                                  <a:gd name="T99" fmla="*/ 7437 h 806"/>
                                  <a:gd name="T100" fmla="+- 0 1440 934"/>
                                  <a:gd name="T101" fmla="*/ T100 w 839"/>
                                  <a:gd name="T102" fmla="+- 0 7532 6779"/>
                                  <a:gd name="T103" fmla="*/ 7532 h 806"/>
                                  <a:gd name="T104" fmla="+- 0 1593 934"/>
                                  <a:gd name="T105" fmla="*/ T104 w 839"/>
                                  <a:gd name="T106" fmla="+- 0 7531 6779"/>
                                  <a:gd name="T107" fmla="*/ 7531 h 806"/>
                                  <a:gd name="T108" fmla="+- 0 1623 934"/>
                                  <a:gd name="T109" fmla="*/ T108 w 839"/>
                                  <a:gd name="T110" fmla="+- 0 7521 6779"/>
                                  <a:gd name="T111" fmla="*/ 7521 h 806"/>
                                  <a:gd name="T112" fmla="+- 0 1639 934"/>
                                  <a:gd name="T113" fmla="*/ T112 w 839"/>
                                  <a:gd name="T114" fmla="+- 0 7507 6779"/>
                                  <a:gd name="T115" fmla="*/ 7507 h 806"/>
                                  <a:gd name="T116" fmla="+- 0 1649 934"/>
                                  <a:gd name="T117" fmla="*/ T116 w 839"/>
                                  <a:gd name="T118" fmla="+- 0 7469 6779"/>
                                  <a:gd name="T119" fmla="*/ 7469 h 806"/>
                                  <a:gd name="T120" fmla="+- 0 1605 934"/>
                                  <a:gd name="T121" fmla="*/ T120 w 839"/>
                                  <a:gd name="T122" fmla="+- 0 6947 6779"/>
                                  <a:gd name="T123" fmla="*/ 6947 h 806"/>
                                  <a:gd name="T124" fmla="+- 0 1527 934"/>
                                  <a:gd name="T125" fmla="*/ T124 w 839"/>
                                  <a:gd name="T126" fmla="+- 0 6815 6779"/>
                                  <a:gd name="T127" fmla="*/ 6815 h 806"/>
                                  <a:gd name="T128" fmla="+- 0 1504 934"/>
                                  <a:gd name="T129" fmla="*/ T128 w 839"/>
                                  <a:gd name="T130" fmla="+- 0 6794 6779"/>
                                  <a:gd name="T131" fmla="*/ 6794 h 806"/>
                                  <a:gd name="T132" fmla="+- 0 1483 934"/>
                                  <a:gd name="T133" fmla="*/ T132 w 839"/>
                                  <a:gd name="T134" fmla="+- 0 6787 6779"/>
                                  <a:gd name="T135" fmla="*/ 6787 h 806"/>
                                  <a:gd name="T136" fmla="+- 0 1445 934"/>
                                  <a:gd name="T137" fmla="*/ T136 w 839"/>
                                  <a:gd name="T138" fmla="+- 0 6797 6779"/>
                                  <a:gd name="T139" fmla="*/ 6797 h 806"/>
                                  <a:gd name="T140" fmla="+- 0 1417 934"/>
                                  <a:gd name="T141" fmla="*/ T140 w 839"/>
                                  <a:gd name="T142" fmla="+- 0 6826 6779"/>
                                  <a:gd name="T143" fmla="*/ 6826 h 806"/>
                                  <a:gd name="T144" fmla="+- 0 1439 934"/>
                                  <a:gd name="T145" fmla="*/ T144 w 839"/>
                                  <a:gd name="T146" fmla="+- 0 7043 6779"/>
                                  <a:gd name="T147" fmla="*/ 7043 h 806"/>
                                  <a:gd name="T148" fmla="+- 0 1569 934"/>
                                  <a:gd name="T149" fmla="*/ T148 w 839"/>
                                  <a:gd name="T150" fmla="+- 0 7077 6779"/>
                                  <a:gd name="T151" fmla="*/ 7077 h 806"/>
                                  <a:gd name="T152" fmla="+- 0 1773 934"/>
                                  <a:gd name="T153" fmla="*/ T152 w 839"/>
                                  <a:gd name="T154" fmla="+- 0 7265 6779"/>
                                  <a:gd name="T155" fmla="*/ 7265 h 806"/>
                                  <a:gd name="T156" fmla="+- 0 1760 934"/>
                                  <a:gd name="T157" fmla="*/ T156 w 839"/>
                                  <a:gd name="T158" fmla="+- 0 7216 6779"/>
                                  <a:gd name="T159" fmla="*/ 7216 h 806"/>
                                  <a:gd name="T160" fmla="+- 0 1514 934"/>
                                  <a:gd name="T161" fmla="*/ T160 w 839"/>
                                  <a:gd name="T162" fmla="+- 0 7172 6779"/>
                                  <a:gd name="T163" fmla="*/ 7172 h 806"/>
                                  <a:gd name="T164" fmla="+- 0 1663 934"/>
                                  <a:gd name="T165" fmla="*/ T164 w 839"/>
                                  <a:gd name="T166" fmla="+- 0 7431 6779"/>
                                  <a:gd name="T167" fmla="*/ 7431 h 806"/>
                                  <a:gd name="T168" fmla="+- 0 1670 934"/>
                                  <a:gd name="T169" fmla="*/ T168 w 839"/>
                                  <a:gd name="T170" fmla="+- 0 7456 6779"/>
                                  <a:gd name="T171" fmla="*/ 7456 h 806"/>
                                  <a:gd name="T172" fmla="+- 0 1760 934"/>
                                  <a:gd name="T173" fmla="*/ T172 w 839"/>
                                  <a:gd name="T174" fmla="+- 0 7314 6779"/>
                                  <a:gd name="T175" fmla="*/ 7314 h 806"/>
                                  <a:gd name="T176" fmla="+- 0 1773 934"/>
                                  <a:gd name="T177" fmla="*/ T176 w 839"/>
                                  <a:gd name="T178" fmla="+- 0 7265 6779"/>
                                  <a:gd name="T179" fmla="*/ 7265 h 80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Lst>
                                <a:rect l="0" t="0" r="r" b="b"/>
                                <a:pathLst>
                                  <a:path w="839" h="806">
                                    <a:moveTo>
                                      <a:pt x="293" y="439"/>
                                    </a:moveTo>
                                    <a:lnTo>
                                      <a:pt x="212" y="284"/>
                                    </a:lnTo>
                                    <a:lnTo>
                                      <a:pt x="37" y="292"/>
                                    </a:lnTo>
                                    <a:lnTo>
                                      <a:pt x="82" y="318"/>
                                    </a:lnTo>
                                    <a:lnTo>
                                      <a:pt x="13" y="437"/>
                                    </a:lnTo>
                                    <a:lnTo>
                                      <a:pt x="6" y="451"/>
                                    </a:lnTo>
                                    <a:lnTo>
                                      <a:pt x="2" y="466"/>
                                    </a:lnTo>
                                    <a:lnTo>
                                      <a:pt x="0" y="482"/>
                                    </a:lnTo>
                                    <a:lnTo>
                                      <a:pt x="1" y="497"/>
                                    </a:lnTo>
                                    <a:lnTo>
                                      <a:pt x="4" y="503"/>
                                    </a:lnTo>
                                    <a:lnTo>
                                      <a:pt x="17" y="519"/>
                                    </a:lnTo>
                                    <a:lnTo>
                                      <a:pt x="32" y="531"/>
                                    </a:lnTo>
                                    <a:lnTo>
                                      <a:pt x="51" y="539"/>
                                    </a:lnTo>
                                    <a:lnTo>
                                      <a:pt x="71" y="542"/>
                                    </a:lnTo>
                                    <a:lnTo>
                                      <a:pt x="173" y="542"/>
                                    </a:lnTo>
                                    <a:lnTo>
                                      <a:pt x="247" y="413"/>
                                    </a:lnTo>
                                    <a:lnTo>
                                      <a:pt x="293" y="439"/>
                                    </a:lnTo>
                                    <a:close/>
                                    <a:moveTo>
                                      <a:pt x="356" y="753"/>
                                    </a:moveTo>
                                    <a:lnTo>
                                      <a:pt x="356" y="563"/>
                                    </a:lnTo>
                                    <a:lnTo>
                                      <a:pt x="71" y="563"/>
                                    </a:lnTo>
                                    <a:lnTo>
                                      <a:pt x="58" y="562"/>
                                    </a:lnTo>
                                    <a:lnTo>
                                      <a:pt x="45" y="560"/>
                                    </a:lnTo>
                                    <a:lnTo>
                                      <a:pt x="33" y="555"/>
                                    </a:lnTo>
                                    <a:lnTo>
                                      <a:pt x="22" y="550"/>
                                    </a:lnTo>
                                    <a:lnTo>
                                      <a:pt x="111" y="704"/>
                                    </a:lnTo>
                                    <a:lnTo>
                                      <a:pt x="127" y="725"/>
                                    </a:lnTo>
                                    <a:lnTo>
                                      <a:pt x="147" y="740"/>
                                    </a:lnTo>
                                    <a:lnTo>
                                      <a:pt x="170" y="750"/>
                                    </a:lnTo>
                                    <a:lnTo>
                                      <a:pt x="196" y="753"/>
                                    </a:lnTo>
                                    <a:lnTo>
                                      <a:pt x="356" y="753"/>
                                    </a:lnTo>
                                    <a:close/>
                                    <a:moveTo>
                                      <a:pt x="500" y="0"/>
                                    </a:moveTo>
                                    <a:lnTo>
                                      <a:pt x="322" y="0"/>
                                    </a:lnTo>
                                    <a:lnTo>
                                      <a:pt x="296" y="3"/>
                                    </a:lnTo>
                                    <a:lnTo>
                                      <a:pt x="273" y="13"/>
                                    </a:lnTo>
                                    <a:lnTo>
                                      <a:pt x="252" y="29"/>
                                    </a:lnTo>
                                    <a:lnTo>
                                      <a:pt x="237" y="49"/>
                                    </a:lnTo>
                                    <a:lnTo>
                                      <a:pt x="156" y="188"/>
                                    </a:lnTo>
                                    <a:lnTo>
                                      <a:pt x="322" y="283"/>
                                    </a:lnTo>
                                    <a:lnTo>
                                      <a:pt x="464" y="36"/>
                                    </a:lnTo>
                                    <a:lnTo>
                                      <a:pt x="471" y="25"/>
                                    </a:lnTo>
                                    <a:lnTo>
                                      <a:pt x="480" y="15"/>
                                    </a:lnTo>
                                    <a:lnTo>
                                      <a:pt x="490" y="7"/>
                                    </a:lnTo>
                                    <a:lnTo>
                                      <a:pt x="500" y="0"/>
                                    </a:lnTo>
                                    <a:close/>
                                    <a:moveTo>
                                      <a:pt x="715" y="690"/>
                                    </a:moveTo>
                                    <a:lnTo>
                                      <a:pt x="713" y="670"/>
                                    </a:lnTo>
                                    <a:lnTo>
                                      <a:pt x="705" y="651"/>
                                    </a:lnTo>
                                    <a:lnTo>
                                      <a:pt x="654" y="563"/>
                                    </a:lnTo>
                                    <a:lnTo>
                                      <a:pt x="506" y="563"/>
                                    </a:lnTo>
                                    <a:lnTo>
                                      <a:pt x="506" y="511"/>
                                    </a:lnTo>
                                    <a:lnTo>
                                      <a:pt x="411" y="658"/>
                                    </a:lnTo>
                                    <a:lnTo>
                                      <a:pt x="506" y="805"/>
                                    </a:lnTo>
                                    <a:lnTo>
                                      <a:pt x="506" y="753"/>
                                    </a:lnTo>
                                    <a:lnTo>
                                      <a:pt x="643" y="753"/>
                                    </a:lnTo>
                                    <a:lnTo>
                                      <a:pt x="659" y="752"/>
                                    </a:lnTo>
                                    <a:lnTo>
                                      <a:pt x="674" y="748"/>
                                    </a:lnTo>
                                    <a:lnTo>
                                      <a:pt x="689" y="742"/>
                                    </a:lnTo>
                                    <a:lnTo>
                                      <a:pt x="702" y="734"/>
                                    </a:lnTo>
                                    <a:lnTo>
                                      <a:pt x="705" y="728"/>
                                    </a:lnTo>
                                    <a:lnTo>
                                      <a:pt x="713" y="709"/>
                                    </a:lnTo>
                                    <a:lnTo>
                                      <a:pt x="715" y="690"/>
                                    </a:lnTo>
                                    <a:close/>
                                    <a:moveTo>
                                      <a:pt x="716" y="142"/>
                                    </a:moveTo>
                                    <a:lnTo>
                                      <a:pt x="671" y="168"/>
                                    </a:lnTo>
                                    <a:lnTo>
                                      <a:pt x="602" y="49"/>
                                    </a:lnTo>
                                    <a:lnTo>
                                      <a:pt x="593" y="36"/>
                                    </a:lnTo>
                                    <a:lnTo>
                                      <a:pt x="582" y="25"/>
                                    </a:lnTo>
                                    <a:lnTo>
                                      <a:pt x="570" y="15"/>
                                    </a:lnTo>
                                    <a:lnTo>
                                      <a:pt x="556" y="8"/>
                                    </a:lnTo>
                                    <a:lnTo>
                                      <a:pt x="549" y="8"/>
                                    </a:lnTo>
                                    <a:lnTo>
                                      <a:pt x="529" y="11"/>
                                    </a:lnTo>
                                    <a:lnTo>
                                      <a:pt x="511" y="18"/>
                                    </a:lnTo>
                                    <a:lnTo>
                                      <a:pt x="495" y="31"/>
                                    </a:lnTo>
                                    <a:lnTo>
                                      <a:pt x="483" y="47"/>
                                    </a:lnTo>
                                    <a:lnTo>
                                      <a:pt x="431" y="135"/>
                                    </a:lnTo>
                                    <a:lnTo>
                                      <a:pt x="505" y="264"/>
                                    </a:lnTo>
                                    <a:lnTo>
                                      <a:pt x="460" y="290"/>
                                    </a:lnTo>
                                    <a:lnTo>
                                      <a:pt x="635" y="298"/>
                                    </a:lnTo>
                                    <a:lnTo>
                                      <a:pt x="716" y="142"/>
                                    </a:lnTo>
                                    <a:close/>
                                    <a:moveTo>
                                      <a:pt x="839" y="486"/>
                                    </a:moveTo>
                                    <a:lnTo>
                                      <a:pt x="836" y="461"/>
                                    </a:lnTo>
                                    <a:lnTo>
                                      <a:pt x="826" y="437"/>
                                    </a:lnTo>
                                    <a:lnTo>
                                      <a:pt x="746" y="298"/>
                                    </a:lnTo>
                                    <a:lnTo>
                                      <a:pt x="580" y="393"/>
                                    </a:lnTo>
                                    <a:lnTo>
                                      <a:pt x="724" y="641"/>
                                    </a:lnTo>
                                    <a:lnTo>
                                      <a:pt x="729" y="652"/>
                                    </a:lnTo>
                                    <a:lnTo>
                                      <a:pt x="733" y="665"/>
                                    </a:lnTo>
                                    <a:lnTo>
                                      <a:pt x="736" y="677"/>
                                    </a:lnTo>
                                    <a:lnTo>
                                      <a:pt x="737" y="690"/>
                                    </a:lnTo>
                                    <a:lnTo>
                                      <a:pt x="826" y="535"/>
                                    </a:lnTo>
                                    <a:lnTo>
                                      <a:pt x="836" y="511"/>
                                    </a:lnTo>
                                    <a:lnTo>
                                      <a:pt x="839" y="486"/>
                                    </a:ln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7464A989" id="docshape211" o:spid="_x0000_s1026" style="position:absolute;margin-left:8.15pt;margin-top:.75pt;width:41.95pt;height:36.75pt;z-index:251658249;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839,8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hBGpkAsAAHE2AAAOAAAAZHJzL2Uyb0RvYy54bWysW9tu5LgRfQ+QfxD6McGORV1IyRjPItjF&#10;BgE2F2C1HyC3u+1GulsdqWc8k6/fUxQps+SiWhsEA1j26Ig8rMMqVpHSx++/no7Jl10/HLrzw0Z9&#10;SDfJ7rztng7n54fNr81P31WbZLi256f22J13D5tvu2Hz/ac//uHj6+V+l3Uv3fFp1ydo5Dzcv14e&#10;Ni/X6+X+7m7YvuxO7fChu+zOuLnv+lN7xZ/9891T376i9dPxLktTfffa9U+XvtvuhgH/++N4c/PJ&#10;tr/f77bXf+73w+6aHB824Ha1P3v785F+3n362N4/9+3l5bB1NNr/gcWpPZzR6dTUj+21TT73h3dN&#10;nQ7bvhu6/fXDtjvddfv9YbuzY8BoVDobzS8v7WVnxwLjDJfJTMP/r9ntP778cvlXT9SHy8/d9t8D&#10;LHL3ehnupzv0xwBM8vj69+4JGrafr50d7Nd9f6InMYzkq7Xpt8mmu6/XZIv/LPPM6HKTbHGr0Npk&#10;Jdn8rr33D28/D9e/7jrbUPvl5+E6SvKE36xBn5Jze0KvDeTbn45Q58/fJWmiVKGTOi+cghNKedSf&#10;7pImTV6TKq/nmMxjbEsm1XmijXkHyz0MTVnQS1Klet5Y4VEjrVSJtGCBkTzRKmRa2mMcrdqItIyH&#10;WVoAibTgd4G16iKVjFV7ELGqZFaK291keSrSUqHlLUrkpbjxoaBETIW2b1QWocZtbzKtZGqh9S1K&#10;psYFqPNKpBbav4Ha4hRT3P4mqzKZWiiBRYnUMi5CrcVJloUSNFls9nMFTK5kQbNQA4uSqXERVJqW&#10;ktng94EHZBEXyLgEJs9kRbNQBIuSuXEVlKqUyC0UockijpBzDYyqZUnzUAWLErnlXAaV1aKL5qEK&#10;TR7xBMTB0N0Noq443fJQBYuSuXEZYprmoQpNHnGFnItg8iLCLVTBokRuBZehNrUkaRGK0CD6iV5a&#10;cA1Mntei2YpQBIuSqXEV6lL00iLUoCkinlBwCTDHI9RCDSxKpsZFUClCpbB6FqEGTRHxhJJLYMq0&#10;EM1WhiJYlMit5CooheYEbmUoQlNGPKHkGpgyYrcyVMGiZG5chpiXlqEKDXQXp1vJRYh6aRmqEPdS&#10;zWVQmTzfdKhCoyOuoLkIlA+JmupQBYsS7aa5DCpLjaQpZYZveZGO+ILmImgTibw6VMGiZG5cBqWM&#10;6As6VKHREV8wXARdYfmQkkkTqmBRIjfDZYhpakIVGhPxBcNFQA4rR14TqmBRMjcugyrkld6EKjQm&#10;4guGi6CrSAxBWv42QyxK5FZxGVSBDEOIIVWoQlNFfKHiImhTaVHTKlTBomRuXAalC3HJqkIVmiri&#10;CxUXwRRa9tMqVMGiZG5cBqWxAkp2C1Voqogv1FwEU0RKhTpUwaJEbjWXQRWRIiZUoUFoEGNvzUWI&#10;ZiF1qEI8C6m5DCovxKy3DlVo6ogv1FwEWESu/OpQBYsS7YZ0zfvMWJNGDKfSUIcGj8mmUykXIrpu&#10;qTSUIr5wYYHnBMs6l2adSkMxQDDiE8hmWHvoWS4bVBrqYWERC3JFlM4iBENFQDDiGEhpZgQjdY3i&#10;VXQJmExwVkbH/FbNCuloJa24IkjW5CmoVCiJhUUIckliQQ+Lr7cM7UGoaD09L6hjcU+pUJJ44ENG&#10;4jsenUTLq5niRTUeizhJxp1E10XEgqyutjDZghmXRJWZmEIhRfADsRaMldZqVlvrSpXiqqZYcW1h&#10;EYIzJ6EyQFg7kDNzgjEnmRXYSODkskKxCtvCZILzEruoZC/mNbaKFdkI8n4gdspgxY9IzMpsC4sQ&#10;nDlJIa8iihfaKlZpq1mpDdPECIaSWJhMcFZsq0LJc5CX28gMI04yK7iRB8uZlWIVt4VFCHJJ8JyY&#10;vyhedCOViBHkipi0kPeGVRHGLQuLEJw7CfI1yUl45a1ipbea196piUjMi2+CyQTn1bcxspPw8hvR&#10;KGLBeQGe6UiY4RU4wSIEuSTKoISVLMhrcBUrwtW8Cs+w5kgVm+JlOMFkgvM6vFRyHOSFuIpV4kg2&#10;WJgxCvWdSJDV4hYWIThzEo0DD8mCvBrHkh2ReFaPIxONpFusILewCMGZk2gjS8xLchWrydWsKDcF&#10;JoNoQVaVW5hMcF6Wx+Ygr8tJOLEYUfPKPMeUkQmGizs24YvIHDRzJ4l4MS/O4UsxglwRHJpEvJjV&#10;5xY2WRCHfM/+GK998Sd7269nd7SH35KWzolTe5p46QY6RWxQlOCssMndOSFQdA4YAcM8BDarwFj0&#10;CIwcezyCXG6aUmcL9yeWN+BYECzcniNi7MtwSisJjmxwDRlK8ix83Ugp5SI4MqU1rVMCZOHrhkrp&#10;iIWvGyolBwTHmr6GDC3VFr5uqLRwEhzr3ZrWaRmz8HVDpUXFwtcNlUI8wRGZ15ChgGvh64ZK4Y/g&#10;iFprWqdgZOHrhkqhwcLXDZW20giOTbA1ZGh3y8LXDbVyQ8VW0ZrWazdU7N6sgruhYkNlDdxulBB5&#10;2uBY94AbLW04rHvAjZc2AFY9MEUnFOTrHnBjpgJ51QM+QqmVIcoWotZKKCDX9eAHvTJMKR+nFAqs&#10;VT34SKXGl0BuRmUUOOM0pQJkVQ8+WlFBsO4BP+iVAUv5iKWQMK/qwccsSmBXPeCjFnaRVj7gpzcS&#10;vHU9+EGvDF3Kxy6Fs4lVPfjopcb3eLzS49UlHD1eB5u/CNZvErwI9kidtPeX9kp5iv81eX3Y0OtD&#10;yQuu2GOk/z91X3ZNZxFXSlcyF3pQeDqib4jjmSFpzw7+kVX2pSUw8/f99WJbdHM2w/b3OHJ/219H&#10;GB1SoLUcG2NLMBcnsKW8CEP6iMaKaU76vvx17HPsEq9xLbaFjTVqCwQXiY0o7JAvoVC5oK1yirue&#10;j7+OvGgTkWBTaPO3/dVZduSP3eHFPqlyptYmRX0r/jq2RrUDwbCnsTQCP5Vv4TLaUUB7BRRbau/9&#10;hPO0tsdu2OHR95M0L0d9sePt2o5NUo8sp1DgW/dXPvgbMKq1yUYoaZfG5IJoiUp6CebCfzkFQs/J&#10;X0dutBNLnWKrZKk1u9cOHDZvlnG0H0q46dVF352/jt3aLSHCYdNssV+qTgl3ix+dMVmcF833569j&#10;v16yN3H9/fiEKOmICG17ptHp4Gzpcb5lf3UGd0yXeWYupt+a37QhBWooYZasmLkwifR/CYZtINua&#10;qpbDZO4Gmk3prB+iv45DLejFBrDLl0Ng4YLDjSlT0LE1WptyON+Zv7pO6WAVsOVQOdfUtxGfBYYO&#10;c9CuRvujEWPzwLhlBBszi+Y2dGJHLd5YSDTtEgJ3K8yUdLL3e3BT+uxH76/OknS+ZvktTwffb4Xx&#10;LE0vj3vve7xfTfvZ6PcmjvYcLW45YGraQCJcsTwO7eooc2ORMnTES+2NL1RHcxOvL95UXbSLny8m&#10;XXbP9zPQ221p1jqXnsYUm7XaeSE2ChfZajf6G7EEp9TWSDd8v3SZ2Q3fL90ycMP3SxfAlkdQul2Q&#10;Gyi3LXTDSUrnJDcyy4JelcCcuZFN4dDNwqb6yCvsr84z0Qy19lba+fv+OuJKF2EyBOIlzyxoVx7t&#10;4bXaRZymszqLW7adUfNZ53nFZ6qtHdB2gZd2luNrhTlFLAqUYkujwnnZiLuRzuPce9WoSrcA5Zja&#10;S/0aOowGP436eBk3xi+NRXwR51I5jR2wZdw4DuyN38CNOdrbSubV8ddx9nj7ldMGgr/vrw7n9CBX&#10;WOL3XmHfjp8VCKVUVdpPXqbykqrS4LOXoTsenn46HI+Uuw/98+MPxz750uKTJRSB+OcoMNjR7oqf&#10;O3rMM3Rf7tDHOvQB1HD/2D19w4c7fTd+94TvtPDLS9f/d5O84punh83wn89tv9skx7+d8VFRTa9Y&#10;4SMp+0dRGnpFog/vPIZ32vMWTT1srhvs4tOvP1zHD6s+X/rD8wt6UrZiPnd/wQdD+wN92GO/LBpZ&#10;uT/wXZO1jfsGiz6cCv+2qLcvxT79BgAA//8DAFBLAwQUAAYACAAAACEA++qxdNkAAAAHAQAADwAA&#10;AGRycy9kb3ducmV2LnhtbEyOzU7DMBCE70i8g7VI3KhNURMa4lT8inML3LexGxvidRS7beDp2Z7g&#10;NBrNaOarV1PoxcGOyUfScD1TICy10XjqNLy/vVzdgkgZyWAfyWr4tglWzflZjZWJR1rbwyZ3gkco&#10;VajB5TxUUqbW2YBpFgdLnO3iGDCzHTtpRjzyeOjlXKlCBvTEDw4H++hs+7XZBw3Slz8f5Hx+KHfP&#10;r22x/Oxw+aT15cV0fwci2yn/leGEz+jQMNM27skk0bMvbrjJugBxipWag9hqKBcKZFPL//zNLwAA&#10;AP//AwBQSwECLQAUAAYACAAAACEAtoM4kv4AAADhAQAAEwAAAAAAAAAAAAAAAAAAAAAAW0NvbnRl&#10;bnRfVHlwZXNdLnhtbFBLAQItABQABgAIAAAAIQA4/SH/1gAAAJQBAAALAAAAAAAAAAAAAAAAAC8B&#10;AABfcmVscy8ucmVsc1BLAQItABQABgAIAAAAIQA1hBGpkAsAAHE2AAAOAAAAAAAAAAAAAAAAAC4C&#10;AABkcnMvZTJvRG9jLnhtbFBLAQItABQABgAIAAAAIQD76rF02QAAAAcBAAAPAAAAAAAAAAAAAAAA&#10;AOoNAABkcnMvZG93bnJldi54bWxQSwUGAAAAAAQABADzAAAA8A4AAAAA&#10;" path="m293,439l212,284,37,292r45,26l13,437,6,451,2,466,,482r1,15l4,503r13,16l32,531r19,8l71,542r102,l247,413r46,26xm356,753r,-190l71,563,58,562,45,560,33,555,22,550r89,154l127,725r20,15l170,750r26,3l356,753xm500,l322,,296,3,273,13,252,29,237,49,156,188r166,95l464,36r7,-11l480,15,490,7,500,xm715,690r-2,-20l705,651,654,563r-148,l506,511,411,658r95,147l506,753r137,l659,752r15,-4l689,742r13,-8l705,728r8,-19l715,690xm716,142r-45,26l602,49,593,36,582,25,570,15,556,8r-7,l529,11r-18,7l495,31,483,47r-52,88l505,264r-45,26l635,298,716,142xm839,486r-3,-25l826,437,746,298,580,393,724,641r5,11l733,665r3,12l737,690,826,535r10,-24l839,486xe" fillcolor="#292929" stroked="f">
                      <v:path arrowok="t" o:connecttype="custom" o:connectlocs="134620,4089924;52070,4109612;3810,4186627;0,4204578;2540,4216739;20320,4232953;45085,4239322;156845,4164623;226060,4361505;45085,4251483;28575,4249745;13970,4243955;80645,4345291;107950,4359767;226060,4361505;204470,3925470;173355,3932998;150495,3953844;204470,4089345;299085,3939947;311150,3929523;454025,4325024;447675,4302440;321310,4251483;260985,4306494;321310,4361505;418465,4360926;437515,4355135;447675,4347028;454025,4325024;426085,4022753;376555,3946316;361950,3934156;348615,3930102;324485,3935893;306705,3952686;320675,4078343;403225,4098031;532765,4206895;524510,4178521;368300,4153042;462915,4303019;467360,4317496;524510,4235269;532765,4206895" o:connectangles="0,0,0,0,0,0,0,0,0,0,0,0,0,0,0,0,0,0,0,0,0,0,0,0,0,0,0,0,0,0,0,0,0,0,0,0,0,0,0,0,0,0,0,0,0"/>
                    </v:shape>
                  </w:pict>
                </mc:Fallback>
              </mc:AlternateContent>
            </w:r>
            <w:r w:rsidRPr="0034456E">
              <w:rPr>
                <w:rFonts w:ascii="Aptos" w:eastAsia="Arial" w:hAnsi="Aptos" w:cs="Arial"/>
                <w:szCs w:val="18"/>
                <w:lang w:eastAsia="en-US"/>
              </w:rPr>
              <w:t>Waste</w:t>
            </w:r>
            <w:r w:rsidRPr="0034456E">
              <w:rPr>
                <w:rFonts w:ascii="Aptos" w:eastAsia="Arial" w:hAnsi="Aptos" w:cs="Arial"/>
                <w:spacing w:val="-7"/>
                <w:szCs w:val="18"/>
                <w:lang w:eastAsia="en-US"/>
              </w:rPr>
              <w:t xml:space="preserve"> </w:t>
            </w:r>
            <w:r w:rsidRPr="0034456E">
              <w:rPr>
                <w:rFonts w:ascii="Aptos" w:eastAsia="Arial" w:hAnsi="Aptos" w:cs="Arial"/>
                <w:szCs w:val="18"/>
                <w:lang w:eastAsia="en-US"/>
              </w:rPr>
              <w:t>management</w:t>
            </w:r>
            <w:r w:rsidRPr="0034456E">
              <w:rPr>
                <w:rFonts w:ascii="Aptos" w:eastAsia="Arial" w:hAnsi="Aptos" w:cs="Arial"/>
                <w:spacing w:val="-6"/>
                <w:szCs w:val="18"/>
                <w:lang w:eastAsia="en-US"/>
              </w:rPr>
              <w:t xml:space="preserve"> </w:t>
            </w:r>
            <w:r w:rsidRPr="0034456E">
              <w:rPr>
                <w:rFonts w:ascii="Aptos" w:eastAsia="Arial" w:hAnsi="Aptos" w:cs="Arial"/>
                <w:szCs w:val="18"/>
                <w:lang w:eastAsia="en-US"/>
              </w:rPr>
              <w:t>facilities and equipment,</w:t>
            </w:r>
            <w:r w:rsidRPr="0034456E">
              <w:rPr>
                <w:rFonts w:ascii="Aptos" w:eastAsia="Arial" w:hAnsi="Aptos" w:cs="Arial"/>
                <w:spacing w:val="-6"/>
                <w:szCs w:val="18"/>
                <w:lang w:eastAsia="en-US"/>
              </w:rPr>
              <w:t xml:space="preserve"> </w:t>
            </w:r>
            <w:proofErr w:type="gramStart"/>
            <w:r w:rsidRPr="0034456E">
              <w:rPr>
                <w:rFonts w:ascii="Aptos" w:eastAsia="Arial" w:hAnsi="Aptos" w:cs="Arial"/>
                <w:szCs w:val="18"/>
                <w:lang w:eastAsia="en-US"/>
              </w:rPr>
              <w:t xml:space="preserve">including </w:t>
            </w:r>
            <w:r w:rsidRPr="0034456E">
              <w:rPr>
                <w:rFonts w:ascii="Aptos" w:eastAsia="Arial" w:hAnsi="Aptos" w:cs="Arial"/>
                <w:spacing w:val="-47"/>
                <w:szCs w:val="18"/>
                <w:lang w:eastAsia="en-US"/>
              </w:rPr>
              <w:t xml:space="preserve"> </w:t>
            </w:r>
            <w:r w:rsidRPr="0034456E">
              <w:rPr>
                <w:rFonts w:ascii="Aptos" w:eastAsia="Arial" w:hAnsi="Aptos" w:cs="Arial"/>
                <w:szCs w:val="18"/>
                <w:lang w:eastAsia="en-US"/>
              </w:rPr>
              <w:t>a</w:t>
            </w:r>
            <w:proofErr w:type="gramEnd"/>
            <w:r w:rsidRPr="0034456E">
              <w:rPr>
                <w:rFonts w:ascii="Aptos" w:eastAsia="Arial" w:hAnsi="Aptos" w:cs="Arial"/>
                <w:szCs w:val="18"/>
                <w:lang w:eastAsia="en-US"/>
              </w:rPr>
              <w:t xml:space="preserve"> joint project with Aberdeen City and</w:t>
            </w:r>
            <w:r w:rsidRPr="0034456E">
              <w:rPr>
                <w:rFonts w:ascii="Aptos" w:eastAsia="Arial" w:hAnsi="Aptos" w:cs="Arial"/>
                <w:spacing w:val="1"/>
                <w:szCs w:val="18"/>
                <w:lang w:eastAsia="en-US"/>
              </w:rPr>
              <w:t xml:space="preserve"> </w:t>
            </w:r>
            <w:r w:rsidRPr="0034456E">
              <w:rPr>
                <w:rFonts w:ascii="Aptos" w:eastAsia="Arial" w:hAnsi="Aptos" w:cs="Arial"/>
                <w:szCs w:val="18"/>
                <w:lang w:eastAsia="en-US"/>
              </w:rPr>
              <w:t>Aberdeenshire councils to build an</w:t>
            </w:r>
            <w:r w:rsidRPr="0034456E">
              <w:rPr>
                <w:rFonts w:ascii="Aptos" w:eastAsia="Arial" w:hAnsi="Aptos" w:cs="Arial"/>
                <w:spacing w:val="1"/>
                <w:szCs w:val="18"/>
                <w:lang w:eastAsia="en-US"/>
              </w:rPr>
              <w:t xml:space="preserve"> </w:t>
            </w:r>
            <w:r w:rsidRPr="0034456E">
              <w:rPr>
                <w:rFonts w:ascii="Aptos" w:eastAsia="Arial" w:hAnsi="Aptos" w:cs="Arial"/>
                <w:szCs w:val="18"/>
                <w:lang w:eastAsia="en-US"/>
              </w:rPr>
              <w:t>energy</w:t>
            </w:r>
            <w:r w:rsidRPr="0034456E">
              <w:rPr>
                <w:rFonts w:ascii="Aptos" w:eastAsia="Arial" w:hAnsi="Aptos" w:cs="Arial"/>
                <w:spacing w:val="-2"/>
                <w:szCs w:val="18"/>
                <w:lang w:eastAsia="en-US"/>
              </w:rPr>
              <w:t xml:space="preserve"> </w:t>
            </w:r>
            <w:r w:rsidRPr="0034456E">
              <w:rPr>
                <w:rFonts w:ascii="Aptos" w:eastAsia="Arial" w:hAnsi="Aptos" w:cs="Arial"/>
                <w:szCs w:val="18"/>
                <w:lang w:eastAsia="en-US"/>
              </w:rPr>
              <w:t>from</w:t>
            </w:r>
            <w:r w:rsidRPr="0034456E">
              <w:rPr>
                <w:rFonts w:ascii="Aptos" w:eastAsia="Arial" w:hAnsi="Aptos" w:cs="Arial"/>
                <w:spacing w:val="-1"/>
                <w:szCs w:val="18"/>
                <w:lang w:eastAsia="en-US"/>
              </w:rPr>
              <w:t xml:space="preserve"> </w:t>
            </w:r>
            <w:r w:rsidRPr="0034456E">
              <w:rPr>
                <w:rFonts w:ascii="Aptos" w:eastAsia="Arial" w:hAnsi="Aptos" w:cs="Arial"/>
                <w:szCs w:val="18"/>
                <w:lang w:eastAsia="en-US"/>
              </w:rPr>
              <w:t>waste</w:t>
            </w:r>
            <w:r w:rsidRPr="0034456E">
              <w:rPr>
                <w:rFonts w:ascii="Aptos" w:eastAsia="Arial" w:hAnsi="Aptos" w:cs="Arial"/>
                <w:spacing w:val="-1"/>
                <w:szCs w:val="18"/>
                <w:lang w:eastAsia="en-US"/>
              </w:rPr>
              <w:t xml:space="preserve"> </w:t>
            </w:r>
            <w:r w:rsidRPr="0034456E">
              <w:rPr>
                <w:rFonts w:ascii="Aptos" w:eastAsia="Arial" w:hAnsi="Aptos" w:cs="Arial"/>
                <w:szCs w:val="18"/>
                <w:lang w:eastAsia="en-US"/>
              </w:rPr>
              <w:t>plant.</w:t>
            </w:r>
          </w:p>
          <w:p w14:paraId="2C4D9466" w14:textId="77777777" w:rsidR="00A1237F" w:rsidRPr="0034456E" w:rsidRDefault="00A1237F" w:rsidP="009D42C1">
            <w:pPr>
              <w:widowControl w:val="0"/>
              <w:autoSpaceDE w:val="0"/>
              <w:autoSpaceDN w:val="0"/>
              <w:ind w:left="2007" w:right="40"/>
              <w:rPr>
                <w:rFonts w:ascii="Aptos" w:eastAsia="Arial" w:hAnsi="Aptos" w:cs="Arial"/>
                <w:szCs w:val="18"/>
                <w:highlight w:val="yellow"/>
                <w:lang w:eastAsia="en-US"/>
              </w:rPr>
            </w:pPr>
          </w:p>
        </w:tc>
        <w:tc>
          <w:tcPr>
            <w:tcW w:w="4705" w:type="dxa"/>
          </w:tcPr>
          <w:p w14:paraId="3742E3D3" w14:textId="77777777" w:rsidR="00A1237F" w:rsidRPr="009F5C3A" w:rsidRDefault="00A1237F" w:rsidP="009D42C1">
            <w:pPr>
              <w:widowControl w:val="0"/>
              <w:numPr>
                <w:ilvl w:val="2"/>
                <w:numId w:val="21"/>
              </w:numPr>
              <w:tabs>
                <w:tab w:val="left" w:pos="2008"/>
              </w:tabs>
              <w:autoSpaceDE w:val="0"/>
              <w:autoSpaceDN w:val="0"/>
              <w:spacing w:line="411" w:lineRule="exact"/>
              <w:rPr>
                <w:rFonts w:ascii="Aptos" w:eastAsia="Arial" w:hAnsi="Aptos" w:cs="Arial"/>
                <w:b/>
                <w:szCs w:val="18"/>
                <w:lang w:eastAsia="en-US"/>
              </w:rPr>
            </w:pPr>
            <w:r w:rsidRPr="009F5C3A">
              <w:rPr>
                <w:rFonts w:ascii="Aptos" w:eastAsia="Arial" w:hAnsi="Aptos" w:cs="Arial"/>
                <w:noProof/>
                <w:szCs w:val="18"/>
                <w:lang w:eastAsia="en-US"/>
              </w:rPr>
              <w:drawing>
                <wp:anchor distT="0" distB="0" distL="114300" distR="114300" simplePos="0" relativeHeight="251658259" behindDoc="0" locked="0" layoutInCell="1" allowOverlap="1" wp14:anchorId="536E4CFB" wp14:editId="498C0F5A">
                  <wp:simplePos x="0" y="0"/>
                  <wp:positionH relativeFrom="column">
                    <wp:posOffset>47625</wp:posOffset>
                  </wp:positionH>
                  <wp:positionV relativeFrom="paragraph">
                    <wp:posOffset>80010</wp:posOffset>
                  </wp:positionV>
                  <wp:extent cx="666115" cy="800100"/>
                  <wp:effectExtent l="0" t="0" r="635" b="0"/>
                  <wp:wrapNone/>
                  <wp:docPr id="642417819" name="Graphic 24" descr="Coins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9503057" name="Graphic 219503057" descr="Coins outline"/>
                          <pic:cNvPicPr/>
                        </pic:nvPicPr>
                        <pic:blipFill>
                          <a:blip r:embed="rId68">
                            <a:extLst>
                              <a:ext uri="{28A0092B-C50C-407E-A947-70E740481C1C}">
                                <a14:useLocalDpi xmlns:a14="http://schemas.microsoft.com/office/drawing/2010/main" val="0"/>
                              </a:ext>
                              <a:ext uri="{96DAC541-7B7A-43D3-8B79-37D633B846F1}">
                                <asvg:svgBlip xmlns:asvg="http://schemas.microsoft.com/office/drawing/2016/SVG/main" r:embed="rId69"/>
                              </a:ext>
                            </a:extLst>
                          </a:blip>
                          <a:stretch>
                            <a:fillRect/>
                          </a:stretch>
                        </pic:blipFill>
                        <pic:spPr>
                          <a:xfrm>
                            <a:off x="0" y="0"/>
                            <a:ext cx="666115" cy="800100"/>
                          </a:xfrm>
                          <a:prstGeom prst="rect">
                            <a:avLst/>
                          </a:prstGeom>
                        </pic:spPr>
                      </pic:pic>
                    </a:graphicData>
                  </a:graphic>
                  <wp14:sizeRelV relativeFrom="margin">
                    <wp14:pctHeight>0</wp14:pctHeight>
                  </wp14:sizeRelV>
                </wp:anchor>
              </w:drawing>
            </w:r>
            <w:r w:rsidRPr="009F5C3A">
              <w:rPr>
                <w:rFonts w:ascii="Aptos" w:hAnsi="Aptos"/>
                <w:noProof/>
                <w:szCs w:val="18"/>
              </w:rPr>
              <mc:AlternateContent>
                <mc:Choice Requires="wps">
                  <w:drawing>
                    <wp:anchor distT="0" distB="0" distL="114300" distR="114300" simplePos="0" relativeHeight="251658250" behindDoc="0" locked="0" layoutInCell="1" allowOverlap="1" wp14:anchorId="1D35C531" wp14:editId="32DAA5F2">
                      <wp:simplePos x="0" y="0"/>
                      <wp:positionH relativeFrom="column">
                        <wp:posOffset>-28574</wp:posOffset>
                      </wp:positionH>
                      <wp:positionV relativeFrom="paragraph">
                        <wp:posOffset>80010</wp:posOffset>
                      </wp:positionV>
                      <wp:extent cx="830580" cy="800100"/>
                      <wp:effectExtent l="0" t="0" r="26670" b="19050"/>
                      <wp:wrapNone/>
                      <wp:docPr id="356051738"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30580" cy="800100"/>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E808244" id="docshape209" o:spid="_x0000_s1026" style="position:absolute;margin-left:-2.25pt;margin-top:6.3pt;width:65.4pt;height:63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kvt5jwYAAEEcAAAOAAAAZHJzL2Uyb0RvYy54bWysWduO2zYQfS/QfxD02CJr3UkZ8QZF0hQF&#10;0gsQ9gO4srw2KouqpF1v+vWdoUSH3HJkoWgeLCk8S56ZwxkOybfvXs5N8Fz3w0m1uzC+i8Kgbiu1&#10;P7WPu/AP8fEND4NhlO1eNqqtd+GXegjf3X/7zdtLt60TdVTNvu4D6KQdtpduFx7HsdtuNkN1rM9y&#10;uFNd3ULjQfVnOcJn/7jZ9/ICvZ+bTRJFxeai+n3Xq6oeBvjfD1NjeK/7PxzqavztcBjqMWh2IXAb&#10;9W+vfx/wd3P/Vm4fe9kdT9VMQ/4HFmd5amHQa1cf5CiDp/70r67Op6pXgzqMd5U6b9ThcKpqbQNY&#10;E0evrPl8lF2tbQHnDN3VTcP/12316/Pn7vceqQ/dJ1X9OYBHNpdu2F5b8GMATPBw+UXtQUP5NCpt&#10;7MuhP+NfghnBi/bpl6tP65cxqOA/eRrlHDxfQROPwEbt843cmj+unobxp1rpjuTzp2GcJNnDm3bo&#10;PmjlGUYV0Mnh3IA6378JoqBkUcBSI+AVFBvQd5tARMEliJOMzypfQYkB6Z4yxosAf17DUgODvjTo&#10;6O0tMzDdGy8zH6/cgJBXRvAqDGjmVZZeXszANC8A+XlB5Fn+4gn38SoNCHlxglfsuj7jaeolFtve&#10;1yg/s9gVgLHCRy22/S/ihCLn+j/jPPeTsyXQKIKcqwLLEi85WwQRFxQ5V4SszGM/OVsHjfKTS1wl&#10;IAB85BJbB5GQYeDKkEeJPw4SWwiNIsi5SlDkbB1EQsVC4sqQM4grX5AmthAaRZBzlSBkTWwdBISM&#10;P4FA3rFjK+eFP1JTWwiN8pNLXSWIgEhtHURKBUTqypCXqT8gUlsIjSLIuUoQiSS1dRApFRCpK0Ne&#10;cuaVNbWF0Cg/ucxVgsi+ma2DyKiAyFwZiijxR2tmC6FRBDlXCWLJymwdREYFRObKUESpPyAyWwiN&#10;Isi5SsQsZb5cktlCiIyKiNzVgWSX20ossMtdKWIepz52ua2EyKmQyF0hSGFzW4oFYXNXi5iz0svO&#10;lkLkVEzkrhJkTOS2FAsxUbhaxGUa+9gVthSioIKicJUg00lhS7GQTgpXi7gsci87WwpRUFFRuEqQ&#10;mbiwpVjIxIWrRVwyb1QUthSioKKCuUqQixizpVhYxJirBcWO2VIIRkUFc5Ug139mS7Gw/jNXC0pZ&#10;ZkshoPbzr7HMVYIsnZgtxULphJsQqx6mooLbUghORQV3lSCrTm5LsVB1clcLKqNwWwrBqaiAvYxt&#10;K1mwc1uKhYKdu1pQ2ZjbUghORUXpKpExYp9T2lJolH8lK10tqJWstKUQJRUVpasEuTssbSkWtoel&#10;qwVRBJS2EqKkgqJ0haDJ2Uq8Igd770ezu5ZHs+GuXtp5xw1vgcTjm0hv8js14OZegBiwhRcp7pKh&#10;C0Dh9pwAg28QzFaBgSuCYfe4pmvcFmp4vg4OjtXwchUct04Ihz3PGjLJbCjsQlbBZ1NhX7AGjgU/&#10;koFKfRV8NhVq5zVwLIqxd6hmV8FnU6G+XAWfTYWCbw0cCzkkAxXYKvhsKpREa+BY6mDvUKOsgs+m&#10;QtGwCj6bCqv4GjiuzkgGltVV8NlUWOfWwHH9wt5h4VkFn02FlWAVfDYVUvMaOKZcJAO5chV8NrV0&#10;TJ2SzZycejjRfX2W24cBnOU+4BBy28kRc5p5DS5wKo1HgMFxfsGWs3quhdKYEZNbgttIIGrOJr+2&#10;N62Ni7F4BRzkoMke02yene4OszSgrpFiWs1zQuGGDlBXY02reU4oPCvDEQvjQtNsnhNs4o92LBGb&#10;UHAGq49EwbGmE/N0x4yuk8i0m6djQRzDJnFp2NkfMRxxL+Ku7k2uGc8MaJ7TwEYvc7hLWxJF05xa&#10;gcRSDT19a3Bt7oS8ZQ8arJG3PKQH1chbPgdDZotuqzgjb82Kr4PfmGRaQGR5a86iuYi7EQExGqut&#10;Xo4nmLCTzcuz28yK16iqUUM9zU/MDrp8uaYJzC7WDUSrPp6aBsAYG1PyYHBlgd+Dak57bNUf/ePD&#10;+6YPniVeLOl/89R2YF0/jB/kcJxwuglhcturp3av34613P84v4/y1EzvekbPNzF4+YIXWsP2Qe2/&#10;wEVMr6Z7LLh3g5ej6v8OgwvcYe3C4a8n2ddh0PzcwiVRGWeY2Eb9keUMT497u+XBbpFtBV3twjGE&#10;8g9f34/TRdlT158ejzBSrP3Qqh/gAuhwwosafVM0sZo/4J5KO3i+U8OLMPtbo77e/N3/AwAA//8D&#10;AFBLAwQUAAYACAAAACEAUEPQROAAAAAJAQAADwAAAGRycy9kb3ducmV2LnhtbEyPzU7DMBCE70i8&#10;g7VI3FrnB6IojVMV1B44oIoQiatrb5OI2I5iNw1vz/YEt92d0ew35XYxA5tx8r2zAuJ1BAytcrq3&#10;rYDm87DKgfkgrZaDsyjgBz1sq/u7UhbaXe0HznVoGYVYX0gBXQhjwblXHRrp125ES9rZTUYGWqeW&#10;60leKdwMPImijBvZW/rQyRFfO1Tf9cUImI7HeFd/vTUvB5W+N/G8VznfC/H4sOw2wAIu4c8MN3xC&#10;h4qYTu5itWeDgNXTMznpnmTAbnqSpcBONKR5Brwq+f8G1S8AAAD//wMAUEsBAi0AFAAGAAgAAAAh&#10;ALaDOJL+AAAA4QEAABMAAAAAAAAAAAAAAAAAAAAAAFtDb250ZW50X1R5cGVzXS54bWxQSwECLQAU&#10;AAYACAAAACEAOP0h/9YAAACUAQAACwAAAAAAAAAAAAAAAAAvAQAAX3JlbHMvLnJlbHNQSwECLQAU&#10;AAYACAAAACEAzJL7eY8GAABBHAAADgAAAAAAAAAAAAAAAAAuAgAAZHJzL2Uyb0RvYy54bWxQSwEC&#10;LQAUAAYACAAAACEAUEPQROAAAAAJAQAADwAAAAAAAAAAAAAAAADpCAAAZHJzL2Rvd25yZXYueG1s&#10;UEsFBgAAAAAEAAQA8wAAAPYJAAAAAA==&#10;" path="m240,l164,13,98,47,46,99,12,165,,240r,768l12,1083r34,66l98,1201r66,34l240,1248r767,l1083,1235r66,-34l1201,1149r34,-66l1247,1008r,-768l1235,165,1201,99,1149,47,1083,13,1007,,240,xe" filled="f" strokeweight="1pt">
                      <v:path arrowok="t" o:connecttype="custom" o:connectlocs="159727,3068332;109147,3076667;65222,3098464;30614,3131802;7986,3174115;0,3222198;0,3714567;7986,3762650;30614,3804963;65222,3838300;109147,3860098;159727,3868432;670188,3868432;720768,3860098;764693,3838300;799300,3804963;821928,3762650;829914,3714567;829914,3222198;821928,3174115;799300,3131802;764693,3098464;720768,3076667;670188,3068332;159727,3068332" o:connectangles="0,0,0,0,0,0,0,0,0,0,0,0,0,0,0,0,0,0,0,0,0,0,0,0,0"/>
                    </v:shape>
                  </w:pict>
                </mc:Fallback>
              </mc:AlternateContent>
            </w:r>
            <w:r w:rsidRPr="009F5C3A">
              <w:rPr>
                <w:rFonts w:ascii="Aptos" w:eastAsia="Arial" w:hAnsi="Aptos" w:cs="Arial"/>
                <w:b/>
                <w:szCs w:val="18"/>
                <w:lang w:eastAsia="en-US"/>
              </w:rPr>
              <w:t>£2.7m</w:t>
            </w:r>
          </w:p>
          <w:p w14:paraId="1C2AD62B" w14:textId="77777777" w:rsidR="00A1237F" w:rsidRPr="009F5C3A" w:rsidRDefault="00A1237F" w:rsidP="009D42C1">
            <w:pPr>
              <w:widowControl w:val="0"/>
              <w:autoSpaceDE w:val="0"/>
              <w:autoSpaceDN w:val="0"/>
              <w:spacing w:line="204" w:lineRule="exact"/>
              <w:ind w:left="2007"/>
              <w:rPr>
                <w:rFonts w:ascii="Aptos" w:eastAsia="Arial" w:hAnsi="Aptos" w:cs="Arial"/>
                <w:szCs w:val="18"/>
                <w:lang w:eastAsia="en-US"/>
              </w:rPr>
            </w:pPr>
            <w:r w:rsidRPr="009F5C3A">
              <w:rPr>
                <w:rFonts w:ascii="Aptos" w:eastAsia="Arial" w:hAnsi="Aptos" w:cs="Arial"/>
                <w:szCs w:val="18"/>
                <w:lang w:eastAsia="en-US"/>
              </w:rPr>
              <w:t>Other economic development, including Levelling Up Fund.</w:t>
            </w:r>
          </w:p>
          <w:p w14:paraId="3266F229"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3264CDC3"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60367486"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r>
      <w:tr w:rsidR="00A1237F" w:rsidRPr="003A2349" w14:paraId="0BFE1C84" w14:textId="77777777" w:rsidTr="009D42C1">
        <w:trPr>
          <w:trHeight w:val="1721"/>
        </w:trPr>
        <w:tc>
          <w:tcPr>
            <w:tcW w:w="4937" w:type="dxa"/>
          </w:tcPr>
          <w:p w14:paraId="279BDE47" w14:textId="77777777" w:rsidR="00A1237F" w:rsidRPr="009F5C3A" w:rsidRDefault="00A1237F" w:rsidP="00A1237F">
            <w:pPr>
              <w:pStyle w:val="ListParagraph"/>
              <w:widowControl w:val="0"/>
              <w:numPr>
                <w:ilvl w:val="0"/>
                <w:numId w:val="26"/>
              </w:numPr>
              <w:tabs>
                <w:tab w:val="left" w:pos="2008"/>
              </w:tabs>
              <w:autoSpaceDE w:val="0"/>
              <w:autoSpaceDN w:val="0"/>
              <w:spacing w:line="411" w:lineRule="exact"/>
              <w:ind w:left="2008" w:hanging="284"/>
              <w:rPr>
                <w:rFonts w:ascii="Aptos" w:hAnsi="Aptos"/>
                <w:noProof/>
                <w:szCs w:val="18"/>
              </w:rPr>
            </w:pPr>
            <w:r w:rsidRPr="009F5C3A">
              <w:rPr>
                <w:rFonts w:ascii="Aptos" w:hAnsi="Aptos"/>
                <w:noProof/>
                <w:szCs w:val="18"/>
              </w:rPr>
              <mc:AlternateContent>
                <mc:Choice Requires="wps">
                  <w:drawing>
                    <wp:anchor distT="0" distB="0" distL="114300" distR="114300" simplePos="0" relativeHeight="251658257" behindDoc="0" locked="0" layoutInCell="1" allowOverlap="1" wp14:anchorId="091CF0C9" wp14:editId="364E0784">
                      <wp:simplePos x="0" y="0"/>
                      <wp:positionH relativeFrom="column">
                        <wp:posOffset>-10795</wp:posOffset>
                      </wp:positionH>
                      <wp:positionV relativeFrom="paragraph">
                        <wp:posOffset>90804</wp:posOffset>
                      </wp:positionV>
                      <wp:extent cx="792480" cy="809625"/>
                      <wp:effectExtent l="0" t="0" r="26670" b="28575"/>
                      <wp:wrapNone/>
                      <wp:docPr id="206324827" name="docshape2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2480" cy="809625"/>
                              </a:xfrm>
                              <a:custGeom>
                                <a:avLst/>
                                <a:gdLst>
                                  <a:gd name="T0" fmla="+- 0 970 730"/>
                                  <a:gd name="T1" fmla="*/ T0 w 1248"/>
                                  <a:gd name="T2" fmla="+- 0 6558 6558"/>
                                  <a:gd name="T3" fmla="*/ 6558 h 1248"/>
                                  <a:gd name="T4" fmla="+- 0 894 730"/>
                                  <a:gd name="T5" fmla="*/ T4 w 1248"/>
                                  <a:gd name="T6" fmla="+- 0 6570 6558"/>
                                  <a:gd name="T7" fmla="*/ 6570 h 1248"/>
                                  <a:gd name="T8" fmla="+- 0 828 730"/>
                                  <a:gd name="T9" fmla="*/ T8 w 1248"/>
                                  <a:gd name="T10" fmla="+- 0 6604 6558"/>
                                  <a:gd name="T11" fmla="*/ 6604 h 1248"/>
                                  <a:gd name="T12" fmla="+- 0 776 730"/>
                                  <a:gd name="T13" fmla="*/ T12 w 1248"/>
                                  <a:gd name="T14" fmla="+- 0 6656 6558"/>
                                  <a:gd name="T15" fmla="*/ 6656 h 1248"/>
                                  <a:gd name="T16" fmla="+- 0 742 730"/>
                                  <a:gd name="T17" fmla="*/ T16 w 1248"/>
                                  <a:gd name="T18" fmla="+- 0 6722 6558"/>
                                  <a:gd name="T19" fmla="*/ 6722 h 1248"/>
                                  <a:gd name="T20" fmla="+- 0 730 730"/>
                                  <a:gd name="T21" fmla="*/ T20 w 1248"/>
                                  <a:gd name="T22" fmla="+- 0 6798 6558"/>
                                  <a:gd name="T23" fmla="*/ 6798 h 1248"/>
                                  <a:gd name="T24" fmla="+- 0 730 730"/>
                                  <a:gd name="T25" fmla="*/ T24 w 1248"/>
                                  <a:gd name="T26" fmla="+- 0 7565 6558"/>
                                  <a:gd name="T27" fmla="*/ 7565 h 1248"/>
                                  <a:gd name="T28" fmla="+- 0 742 730"/>
                                  <a:gd name="T29" fmla="*/ T28 w 1248"/>
                                  <a:gd name="T30" fmla="+- 0 7641 6558"/>
                                  <a:gd name="T31" fmla="*/ 7641 h 1248"/>
                                  <a:gd name="T32" fmla="+- 0 776 730"/>
                                  <a:gd name="T33" fmla="*/ T32 w 1248"/>
                                  <a:gd name="T34" fmla="+- 0 7707 6558"/>
                                  <a:gd name="T35" fmla="*/ 7707 h 1248"/>
                                  <a:gd name="T36" fmla="+- 0 828 730"/>
                                  <a:gd name="T37" fmla="*/ T36 w 1248"/>
                                  <a:gd name="T38" fmla="+- 0 7759 6558"/>
                                  <a:gd name="T39" fmla="*/ 7759 h 1248"/>
                                  <a:gd name="T40" fmla="+- 0 894 730"/>
                                  <a:gd name="T41" fmla="*/ T40 w 1248"/>
                                  <a:gd name="T42" fmla="+- 0 7793 6558"/>
                                  <a:gd name="T43" fmla="*/ 7793 h 1248"/>
                                  <a:gd name="T44" fmla="+- 0 970 730"/>
                                  <a:gd name="T45" fmla="*/ T44 w 1248"/>
                                  <a:gd name="T46" fmla="+- 0 7805 6558"/>
                                  <a:gd name="T47" fmla="*/ 7805 h 1248"/>
                                  <a:gd name="T48" fmla="+- 0 1737 730"/>
                                  <a:gd name="T49" fmla="*/ T48 w 1248"/>
                                  <a:gd name="T50" fmla="+- 0 7805 6558"/>
                                  <a:gd name="T51" fmla="*/ 7805 h 1248"/>
                                  <a:gd name="T52" fmla="+- 0 1813 730"/>
                                  <a:gd name="T53" fmla="*/ T52 w 1248"/>
                                  <a:gd name="T54" fmla="+- 0 7793 6558"/>
                                  <a:gd name="T55" fmla="*/ 7793 h 1248"/>
                                  <a:gd name="T56" fmla="+- 0 1879 730"/>
                                  <a:gd name="T57" fmla="*/ T56 w 1248"/>
                                  <a:gd name="T58" fmla="+- 0 7759 6558"/>
                                  <a:gd name="T59" fmla="*/ 7759 h 1248"/>
                                  <a:gd name="T60" fmla="+- 0 1931 730"/>
                                  <a:gd name="T61" fmla="*/ T60 w 1248"/>
                                  <a:gd name="T62" fmla="+- 0 7707 6558"/>
                                  <a:gd name="T63" fmla="*/ 7707 h 1248"/>
                                  <a:gd name="T64" fmla="+- 0 1965 730"/>
                                  <a:gd name="T65" fmla="*/ T64 w 1248"/>
                                  <a:gd name="T66" fmla="+- 0 7641 6558"/>
                                  <a:gd name="T67" fmla="*/ 7641 h 1248"/>
                                  <a:gd name="T68" fmla="+- 0 1977 730"/>
                                  <a:gd name="T69" fmla="*/ T68 w 1248"/>
                                  <a:gd name="T70" fmla="+- 0 7565 6558"/>
                                  <a:gd name="T71" fmla="*/ 7565 h 1248"/>
                                  <a:gd name="T72" fmla="+- 0 1977 730"/>
                                  <a:gd name="T73" fmla="*/ T72 w 1248"/>
                                  <a:gd name="T74" fmla="+- 0 6798 6558"/>
                                  <a:gd name="T75" fmla="*/ 6798 h 1248"/>
                                  <a:gd name="T76" fmla="+- 0 1965 730"/>
                                  <a:gd name="T77" fmla="*/ T76 w 1248"/>
                                  <a:gd name="T78" fmla="+- 0 6722 6558"/>
                                  <a:gd name="T79" fmla="*/ 6722 h 1248"/>
                                  <a:gd name="T80" fmla="+- 0 1931 730"/>
                                  <a:gd name="T81" fmla="*/ T80 w 1248"/>
                                  <a:gd name="T82" fmla="+- 0 6656 6558"/>
                                  <a:gd name="T83" fmla="*/ 6656 h 1248"/>
                                  <a:gd name="T84" fmla="+- 0 1879 730"/>
                                  <a:gd name="T85" fmla="*/ T84 w 1248"/>
                                  <a:gd name="T86" fmla="+- 0 6604 6558"/>
                                  <a:gd name="T87" fmla="*/ 6604 h 1248"/>
                                  <a:gd name="T88" fmla="+- 0 1813 730"/>
                                  <a:gd name="T89" fmla="*/ T88 w 1248"/>
                                  <a:gd name="T90" fmla="+- 0 6570 6558"/>
                                  <a:gd name="T91" fmla="*/ 6570 h 1248"/>
                                  <a:gd name="T92" fmla="+- 0 1737 730"/>
                                  <a:gd name="T93" fmla="*/ T92 w 1248"/>
                                  <a:gd name="T94" fmla="+- 0 6558 6558"/>
                                  <a:gd name="T95" fmla="*/ 6558 h 1248"/>
                                  <a:gd name="T96" fmla="+- 0 970 730"/>
                                  <a:gd name="T97" fmla="*/ T96 w 1248"/>
                                  <a:gd name="T98" fmla="+- 0 6558 6558"/>
                                  <a:gd name="T99" fmla="*/ 6558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2"/>
                                    </a:lnTo>
                                    <a:lnTo>
                                      <a:pt x="98" y="46"/>
                                    </a:lnTo>
                                    <a:lnTo>
                                      <a:pt x="46" y="98"/>
                                    </a:lnTo>
                                    <a:lnTo>
                                      <a:pt x="12" y="164"/>
                                    </a:lnTo>
                                    <a:lnTo>
                                      <a:pt x="0" y="240"/>
                                    </a:lnTo>
                                    <a:lnTo>
                                      <a:pt x="0" y="1007"/>
                                    </a:lnTo>
                                    <a:lnTo>
                                      <a:pt x="12" y="1083"/>
                                    </a:lnTo>
                                    <a:lnTo>
                                      <a:pt x="46" y="1149"/>
                                    </a:lnTo>
                                    <a:lnTo>
                                      <a:pt x="98" y="1201"/>
                                    </a:lnTo>
                                    <a:lnTo>
                                      <a:pt x="164" y="1235"/>
                                    </a:lnTo>
                                    <a:lnTo>
                                      <a:pt x="240" y="1247"/>
                                    </a:lnTo>
                                    <a:lnTo>
                                      <a:pt x="1007" y="1247"/>
                                    </a:lnTo>
                                    <a:lnTo>
                                      <a:pt x="1083" y="1235"/>
                                    </a:lnTo>
                                    <a:lnTo>
                                      <a:pt x="1149" y="1201"/>
                                    </a:lnTo>
                                    <a:lnTo>
                                      <a:pt x="1201" y="1149"/>
                                    </a:lnTo>
                                    <a:lnTo>
                                      <a:pt x="1235" y="1083"/>
                                    </a:lnTo>
                                    <a:lnTo>
                                      <a:pt x="1247" y="1007"/>
                                    </a:lnTo>
                                    <a:lnTo>
                                      <a:pt x="1247" y="240"/>
                                    </a:lnTo>
                                    <a:lnTo>
                                      <a:pt x="1235" y="164"/>
                                    </a:lnTo>
                                    <a:lnTo>
                                      <a:pt x="1201" y="98"/>
                                    </a:lnTo>
                                    <a:lnTo>
                                      <a:pt x="1149" y="46"/>
                                    </a:lnTo>
                                    <a:lnTo>
                                      <a:pt x="1083" y="12"/>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38155F36" id="docshape212" o:spid="_x0000_s1026" style="position:absolute;margin-left:-.85pt;margin-top:7.15pt;width:62.4pt;height:63.75pt;z-index:25165825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b7/WnAYAAEEcAAAOAAAAZHJzL2Uyb0RvYy54bWysWduO2zYQfS/QfxD02CKxqAspGfEGRbYp&#10;CqQXIOwHcGV5bVQWVUm73u3Xd4YSvaRLSkLRPNhyeHZ4Zo5mOCQ/fHw518Fz1fUn2exC8j4Kg6op&#10;5f7UPO7CP/jnd3kY9INo9qKWTbULX6s+/Hj37TcfLu22iuVR1vuqC8BI028v7S48DkO73Wz68lid&#10;Rf9etlUDgwfZncUAP7vHzb4TF7B+rjdxFNHNRXb7tpNl1ffwv/fjYHin7B8OVTn8djj01RDUuxC4&#10;DeqzU58P+Lm5+yC2j51oj6dyoiH+A4uzODUw6dXUvRhE8NSd/mXqfCo72cvD8L6U5408HE5lpXwA&#10;b0h0483Xo2gr5QsEp2+vYer/P7Plr89f2987pN63X2T5Zw8R2VzafnsdwR89YIKHyy9yDxqKp0Eq&#10;Z18O3Rn/EtwIXlRMX68xrV6GoIT/ZEWc5hD5EobyqKBxhjHfiK3+4/KpH36qpDIknr/0wyjJHp5U&#10;QPdBI84wKwcjh3MN6nz/LoiCgkUBS7SAVxDRoO82AY+CS0Bg+knlKyjWIGWJZlke4MctLNEwsKVA&#10;R6e1VMOUtbxIXbwyDUJeqYcX1aCJF7jo4sU0TPECkJsXZJ4RrzzOXbwKDUJeuYcXsUNPaZQ6iREz&#10;+grlZkZsARijLmrEjD8nsY+cHX9KM+omZ0qgUB5ytgosjZ3kTBE4oT5ytgiUxbGbnKmDQrnJxbYS&#10;kAAucrGpA4+9aWDLQFnhzoPYFEKhPORsJXzkTB147MuF+EaGjGbOyMWmEAxRHnK2Eh5ZY1MHDinj&#10;LiBQd8zcYjQlTnKJKYRCucklthKehEhMHXjiS4jkRgYWMTc5UwiGKA85WwlPIUlMHXjiS4jkRgaW&#10;FW5yphAMUW5yqa2Ep/qmpg489SVEeitDkTjJpaYQjAHKQ85WwrNkpaYOPPUlRGrLwPLInRCpKYRC&#10;ecjZShCWMFctSU0heOrLiMzWwcsuM5WYYZfZUpCcJC52makEz3wpkdlCKMlcK2tmSjEjbGZrQXJW&#10;ONmZUnBYl9zVBDoPq5r4ciIzpZjJCWprQYqEuNhRUwpOfUlBbSVUoXDFjppSzJQTamtBCijZjkaO&#10;mlJw6ssKaivhrcTUlGKmElNbC1IwZ1ZQUwpOfVnBbCXU8uSKHTOlmFnEmK2Fjx0zpeDMlxXMVsK7&#10;/jNTipn1n9la+JRlphQcej93VjBbCW/rxEwpZlon3IQY/bAvK3JTCp77siK3lfB2nbkpxUzXmdta&#10;+CpKbkrBc19W5LYS3oY9N6WYadhzWwtfNc5NKXjuy4rCVoJmnn1OYUqhUO6VrLC18K1khSkFL3xZ&#10;UdhKYLo6m4DClEKhPOxsLTxNQGEqwQtfUhS2EH5yphI35GDv/ah31+KoN9zlSzPtuOEpEHh8E6lN&#10;fit73NxzEAO28DyZtu+Awu25BwyxQTBbBQauCIbd43gyMG8at4UKrg8SFuAQWAUvVlnHrRPCYc+z&#10;hgycZozwdZ7i9gKtw75gjXVs+BV8navYgiv4OlexKUY4dLNryGCbquDrXMW+EeHQ8K2xjo2cgq9z&#10;NZtchZZojXVsddA69Cir4JOr0DSsgk+uwiq+Bo6rM5KBZXUVfHIV1rk1cFy/0DosPKvgk6uwEqyC&#10;T65CaV4Dx5KLZKBWroJPrhaWq1CvIMWn4tTBie7tWW4XBnCW+4BTiG0rBqxp+jG4wKk0HgEGx+kB&#10;R87yueJSYQYsbjFuI4GoOk6E+d7G68bEEWxeAQcHWKM/elh/t8ocVmlAwY5tDoUbOkABeA6FZ2U4&#10;I8w8Bxv5ox/LKBJFWm3NW3+P/PWc0fUl0uP6e8RNHhACyT437RQPAkfcs7i38Cb6hdET6u9xYq0X&#10;KLvgCbo6KraIxFZNabswuXJ3RC75gw4r5FKESAyTKuRSzJXLI3JRRTwKAI+W3oq3yRdeMiUgWlx6&#10;Z9FdxC1kAEFnlS/z+aReWMTNv936rbhFlbXsq/H9xOqgbh+uZQKri3ED0cjPp7oGsNjWzVg8WDQ2&#10;Qr2sT3scxcG+e3z4VHfBs8CLJfVverUtWNv1w73ojyNODSFMbDv51OzV07ES+x+n50Gc6vEZaNXQ&#10;YKmbGLx8wQutfvsg969wEdPJ8R4L7t3g4Si7v8PgAndYu7D/60l0VRjUPzdwSVSQFAvboH6kGcPT&#10;484ceTBHRFOCqV04hND+4eOnYbwoe2q70+MRZiKqIWzkD3ABdDjhRY3iN7KafsA9lQrwdKeGF2Hm&#10;b4V6u/m7+wcAAP//AwBQSwMEFAAGAAgAAAAhAIybRMTeAAAACQEAAA8AAABkcnMvZG93bnJldi54&#10;bWxMj8FOwzAQRO9I/IO1SNxaxw2CKMSpCmoPHFDVEImray9JRLyOYjcNf49zguPOjGbfFNvZ9mzC&#10;0XeOJIh1AgxJO9NRI6H+OKwyYD4oMqp3hBJ+0MO2vL0pVG7clU44VaFhsYR8riS0IQw55163aJVf&#10;uwEpel9utCrEc2y4GdU1ltueb5LkkVvVUfzQqgFfW9Tf1cVKGI9Hsas+3+qXg07fazHtdcb3Ut7f&#10;zbtnYAHn8BeGBT+iQxmZzu5CxrNewko8xWTUH1Jgi79JBbDzIogMeFnw/wvKXwAAAP//AwBQSwEC&#10;LQAUAAYACAAAACEAtoM4kv4AAADhAQAAEwAAAAAAAAAAAAAAAAAAAAAAW0NvbnRlbnRfVHlwZXNd&#10;LnhtbFBLAQItABQABgAIAAAAIQA4/SH/1gAAAJQBAAALAAAAAAAAAAAAAAAAAC8BAABfcmVscy8u&#10;cmVsc1BLAQItABQABgAIAAAAIQA1b7/WnAYAAEEcAAAOAAAAAAAAAAAAAAAAAC4CAABkcnMvZTJv&#10;RG9jLnhtbFBLAQItABQABgAIAAAAIQCMm0TE3gAAAAkBAAAPAAAAAAAAAAAAAAAAAPYIAABkcnMv&#10;ZG93bnJldi54bWxQSwUGAAAAAAQABADzAAAAAQoAAAAA&#10;" path="m240,l164,12,98,46,46,98,12,164,,240r,767l12,1083r34,66l98,1201r66,34l240,1247r767,l1083,1235r66,-34l1201,1149r34,-66l1247,1007r,-767l1235,164,1201,98,1149,46,1083,12,1007,,240,xe" filled="f" strokeweight="1pt">
                      <v:path arrowok="t" o:connecttype="custom" o:connectlocs="152400,4254424;104140,4262209;62230,4284266;29210,4318000;7620,4360817;0,4410121;0,4907703;7620,4957007;29210,4999824;62230,5033558;104140,5055615;152400,5063400;639445,5063400;687705,5055615;729615,5033558;762635,4999824;784225,4957007;791845,4907703;791845,4410121;784225,4360817;762635,4318000;729615,4284266;687705,4262209;639445,4254424;152400,4254424" o:connectangles="0,0,0,0,0,0,0,0,0,0,0,0,0,0,0,0,0,0,0,0,0,0,0,0,0"/>
                    </v:shape>
                  </w:pict>
                </mc:Fallback>
              </mc:AlternateContent>
            </w:r>
            <w:r w:rsidRPr="009F5C3A">
              <w:rPr>
                <w:rFonts w:ascii="Aptos" w:hAnsi="Aptos"/>
                <w:noProof/>
                <w:szCs w:val="18"/>
              </w:rPr>
              <w:drawing>
                <wp:anchor distT="0" distB="0" distL="114300" distR="114300" simplePos="0" relativeHeight="251658260" behindDoc="0" locked="0" layoutInCell="1" allowOverlap="1" wp14:anchorId="6A832B24" wp14:editId="451AFC43">
                  <wp:simplePos x="0" y="0"/>
                  <wp:positionH relativeFrom="column">
                    <wp:posOffset>74930</wp:posOffset>
                  </wp:positionH>
                  <wp:positionV relativeFrom="paragraph">
                    <wp:posOffset>186055</wp:posOffset>
                  </wp:positionV>
                  <wp:extent cx="638175" cy="638175"/>
                  <wp:effectExtent l="0" t="0" r="0" b="0"/>
                  <wp:wrapNone/>
                  <wp:docPr id="2100975146" name="Graphic 27" descr="Tug boat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0364262" name="Graphic 1210364262" descr="Tug boat with solid fill"/>
                          <pic:cNvPicPr/>
                        </pic:nvPicPr>
                        <pic:blipFill>
                          <a:blip r:embed="rId70">
                            <a:extLst>
                              <a:ext uri="{96DAC541-7B7A-43D3-8B79-37D633B846F1}">
                                <asvg:svgBlip xmlns:asvg="http://schemas.microsoft.com/office/drawing/2016/SVG/main" r:embed="rId71"/>
                              </a:ext>
                            </a:extLst>
                          </a:blip>
                          <a:stretch>
                            <a:fillRect/>
                          </a:stretch>
                        </pic:blipFill>
                        <pic:spPr>
                          <a:xfrm>
                            <a:off x="0" y="0"/>
                            <a:ext cx="638175" cy="638175"/>
                          </a:xfrm>
                          <a:prstGeom prst="rect">
                            <a:avLst/>
                          </a:prstGeom>
                        </pic:spPr>
                      </pic:pic>
                    </a:graphicData>
                  </a:graphic>
                </wp:anchor>
              </w:drawing>
            </w:r>
            <w:r w:rsidRPr="009F5C3A">
              <w:rPr>
                <w:rFonts w:ascii="Aptos" w:hAnsi="Aptos"/>
                <w:b/>
                <w:bCs/>
                <w:noProof/>
                <w:szCs w:val="18"/>
              </w:rPr>
              <w:t>£0.</w:t>
            </w:r>
            <w:r>
              <w:rPr>
                <w:rFonts w:ascii="Aptos" w:hAnsi="Aptos"/>
                <w:b/>
                <w:bCs/>
                <w:noProof/>
                <w:szCs w:val="18"/>
              </w:rPr>
              <w:t>7</w:t>
            </w:r>
            <w:r w:rsidRPr="009F5C3A">
              <w:rPr>
                <w:rFonts w:ascii="Aptos" w:hAnsi="Aptos"/>
                <w:b/>
                <w:bCs/>
                <w:noProof/>
                <w:szCs w:val="18"/>
              </w:rPr>
              <w:t>m</w:t>
            </w:r>
          </w:p>
          <w:p w14:paraId="21AB1759" w14:textId="77777777" w:rsidR="00A1237F" w:rsidRPr="0034456E" w:rsidRDefault="00A1237F" w:rsidP="009D42C1">
            <w:pPr>
              <w:pStyle w:val="ListParagraph"/>
              <w:widowControl w:val="0"/>
              <w:tabs>
                <w:tab w:val="left" w:pos="2008"/>
              </w:tabs>
              <w:autoSpaceDE w:val="0"/>
              <w:autoSpaceDN w:val="0"/>
              <w:spacing w:line="411" w:lineRule="exact"/>
              <w:ind w:left="2008" w:hanging="284"/>
              <w:rPr>
                <w:rFonts w:ascii="Aptos" w:hAnsi="Aptos"/>
                <w:noProof/>
                <w:szCs w:val="18"/>
                <w:highlight w:val="yellow"/>
              </w:rPr>
            </w:pPr>
            <w:r w:rsidRPr="009F5C3A">
              <w:rPr>
                <w:rFonts w:ascii="Aptos" w:hAnsi="Aptos"/>
                <w:noProof/>
                <w:szCs w:val="18"/>
              </w:rPr>
              <w:tab/>
              <w:t>Harbour improvements</w:t>
            </w:r>
          </w:p>
        </w:tc>
        <w:tc>
          <w:tcPr>
            <w:tcW w:w="4705" w:type="dxa"/>
          </w:tcPr>
          <w:p w14:paraId="3BAB64BC" w14:textId="77777777" w:rsidR="00A1237F" w:rsidRPr="009F5C3A" w:rsidRDefault="00A1237F" w:rsidP="009D42C1">
            <w:pPr>
              <w:widowControl w:val="0"/>
              <w:numPr>
                <w:ilvl w:val="2"/>
                <w:numId w:val="21"/>
              </w:numPr>
              <w:tabs>
                <w:tab w:val="left" w:pos="2008"/>
              </w:tabs>
              <w:autoSpaceDE w:val="0"/>
              <w:autoSpaceDN w:val="0"/>
              <w:spacing w:line="411" w:lineRule="exact"/>
              <w:ind w:left="2008"/>
              <w:rPr>
                <w:rFonts w:ascii="Aptos" w:hAnsi="Aptos"/>
                <w:b/>
                <w:bCs/>
                <w:noProof/>
                <w:szCs w:val="18"/>
              </w:rPr>
            </w:pPr>
            <w:r w:rsidRPr="009F5C3A">
              <w:rPr>
                <w:rFonts w:ascii="Aptos" w:hAnsi="Aptos"/>
                <w:noProof/>
                <w:szCs w:val="18"/>
              </w:rPr>
              <mc:AlternateContent>
                <mc:Choice Requires="wps">
                  <w:drawing>
                    <wp:anchor distT="0" distB="0" distL="114300" distR="114300" simplePos="0" relativeHeight="251658258" behindDoc="0" locked="0" layoutInCell="1" allowOverlap="1" wp14:anchorId="374C7DAB" wp14:editId="0C7DCF1C">
                      <wp:simplePos x="0" y="0"/>
                      <wp:positionH relativeFrom="column">
                        <wp:posOffset>-9525</wp:posOffset>
                      </wp:positionH>
                      <wp:positionV relativeFrom="paragraph">
                        <wp:posOffset>90805</wp:posOffset>
                      </wp:positionV>
                      <wp:extent cx="811530" cy="809625"/>
                      <wp:effectExtent l="0" t="0" r="26670" b="28575"/>
                      <wp:wrapNone/>
                      <wp:docPr id="917584163"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11530" cy="809625"/>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EFA0CF2" id="docshape209" o:spid="_x0000_s1026" style="position:absolute;margin-left:-.75pt;margin-top:7.15pt;width:63.9pt;height:63.75pt;z-index:25165825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bB31kQYAAEEcAAAOAAAAZHJzL2Uyb0RvYy54bWysWduO2zYQfS/QfxD02CJrUTdSRrxBkTRF&#10;gfQChP0ArSyvjcqiKmnXm359ZyjRIbccWSiaB1sOzw7P8GiGM+Tbdy/nJniu++Gk2l3I7qIwqNtK&#10;7U/t4y78Q358I8JgGMt2XzaqrXfhl3oI391/+83bS7etY3VUzb7uAzDSDttLtwuP49htN5uhOtbn&#10;crhTXd3C4EH153KEn/3jZt+XF7B+bjZxFOWbi+r3Xa+qehjgfz9Mg+G9tn841NX42+Ew1GPQ7ELg&#10;NurPXn8+4Ofm/m25fezL7niqZhrlf2BxLk8tTHo19aEcy+CpP/3L1PlU9WpQh/GuUueNOhxOVa19&#10;AG9Y9Mqbz8eyq7UvsDhDd12m4f8zW/36/Ln7vUfqQ/dJVX8OsCKbSzdsryP4YwBM8HD5Re1Bw/Jp&#10;VNrZl0N/xr8EN4IXvaZfrmtav4xBBf8pGMsSWPkKhkRU5HGGa74pt+aPq6dh/KlW2lD5/GkYJ0n2&#10;8KQXdB+05RlmlWDkcG5Ane/fBFFQ8CjgYHhGGxAzoO82gYyCS8DiVLwGxQakLaVc5AF+vIYlBga2&#10;NOjotZYamLYmitTHKzMg5JUSvHIDmnkVhZcXNzDNC0B+XhB51nqJWPh4FQaEvATBi7lLn4ok8RJj&#10;9uprlJ8ZcwXgPPdRY/b6SxZT5Nz1T4XI/ORsCTSKIOeqwNPYS84WQbKcIueKkBYZ85OzddAoP7nY&#10;VQICwEcutnWQMRkGrgxZFPvjILaF0CiCnKsERc7WQcZULMSuDBmHuPIFaWwLoVEEOVcJQtbY1kFC&#10;yPgTCCY0K7YykfsjNbGF0Cg/ucRVggiIxNZBJlRAJK4MWZH4AyKxhdAogpyrBJFIElsHmVABkbgy&#10;ZIXgXlkTWwiN8pNLXSWI7JvaOsiUCojUlSGPYn+0prYQGkWQc5UgtqzU1kGmVECkrgx5lPgDIrWF&#10;0CiCnKsE4wn35ZLUFkKmVERkrg4ku8xWYoFd5krBBEt87DJbCZlRIZG5QpDCZrYUC8JmrhZM8MLL&#10;zpZCZlRMZK4SZExkthQLMZG7WrAiYT52uS2FzKmgyF0lyHSS21IspJPc1YIVeeZlZ0shcyoqclcJ&#10;MhPnthQLmTh3tWAF90ZFbkshcyoquKsEuYlxW4qFTYy7WlDsuC2F5FRUcFcJcv/nthQL+z93taCU&#10;5bYUEmo//x7LXSXI0onbUiyUTsLVgooKYUshBRUVwlWCrDqFLcVC1SlcLaiMImwppKCiAnoZuz4h&#10;C3ZhS7FQsAtXCyobC1sKKaioKFwlUk70OYUthUb5d7LC1YLayQpbCllQUVG4SpDdYWFLsdAeFq4W&#10;RBFQ2ErIggqKwhWCJmcr8Yoc9N6Pprsuj6bhrl7aueOGp6DE45tIN/mdGrC5lyAGtPAymdt3QGF7&#10;ToBhbRDMV4GBK4Khe5xOBpZNY1uo4eYg4QYcFlbDi1XWsXVCOPQ8a8jAacYEX+cpthdoHfqCNdax&#10;4Nfwda5iCa7h61zFohjhUM2uIYNlqoavcxXrRoRDwbfGOhZyGr7O1Wx2FUqiNdax1EHrUKOsgs+u&#10;QtGwCj67Crv4GjjuzkgGttVV8NlV2OfWwHH/Quuw8ayCz67CTrAKPrsKqXkNHFMukoFcuQo+u1o4&#10;rkK+ghCfk1MPJ7qvz3L7MICz3Aecotx25Yg5zTwGFziVxiPA4Dg/4MhZPddSacyIyS3GNhKI6uNE&#10;mO/reNPaOIbFK+AgB03+mGHz3WlzmKUBBZ3YEgobOkBdnTU2zPdkC8/KcMbcLKEZNt8TbOKPfixN&#10;OaFYFOkjUXDUGDHf7pzR9SUy4+Z7ws0eMAbBvjTtvB4MjrgXcdfljeFsYsmg0csc7tKeRNH0Tq1A&#10;YqmGK31rcu3uhLzlDzqskbdWSE+qkbfWHByZPbqt4oy89VZ8nfzGS6YFRJa33ll0F3E3IoChs9rr&#10;5XiCF3byefntNm/Fa1TVqKGeXifMDvr24ZomMLtYNxCt+nhqGgBjbEzJg0dTITSo5rTHURwc+seH&#10;900fPJd4saT/zW+sA+v6YfxQDscJp4cQVm579dTu9dOxLvc/zs9jeWqmZ/1GzzcxePmCF1rD9kHt&#10;v8BFTK+meyy4d4OHo+r/DoML3GHtwuGvp7Kvw6D5uYVLooKlmNhG/SPNOJ4e9/bIgz1SthWY2oVj&#10;COUfPr4fp4uyp64/PR5hJqYLwlb9ABdAhxNe1OiboonV/APuqfQCz3dqeBFm/9aorzd/9/8AAAD/&#10;/wMAUEsDBBQABgAIAAAAIQCajBtv3gAAAAkBAAAPAAAAZHJzL2Rvd25yZXYueG1sTI/BTsMwEETv&#10;SPyDtUjcWictVFEapyqoPXBAFSESV9d2k4h4HdluGv6ezQluuzOj2bfFbrI9G40PnUMB6TIBZlA5&#10;3WEjoP48LjJgIUrUsndoBPyYALvy/q6QuXY3/DBjFRtGJRhyKaCNccg5D6o1VoalGwySd3Heykir&#10;b7j28kbltuerJNlwKzukC60czGtr1Hd1tQL86ZTuq6+3+uWo1u91Oh5Uxg9CPD5M+y2waKb4F4YZ&#10;n9ChJKazu6IOrBewSJ8pSfrTGtjsrzY0nGchzYCXBf//QfkLAAD//wMAUEsBAi0AFAAGAAgAAAAh&#10;ALaDOJL+AAAA4QEAABMAAAAAAAAAAAAAAAAAAAAAAFtDb250ZW50X1R5cGVzXS54bWxQSwECLQAU&#10;AAYACAAAACEAOP0h/9YAAACUAQAACwAAAAAAAAAAAAAAAAAvAQAAX3JlbHMvLnJlbHNQSwECLQAU&#10;AAYACAAAACEAbWwd9ZEGAABBHAAADgAAAAAAAAAAAAAAAAAuAgAAZHJzL2Uyb0RvYy54bWxQSwEC&#10;LQAUAAYACAAAACEAmowbb94AAAAJAQAADwAAAAAAAAAAAAAAAADrCAAAZHJzL2Rvd25yZXYueG1s&#10;UEsFBgAAAAAEAAQA8wAAAPYJAAAAAA==&#10;" path="m240,l164,13,98,47,46,99,12,165,,240r,768l12,1083r34,66l98,1201r66,34l240,1248r767,l1083,1235r66,-34l1201,1149r34,-66l1247,1008r,-768l1235,165,1201,99,1149,47,1083,13,1007,,240,xe" filled="f" strokeweight="1pt">
                      <v:path arrowok="t" o:connecttype="custom" o:connectlocs="156063,3104860;106643,3113294;63726,3135351;29912,3169085;7803,3211902;0,3260557;0,3758788;7803,3807443;29912,3850260;63726,3883994;106643,3906051;156063,3914485;654816,3914485;704236,3906051;747154,3883994;780968,3850260;803077,3807443;810880,3758788;810880,3260557;803077,3211902;780968,3169085;747154,3135351;704236,3113294;654816,3104860;156063,3104860" o:connectangles="0,0,0,0,0,0,0,0,0,0,0,0,0,0,0,0,0,0,0,0,0,0,0,0,0"/>
                    </v:shape>
                  </w:pict>
                </mc:Fallback>
              </mc:AlternateContent>
            </w:r>
            <w:r w:rsidRPr="009F5C3A">
              <w:rPr>
                <w:rFonts w:ascii="Aptos" w:hAnsi="Aptos"/>
                <w:noProof/>
                <w:szCs w:val="18"/>
              </w:rPr>
              <w:drawing>
                <wp:anchor distT="0" distB="0" distL="114300" distR="114300" simplePos="0" relativeHeight="251658261" behindDoc="0" locked="0" layoutInCell="1" allowOverlap="1" wp14:anchorId="517F0B4F" wp14:editId="11E1C100">
                  <wp:simplePos x="0" y="0"/>
                  <wp:positionH relativeFrom="column">
                    <wp:posOffset>48260</wp:posOffset>
                  </wp:positionH>
                  <wp:positionV relativeFrom="paragraph">
                    <wp:posOffset>205105</wp:posOffset>
                  </wp:positionV>
                  <wp:extent cx="619125" cy="619125"/>
                  <wp:effectExtent l="0" t="0" r="9525" b="9525"/>
                  <wp:wrapNone/>
                  <wp:docPr id="214255430" name="Graphic 28" descr="Lighthouse sce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842415" name="Graphic 1199842415" descr="Lighthouse scene with solid fill"/>
                          <pic:cNvPicPr/>
                        </pic:nvPicPr>
                        <pic:blipFill>
                          <a:blip r:embed="rId72">
                            <a:extLst>
                              <a:ext uri="{96DAC541-7B7A-43D3-8B79-37D633B846F1}">
                                <asvg:svgBlip xmlns:asvg="http://schemas.microsoft.com/office/drawing/2016/SVG/main" r:embed="rId73"/>
                              </a:ext>
                            </a:extLst>
                          </a:blip>
                          <a:stretch>
                            <a:fillRect/>
                          </a:stretch>
                        </pic:blipFill>
                        <pic:spPr>
                          <a:xfrm>
                            <a:off x="0" y="0"/>
                            <a:ext cx="619125" cy="619125"/>
                          </a:xfrm>
                          <a:prstGeom prst="rect">
                            <a:avLst/>
                          </a:prstGeom>
                        </pic:spPr>
                      </pic:pic>
                    </a:graphicData>
                  </a:graphic>
                </wp:anchor>
              </w:drawing>
            </w:r>
            <w:r w:rsidRPr="009F5C3A">
              <w:rPr>
                <w:rFonts w:ascii="Aptos" w:hAnsi="Aptos"/>
                <w:b/>
                <w:bCs/>
                <w:noProof/>
                <w:szCs w:val="18"/>
              </w:rPr>
              <w:t>£0.2m</w:t>
            </w:r>
          </w:p>
          <w:p w14:paraId="39444B00" w14:textId="77777777" w:rsidR="00A1237F" w:rsidRPr="0034456E" w:rsidRDefault="00A1237F" w:rsidP="009D42C1">
            <w:pPr>
              <w:widowControl w:val="0"/>
              <w:tabs>
                <w:tab w:val="left" w:pos="2008"/>
              </w:tabs>
              <w:autoSpaceDE w:val="0"/>
              <w:autoSpaceDN w:val="0"/>
              <w:ind w:left="2007" w:hanging="1803"/>
              <w:rPr>
                <w:rFonts w:ascii="Aptos" w:hAnsi="Aptos"/>
                <w:noProof/>
                <w:szCs w:val="18"/>
                <w:highlight w:val="yellow"/>
              </w:rPr>
            </w:pPr>
            <w:r w:rsidRPr="009F5C3A">
              <w:rPr>
                <w:rFonts w:ascii="Aptos" w:hAnsi="Aptos"/>
                <w:noProof/>
                <w:szCs w:val="18"/>
              </w:rPr>
              <w:tab/>
              <w:t>Flood alleviation and coastal protection</w:t>
            </w:r>
          </w:p>
        </w:tc>
      </w:tr>
      <w:tr w:rsidR="00A1237F" w:rsidRPr="003A2349" w14:paraId="5E17C983" w14:textId="77777777" w:rsidTr="009D42C1">
        <w:tc>
          <w:tcPr>
            <w:tcW w:w="4937" w:type="dxa"/>
          </w:tcPr>
          <w:p w14:paraId="2E989B71" w14:textId="77777777" w:rsidR="00A1237F" w:rsidRPr="0034456E" w:rsidRDefault="00A1237F" w:rsidP="009D42C1">
            <w:pPr>
              <w:widowControl w:val="0"/>
              <w:numPr>
                <w:ilvl w:val="2"/>
                <w:numId w:val="21"/>
              </w:numPr>
              <w:tabs>
                <w:tab w:val="left" w:pos="2008"/>
              </w:tabs>
              <w:autoSpaceDE w:val="0"/>
              <w:autoSpaceDN w:val="0"/>
              <w:spacing w:line="411" w:lineRule="exact"/>
              <w:ind w:left="2008"/>
              <w:rPr>
                <w:rFonts w:ascii="Aptos" w:eastAsia="Arial" w:hAnsi="Aptos" w:cs="Arial"/>
                <w:b/>
                <w:szCs w:val="18"/>
                <w:lang w:eastAsia="en-US"/>
              </w:rPr>
            </w:pPr>
            <w:r w:rsidRPr="0034456E">
              <w:rPr>
                <w:rFonts w:ascii="Aptos" w:hAnsi="Aptos"/>
                <w:noProof/>
                <w:szCs w:val="18"/>
              </w:rPr>
              <mc:AlternateContent>
                <mc:Choice Requires="wps">
                  <w:drawing>
                    <wp:anchor distT="0" distB="0" distL="114300" distR="114300" simplePos="0" relativeHeight="251658252" behindDoc="0" locked="0" layoutInCell="1" allowOverlap="1" wp14:anchorId="1CB5D4AD" wp14:editId="06ACA2C1">
                      <wp:simplePos x="0" y="0"/>
                      <wp:positionH relativeFrom="column">
                        <wp:posOffset>-31750</wp:posOffset>
                      </wp:positionH>
                      <wp:positionV relativeFrom="paragraph">
                        <wp:posOffset>99060</wp:posOffset>
                      </wp:positionV>
                      <wp:extent cx="792480" cy="790575"/>
                      <wp:effectExtent l="0" t="0" r="26670" b="28575"/>
                      <wp:wrapNone/>
                      <wp:docPr id="1824274384"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2480" cy="790575"/>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4B5F2925" id="docshape209" o:spid="_x0000_s1026" style="position:absolute;margin-left:-2.5pt;margin-top:7.8pt;width:62.4pt;height:62.25pt;z-index:2516582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I2NungYAAEEcAAAOAAAAZHJzL2Uyb0RvYy54bWysWduO2zYQfS/QfxD02CJrUTeKRrxBkTRF&#10;gfQChP0ArSyvjcqiKmnXm359ZyjRIbccWSi6D5a8PCbP8HCGM+Tbdy/nJniu++Gk2l3I7qIwqNtK&#10;7U/t4y78Q358U4TBMJbtvmxUW+/CL/UQvrv/9pu3l25bx+qomn3dB9BJO2wv3S48jmO33WyG6lif&#10;y+FOdXULjQfVn8sRvvaPm31fXqD3c7OJoyjfXFS/73pV1cMA//0wNYb3uv/Doa7G3w6HoR6DZhcC&#10;t1F/9vrzAT8392/L7WNfdsdTNdMo/wOLc3lqYdBrVx/KsQye+tO/ujqfql4N6jDeVeq8UYfDqaq1&#10;DWANi15Z8/lYdrW2BSZn6K7TNPx/3Va/Pn/ufu+R+tB9UtWfA8zI5tIN22sLfhkAEzxcflF70LB8&#10;GpU29uXQn/GXYEbwouf0y3VO65cxqOCfXMRpATNfQRMXUcYznPNNuTU/rp6G8ada6Y7K50/DOEmy&#10;hzc9ofugLc8wqoRODucG1Pn+TRAFgkcBT4yAVxAzoO82gYyCS8Bg+FnlKyg2IN1Tyos8wI/XsMTA&#10;oC8NOnp7Sw1M91aI1McrMyDklRK8cgOaeQnh5cUNTPMCkJ8XeJ41X0Vc+HgJA0JeBcGLuVOfFkni&#10;Jcbs2dcoPzPmCsB57qPG7PmXLKbIufOfFkXmJ2dLoFEEOVcFnsZecrYIkuUUOVeEVGTMT87WQaP8&#10;5GJXCXAAH7nY1kHGpBu4MmRR7PeD2BZCowhyrhIUOVsHGVO+ELsyZBz8yueksS2ERhHkXCUIWWNb&#10;Bwku4w8gEHds38qK3O+piS2ERvnJJa4ShEMktg4yoRwicWXIROJ3iMQWQqMIcq4SRCBJbB1kQjlE&#10;4sqQiYJ7ZU1sITTKTy51lSCib2rrIFPKIVJXhjyK/d6a2kJoFEHOVYLYslJbB5lSDpG6MuRR4neI&#10;1BZCowhyrhKMJ9wXS1JbCJlSHpG5OpDsMluJBXaZKwUrWOJjl9lKyIxyicwVghQ2s6VYEDZztWAF&#10;F152thQyo3wic5UgfSKzpVjwidzVgomE+djlthQyp5wid5Ugw0luS7EQTnJXCybyzMvOlkLmlFfk&#10;rhJkJM5tKRYice5qwQT3ekVuSyFzyiu4qwS5iXFbioVNjLtaUOy4LYXklFdwVwly/4eUfd7tIElc&#10;2P+5qwWlLLelkJD7+fdY7ipBpk7clmIhdcIixMqHKa8obClkQXlF4SpBZp2FLcVC1lm4WlARpbCl&#10;kAXlFVDL2LaSCXthS7GQsBeuFlQ0LmwpZEF5hXCVSDlR5whbCo3y72TC1YLayYQthRSUVwhXCbI6&#10;FLYUC+WhcLUgkgBhKyEF5RTCFYImZyvxihzU3o+mui6PpuCuXtq54oa3oMTjm0gX+Z0asLiXIAaU&#10;8DKZy3dAYXlOgGFuEMxXgYErgqF6nE4GlrvGslDDzUHCDThMrIaLVb1j6YRwqHnWkIlnQ6EKWQWf&#10;TYW6YA0cE34kA5n6KvhsKuTOa+CYFGPvkM2ugs+mQn65Cj6bCgnfGjgmckgGMrBV8NlUSInWwDHV&#10;wd4hR1kFn02FpGEVfDYVdvE1cNydkcz1JGx5AeN2qeHrTMX9C+Gw8awhgxuKhq8zFSM8wiE0r+kd&#10;Q66Gr1MVg6CGO6ZCvIIZmoNTDye6r89y+zCAs9wHZFRuu3LEmGZegwucSuMRYHCcX7DlrJ5rqTRm&#10;xOAWYxkJI+vjRBjva3vT2jiGySvgIAZN5ptm8+x0dxilAXX1FNNqnhMKCzpACWOsaTXPCYVnZThi&#10;bqbQNJvnBJv4ox1LxCYUiyJ9JAqGmk7M0x0zui4i026ejgWMQZG4NOw8HwyOuBdx1+mNrxHPDGie&#10;08BGL3O4S1sSRdOaWoHEVA1n+tbg2twJecseNFgjb82QHlQjb805GDJbdFvFGXlrVXwd/MYi0wIi&#10;y1trFs1F3A0PYGistnrZn2DBTjYvr26zKl6jqkYN9bQ+MTro24drmMDoYt1AtOrjqWkAjL4xBQ8e&#10;TYnQoJrTHluxcegfH943ffBc4sWS/puXtgPr+mH8UA7HCaebEFZue/XU7vXbsS73P87vY3lqpne9&#10;ouebGLx8wQutYfug9l/gIqZX0z0W3LvBy1H1f4fBBe6wduHw11PZ12HQ/NzCJZFgKQa2UX9JM46n&#10;x73d8mC3lG0FXe3CMYT0D1/fj9NF2VPXnx6PMBLTCWGrfoALoMMJL2r0TdHEav4C91R6guc7NbwI&#10;s79r1Nebv/t/AAAA//8DAFBLAwQUAAYACAAAACEAOXt0xN8AAAAJAQAADwAAAGRycy9kb3ducmV2&#10;LnhtbEyPwU7DMBBE70j8g7VI3FrHQKs2jVMV1B44oIoQiatrmyQiXke2m4a/Z3uC2+7OaPZNsZ1c&#10;z0YbYudRgphnwCxqbzpsJNQfh9kKWEwKjeo9Wgk/NsK2vL0pVG78Bd/tWKWGUQjGXEloUxpyzqNu&#10;rVNx7geLpH354FSiNTTcBHWhcNfzhyxbcqc6pA+tGuxLa/V3dXYSwvEodtXna/180I9vtRj3esX3&#10;Ut7fTbsNsGSn9GeGKz6hQ0lMJ39GE1kvYbagKonuiyWwqy7WVOVEw1MmgJcF/9+g/AUAAP//AwBQ&#10;SwECLQAUAAYACAAAACEAtoM4kv4AAADhAQAAEwAAAAAAAAAAAAAAAAAAAAAAW0NvbnRlbnRfVHlw&#10;ZXNdLnhtbFBLAQItABQABgAIAAAAIQA4/SH/1gAAAJQBAAALAAAAAAAAAAAAAAAAAC8BAABfcmVs&#10;cy8ucmVsc1BLAQItABQABgAIAAAAIQDhI2NungYAAEEcAAAOAAAAAAAAAAAAAAAAAC4CAABkcnMv&#10;ZTJvRG9jLnhtbFBLAQItABQABgAIAAAAIQA5e3TE3wAAAAkBAAAPAAAAAAAAAAAAAAAAAPgIAABk&#10;cnMvZG93bnJldi54bWxQSwUGAAAAAAQABADzAAAABAoAAAAA&#10;" path="m240,l164,13,98,47,46,99,12,165,,240r,768l12,1083r34,66l98,1201r66,34l240,1248r767,l1083,1235r66,-34l1201,1149r34,-66l1247,1008r,-768l1235,165,1201,99,1149,47,1083,13,1007,,240,xe" filled="f" strokeweight="1pt">
                      <v:path arrowok="t" o:connecttype="custom" o:connectlocs="152400,3031804;104140,3040040;62230,3061578;29210,3094518;7620,3136328;0,3183838;0,3670346;7620,3717856;29210,3759666;62230,3792606;104140,3814144;152400,3822379;639445,3822379;687705,3814144;729615,3792606;762635,3759666;784225,3717856;791845,3670346;791845,3183838;784225,3136328;762635,3094518;729615,3061578;687705,3040040;639445,3031804;152400,3031804" o:connectangles="0,0,0,0,0,0,0,0,0,0,0,0,0,0,0,0,0,0,0,0,0,0,0,0,0"/>
                    </v:shape>
                  </w:pict>
                </mc:Fallback>
              </mc:AlternateContent>
            </w:r>
            <w:r w:rsidRPr="0034456E">
              <w:rPr>
                <w:rFonts w:ascii="Aptos" w:hAnsi="Aptos"/>
                <w:noProof/>
                <w:szCs w:val="18"/>
              </w:rPr>
              <mc:AlternateContent>
                <mc:Choice Requires="wps">
                  <w:drawing>
                    <wp:anchor distT="0" distB="0" distL="114300" distR="114300" simplePos="0" relativeHeight="251658251" behindDoc="0" locked="0" layoutInCell="1" allowOverlap="1" wp14:anchorId="27EC788B" wp14:editId="35D92957">
                      <wp:simplePos x="0" y="0"/>
                      <wp:positionH relativeFrom="column">
                        <wp:posOffset>51435</wp:posOffset>
                      </wp:positionH>
                      <wp:positionV relativeFrom="paragraph">
                        <wp:posOffset>226060</wp:posOffset>
                      </wp:positionV>
                      <wp:extent cx="695325" cy="508635"/>
                      <wp:effectExtent l="0" t="0" r="9525" b="5715"/>
                      <wp:wrapNone/>
                      <wp:docPr id="470787513" name="docshape2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695325" cy="508635"/>
                              </a:xfrm>
                              <a:custGeom>
                                <a:avLst/>
                                <a:gdLst>
                                  <a:gd name="T0" fmla="+- 0 1262 825"/>
                                  <a:gd name="T1" fmla="*/ T0 w 1058"/>
                                  <a:gd name="T2" fmla="+- 0 8921 8551"/>
                                  <a:gd name="T3" fmla="*/ 8921 h 777"/>
                                  <a:gd name="T4" fmla="+- 0 862 825"/>
                                  <a:gd name="T5" fmla="*/ T4 w 1058"/>
                                  <a:gd name="T6" fmla="+- 0 9050 8551"/>
                                  <a:gd name="T7" fmla="*/ 9050 h 777"/>
                                  <a:gd name="T8" fmla="+- 0 825 825"/>
                                  <a:gd name="T9" fmla="*/ T8 w 1058"/>
                                  <a:gd name="T10" fmla="+- 0 9196 8551"/>
                                  <a:gd name="T11" fmla="*/ 9196 h 777"/>
                                  <a:gd name="T12" fmla="+- 0 908 825"/>
                                  <a:gd name="T13" fmla="*/ T12 w 1058"/>
                                  <a:gd name="T14" fmla="+- 0 9270 8551"/>
                                  <a:gd name="T15" fmla="*/ 9270 h 777"/>
                                  <a:gd name="T16" fmla="+- 0 1047 825"/>
                                  <a:gd name="T17" fmla="*/ T16 w 1058"/>
                                  <a:gd name="T18" fmla="+- 0 9320 8551"/>
                                  <a:gd name="T19" fmla="*/ 9320 h 777"/>
                                  <a:gd name="T20" fmla="+- 0 981 825"/>
                                  <a:gd name="T21" fmla="*/ T20 w 1058"/>
                                  <a:gd name="T22" fmla="+- 0 9275 8551"/>
                                  <a:gd name="T23" fmla="*/ 9275 h 777"/>
                                  <a:gd name="T24" fmla="+- 0 948 825"/>
                                  <a:gd name="T25" fmla="*/ T24 w 1058"/>
                                  <a:gd name="T26" fmla="+- 0 9196 8551"/>
                                  <a:gd name="T27" fmla="*/ 9196 h 777"/>
                                  <a:gd name="T28" fmla="+- 0 1828 825"/>
                                  <a:gd name="T29" fmla="*/ T28 w 1058"/>
                                  <a:gd name="T30" fmla="+- 0 9158 8551"/>
                                  <a:gd name="T31" fmla="*/ 9158 h 777"/>
                                  <a:gd name="T32" fmla="+- 0 1790 825"/>
                                  <a:gd name="T33" fmla="*/ T32 w 1058"/>
                                  <a:gd name="T34" fmla="+- 0 9091 8551"/>
                                  <a:gd name="T35" fmla="*/ 9091 h 777"/>
                                  <a:gd name="T36" fmla="+- 0 1775 825"/>
                                  <a:gd name="T37" fmla="*/ T36 w 1058"/>
                                  <a:gd name="T38" fmla="+- 0 9039 8551"/>
                                  <a:gd name="T39" fmla="*/ 9039 h 777"/>
                                  <a:gd name="T40" fmla="+- 0 1303 825"/>
                                  <a:gd name="T41" fmla="*/ T40 w 1058"/>
                                  <a:gd name="T42" fmla="+- 0 8951 8551"/>
                                  <a:gd name="T43" fmla="*/ 8951 h 777"/>
                                  <a:gd name="T44" fmla="+- 0 1676 825"/>
                                  <a:gd name="T45" fmla="*/ T44 w 1058"/>
                                  <a:gd name="T46" fmla="+- 0 8937 8551"/>
                                  <a:gd name="T47" fmla="*/ 8937 h 777"/>
                                  <a:gd name="T48" fmla="+- 0 1546 825"/>
                                  <a:gd name="T49" fmla="*/ T48 w 1058"/>
                                  <a:gd name="T50" fmla="+- 0 8901 8551"/>
                                  <a:gd name="T51" fmla="*/ 8901 h 777"/>
                                  <a:gd name="T52" fmla="+- 0 1511 825"/>
                                  <a:gd name="T53" fmla="*/ T52 w 1058"/>
                                  <a:gd name="T54" fmla="+- 0 9232 8551"/>
                                  <a:gd name="T55" fmla="*/ 9232 h 777"/>
                                  <a:gd name="T56" fmla="+- 0 1624 825"/>
                                  <a:gd name="T57" fmla="*/ T56 w 1058"/>
                                  <a:gd name="T58" fmla="+- 0 9327 8551"/>
                                  <a:gd name="T59" fmla="*/ 9327 h 777"/>
                                  <a:gd name="T60" fmla="+- 0 1624 825"/>
                                  <a:gd name="T61" fmla="*/ T60 w 1058"/>
                                  <a:gd name="T62" fmla="+- 0 9280 8551"/>
                                  <a:gd name="T63" fmla="*/ 9280 h 777"/>
                                  <a:gd name="T64" fmla="+- 0 1566 825"/>
                                  <a:gd name="T65" fmla="*/ T64 w 1058"/>
                                  <a:gd name="T66" fmla="+- 0 9232 8551"/>
                                  <a:gd name="T67" fmla="*/ 9232 h 777"/>
                                  <a:gd name="T68" fmla="+- 0 1047 825"/>
                                  <a:gd name="T69" fmla="*/ T68 w 1058"/>
                                  <a:gd name="T70" fmla="+- 0 9176 8551"/>
                                  <a:gd name="T71" fmla="*/ 9176 h 777"/>
                                  <a:gd name="T72" fmla="+- 0 1047 825"/>
                                  <a:gd name="T73" fmla="*/ T72 w 1058"/>
                                  <a:gd name="T74" fmla="+- 0 9262 8551"/>
                                  <a:gd name="T75" fmla="*/ 9262 h 777"/>
                                  <a:gd name="T76" fmla="+- 0 1107 825"/>
                                  <a:gd name="T77" fmla="*/ T76 w 1058"/>
                                  <a:gd name="T78" fmla="+- 0 9270 8551"/>
                                  <a:gd name="T79" fmla="*/ 9270 h 777"/>
                                  <a:gd name="T80" fmla="+- 0 1568 825"/>
                                  <a:gd name="T81" fmla="*/ T80 w 1058"/>
                                  <a:gd name="T82" fmla="+- 0 9196 8551"/>
                                  <a:gd name="T83" fmla="*/ 9196 h 777"/>
                                  <a:gd name="T84" fmla="+- 0 1828 825"/>
                                  <a:gd name="T85" fmla="*/ T84 w 1058"/>
                                  <a:gd name="T86" fmla="+- 0 9158 8551"/>
                                  <a:gd name="T87" fmla="*/ 9158 h 777"/>
                                  <a:gd name="T88" fmla="+- 0 1680 825"/>
                                  <a:gd name="T89" fmla="*/ T88 w 1058"/>
                                  <a:gd name="T90" fmla="+- 0 9196 8551"/>
                                  <a:gd name="T91" fmla="*/ 9196 h 777"/>
                                  <a:gd name="T92" fmla="+- 0 1648 825"/>
                                  <a:gd name="T93" fmla="*/ T92 w 1058"/>
                                  <a:gd name="T94" fmla="+- 0 9275 8551"/>
                                  <a:gd name="T95" fmla="*/ 9275 h 777"/>
                                  <a:gd name="T96" fmla="+- 0 1737 825"/>
                                  <a:gd name="T97" fmla="*/ T96 w 1058"/>
                                  <a:gd name="T98" fmla="+- 0 9232 8551"/>
                                  <a:gd name="T99" fmla="*/ 9232 h 777"/>
                                  <a:gd name="T100" fmla="+- 0 1785 825"/>
                                  <a:gd name="T101" fmla="*/ T100 w 1058"/>
                                  <a:gd name="T102" fmla="+- 0 9211 8551"/>
                                  <a:gd name="T103" fmla="*/ 9211 h 777"/>
                                  <a:gd name="T104" fmla="+- 0 1828 825"/>
                                  <a:gd name="T105" fmla="*/ T104 w 1058"/>
                                  <a:gd name="T106" fmla="+- 0 9158 8551"/>
                                  <a:gd name="T107" fmla="*/ 9158 h 777"/>
                                  <a:gd name="T108" fmla="+- 0 1825 825"/>
                                  <a:gd name="T109" fmla="*/ T108 w 1058"/>
                                  <a:gd name="T110" fmla="+- 0 8729 8551"/>
                                  <a:gd name="T111" fmla="*/ 8729 h 777"/>
                                  <a:gd name="T112" fmla="+- 0 1834 825"/>
                                  <a:gd name="T113" fmla="*/ T112 w 1058"/>
                                  <a:gd name="T114" fmla="+- 0 9094 8551"/>
                                  <a:gd name="T115" fmla="*/ 9094 h 777"/>
                                  <a:gd name="T116" fmla="+- 0 1868 825"/>
                                  <a:gd name="T117" fmla="*/ T116 w 1058"/>
                                  <a:gd name="T118" fmla="+- 0 9122 8551"/>
                                  <a:gd name="T119" fmla="*/ 9122 h 777"/>
                                  <a:gd name="T120" fmla="+- 0 1876 825"/>
                                  <a:gd name="T121" fmla="*/ T120 w 1058"/>
                                  <a:gd name="T122" fmla="+- 0 8727 8551"/>
                                  <a:gd name="T123" fmla="*/ 8727 h 777"/>
                                  <a:gd name="T124" fmla="+- 0 1410 825"/>
                                  <a:gd name="T125" fmla="*/ T124 w 1058"/>
                                  <a:gd name="T126" fmla="+- 0 8947 8551"/>
                                  <a:gd name="T127" fmla="*/ 8947 h 777"/>
                                  <a:gd name="T128" fmla="+- 0 1473 825"/>
                                  <a:gd name="T129" fmla="*/ T128 w 1058"/>
                                  <a:gd name="T130" fmla="+- 0 8946 8551"/>
                                  <a:gd name="T131" fmla="*/ 8946 h 777"/>
                                  <a:gd name="T132" fmla="+- 0 1619 825"/>
                                  <a:gd name="T133" fmla="*/ T132 w 1058"/>
                                  <a:gd name="T134" fmla="+- 0 8973 8551"/>
                                  <a:gd name="T135" fmla="*/ 8973 h 777"/>
                                  <a:gd name="T136" fmla="+- 0 1693 825"/>
                                  <a:gd name="T137" fmla="*/ T136 w 1058"/>
                                  <a:gd name="T138" fmla="+- 0 8950 8551"/>
                                  <a:gd name="T139" fmla="*/ 8950 h 777"/>
                                  <a:gd name="T140" fmla="+- 0 1419 825"/>
                                  <a:gd name="T141" fmla="*/ T140 w 1058"/>
                                  <a:gd name="T142" fmla="+- 0 8562 8551"/>
                                  <a:gd name="T143" fmla="*/ 8562 h 777"/>
                                  <a:gd name="T144" fmla="+- 0 1244 825"/>
                                  <a:gd name="T145" fmla="*/ T144 w 1058"/>
                                  <a:gd name="T146" fmla="+- 0 8639 8551"/>
                                  <a:gd name="T147" fmla="*/ 8639 h 777"/>
                                  <a:gd name="T148" fmla="+- 0 1253 825"/>
                                  <a:gd name="T149" fmla="*/ T148 w 1058"/>
                                  <a:gd name="T150" fmla="+- 0 8743 8551"/>
                                  <a:gd name="T151" fmla="*/ 8743 h 777"/>
                                  <a:gd name="T152" fmla="+- 0 1419 825"/>
                                  <a:gd name="T153" fmla="*/ T152 w 1058"/>
                                  <a:gd name="T154" fmla="+- 0 8786 8551"/>
                                  <a:gd name="T155" fmla="*/ 8786 h 777"/>
                                  <a:gd name="T156" fmla="+- 0 1486 825"/>
                                  <a:gd name="T157" fmla="*/ T156 w 1058"/>
                                  <a:gd name="T158" fmla="+- 0 8836 8551"/>
                                  <a:gd name="T159" fmla="*/ 8836 h 777"/>
                                  <a:gd name="T160" fmla="+- 0 1617 825"/>
                                  <a:gd name="T161" fmla="*/ T160 w 1058"/>
                                  <a:gd name="T162" fmla="+- 0 8791 8551"/>
                                  <a:gd name="T163" fmla="*/ 8791 h 777"/>
                                  <a:gd name="T164" fmla="+- 0 1658 825"/>
                                  <a:gd name="T165" fmla="*/ T164 w 1058"/>
                                  <a:gd name="T166" fmla="+- 0 8739 8551"/>
                                  <a:gd name="T167" fmla="*/ 8739 h 777"/>
                                  <a:gd name="T168" fmla="+- 0 1664 825"/>
                                  <a:gd name="T169" fmla="*/ T168 w 1058"/>
                                  <a:gd name="T170" fmla="+- 0 8716 8551"/>
                                  <a:gd name="T171" fmla="*/ 8716 h 777"/>
                                  <a:gd name="T172" fmla="+- 0 1792 825"/>
                                  <a:gd name="T173" fmla="*/ T172 w 1058"/>
                                  <a:gd name="T174" fmla="+- 0 8671 8551"/>
                                  <a:gd name="T175" fmla="*/ 8671 h 777"/>
                                  <a:gd name="T176" fmla="+- 0 1664 825"/>
                                  <a:gd name="T177" fmla="*/ T176 w 1058"/>
                                  <a:gd name="T178" fmla="+- 0 8661 8551"/>
                                  <a:gd name="T179" fmla="*/ 8661 h 777"/>
                                  <a:gd name="T180" fmla="+- 0 1649 825"/>
                                  <a:gd name="T181" fmla="*/ T180 w 1058"/>
                                  <a:gd name="T182" fmla="+- 0 8641 8551"/>
                                  <a:gd name="T183" fmla="*/ 8641 h 777"/>
                                  <a:gd name="T184" fmla="+- 0 1533 825"/>
                                  <a:gd name="T185" fmla="*/ T184 w 1058"/>
                                  <a:gd name="T186" fmla="+- 0 8556 8551"/>
                                  <a:gd name="T187" fmla="*/ 8556 h 777"/>
                                  <a:gd name="T188" fmla="+- 0 1650 825"/>
                                  <a:gd name="T189" fmla="*/ T188 w 1058"/>
                                  <a:gd name="T190" fmla="+- 0 8745 8551"/>
                                  <a:gd name="T191" fmla="*/ 8745 h 777"/>
                                  <a:gd name="T192" fmla="+- 0 1645 825"/>
                                  <a:gd name="T193" fmla="*/ T192 w 1058"/>
                                  <a:gd name="T194" fmla="+- 0 8641 8551"/>
                                  <a:gd name="T195" fmla="*/ 8641 h 77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Lst>
                                <a:rect l="0" t="0" r="r" b="b"/>
                                <a:pathLst>
                                  <a:path w="1058" h="777">
                                    <a:moveTo>
                                      <a:pt x="613" y="345"/>
                                    </a:moveTo>
                                    <a:lnTo>
                                      <a:pt x="571" y="345"/>
                                    </a:lnTo>
                                    <a:lnTo>
                                      <a:pt x="512" y="351"/>
                                    </a:lnTo>
                                    <a:lnTo>
                                      <a:pt x="437" y="370"/>
                                    </a:lnTo>
                                    <a:lnTo>
                                      <a:pt x="345" y="412"/>
                                    </a:lnTo>
                                    <a:lnTo>
                                      <a:pt x="236" y="483"/>
                                    </a:lnTo>
                                    <a:lnTo>
                                      <a:pt x="105" y="487"/>
                                    </a:lnTo>
                                    <a:lnTo>
                                      <a:pt x="37" y="499"/>
                                    </a:lnTo>
                                    <a:lnTo>
                                      <a:pt x="9" y="530"/>
                                    </a:lnTo>
                                    <a:lnTo>
                                      <a:pt x="0" y="590"/>
                                    </a:lnTo>
                                    <a:lnTo>
                                      <a:pt x="0" y="607"/>
                                    </a:lnTo>
                                    <a:lnTo>
                                      <a:pt x="0" y="645"/>
                                    </a:lnTo>
                                    <a:lnTo>
                                      <a:pt x="0" y="668"/>
                                    </a:lnTo>
                                    <a:lnTo>
                                      <a:pt x="0" y="681"/>
                                    </a:lnTo>
                                    <a:lnTo>
                                      <a:pt x="69" y="681"/>
                                    </a:lnTo>
                                    <a:lnTo>
                                      <a:pt x="83" y="719"/>
                                    </a:lnTo>
                                    <a:lnTo>
                                      <a:pt x="108" y="749"/>
                                    </a:lnTo>
                                    <a:lnTo>
                                      <a:pt x="142" y="769"/>
                                    </a:lnTo>
                                    <a:lnTo>
                                      <a:pt x="182" y="776"/>
                                    </a:lnTo>
                                    <a:lnTo>
                                      <a:pt x="222" y="769"/>
                                    </a:lnTo>
                                    <a:lnTo>
                                      <a:pt x="256" y="749"/>
                                    </a:lnTo>
                                    <a:lnTo>
                                      <a:pt x="273" y="729"/>
                                    </a:lnTo>
                                    <a:lnTo>
                                      <a:pt x="179" y="729"/>
                                    </a:lnTo>
                                    <a:lnTo>
                                      <a:pt x="156" y="724"/>
                                    </a:lnTo>
                                    <a:lnTo>
                                      <a:pt x="136" y="711"/>
                                    </a:lnTo>
                                    <a:lnTo>
                                      <a:pt x="123" y="692"/>
                                    </a:lnTo>
                                    <a:lnTo>
                                      <a:pt x="119" y="668"/>
                                    </a:lnTo>
                                    <a:lnTo>
                                      <a:pt x="123" y="645"/>
                                    </a:lnTo>
                                    <a:lnTo>
                                      <a:pt x="136" y="625"/>
                                    </a:lnTo>
                                    <a:lnTo>
                                      <a:pt x="156" y="612"/>
                                    </a:lnTo>
                                    <a:lnTo>
                                      <a:pt x="179" y="607"/>
                                    </a:lnTo>
                                    <a:lnTo>
                                      <a:pt x="1003" y="607"/>
                                    </a:lnTo>
                                    <a:lnTo>
                                      <a:pt x="1030" y="589"/>
                                    </a:lnTo>
                                    <a:lnTo>
                                      <a:pt x="1043" y="571"/>
                                    </a:lnTo>
                                    <a:lnTo>
                                      <a:pt x="967" y="571"/>
                                    </a:lnTo>
                                    <a:lnTo>
                                      <a:pt x="965" y="540"/>
                                    </a:lnTo>
                                    <a:lnTo>
                                      <a:pt x="961" y="515"/>
                                    </a:lnTo>
                                    <a:lnTo>
                                      <a:pt x="956" y="497"/>
                                    </a:lnTo>
                                    <a:lnTo>
                                      <a:pt x="950" y="488"/>
                                    </a:lnTo>
                                    <a:lnTo>
                                      <a:pt x="946" y="483"/>
                                    </a:lnTo>
                                    <a:lnTo>
                                      <a:pt x="320" y="483"/>
                                    </a:lnTo>
                                    <a:lnTo>
                                      <a:pt x="390" y="424"/>
                                    </a:lnTo>
                                    <a:lnTo>
                                      <a:pt x="478" y="400"/>
                                    </a:lnTo>
                                    <a:lnTo>
                                      <a:pt x="554" y="395"/>
                                    </a:lnTo>
                                    <a:lnTo>
                                      <a:pt x="648" y="395"/>
                                    </a:lnTo>
                                    <a:lnTo>
                                      <a:pt x="718" y="386"/>
                                    </a:lnTo>
                                    <a:lnTo>
                                      <a:pt x="851" y="386"/>
                                    </a:lnTo>
                                    <a:lnTo>
                                      <a:pt x="847" y="383"/>
                                    </a:lnTo>
                                    <a:lnTo>
                                      <a:pt x="823" y="371"/>
                                    </a:lnTo>
                                    <a:lnTo>
                                      <a:pt x="777" y="358"/>
                                    </a:lnTo>
                                    <a:lnTo>
                                      <a:pt x="721" y="350"/>
                                    </a:lnTo>
                                    <a:lnTo>
                                      <a:pt x="663" y="346"/>
                                    </a:lnTo>
                                    <a:lnTo>
                                      <a:pt x="613" y="345"/>
                                    </a:lnTo>
                                    <a:close/>
                                    <a:moveTo>
                                      <a:pt x="741" y="681"/>
                                    </a:moveTo>
                                    <a:lnTo>
                                      <a:pt x="686" y="681"/>
                                    </a:lnTo>
                                    <a:lnTo>
                                      <a:pt x="700" y="719"/>
                                    </a:lnTo>
                                    <a:lnTo>
                                      <a:pt x="725" y="749"/>
                                    </a:lnTo>
                                    <a:lnTo>
                                      <a:pt x="759" y="769"/>
                                    </a:lnTo>
                                    <a:lnTo>
                                      <a:pt x="799" y="776"/>
                                    </a:lnTo>
                                    <a:lnTo>
                                      <a:pt x="839" y="769"/>
                                    </a:lnTo>
                                    <a:lnTo>
                                      <a:pt x="873" y="749"/>
                                    </a:lnTo>
                                    <a:lnTo>
                                      <a:pt x="890" y="729"/>
                                    </a:lnTo>
                                    <a:lnTo>
                                      <a:pt x="799" y="729"/>
                                    </a:lnTo>
                                    <a:lnTo>
                                      <a:pt x="775" y="724"/>
                                    </a:lnTo>
                                    <a:lnTo>
                                      <a:pt x="756" y="711"/>
                                    </a:lnTo>
                                    <a:lnTo>
                                      <a:pt x="743" y="692"/>
                                    </a:lnTo>
                                    <a:lnTo>
                                      <a:pt x="741" y="681"/>
                                    </a:lnTo>
                                    <a:close/>
                                    <a:moveTo>
                                      <a:pt x="799" y="607"/>
                                    </a:moveTo>
                                    <a:lnTo>
                                      <a:pt x="179" y="607"/>
                                    </a:lnTo>
                                    <a:lnTo>
                                      <a:pt x="203" y="612"/>
                                    </a:lnTo>
                                    <a:lnTo>
                                      <a:pt x="222" y="625"/>
                                    </a:lnTo>
                                    <a:lnTo>
                                      <a:pt x="235" y="645"/>
                                    </a:lnTo>
                                    <a:lnTo>
                                      <a:pt x="240" y="668"/>
                                    </a:lnTo>
                                    <a:lnTo>
                                      <a:pt x="235" y="692"/>
                                    </a:lnTo>
                                    <a:lnTo>
                                      <a:pt x="222" y="711"/>
                                    </a:lnTo>
                                    <a:lnTo>
                                      <a:pt x="203" y="724"/>
                                    </a:lnTo>
                                    <a:lnTo>
                                      <a:pt x="179" y="729"/>
                                    </a:lnTo>
                                    <a:lnTo>
                                      <a:pt x="273" y="729"/>
                                    </a:lnTo>
                                    <a:lnTo>
                                      <a:pt x="282" y="719"/>
                                    </a:lnTo>
                                    <a:lnTo>
                                      <a:pt x="295" y="681"/>
                                    </a:lnTo>
                                    <a:lnTo>
                                      <a:pt x="741" y="681"/>
                                    </a:lnTo>
                                    <a:lnTo>
                                      <a:pt x="738" y="668"/>
                                    </a:lnTo>
                                    <a:lnTo>
                                      <a:pt x="743" y="645"/>
                                    </a:lnTo>
                                    <a:lnTo>
                                      <a:pt x="756" y="625"/>
                                    </a:lnTo>
                                    <a:lnTo>
                                      <a:pt x="775" y="612"/>
                                    </a:lnTo>
                                    <a:lnTo>
                                      <a:pt x="799" y="607"/>
                                    </a:lnTo>
                                    <a:close/>
                                    <a:moveTo>
                                      <a:pt x="1003" y="607"/>
                                    </a:moveTo>
                                    <a:lnTo>
                                      <a:pt x="799" y="607"/>
                                    </a:lnTo>
                                    <a:lnTo>
                                      <a:pt x="823" y="612"/>
                                    </a:lnTo>
                                    <a:lnTo>
                                      <a:pt x="842" y="625"/>
                                    </a:lnTo>
                                    <a:lnTo>
                                      <a:pt x="855" y="645"/>
                                    </a:lnTo>
                                    <a:lnTo>
                                      <a:pt x="860" y="668"/>
                                    </a:lnTo>
                                    <a:lnTo>
                                      <a:pt x="855" y="692"/>
                                    </a:lnTo>
                                    <a:lnTo>
                                      <a:pt x="842" y="711"/>
                                    </a:lnTo>
                                    <a:lnTo>
                                      <a:pt x="823" y="724"/>
                                    </a:lnTo>
                                    <a:lnTo>
                                      <a:pt x="799" y="729"/>
                                    </a:lnTo>
                                    <a:lnTo>
                                      <a:pt x="890" y="729"/>
                                    </a:lnTo>
                                    <a:lnTo>
                                      <a:pt x="898" y="719"/>
                                    </a:lnTo>
                                    <a:lnTo>
                                      <a:pt x="912" y="681"/>
                                    </a:lnTo>
                                    <a:lnTo>
                                      <a:pt x="950" y="681"/>
                                    </a:lnTo>
                                    <a:lnTo>
                                      <a:pt x="955" y="674"/>
                                    </a:lnTo>
                                    <a:lnTo>
                                      <a:pt x="960" y="660"/>
                                    </a:lnTo>
                                    <a:lnTo>
                                      <a:pt x="964" y="640"/>
                                    </a:lnTo>
                                    <a:lnTo>
                                      <a:pt x="966" y="616"/>
                                    </a:lnTo>
                                    <a:lnTo>
                                      <a:pt x="1001" y="609"/>
                                    </a:lnTo>
                                    <a:lnTo>
                                      <a:pt x="1003" y="607"/>
                                    </a:lnTo>
                                    <a:close/>
                                    <a:moveTo>
                                      <a:pt x="1043" y="165"/>
                                    </a:moveTo>
                                    <a:lnTo>
                                      <a:pt x="967" y="165"/>
                                    </a:lnTo>
                                    <a:lnTo>
                                      <a:pt x="985" y="168"/>
                                    </a:lnTo>
                                    <a:lnTo>
                                      <a:pt x="1000" y="178"/>
                                    </a:lnTo>
                                    <a:lnTo>
                                      <a:pt x="1009" y="193"/>
                                    </a:lnTo>
                                    <a:lnTo>
                                      <a:pt x="1013" y="211"/>
                                    </a:lnTo>
                                    <a:lnTo>
                                      <a:pt x="1013" y="526"/>
                                    </a:lnTo>
                                    <a:lnTo>
                                      <a:pt x="1009" y="543"/>
                                    </a:lnTo>
                                    <a:lnTo>
                                      <a:pt x="999" y="558"/>
                                    </a:lnTo>
                                    <a:lnTo>
                                      <a:pt x="985" y="568"/>
                                    </a:lnTo>
                                    <a:lnTo>
                                      <a:pt x="967" y="571"/>
                                    </a:lnTo>
                                    <a:lnTo>
                                      <a:pt x="1043" y="571"/>
                                    </a:lnTo>
                                    <a:lnTo>
                                      <a:pt x="1050" y="560"/>
                                    </a:lnTo>
                                    <a:lnTo>
                                      <a:pt x="1058" y="526"/>
                                    </a:lnTo>
                                    <a:lnTo>
                                      <a:pt x="1058" y="211"/>
                                    </a:lnTo>
                                    <a:lnTo>
                                      <a:pt x="1051" y="176"/>
                                    </a:lnTo>
                                    <a:lnTo>
                                      <a:pt x="1043" y="165"/>
                                    </a:lnTo>
                                    <a:close/>
                                    <a:moveTo>
                                      <a:pt x="648" y="395"/>
                                    </a:moveTo>
                                    <a:lnTo>
                                      <a:pt x="554" y="395"/>
                                    </a:lnTo>
                                    <a:lnTo>
                                      <a:pt x="585" y="396"/>
                                    </a:lnTo>
                                    <a:lnTo>
                                      <a:pt x="585" y="483"/>
                                    </a:lnTo>
                                    <a:lnTo>
                                      <a:pt x="636" y="483"/>
                                    </a:lnTo>
                                    <a:lnTo>
                                      <a:pt x="636" y="396"/>
                                    </a:lnTo>
                                    <a:lnTo>
                                      <a:pt x="648" y="395"/>
                                    </a:lnTo>
                                    <a:close/>
                                    <a:moveTo>
                                      <a:pt x="851" y="386"/>
                                    </a:moveTo>
                                    <a:lnTo>
                                      <a:pt x="718" y="386"/>
                                    </a:lnTo>
                                    <a:lnTo>
                                      <a:pt x="765" y="392"/>
                                    </a:lnTo>
                                    <a:lnTo>
                                      <a:pt x="794" y="422"/>
                                    </a:lnTo>
                                    <a:lnTo>
                                      <a:pt x="824" y="483"/>
                                    </a:lnTo>
                                    <a:lnTo>
                                      <a:pt x="946" y="483"/>
                                    </a:lnTo>
                                    <a:lnTo>
                                      <a:pt x="899" y="431"/>
                                    </a:lnTo>
                                    <a:lnTo>
                                      <a:pt x="868" y="399"/>
                                    </a:lnTo>
                                    <a:lnTo>
                                      <a:pt x="851" y="386"/>
                                    </a:lnTo>
                                    <a:close/>
                                    <a:moveTo>
                                      <a:pt x="647" y="0"/>
                                    </a:moveTo>
                                    <a:lnTo>
                                      <a:pt x="605" y="0"/>
                                    </a:lnTo>
                                    <a:lnTo>
                                      <a:pt x="594" y="11"/>
                                    </a:lnTo>
                                    <a:lnTo>
                                      <a:pt x="594" y="53"/>
                                    </a:lnTo>
                                    <a:lnTo>
                                      <a:pt x="428" y="53"/>
                                    </a:lnTo>
                                    <a:lnTo>
                                      <a:pt x="417" y="64"/>
                                    </a:lnTo>
                                    <a:lnTo>
                                      <a:pt x="419" y="88"/>
                                    </a:lnTo>
                                    <a:lnTo>
                                      <a:pt x="429" y="96"/>
                                    </a:lnTo>
                                    <a:lnTo>
                                      <a:pt x="594" y="96"/>
                                    </a:lnTo>
                                    <a:lnTo>
                                      <a:pt x="594" y="192"/>
                                    </a:lnTo>
                                    <a:lnTo>
                                      <a:pt x="428" y="192"/>
                                    </a:lnTo>
                                    <a:lnTo>
                                      <a:pt x="417" y="203"/>
                                    </a:lnTo>
                                    <a:lnTo>
                                      <a:pt x="419" y="227"/>
                                    </a:lnTo>
                                    <a:lnTo>
                                      <a:pt x="429" y="235"/>
                                    </a:lnTo>
                                    <a:lnTo>
                                      <a:pt x="594" y="235"/>
                                    </a:lnTo>
                                    <a:lnTo>
                                      <a:pt x="594" y="274"/>
                                    </a:lnTo>
                                    <a:lnTo>
                                      <a:pt x="605" y="285"/>
                                    </a:lnTo>
                                    <a:lnTo>
                                      <a:pt x="647" y="285"/>
                                    </a:lnTo>
                                    <a:lnTo>
                                      <a:pt x="661" y="285"/>
                                    </a:lnTo>
                                    <a:lnTo>
                                      <a:pt x="671" y="284"/>
                                    </a:lnTo>
                                    <a:lnTo>
                                      <a:pt x="708" y="280"/>
                                    </a:lnTo>
                                    <a:lnTo>
                                      <a:pt x="752" y="267"/>
                                    </a:lnTo>
                                    <a:lnTo>
                                      <a:pt x="792" y="240"/>
                                    </a:lnTo>
                                    <a:lnTo>
                                      <a:pt x="813" y="194"/>
                                    </a:lnTo>
                                    <a:lnTo>
                                      <a:pt x="825" y="194"/>
                                    </a:lnTo>
                                    <a:lnTo>
                                      <a:pt x="826" y="194"/>
                                    </a:lnTo>
                                    <a:lnTo>
                                      <a:pt x="833" y="188"/>
                                    </a:lnTo>
                                    <a:lnTo>
                                      <a:pt x="837" y="182"/>
                                    </a:lnTo>
                                    <a:lnTo>
                                      <a:pt x="839" y="172"/>
                                    </a:lnTo>
                                    <a:lnTo>
                                      <a:pt x="839" y="166"/>
                                    </a:lnTo>
                                    <a:lnTo>
                                      <a:pt x="839" y="165"/>
                                    </a:lnTo>
                                    <a:lnTo>
                                      <a:pt x="1043" y="165"/>
                                    </a:lnTo>
                                    <a:lnTo>
                                      <a:pt x="1031" y="147"/>
                                    </a:lnTo>
                                    <a:lnTo>
                                      <a:pt x="1002" y="127"/>
                                    </a:lnTo>
                                    <a:lnTo>
                                      <a:pt x="967" y="120"/>
                                    </a:lnTo>
                                    <a:lnTo>
                                      <a:pt x="839" y="120"/>
                                    </a:lnTo>
                                    <a:lnTo>
                                      <a:pt x="839" y="115"/>
                                    </a:lnTo>
                                    <a:lnTo>
                                      <a:pt x="839" y="112"/>
                                    </a:lnTo>
                                    <a:lnTo>
                                      <a:pt x="839" y="110"/>
                                    </a:lnTo>
                                    <a:lnTo>
                                      <a:pt x="837" y="101"/>
                                    </a:lnTo>
                                    <a:lnTo>
                                      <a:pt x="833" y="96"/>
                                    </a:lnTo>
                                    <a:lnTo>
                                      <a:pt x="826" y="91"/>
                                    </a:lnTo>
                                    <a:lnTo>
                                      <a:pt x="824" y="90"/>
                                    </a:lnTo>
                                    <a:lnTo>
                                      <a:pt x="813" y="90"/>
                                    </a:lnTo>
                                    <a:lnTo>
                                      <a:pt x="792" y="45"/>
                                    </a:lnTo>
                                    <a:lnTo>
                                      <a:pt x="752" y="18"/>
                                    </a:lnTo>
                                    <a:lnTo>
                                      <a:pt x="708" y="5"/>
                                    </a:lnTo>
                                    <a:lnTo>
                                      <a:pt x="671" y="1"/>
                                    </a:lnTo>
                                    <a:lnTo>
                                      <a:pt x="661" y="0"/>
                                    </a:lnTo>
                                    <a:lnTo>
                                      <a:pt x="647" y="0"/>
                                    </a:lnTo>
                                    <a:close/>
                                    <a:moveTo>
                                      <a:pt x="825" y="194"/>
                                    </a:moveTo>
                                    <a:lnTo>
                                      <a:pt x="813" y="194"/>
                                    </a:lnTo>
                                    <a:lnTo>
                                      <a:pt x="820" y="194"/>
                                    </a:lnTo>
                                    <a:lnTo>
                                      <a:pt x="825" y="194"/>
                                    </a:lnTo>
                                    <a:close/>
                                    <a:moveTo>
                                      <a:pt x="820" y="90"/>
                                    </a:moveTo>
                                    <a:lnTo>
                                      <a:pt x="813" y="90"/>
                                    </a:lnTo>
                                    <a:lnTo>
                                      <a:pt x="824" y="90"/>
                                    </a:lnTo>
                                    <a:lnTo>
                                      <a:pt x="820" y="90"/>
                                    </a:ln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margin">
                        <wp14:pctWidth>0</wp14:pctWidth>
                      </wp14:sizeRelH>
                    </wp:anchor>
                  </w:drawing>
                </mc:Choice>
                <mc:Fallback>
                  <w:pict>
                    <v:shape w14:anchorId="2BC4971F" id="docshape214" o:spid="_x0000_s1026" style="position:absolute;margin-left:4.05pt;margin-top:17.8pt;width:54.75pt;height:40.05pt;z-index:25165825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coordsize="1058,77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6uFeiw4AAPdKAAAOAAAAZHJzL2Uyb0RvYy54bWysXG1vI7cR/l6g/2Ghjy1yFveVa5wvKBKk&#10;KJC+ANn+AFmWz0ZlrSrpzpf++jxDclbkirNkiyLArR09Sw7nmRnODGl9/P7b2774ujudX8fDw0p9&#10;WK+K3WE7Pr0ePj+s/jn89J1eFefL5vC02Y+H3cPq19159f2n3//u4/vxfleOL+P+aXcqMMjhfP9+&#10;fFi9XC7H+7u78/Zl97Y5fxiPuwM+fB5Pb5sLfj19vns6bd4x+tv+rlyv27v38fR0PI3b3fmM//uj&#10;/XD1yYz//LzbXv7+/HzeXYr9wwqyXcy/J/PvI/179+nj5v7zaXN8ed06MTb/gxRvm9cDJp2G+nFz&#10;2RRfTq83Q729bk/jeXy+fNiOb3fj8/PrdmfWgNWo9Ww1v7xsjjuzFijnfJzUdP7/Dbv929dfjv84&#10;kejn48/j9l9naOTu/Xi+nz6hX87AFI/vfx2fwOHmy2U0i/32fHqjN7GM4pvR6a+TTnffLsUW/7Pt&#10;m6psVsUWHzVr3VYN6fxuc88vb7+cL3/ejWagzdefzxdLyRN+Mgp9Kg6bN8w6gL7ntz3Y+eN3xbpQ&#10;ZVsWGiM7OKMUo/5wVwzr4r1Q60bPQSWDzFC6L1Whm0bNYRXDMJYBvRRd181RNaPsYHGxoAErPIlV&#10;C2K1DDIj9etmHRWrYxjGMqCoWHA8T13QVExbPYNILC2IpULN96pvo3IpX/cGFRVMhdrv1zommfKV&#10;P6hSki3Ufl92cZ0pnwCDissWUqDWdRcVzqdgUK0kXMhBX5WCcD4NBhUVrpzxoGG1tw5Q+iwMmFFw&#10;gRkLZQcDifhA6fMAxTVFXLYZD3WUVAoEVzcoJT8oQxZEgyt9GmSDK0MalC7jwvksDMDEFVfNWFAN&#10;RosorvJ56AkVVVwV8qC6HjZyy2rl0zBUkjtUMxrWvRDZfCJ6QsWFC4lQHRlJRDifh6GS3KEKeejX&#10;VR/XnE+EQUWFq0MiVLWuYsLVPg9DLflDHfKg+yauudonwqDiwoVEqLZDzLzVXO3zMNSSQ9QhD7qv&#10;EJYiNlf7RBhUXLiQCNXUceF8HgZ4dNwhmpAH3a/jmsP+enV+g4oK14REqEZFw1zj8zA0kkM0IQ99&#10;CdeJaa7xiTCouHAhEapFDIvQ2vg8DI3kEEhM/D0akT9Oa+MTYVBR4dqQCEm41udhaCWHaEMe+lLH&#10;N6/WJ8Kg4sKFRKimjdpc6/MwtJJDtCEPIq2tT4RMaxsSIW37rc/D0EoO0YU89Ip8P+KtnU+EQUU1&#10;14VESMJ1Pg9DJzlEF/LQmzQ6JpxPhEHFhQuJUGodTZiQNV99f4A+4qGkC3kQs7nOJ0LO5nRIBGwu&#10;uvFrn4cBZh4XToc8iFmJ9omQsxIdEiFlJdrnYdCSQ+iQB5NvxGxO+0TIWYkOiVAtOf/t9qV9HgYt&#10;OUQf8iBqrveJkDXXh0SoNp5s9j4PQy85RB/yYFLcmOZ6nwg5Ee5DIlRHW/Wt5nqfhwEFVdzm+pAH&#10;Mc71PhFynFPrkAnV6WhCp9Y+EwNeE+RT65ALVNLxzV+tfTYMLBpPEN04UtgyX0jWUdUzjkpXvCZK&#10;GBIiegYilzei7BpqHXICxxV06HMCCSXvQMzkiW0HoSvjebEKCmxNsLgOZxW20lU0S1GzGlsuslVI&#10;CgoGDBjZNFRYZhNMkDAkRel4ZFbK52RQcqWtQlJ6VcbzPKV8VgwsLuGs2FY6nsCrsNxWYr0NgeYs&#10;x5M9FVTcYLkTdFiGpKhaRWO0QvDx9l4lVt3oqDHQ2mFPzY8Yy0HdrQkm6DAkRdVdtEJTpc8Jej2i&#10;p8xqb0wdz6xUUHwbWFzCefXdKrjebbRWYfmtxPpbzQpw3dOSYzpEH/TKioEJEoakqLaP67AKPUUs&#10;wtWsCkcJG8/rVeWzYmBxCed1eC3oMCzElViJq3kp3lBLNabDsBYnmCDhzFNKFNoxlsNqXInluJrX&#10;463QyYDF+ywTTJBw5illE2e59jkZlFiTq3lR3tWCHYZVOcHiEs7LconlsC5XYmGOpgOrxu16WvDl&#10;oDTXHWCChDNPqWnAiC+HxTmKAilzmJXnWsOponYY1OcGFpfwpkBX0dxQhRW6Ekt0VPgzHQrtPhUU&#10;6bqT+n1IpYMBVUvNzYgOwzIdr0k6nBXqupM8JajUDUzQ4cxTWswdlTD0FLFYV7NqXXdIMqIsB+W6&#10;gcUlnNfrHUqPmIRhwa7Eil3NSnbddkKO3QV7CsEECWeeIukwrNqpjRGvUlBGBGaj21aS0GfFwOIS&#10;ziv3to7vy2HprsTaHUn6TMJakDCo3nULmCDhzFOaKh6xw/pdiQU8UuBQwgaBKWqHQQkPhBQPb2p4&#10;2ugjvhwW8Uqs4tWsjNddHT8yUkEdb2BxHd4W8vFKKqzklVjKq1ktb+iL6jAo5kOWcTT9mQ+fNy98&#10;Hr39dnAH0vip2NDthrU5Az+OZzr7HlAw44R7qOh0GEMARafXAhh+SmBzlJwEw2UIjOIvZ2iq6Qyc&#10;z9mXJaECy8D7rNGp2iE4apQcYWBtFp63UqoDaHRk7zmjU1Ju4HlLpQzZwPOWSukqwZFk5ghDuaOB&#10;5y2VEjmC20sHSRugrMrA85ZKKY6B5y2V8g2CI0vIWSpt/gaet1TqmhMc+2fO6LQtGnjeUmmPMvC8&#10;pdKGQXCE+RxhKHobeN5SKZQSHAEwZ3SKawaet1TqGRp43lJNE4/w1HvLEcf01OwLectVa7de6kxl&#10;zTBFJzSK8l5wa6a+TdYLHKGojZL3gqNYoauR9wIvOjNMmeaBUet09ykRkzlSUQmeJRLHKpUZrBRH&#10;KypQ82bgRWcGLMURS6F8y5qBY5ZCNZX1AkctKm7yXmCmUWvkvcCLzgxdaPZbD1XIxLNm4OiFax95&#10;L3D8Qk838wVeNNLGLJE4hlEWl/UCRzGFpMp7we5pLmk64SLm/ArmaVXgCuYjvbO5P24ulGvxj8U7&#10;LpPSxb3i5WFFd+7og7fx624YDeRCOVfrokkFa7YTXxH7g49sqHaDC16R/Dk/j2bEhjrnhJusnD/n&#10;p8XVzkMrFI92Zv6cnxZH89F4NcZdwpUVkn/CTazyOPy043GEricy+XN+unlt1KxxLLQ0rTXvBl3V&#10;JRROJyBag+w/jWpxiJKBmghjsflpxbcztjiVzxgLHrGEctlHm4BR2YdVdtM2wxLxkwmASRIO+dvS&#10;rKaHSThMv4ijupRwXbuIK+n0IGO8srGGlJKvdJEKZ0iL81JcMvOmcDwvDiUW1+sMvZsSBtYvP52e&#10;6RAE621RIi6OR8c5hEvYijlUIVzC8pSTr7V1MmIYy8VPJ59bb5twbNZfyi9wwuoWnHAg5HLOHxGn&#10;FzWzpu44lkyxbwnYU+ctC2djWYN+//J4NtY2U4rHquOnVWHvVFgjrV0cj1rZkK9GP2MRR015g+Od&#10;kefjp50Xl3DzcNTuoPESJl1T84twOFtfkq+hhjdw1bRNslz8tPLhNkMWrqMjTxoPjaOleTV1+HNw&#10;dFZhcMv60841q4Rd0a5txrPX70VX6lzGXoHnpXW01MMm+cDzIu4mK2D9bvfjeYdXbzOJziXQ111C&#10;yiRaatNBiiuSR+enZbGjmxbApTaUzrVIUgG7ozMGGi+xoXR0E4RwiQ1F0+lexnjoxFtcYsPDfU6L&#10;S2wUk3wpHPWySb6E93W88SQ2FBxsmfFSG8qtJTCvC9bjdH4N8pL15G4HJe8Gie2F04LUdlXSaTO0&#10;mdr+SjrLJVxiO53GS2zPLF9qu+f1pthm/aXSltz0puT0K5H2ldQvJr0kskjZetiKXHSgQ/gMPU9W&#10;m0hb2AtSdoD7+3behF2xl14tmuWXvSCSwkhuIA/P01g18VaTyrI03RggdSayNhwFWFxCnZoOajPo&#10;mcZLuAHLl3IDXm/KDVh/KTfIDcqarhlivanNCtelrF4SboArJZk4xwdOOJe29H7iYzlF6On4mnhL&#10;pqhuE1fLqQRM2uZOLRqdSwJGbJ8teclh3J6EU3Y3uuQwnKNfkTw8P63D9K5fjfu6KXktQ3Rym1iY&#10;zRMUujzLQJd24QJoHrDBdbPlEV13uZmamrxYfrpFu+23SSSarBzcAl+cmJWdKpxw5zSvwkLXxmq7&#10;gR0vL5k6XjDgtG4cMK1tl/3j8D4x9Y0xspZlC74tVSQDzi1+GmfAFa5RL2mKcamGWZvZWGNcat7b&#10;Fae1dFuASVrKLek6dwJXJfadjs7DYU41ukdL2tR0lZRwifYjrltm4bTzyHo6IWEt8dPt7/BEmrcC&#10;flE+sYRdsk1bfrLHSTpv6SI5ZGAcS8hPK2njNJkIbgzD4cfSemr6i1TMmYK5w3nsaoujuR5Yoj9S&#10;o+KiSVOe5VaaCcNljGXh3FKTOLdWqgRyFltOp3VMFD8tYbxaqlSWxmPGsnGJVIXNqUQgW5q3dd2W&#10;JM6dciVx7oSjxJ8VLc3b0V8vwArw13zLOLrvSbjprIz1y0+rZ1xus7hEyqVdekBXdJbkowtKNG8a&#10;Z0NREucuieBa0/K87kSHLootyuf6Jriul4fDBcis8aYckPXLT6vnKdlIpYBoENuc9Xq0yyPxk0ek&#10;v90hVSdcifMh/G1D3lJycYkGMbeoVKJYveJS8tkdge5FLFNi07pEBNT05xJQ33RMyurlp1Uz762J&#10;4zP2jwSM3S1RwHbOe9EiXlopB4NEqHKhZVlruPJp1LHMAYe9OUrex28DgrSTswqTIcEdAKRxUiha&#10;ktZm+hONKWEnIFsNP/8763FLuhmNJUX3nU7YzdXE6aidTui9L985j/vXp59e93vqkJ9Pnx9/2J+K&#10;rxt8cVLZ03/OlALY3txyPIz0Glua+/4g+sog+hqm8/3j+PQrvj7oNNpvX8K3ReGHl/H0n1Xxjm9e&#10;elid//1lc9qtiv1fDvhqox5/eAEtXswvddPR2k7+J4/+J5vDFkM9rC4r3MqkH3+42K93+nI8vX5+&#10;wUzKXB44jH/C1xY9v9LXC5nvN7JSuV/w7UpGN+6boOjrm/zfDer6fVWffgMAAP//AwBQSwMEFAAG&#10;AAgAAAAhAA96cZPdAAAACAEAAA8AAABkcnMvZG93bnJldi54bWxMj81OwzAQhO9IvIO1SNyoE1D6&#10;k8apKiTEAYTUFCGO23hJosbrYLtteHucE9xmNaPZb4rNaHpxJuc7ywrSWQKCuLa640bB+/7pbgnC&#10;B2SNvWVS8EMeNuX1VYG5thfe0bkKjYgl7HNU0IYw5FL6uiWDfmYH4uh9WWcwxNM1Uju8xHLTy/sk&#10;mUuDHccPLQ702FJ9rE5GwZAd316+K9yaV8f48amfzX7FSt3ejNs1iEBj+AvDhB/RoYxMB3ti7UWv&#10;YJnGoIKHbA5istNFFIdJZAuQZSH/Dyh/AQAA//8DAFBLAQItABQABgAIAAAAIQC2gziS/gAAAOEB&#10;AAATAAAAAAAAAAAAAAAAAAAAAABbQ29udGVudF9UeXBlc10ueG1sUEsBAi0AFAAGAAgAAAAhADj9&#10;If/WAAAAlAEAAAsAAAAAAAAAAAAAAAAALwEAAF9yZWxzLy5yZWxzUEsBAi0AFAAGAAgAAAAhADjq&#10;4V6LDgAA90oAAA4AAAAAAAAAAAAAAAAALgIAAGRycy9lMm9Eb2MueG1sUEsBAi0AFAAGAAgAAAAh&#10;AA96cZPdAAAACAEAAA8AAAAAAAAAAAAAAAAA5RAAAGRycy9kb3ducmV2LnhtbFBLBQYAAAAABAAE&#10;APMAAADvEQAAAAA=&#10;" path="m613,345r-42,l512,351r-75,19l345,412,236,483r-131,4l37,499,9,530,,590r,17l,645r,23l,681r69,l83,719r25,30l142,769r40,7l222,769r34,-20l273,729r-94,l156,724,136,711,123,692r-4,-24l123,645r13,-20l156,612r23,-5l1003,607r27,-18l1043,571r-76,l965,540r-4,-25l956,497r-6,-9l946,483r-626,l390,424r88,-24l554,395r94,l718,386r133,l847,383,823,371,777,358r-56,-8l663,346r-50,-1xm741,681r-55,l700,719r25,30l759,769r40,7l839,769r34,-20l890,729r-91,l775,724,756,711,743,692r-2,-11xm799,607r-620,l203,612r19,13l235,645r5,23l235,692r-13,19l203,724r-24,5l273,729r9,-10l295,681r446,l738,668r5,-23l756,625r19,-13l799,607xm1003,607r-204,l823,612r19,13l855,645r5,23l855,692r-13,19l823,724r-24,5l890,729r8,-10l912,681r38,l955,674r5,-14l964,640r2,-24l1001,609r2,-2xm1043,165r-76,l985,168r15,10l1009,193r4,18l1013,526r-4,17l999,558r-14,10l967,571r76,l1050,560r8,-34l1058,211r-7,-35l1043,165xm648,395r-94,l585,396r,87l636,483r,-87l648,395xm851,386r-133,l765,392r29,30l824,483r122,l899,431,868,399,851,386xm647,l605,,594,11r,42l428,53,417,64r2,24l429,96r165,l594,192r-166,l417,203r2,24l429,235r165,l594,274r11,11l647,285r14,l671,284r37,-4l752,267r40,-27l813,194r12,l826,194r7,-6l837,182r2,-10l839,166r,-1l1043,165r-12,-18l1002,127r-35,-7l839,120r,-5l839,112r,-2l837,101r-4,-5l826,91r-2,-1l813,90,792,45,752,18,708,5,671,1,661,,647,xm825,194r-12,l820,194r5,xm820,90r-7,l824,90r-4,xe" fillcolor="#292929" stroked="f">
                      <v:path arrowok="t" o:connecttype="custom" o:connectlocs="287199,5839811;24317,5924256;0,6019829;54548,6068271;145900,6101002;102524,6071544;80836,6019829;659179,5994954;634205,5951095;624347,5917055;314145,5859449;559283,5850284;473846,5826718;450844,6043396;525108,6105584;525108,6074817;486990,6043396;145900,6006737;145900,6063034;185332,6068271;488305,6019829;659179,5994954;561912,6019829;540881,6071544;599373,6043396;630919,6029649;659179,5994954;657207,5714125;663122,5953059;685467,5971388;690725,5712816;384466,5856831;425870,5856176;521822,5873851;570456,5858794;390381,5604804;275370,5655209;281285,5723289;390381,5751438;434414,5784168;520508,5754711;547453,5720671;551397,5705615;635519,5676157;551397,5669611;541539,5656519;465303,5600877;542196,5724599;538910,5656519" o:connectangles="0,0,0,0,0,0,0,0,0,0,0,0,0,0,0,0,0,0,0,0,0,0,0,0,0,0,0,0,0,0,0,0,0,0,0,0,0,0,0,0,0,0,0,0,0,0,0,0,0"/>
                    </v:shape>
                  </w:pict>
                </mc:Fallback>
              </mc:AlternateContent>
            </w:r>
            <w:r w:rsidRPr="0034456E">
              <w:rPr>
                <w:rFonts w:ascii="Aptos" w:eastAsia="Arial" w:hAnsi="Aptos" w:cs="Arial"/>
                <w:b/>
                <w:szCs w:val="18"/>
                <w:lang w:eastAsia="en-US"/>
              </w:rPr>
              <w:t>£2.1m</w:t>
            </w:r>
          </w:p>
          <w:p w14:paraId="2F900D54" w14:textId="77777777" w:rsidR="00A1237F" w:rsidRPr="0034456E" w:rsidRDefault="00A1237F" w:rsidP="009D42C1">
            <w:pPr>
              <w:widowControl w:val="0"/>
              <w:autoSpaceDE w:val="0"/>
              <w:autoSpaceDN w:val="0"/>
              <w:spacing w:line="204" w:lineRule="exact"/>
              <w:ind w:left="2007"/>
              <w:rPr>
                <w:rFonts w:ascii="Aptos" w:eastAsia="Arial" w:hAnsi="Aptos" w:cs="Arial"/>
                <w:szCs w:val="18"/>
                <w:lang w:eastAsia="en-US"/>
              </w:rPr>
            </w:pPr>
            <w:r w:rsidRPr="0034456E">
              <w:rPr>
                <w:rFonts w:ascii="Aptos" w:eastAsia="Arial" w:hAnsi="Aptos" w:cs="Arial"/>
                <w:szCs w:val="18"/>
                <w:lang w:eastAsia="en-US"/>
              </w:rPr>
              <w:t>Vehicles</w:t>
            </w:r>
            <w:r w:rsidRPr="0034456E">
              <w:rPr>
                <w:rFonts w:ascii="Aptos" w:eastAsia="Arial" w:hAnsi="Aptos" w:cs="Arial"/>
                <w:spacing w:val="-6"/>
                <w:szCs w:val="18"/>
                <w:lang w:eastAsia="en-US"/>
              </w:rPr>
              <w:t xml:space="preserve"> </w:t>
            </w:r>
            <w:r w:rsidRPr="0034456E">
              <w:rPr>
                <w:rFonts w:ascii="Aptos" w:eastAsia="Arial" w:hAnsi="Aptos" w:cs="Arial"/>
                <w:szCs w:val="18"/>
                <w:lang w:eastAsia="en-US"/>
              </w:rPr>
              <w:t>and</w:t>
            </w:r>
            <w:r w:rsidRPr="0034456E">
              <w:rPr>
                <w:rFonts w:ascii="Aptos" w:eastAsia="Arial" w:hAnsi="Aptos" w:cs="Arial"/>
                <w:spacing w:val="-6"/>
                <w:szCs w:val="18"/>
                <w:lang w:eastAsia="en-US"/>
              </w:rPr>
              <w:t xml:space="preserve"> </w:t>
            </w:r>
            <w:r w:rsidRPr="0034456E">
              <w:rPr>
                <w:rFonts w:ascii="Aptos" w:eastAsia="Arial" w:hAnsi="Aptos" w:cs="Arial"/>
                <w:szCs w:val="18"/>
                <w:lang w:eastAsia="en-US"/>
              </w:rPr>
              <w:t>electric</w:t>
            </w:r>
            <w:r w:rsidRPr="0034456E">
              <w:rPr>
                <w:rFonts w:ascii="Aptos" w:eastAsia="Arial" w:hAnsi="Aptos" w:cs="Arial"/>
                <w:spacing w:val="-6"/>
                <w:szCs w:val="18"/>
                <w:lang w:eastAsia="en-US"/>
              </w:rPr>
              <w:t xml:space="preserve"> </w:t>
            </w:r>
            <w:r w:rsidRPr="0034456E">
              <w:rPr>
                <w:rFonts w:ascii="Aptos" w:eastAsia="Arial" w:hAnsi="Aptos" w:cs="Arial"/>
                <w:szCs w:val="18"/>
                <w:lang w:eastAsia="en-US"/>
              </w:rPr>
              <w:t>car</w:t>
            </w:r>
            <w:r w:rsidRPr="0034456E">
              <w:rPr>
                <w:rFonts w:ascii="Aptos" w:eastAsia="Arial" w:hAnsi="Aptos" w:cs="Arial"/>
                <w:spacing w:val="-5"/>
                <w:szCs w:val="18"/>
                <w:lang w:eastAsia="en-US"/>
              </w:rPr>
              <w:t xml:space="preserve"> </w:t>
            </w:r>
            <w:r w:rsidRPr="0034456E">
              <w:rPr>
                <w:rFonts w:ascii="Aptos" w:eastAsia="Arial" w:hAnsi="Aptos" w:cs="Arial"/>
                <w:szCs w:val="18"/>
                <w:lang w:eastAsia="en-US"/>
              </w:rPr>
              <w:t>chargers</w:t>
            </w:r>
          </w:p>
          <w:p w14:paraId="445C09BC"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19EE504F"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668BA676"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167DECD0"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77F2A946"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c>
          <w:tcPr>
            <w:tcW w:w="4705" w:type="dxa"/>
          </w:tcPr>
          <w:p w14:paraId="3354C7BC" w14:textId="77777777" w:rsidR="00A1237F" w:rsidRPr="00265C46" w:rsidRDefault="00A1237F" w:rsidP="009D42C1">
            <w:pPr>
              <w:widowControl w:val="0"/>
              <w:numPr>
                <w:ilvl w:val="2"/>
                <w:numId w:val="21"/>
              </w:numPr>
              <w:tabs>
                <w:tab w:val="left" w:pos="2008"/>
              </w:tabs>
              <w:autoSpaceDE w:val="0"/>
              <w:autoSpaceDN w:val="0"/>
              <w:spacing w:line="411" w:lineRule="exact"/>
              <w:ind w:left="2008"/>
              <w:rPr>
                <w:rFonts w:ascii="Aptos" w:eastAsia="Arial" w:hAnsi="Aptos" w:cs="Arial"/>
                <w:b/>
                <w:szCs w:val="18"/>
                <w:lang w:eastAsia="en-US"/>
              </w:rPr>
            </w:pPr>
            <w:r w:rsidRPr="00265C46">
              <w:rPr>
                <w:rFonts w:ascii="Aptos" w:hAnsi="Aptos"/>
                <w:noProof/>
                <w:szCs w:val="18"/>
              </w:rPr>
              <mc:AlternateContent>
                <mc:Choice Requires="wps">
                  <w:drawing>
                    <wp:anchor distT="0" distB="0" distL="114300" distR="114300" simplePos="0" relativeHeight="251658256" behindDoc="0" locked="0" layoutInCell="1" allowOverlap="1" wp14:anchorId="6713B4F6" wp14:editId="7A1230B5">
                      <wp:simplePos x="0" y="0"/>
                      <wp:positionH relativeFrom="column">
                        <wp:posOffset>60960</wp:posOffset>
                      </wp:positionH>
                      <wp:positionV relativeFrom="paragraph">
                        <wp:posOffset>175895</wp:posOffset>
                      </wp:positionV>
                      <wp:extent cx="605790" cy="635000"/>
                      <wp:effectExtent l="0" t="0" r="3810" b="0"/>
                      <wp:wrapNone/>
                      <wp:docPr id="245500220" name="docshape23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605790" cy="635000"/>
                              </a:xfrm>
                              <a:custGeom>
                                <a:avLst/>
                                <a:gdLst>
                                  <a:gd name="T0" fmla="+- 0 6352 6280"/>
                                  <a:gd name="T1" fmla="*/ T0 w 954"/>
                                  <a:gd name="T2" fmla="+- 0 10220 9459"/>
                                  <a:gd name="T3" fmla="*/ 10220 h 970"/>
                                  <a:gd name="T4" fmla="+- 0 6438 6280"/>
                                  <a:gd name="T5" fmla="*/ T4 w 954"/>
                                  <a:gd name="T6" fmla="+- 0 10077 9459"/>
                                  <a:gd name="T7" fmla="*/ 10077 h 970"/>
                                  <a:gd name="T8" fmla="+- 0 6438 6280"/>
                                  <a:gd name="T9" fmla="*/ T8 w 954"/>
                                  <a:gd name="T10" fmla="+- 0 10114 9459"/>
                                  <a:gd name="T11" fmla="*/ 10114 h 970"/>
                                  <a:gd name="T12" fmla="+- 0 6482 6280"/>
                                  <a:gd name="T13" fmla="*/ T12 w 954"/>
                                  <a:gd name="T14" fmla="+- 0 10184 9459"/>
                                  <a:gd name="T15" fmla="*/ 10184 h 970"/>
                                  <a:gd name="T16" fmla="+- 0 6568 6280"/>
                                  <a:gd name="T17" fmla="*/ T16 w 954"/>
                                  <a:gd name="T18" fmla="+- 0 10184 9459"/>
                                  <a:gd name="T19" fmla="*/ 10184 h 970"/>
                                  <a:gd name="T20" fmla="+- 0 6482 6280"/>
                                  <a:gd name="T21" fmla="*/ T20 w 954"/>
                                  <a:gd name="T22" fmla="+- 0 10114 9459"/>
                                  <a:gd name="T23" fmla="*/ 10114 h 970"/>
                                  <a:gd name="T24" fmla="+- 0 6568 6280"/>
                                  <a:gd name="T25" fmla="*/ T24 w 954"/>
                                  <a:gd name="T26" fmla="+- 0 9971 9459"/>
                                  <a:gd name="T27" fmla="*/ 9971 h 970"/>
                                  <a:gd name="T28" fmla="+- 0 6568 6280"/>
                                  <a:gd name="T29" fmla="*/ T28 w 954"/>
                                  <a:gd name="T30" fmla="+- 0 10007 9459"/>
                                  <a:gd name="T31" fmla="*/ 10007 h 970"/>
                                  <a:gd name="T32" fmla="+- 0 6482 6280"/>
                                  <a:gd name="T33" fmla="*/ T32 w 954"/>
                                  <a:gd name="T34" fmla="+- 0 9864 9459"/>
                                  <a:gd name="T35" fmla="*/ 9864 h 970"/>
                                  <a:gd name="T36" fmla="+- 0 6568 6280"/>
                                  <a:gd name="T37" fmla="*/ T36 w 954"/>
                                  <a:gd name="T38" fmla="+- 0 9864 9459"/>
                                  <a:gd name="T39" fmla="*/ 9864 h 970"/>
                                  <a:gd name="T40" fmla="+- 0 6482 6280"/>
                                  <a:gd name="T41" fmla="*/ T40 w 954"/>
                                  <a:gd name="T42" fmla="+- 0 9794 9459"/>
                                  <a:gd name="T43" fmla="*/ 9794 h 970"/>
                                  <a:gd name="T44" fmla="+- 0 6787 6280"/>
                                  <a:gd name="T45" fmla="*/ T44 w 954"/>
                                  <a:gd name="T46" fmla="+- 0 10176 9459"/>
                                  <a:gd name="T47" fmla="*/ 10176 h 970"/>
                                  <a:gd name="T48" fmla="+- 0 6787 6280"/>
                                  <a:gd name="T49" fmla="*/ T48 w 954"/>
                                  <a:gd name="T50" fmla="+- 0 10213 9459"/>
                                  <a:gd name="T51" fmla="*/ 10213 h 970"/>
                                  <a:gd name="T52" fmla="+- 0 6701 6280"/>
                                  <a:gd name="T53" fmla="*/ T52 w 954"/>
                                  <a:gd name="T54" fmla="+- 0 10070 9459"/>
                                  <a:gd name="T55" fmla="*/ 10070 h 970"/>
                                  <a:gd name="T56" fmla="+- 0 6787 6280"/>
                                  <a:gd name="T57" fmla="*/ T56 w 954"/>
                                  <a:gd name="T58" fmla="+- 0 10070 9459"/>
                                  <a:gd name="T59" fmla="*/ 10070 h 970"/>
                                  <a:gd name="T60" fmla="+- 0 6701 6280"/>
                                  <a:gd name="T61" fmla="*/ T60 w 954"/>
                                  <a:gd name="T62" fmla="+- 0 10000 9459"/>
                                  <a:gd name="T63" fmla="*/ 10000 h 970"/>
                                  <a:gd name="T64" fmla="+- 0 6973 6280"/>
                                  <a:gd name="T65" fmla="*/ T64 w 954"/>
                                  <a:gd name="T66" fmla="+- 0 10176 9459"/>
                                  <a:gd name="T67" fmla="*/ 10176 h 970"/>
                                  <a:gd name="T68" fmla="+- 0 6973 6280"/>
                                  <a:gd name="T69" fmla="*/ T68 w 954"/>
                                  <a:gd name="T70" fmla="+- 0 10213 9459"/>
                                  <a:gd name="T71" fmla="*/ 10213 h 970"/>
                                  <a:gd name="T72" fmla="+- 0 6887 6280"/>
                                  <a:gd name="T73" fmla="*/ T72 w 954"/>
                                  <a:gd name="T74" fmla="+- 0 10070 9459"/>
                                  <a:gd name="T75" fmla="*/ 10070 h 970"/>
                                  <a:gd name="T76" fmla="+- 0 6973 6280"/>
                                  <a:gd name="T77" fmla="*/ T76 w 954"/>
                                  <a:gd name="T78" fmla="+- 0 10070 9459"/>
                                  <a:gd name="T79" fmla="*/ 10070 h 970"/>
                                  <a:gd name="T80" fmla="+- 0 6887 6280"/>
                                  <a:gd name="T81" fmla="*/ T80 w 954"/>
                                  <a:gd name="T82" fmla="+- 0 10000 9459"/>
                                  <a:gd name="T83" fmla="*/ 10000 h 970"/>
                                  <a:gd name="T84" fmla="+- 0 7008 6280"/>
                                  <a:gd name="T85" fmla="*/ T84 w 954"/>
                                  <a:gd name="T86" fmla="+- 0 9694 9459"/>
                                  <a:gd name="T87" fmla="*/ 9694 h 970"/>
                                  <a:gd name="T88" fmla="+- 0 6671 6280"/>
                                  <a:gd name="T89" fmla="*/ T88 w 954"/>
                                  <a:gd name="T90" fmla="+- 0 9686 9459"/>
                                  <a:gd name="T91" fmla="*/ 9686 h 970"/>
                                  <a:gd name="T92" fmla="+- 0 6972 6280"/>
                                  <a:gd name="T93" fmla="*/ T92 w 954"/>
                                  <a:gd name="T94" fmla="+- 0 9722 9459"/>
                                  <a:gd name="T95" fmla="*/ 9722 h 970"/>
                                  <a:gd name="T96" fmla="+- 0 7008 6280"/>
                                  <a:gd name="T97" fmla="*/ T96 w 954"/>
                                  <a:gd name="T98" fmla="+- 0 9722 9459"/>
                                  <a:gd name="T99" fmla="*/ 9722 h 970"/>
                                  <a:gd name="T100" fmla="+- 0 7194 6280"/>
                                  <a:gd name="T101" fmla="*/ T100 w 954"/>
                                  <a:gd name="T102" fmla="+- 0 9628 9459"/>
                                  <a:gd name="T103" fmla="*/ 9628 h 970"/>
                                  <a:gd name="T104" fmla="+- 0 6950 6280"/>
                                  <a:gd name="T105" fmla="*/ T104 w 954"/>
                                  <a:gd name="T106" fmla="+- 0 9465 9459"/>
                                  <a:gd name="T107" fmla="*/ 9465 h 970"/>
                                  <a:gd name="T108" fmla="+- 0 6983 6280"/>
                                  <a:gd name="T109" fmla="*/ T108 w 954"/>
                                  <a:gd name="T110" fmla="+- 0 9639 9459"/>
                                  <a:gd name="T111" fmla="*/ 9639 h 970"/>
                                  <a:gd name="T112" fmla="+- 0 7160 6280"/>
                                  <a:gd name="T113" fmla="*/ T112 w 954"/>
                                  <a:gd name="T114" fmla="+- 0 10088 9459"/>
                                  <a:gd name="T115" fmla="*/ 10088 h 970"/>
                                  <a:gd name="T116" fmla="+- 0 7233 6280"/>
                                  <a:gd name="T117" fmla="*/ T116 w 954"/>
                                  <a:gd name="T118" fmla="+- 0 10136 9459"/>
                                  <a:gd name="T119" fmla="*/ 10136 h 970"/>
                                  <a:gd name="T120" fmla="+- 0 7197 6280"/>
                                  <a:gd name="T121" fmla="*/ T120 w 954"/>
                                  <a:gd name="T122" fmla="+- 0 10164 9459"/>
                                  <a:gd name="T123" fmla="*/ 10164 h 970"/>
                                  <a:gd name="T124" fmla="+- 0 7063 6280"/>
                                  <a:gd name="T125" fmla="*/ T124 w 954"/>
                                  <a:gd name="T126" fmla="+- 0 10164 9459"/>
                                  <a:gd name="T127" fmla="*/ 10164 h 970"/>
                                  <a:gd name="T128" fmla="+- 0 7063 6280"/>
                                  <a:gd name="T129" fmla="*/ T128 w 954"/>
                                  <a:gd name="T130" fmla="+- 0 10128 9459"/>
                                  <a:gd name="T131" fmla="*/ 10128 h 970"/>
                                  <a:gd name="T132" fmla="+- 0 7055 6280"/>
                                  <a:gd name="T133" fmla="*/ T132 w 954"/>
                                  <a:gd name="T134" fmla="+- 0 9864 9459"/>
                                  <a:gd name="T135" fmla="*/ 9864 h 970"/>
                                  <a:gd name="T136" fmla="+- 0 7026 6280"/>
                                  <a:gd name="T137" fmla="*/ T136 w 954"/>
                                  <a:gd name="T138" fmla="+- 0 10391 9459"/>
                                  <a:gd name="T139" fmla="*/ 10391 h 970"/>
                                  <a:gd name="T140" fmla="+- 0 6647 6280"/>
                                  <a:gd name="T141" fmla="*/ T140 w 954"/>
                                  <a:gd name="T142" fmla="+- 0 9901 9459"/>
                                  <a:gd name="T143" fmla="*/ 9901 h 970"/>
                                  <a:gd name="T144" fmla="+- 0 6619 6280"/>
                                  <a:gd name="T145" fmla="*/ T144 w 954"/>
                                  <a:gd name="T146" fmla="+- 0 9864 9459"/>
                                  <a:gd name="T147" fmla="*/ 9864 h 970"/>
                                  <a:gd name="T148" fmla="+- 0 6316 6280"/>
                                  <a:gd name="T149" fmla="*/ T148 w 954"/>
                                  <a:gd name="T150" fmla="+- 0 10391 9459"/>
                                  <a:gd name="T151" fmla="*/ 10391 h 970"/>
                                  <a:gd name="T152" fmla="+- 0 6442 6280"/>
                                  <a:gd name="T153" fmla="*/ T152 w 954"/>
                                  <a:gd name="T154" fmla="+- 0 9996 9459"/>
                                  <a:gd name="T155" fmla="*/ 9996 h 970"/>
                                  <a:gd name="T156" fmla="+- 0 6611 6280"/>
                                  <a:gd name="T157" fmla="*/ T156 w 954"/>
                                  <a:gd name="T158" fmla="+- 0 9805 9459"/>
                                  <a:gd name="T159" fmla="*/ 9805 h 970"/>
                                  <a:gd name="T160" fmla="+- 0 6647 6280"/>
                                  <a:gd name="T161" fmla="*/ T160 w 954"/>
                                  <a:gd name="T162" fmla="+- 0 9603 9459"/>
                                  <a:gd name="T163" fmla="*/ 9603 h 970"/>
                                  <a:gd name="T164" fmla="+- 0 6628 6280"/>
                                  <a:gd name="T165" fmla="*/ T164 w 954"/>
                                  <a:gd name="T166" fmla="+- 0 9590 9459"/>
                                  <a:gd name="T167" fmla="*/ 9590 h 970"/>
                                  <a:gd name="T168" fmla="+- 0 6405 6280"/>
                                  <a:gd name="T169" fmla="*/ T168 w 954"/>
                                  <a:gd name="T170" fmla="+- 0 9967 9459"/>
                                  <a:gd name="T171" fmla="*/ 9967 h 970"/>
                                  <a:gd name="T172" fmla="+- 0 6280 6280"/>
                                  <a:gd name="T173" fmla="*/ T172 w 954"/>
                                  <a:gd name="T174" fmla="+- 0 10420 9459"/>
                                  <a:gd name="T175" fmla="*/ 10420 h 970"/>
                                  <a:gd name="T176" fmla="+- 0 7233 6280"/>
                                  <a:gd name="T177" fmla="*/ T176 w 954"/>
                                  <a:gd name="T178" fmla="+- 0 10420 9459"/>
                                  <a:gd name="T179" fmla="*/ 10420 h 970"/>
                                  <a:gd name="T180" fmla="+- 0 7233 6280"/>
                                  <a:gd name="T181" fmla="*/ T180 w 954"/>
                                  <a:gd name="T182" fmla="+- 0 10164 9459"/>
                                  <a:gd name="T183" fmla="*/ 10164 h 9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Lst>
                                <a:rect l="0" t="0" r="r" b="b"/>
                                <a:pathLst>
                                  <a:path w="954" h="970">
                                    <a:moveTo>
                                      <a:pt x="158" y="725"/>
                                    </a:moveTo>
                                    <a:lnTo>
                                      <a:pt x="72" y="725"/>
                                    </a:lnTo>
                                    <a:lnTo>
                                      <a:pt x="72" y="761"/>
                                    </a:lnTo>
                                    <a:lnTo>
                                      <a:pt x="158" y="761"/>
                                    </a:lnTo>
                                    <a:lnTo>
                                      <a:pt x="158" y="725"/>
                                    </a:lnTo>
                                    <a:close/>
                                    <a:moveTo>
                                      <a:pt x="158" y="618"/>
                                    </a:moveTo>
                                    <a:lnTo>
                                      <a:pt x="72" y="618"/>
                                    </a:lnTo>
                                    <a:lnTo>
                                      <a:pt x="72" y="655"/>
                                    </a:lnTo>
                                    <a:lnTo>
                                      <a:pt x="158" y="655"/>
                                    </a:lnTo>
                                    <a:lnTo>
                                      <a:pt x="158" y="618"/>
                                    </a:lnTo>
                                    <a:close/>
                                    <a:moveTo>
                                      <a:pt x="288" y="725"/>
                                    </a:moveTo>
                                    <a:lnTo>
                                      <a:pt x="202" y="725"/>
                                    </a:lnTo>
                                    <a:lnTo>
                                      <a:pt x="202" y="761"/>
                                    </a:lnTo>
                                    <a:lnTo>
                                      <a:pt x="288" y="761"/>
                                    </a:lnTo>
                                    <a:lnTo>
                                      <a:pt x="288" y="725"/>
                                    </a:lnTo>
                                    <a:close/>
                                    <a:moveTo>
                                      <a:pt x="288" y="618"/>
                                    </a:moveTo>
                                    <a:lnTo>
                                      <a:pt x="202" y="618"/>
                                    </a:lnTo>
                                    <a:lnTo>
                                      <a:pt x="202" y="655"/>
                                    </a:lnTo>
                                    <a:lnTo>
                                      <a:pt x="288" y="655"/>
                                    </a:lnTo>
                                    <a:lnTo>
                                      <a:pt x="288" y="618"/>
                                    </a:lnTo>
                                    <a:close/>
                                    <a:moveTo>
                                      <a:pt x="288" y="512"/>
                                    </a:moveTo>
                                    <a:lnTo>
                                      <a:pt x="202" y="512"/>
                                    </a:lnTo>
                                    <a:lnTo>
                                      <a:pt x="202" y="548"/>
                                    </a:lnTo>
                                    <a:lnTo>
                                      <a:pt x="288" y="548"/>
                                    </a:lnTo>
                                    <a:lnTo>
                                      <a:pt x="288" y="512"/>
                                    </a:lnTo>
                                    <a:close/>
                                    <a:moveTo>
                                      <a:pt x="288" y="405"/>
                                    </a:moveTo>
                                    <a:lnTo>
                                      <a:pt x="202" y="405"/>
                                    </a:lnTo>
                                    <a:lnTo>
                                      <a:pt x="202" y="442"/>
                                    </a:lnTo>
                                    <a:lnTo>
                                      <a:pt x="288" y="442"/>
                                    </a:lnTo>
                                    <a:lnTo>
                                      <a:pt x="288" y="405"/>
                                    </a:lnTo>
                                    <a:close/>
                                    <a:moveTo>
                                      <a:pt x="288" y="299"/>
                                    </a:moveTo>
                                    <a:lnTo>
                                      <a:pt x="202" y="299"/>
                                    </a:lnTo>
                                    <a:lnTo>
                                      <a:pt x="202" y="335"/>
                                    </a:lnTo>
                                    <a:lnTo>
                                      <a:pt x="288" y="335"/>
                                    </a:lnTo>
                                    <a:lnTo>
                                      <a:pt x="288" y="299"/>
                                    </a:lnTo>
                                    <a:close/>
                                    <a:moveTo>
                                      <a:pt x="507" y="717"/>
                                    </a:moveTo>
                                    <a:lnTo>
                                      <a:pt x="421" y="717"/>
                                    </a:lnTo>
                                    <a:lnTo>
                                      <a:pt x="421" y="754"/>
                                    </a:lnTo>
                                    <a:lnTo>
                                      <a:pt x="507" y="754"/>
                                    </a:lnTo>
                                    <a:lnTo>
                                      <a:pt x="507" y="717"/>
                                    </a:lnTo>
                                    <a:close/>
                                    <a:moveTo>
                                      <a:pt x="507" y="611"/>
                                    </a:moveTo>
                                    <a:lnTo>
                                      <a:pt x="421" y="611"/>
                                    </a:lnTo>
                                    <a:lnTo>
                                      <a:pt x="421" y="648"/>
                                    </a:lnTo>
                                    <a:lnTo>
                                      <a:pt x="507" y="648"/>
                                    </a:lnTo>
                                    <a:lnTo>
                                      <a:pt x="507" y="611"/>
                                    </a:lnTo>
                                    <a:close/>
                                    <a:moveTo>
                                      <a:pt x="507" y="504"/>
                                    </a:moveTo>
                                    <a:lnTo>
                                      <a:pt x="421" y="504"/>
                                    </a:lnTo>
                                    <a:lnTo>
                                      <a:pt x="421" y="541"/>
                                    </a:lnTo>
                                    <a:lnTo>
                                      <a:pt x="507" y="541"/>
                                    </a:lnTo>
                                    <a:lnTo>
                                      <a:pt x="507" y="504"/>
                                    </a:lnTo>
                                    <a:close/>
                                    <a:moveTo>
                                      <a:pt x="693" y="717"/>
                                    </a:moveTo>
                                    <a:lnTo>
                                      <a:pt x="607" y="717"/>
                                    </a:lnTo>
                                    <a:lnTo>
                                      <a:pt x="607" y="754"/>
                                    </a:lnTo>
                                    <a:lnTo>
                                      <a:pt x="693" y="754"/>
                                    </a:lnTo>
                                    <a:lnTo>
                                      <a:pt x="693" y="717"/>
                                    </a:lnTo>
                                    <a:close/>
                                    <a:moveTo>
                                      <a:pt x="693" y="611"/>
                                    </a:moveTo>
                                    <a:lnTo>
                                      <a:pt x="607" y="611"/>
                                    </a:lnTo>
                                    <a:lnTo>
                                      <a:pt x="607" y="648"/>
                                    </a:lnTo>
                                    <a:lnTo>
                                      <a:pt x="693" y="648"/>
                                    </a:lnTo>
                                    <a:lnTo>
                                      <a:pt x="693" y="611"/>
                                    </a:lnTo>
                                    <a:close/>
                                    <a:moveTo>
                                      <a:pt x="693" y="504"/>
                                    </a:moveTo>
                                    <a:lnTo>
                                      <a:pt x="607" y="504"/>
                                    </a:lnTo>
                                    <a:lnTo>
                                      <a:pt x="607" y="541"/>
                                    </a:lnTo>
                                    <a:lnTo>
                                      <a:pt x="693" y="541"/>
                                    </a:lnTo>
                                    <a:lnTo>
                                      <a:pt x="693" y="504"/>
                                    </a:lnTo>
                                    <a:close/>
                                    <a:moveTo>
                                      <a:pt x="728" y="235"/>
                                    </a:moveTo>
                                    <a:lnTo>
                                      <a:pt x="725" y="235"/>
                                    </a:lnTo>
                                    <a:lnTo>
                                      <a:pt x="725" y="227"/>
                                    </a:lnTo>
                                    <a:lnTo>
                                      <a:pt x="391" y="227"/>
                                    </a:lnTo>
                                    <a:lnTo>
                                      <a:pt x="391" y="235"/>
                                    </a:lnTo>
                                    <a:lnTo>
                                      <a:pt x="391" y="263"/>
                                    </a:lnTo>
                                    <a:lnTo>
                                      <a:pt x="692" y="263"/>
                                    </a:lnTo>
                                    <a:lnTo>
                                      <a:pt x="692" y="355"/>
                                    </a:lnTo>
                                    <a:lnTo>
                                      <a:pt x="728" y="355"/>
                                    </a:lnTo>
                                    <a:lnTo>
                                      <a:pt x="728" y="263"/>
                                    </a:lnTo>
                                    <a:lnTo>
                                      <a:pt x="728" y="235"/>
                                    </a:lnTo>
                                    <a:close/>
                                    <a:moveTo>
                                      <a:pt x="917" y="174"/>
                                    </a:moveTo>
                                    <a:lnTo>
                                      <a:pt x="914" y="169"/>
                                    </a:lnTo>
                                    <a:lnTo>
                                      <a:pt x="690" y="0"/>
                                    </a:lnTo>
                                    <a:lnTo>
                                      <a:pt x="683" y="0"/>
                                    </a:lnTo>
                                    <a:lnTo>
                                      <a:pt x="670" y="6"/>
                                    </a:lnTo>
                                    <a:lnTo>
                                      <a:pt x="666" y="12"/>
                                    </a:lnTo>
                                    <a:lnTo>
                                      <a:pt x="666" y="180"/>
                                    </a:lnTo>
                                    <a:lnTo>
                                      <a:pt x="703" y="180"/>
                                    </a:lnTo>
                                    <a:lnTo>
                                      <a:pt x="703" y="56"/>
                                    </a:lnTo>
                                    <a:lnTo>
                                      <a:pt x="880" y="189"/>
                                    </a:lnTo>
                                    <a:lnTo>
                                      <a:pt x="880" y="629"/>
                                    </a:lnTo>
                                    <a:lnTo>
                                      <a:pt x="917" y="629"/>
                                    </a:lnTo>
                                    <a:lnTo>
                                      <a:pt x="917" y="174"/>
                                    </a:lnTo>
                                    <a:close/>
                                    <a:moveTo>
                                      <a:pt x="953" y="677"/>
                                    </a:moveTo>
                                    <a:lnTo>
                                      <a:pt x="945" y="669"/>
                                    </a:lnTo>
                                    <a:lnTo>
                                      <a:pt x="917" y="669"/>
                                    </a:lnTo>
                                    <a:lnTo>
                                      <a:pt x="917" y="705"/>
                                    </a:lnTo>
                                    <a:lnTo>
                                      <a:pt x="917" y="932"/>
                                    </a:lnTo>
                                    <a:lnTo>
                                      <a:pt x="783" y="932"/>
                                    </a:lnTo>
                                    <a:lnTo>
                                      <a:pt x="783" y="705"/>
                                    </a:lnTo>
                                    <a:lnTo>
                                      <a:pt x="917" y="705"/>
                                    </a:lnTo>
                                    <a:lnTo>
                                      <a:pt x="917" y="669"/>
                                    </a:lnTo>
                                    <a:lnTo>
                                      <a:pt x="783" y="669"/>
                                    </a:lnTo>
                                    <a:lnTo>
                                      <a:pt x="783" y="442"/>
                                    </a:lnTo>
                                    <a:lnTo>
                                      <a:pt x="783" y="413"/>
                                    </a:lnTo>
                                    <a:lnTo>
                                      <a:pt x="775" y="405"/>
                                    </a:lnTo>
                                    <a:lnTo>
                                      <a:pt x="746" y="405"/>
                                    </a:lnTo>
                                    <a:lnTo>
                                      <a:pt x="746" y="442"/>
                                    </a:lnTo>
                                    <a:lnTo>
                                      <a:pt x="746" y="932"/>
                                    </a:lnTo>
                                    <a:lnTo>
                                      <a:pt x="367" y="932"/>
                                    </a:lnTo>
                                    <a:lnTo>
                                      <a:pt x="367" y="442"/>
                                    </a:lnTo>
                                    <a:lnTo>
                                      <a:pt x="746" y="442"/>
                                    </a:lnTo>
                                    <a:lnTo>
                                      <a:pt x="746" y="405"/>
                                    </a:lnTo>
                                    <a:lnTo>
                                      <a:pt x="339" y="405"/>
                                    </a:lnTo>
                                    <a:lnTo>
                                      <a:pt x="331" y="413"/>
                                    </a:lnTo>
                                    <a:lnTo>
                                      <a:pt x="331" y="932"/>
                                    </a:lnTo>
                                    <a:lnTo>
                                      <a:pt x="36" y="932"/>
                                    </a:lnTo>
                                    <a:lnTo>
                                      <a:pt x="36" y="545"/>
                                    </a:lnTo>
                                    <a:lnTo>
                                      <a:pt x="153" y="545"/>
                                    </a:lnTo>
                                    <a:lnTo>
                                      <a:pt x="162" y="537"/>
                                    </a:lnTo>
                                    <a:lnTo>
                                      <a:pt x="162" y="246"/>
                                    </a:lnTo>
                                    <a:lnTo>
                                      <a:pt x="331" y="177"/>
                                    </a:lnTo>
                                    <a:lnTo>
                                      <a:pt x="331" y="346"/>
                                    </a:lnTo>
                                    <a:lnTo>
                                      <a:pt x="367" y="346"/>
                                    </a:lnTo>
                                    <a:lnTo>
                                      <a:pt x="367" y="177"/>
                                    </a:lnTo>
                                    <a:lnTo>
                                      <a:pt x="367" y="144"/>
                                    </a:lnTo>
                                    <a:lnTo>
                                      <a:pt x="364" y="138"/>
                                    </a:lnTo>
                                    <a:lnTo>
                                      <a:pt x="354" y="132"/>
                                    </a:lnTo>
                                    <a:lnTo>
                                      <a:pt x="348" y="131"/>
                                    </a:lnTo>
                                    <a:lnTo>
                                      <a:pt x="130" y="219"/>
                                    </a:lnTo>
                                    <a:lnTo>
                                      <a:pt x="125" y="226"/>
                                    </a:lnTo>
                                    <a:lnTo>
                                      <a:pt x="125" y="508"/>
                                    </a:lnTo>
                                    <a:lnTo>
                                      <a:pt x="8" y="508"/>
                                    </a:lnTo>
                                    <a:lnTo>
                                      <a:pt x="0" y="516"/>
                                    </a:lnTo>
                                    <a:lnTo>
                                      <a:pt x="0" y="961"/>
                                    </a:lnTo>
                                    <a:lnTo>
                                      <a:pt x="8" y="969"/>
                                    </a:lnTo>
                                    <a:lnTo>
                                      <a:pt x="945" y="969"/>
                                    </a:lnTo>
                                    <a:lnTo>
                                      <a:pt x="953" y="961"/>
                                    </a:lnTo>
                                    <a:lnTo>
                                      <a:pt x="953" y="932"/>
                                    </a:lnTo>
                                    <a:lnTo>
                                      <a:pt x="953" y="705"/>
                                    </a:lnTo>
                                    <a:lnTo>
                                      <a:pt x="953" y="677"/>
                                    </a:ln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anchor>
                  </w:drawing>
                </mc:Choice>
                <mc:Fallback>
                  <w:pict>
                    <v:shape w14:anchorId="01247AC8" id="docshape232" o:spid="_x0000_s1026" style="position:absolute;margin-left:4.8pt;margin-top:13.85pt;width:47.7pt;height:50pt;z-index:251658256;visibility:visible;mso-wrap-style:square;mso-wrap-distance-left:9pt;mso-wrap-distance-top:0;mso-wrap-distance-right:9pt;mso-wrap-distance-bottom:0;mso-position-horizontal:absolute;mso-position-horizontal-relative:text;mso-position-vertical:absolute;mso-position-vertical-relative:text;v-text-anchor:top" coordsize="954,9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dMcf3AsAAK0/AAAOAAAAZHJzL2Uyb0RvYy54bWysW21v47gR/l6g/0Hwxxa3EfVCicFmD8Ud&#10;rihwfQFO/QGKYydGbcuVvJu9/vqbITUyR+ZI3EOxQJSsHpHPzMMhZ0jp4/dfT8fky64fDt35aaM+&#10;pJtkd952L4fz69Pm381P39WbZLi255f22J13T5tfd8Pm+09//MPH98vjLuveuuPLrk+gkfPw+H55&#10;2rxdr5fHh4dh+7Y7tcOH7rI7w81915/aK/zZvz689O07tH46PmRpqh/eu/7l0nfb3TDA//7obm4+&#10;2fb3+932+s/9fthdk+PTBrhd7c/e/nzGnw+fPraPr317eTtsRxrt72Bxag9n6HRq6sf22iaf+8Nd&#10;U6fDtu+Gbn/9sO1OD91+f9jurA1gjUpn1vzy1l521hZwznCZ3DT8/5rd/uPLL5d/9Uh9uPzcbf8z&#10;gEce3i/D43QH/xgAkzy//717AQ3bz9fOGvt135/wSTAj+Wp9+uvk093Xa7KF/9RpWRnw/BZu6bxM&#10;U+vzh/aRHt5+Hq5/3XW2ofbLz8PVSfICv1mHviTn9gS9NtDI/nQEdf78XZIm0FaW6KwmCSeYItif&#10;HpImTd4TUxajzBMmI4xtSqVZliamKM0clxMO2nKot8RUd10WBHPMirwOMisJhsyKMDNNmJFZWlVB&#10;ZhXhLDNEBZlB9Pk+k5gZgiGzOsxMcf+rVKkiSE35CjhYkJviKuiiFgT1VWhUJtDjIkC/tUDPl8HB&#10;wvS4FLrUYVWVL0WjtECPK7FAz9digV7G5RC9l/lqNDDOwwHBtYB+BXEzXwwHC3ov43KI3st8NZpM&#10;iIqMa2FMpYJDL/O1sKgwOS6GTM7XosmEwMi5EgqmuHDM5r4UDhakl3MxRGlzX4smFwIj50qYWofj&#10;IveVsKgwOS6F6Lvcl6LJhbDIuRIyOV8JmVzBpRA9V/hKNIUQFAXXwVQm7LnC18Gigp4ruBC6qqvg&#10;MlH4QjSFEBIF1wFCsdLBmCh8IRwsTI9LIdPzpWgKIShKrgQsnioP0it9KRwsSK/kYugqVUHvlb4Y&#10;DeQIwfkOUgJ/YYRgrMIZQOmL4WBhelwO0Xulr0ZTCmFRci0W6PliLNDTXA7Re9pXo9FCYGiuBfSb&#10;hr2nfTEcLOg9zeXQpsqD4mpfjQYmsqC4mmshh4b2xVgIDc3lkOn5ajSQLwTpQf7Ix54UGpUvxkJo&#10;VFwOXQsTS+Wr0VRCaFRcC3nsVb4YC2Ov4nKI3qt8NRqYzcLe41os0PPFWKAHFYQvh+i92lejqYXQ&#10;qLkW0K8QGrUvhoMFQ6PmclRpGk5Da1+NBnLfoPdqroXRwpJW+1pYVJgcF0NryMtCNVnta9HUQmBg&#10;mehVK0bX4RXN+EpYVJCc4VLAuAvXF8ZXojFCWBiuAzSWBdcz4+tgUWFyXAhRVuML0RghKAzXQSbn&#10;6yCTg+HIlKgUDJOQrjBnEhArR3guPOxg8iKcrWsNNBb0nkp9MSws6D6Vcjm0KWFLILQbkPp6AEMh&#10;MFTKBTGFLgWGviIWJjDkmmhTh9c0lfqiAEMhOtSsADc6N2GGrAC3sDDDWQFeKVjvgz5UviiNEktw&#10;xUWB4QChHtpXUcpXxeEEjlyWKssFL87KcLEOV1wWGMFQm4Q5+ro4XJjjrBSHaAkn9orX4koqxlXG&#10;owX6Fmo2NS/HASdw5NJUqRb8yAtyJVXkalaSL3H0A8bhBI5cmgWOvjKwIyRFzF1ljtCg1rPSHHFh&#10;jrPavErLMhwzvDhXUnWuYstzFVmfw3BmU22VZlpg6OvSYBgEUwY1q9Fhijbh3ReV+7o4XNiL8zpd&#10;F0LE8EJdSZW6mpfqBqrDoNC8VkeYwJDHi9bKhL3Iq3UlletqVq+LOx2K1evyVocqeLToHKa84Oxd&#10;+Ko08Jyg813JLuo8q9kRF/bivGgvinAKpnjVrqSyXc3qdmMgIwrqzOp2CxMY8mgBncMZrOKFu5Iq&#10;dzUr3U2dCnkEnDaM2S6kThYWZjgv3cVY4bU7LubheJ5V70an4Z0Zxap3CxMYzmMFZs/gSOTlOy5q&#10;AkMuiilNeHtBsQLewgSGs1gpQJQwQ18U2MyXYmVWw8MwrMLjkNXwFhZmOK/hIZUNM+RFvJKqeHVX&#10;xhfCGZea1fGIEzhyWeRcjFfyuDEZ1rniskByLnL0dXG4MMdZNS9z5OW8kup5dVfQi7nYrKJH3MQR&#10;zjtf6USzfaNDzu3X83jKCb8lLR6Zp/Zg9dINeKDaQHUFx6ZNjueS0ASg8EhUAENKjeAqCgz+RDCU&#10;CjFNYwFg4WUcHDILC7cHqqvEMS1GOCSzMWQwQ7XwOEuz0VRI8WJax7wNW4d0Kwo+mgqpTwwc8xls&#10;HdKQKPhoKuQEUfDRVFifY+C46CIZWCuj4KOp7ph8VVVcjrB1WEViWse1wcLjTNWjqTC/xrSOsya2&#10;DnNdFHw0tYpTFecSbB1mgJjWcavOwuNMxc0zhMO2V0zruJ1l4XGm4gaThceZCvWbw+NOTQwdhRsw&#10;2IFK48y1+yH2gdjJaZqdYFchihLuFbgeIo2mGQrr7ageaI5ScCId98AosoqcphTNU1gXRvWAB7LW&#10;6MipStFcpSInK4WlkO0hcrpSWJnYByInLFsmuAcijcas3T0QqTTNWpj8RrmV5i3MReMeIKMjpy5F&#10;cxcmalE9YPpljY6cvhTNX4pPYG6KHzOUHl6lm79E128SeInuGVm1j5f2iokN/Zq8P23wzavkDa6Q&#10;LuP/n7ovu6aziCvmN7ZYAqYVhIuz7IY4nn0kpscMSLfperENEgxUdO3Rbbo62NRvLG7iR+1sj92w&#10;s2bfGPO2NWw0Rtl0A1LjdGU26WmVptt0nfUbi5v4UTuyTVkNiTpz/81qetqxyHCjnyHpPl1nuBUF&#10;pp5jcd+gFLV9E2DNqhuSrKErt2pNq6nnFa0m3O/QqoTd/eXxR1rdkGQNXblVJew4LUUVsY3GTQyp&#10;v/URCIV7pFU3JLVOV24VbElFWRWNmxhSf+tWZYZWp7UReENS63TlVuVTVkD36TrixoiOxd33K1tV&#10;QqJn5wBIs5ZHYDHmVdWEJJZ0dWwnnHuTF9Yluk9Xh5t6jsXd9btuFWwQRlp1QxJLunKr4C21xRFI&#10;VkXjJobU37pVJZynxml1Q1LrdOVWlZA+Ls0WZFU0bmJI/clW6bEGuo0rKa703Vil1unqrJpwKyNr&#10;6jkW9w0jkNq+jas1q25Isoau3Kq1kTX1vDJSJ9w3jEB65jau1qy6IckaunKr1kbW1PPKSJ1w3zAC&#10;q8xlTNk0D0tWYe6Ls+UNSdbQ1Vk14aaKku7T1eHgMMa1F4ubGFI7dJ21NxVEdJ+uo9fxdRu0IxKX&#10;r+Q+5MFY3Fq/1N69n+V5xEB0ok24mb48Oxp89QGRsC+1NOtpfMcJcPQRDPmQrqMvcSt5HYWHEIDS&#10;yz3i25DIbDnN0QRzH9SIS2yFL+hgc5G4cpldjfv1trllvxFOw27ukn9JsVjcTVlSYGE0jPulGurr&#10;ldEw7oToldEwsY3EwdsGUdYbeEthyUvVOL5icbH9xuLW/EL8YnFruTm1V8BO4aJf8CgMRuNa7VDh&#10;Yf634FZqDGpvTY8czzuh31jcql/Ijkh+a37J8QWQCL/k+LoN4lb0INy6vZFusbASonNpFNAu4yoO&#10;D9LBihJ2VhfbG3EZeHsJR9aqaX6hOYmu44o8ei9fa28cLbG41X7H9uAdl2U78G1+8Au+OLRoL+TI&#10;Drc8W+X4pottb7miUPi6F+AytbxGKMq44BW2JX6EK9NlOxy7NZTjVqrlPh3KrOx2uR7htexF/vBe&#10;jPXHKm5c19Z6NYRbWV0It7oa3K2nNM5pDYYsBHeV7dn3tL2Mu9LeJ8NDdzy8/HQ4HnFbeehfn384&#10;9smXFj73zgz+G13EYEd7jH7u8DEaAeNXz/ihM348Pjw+dy+/wkfPfee+GYdv3OGXt67/3yZ5h+/F&#10;nzbDfz+3/W6THP92hg+yIQPEt9qu9o+irPCl0N6/8+zfac9baOppc93AsT/++sPVfZT++dIfXt+g&#10;J2V3zM/dX+Bj6/0BP4q2X2U7VuMf8E249c34/Tp+dO7/bVG3r+w//QYAAP//AwBQSwMEFAAGAAgA&#10;AAAhAOnqe7zcAAAACAEAAA8AAABkcnMvZG93bnJldi54bWxMj0FPwzAMhe9I/IfISNxYuklsUJpO&#10;ExK79bAy7Zw1pulonKrJ2o5fj3uCm+339Py9bDu5VgzYh8aTguUiAYFUedNQreD4+fH0AiJETUa3&#10;nlDBDQNs8/u7TKfGj3TAoYy14BAKqVZgY+xSKUNl0emw8B0Sa1++dzry2tfS9HrkcNfKVZKspdMN&#10;8QerO3y3WH2XV6cguR38cCmXp+Kn2BXW4/5yHPdKPT5MuzcQEaf4Z4YZn9EhZ6azv5IJolXwumaj&#10;gtVmA2KWk2euduZhvsg8k/8L5L8AAAD//wMAUEsBAi0AFAAGAAgAAAAhALaDOJL+AAAA4QEAABMA&#10;AAAAAAAAAAAAAAAAAAAAAFtDb250ZW50X1R5cGVzXS54bWxQSwECLQAUAAYACAAAACEAOP0h/9YA&#10;AACUAQAACwAAAAAAAAAAAAAAAAAvAQAAX3JlbHMvLnJlbHNQSwECLQAUAAYACAAAACEAY3THH9wL&#10;AACtPwAADgAAAAAAAAAAAAAAAAAuAgAAZHJzL2Uyb0RvYy54bWxQSwECLQAUAAYACAAAACEA6ep7&#10;vNwAAAAIAQAADwAAAAAAAAAAAAAAAAA2DgAAZHJzL2Rvd25yZXYueG1sUEsFBgAAAAAEAAQA8wAA&#10;AD8PAAAAAA==&#10;" path="m158,725r-86,l72,761r86,l158,725xm158,618r-86,l72,655r86,l158,618xm288,725r-86,l202,761r86,l288,725xm288,618r-86,l202,655r86,l288,618xm288,512r-86,l202,548r86,l288,512xm288,405r-86,l202,442r86,l288,405xm288,299r-86,l202,335r86,l288,299xm507,717r-86,l421,754r86,l507,717xm507,611r-86,l421,648r86,l507,611xm507,504r-86,l421,541r86,l507,504xm693,717r-86,l607,754r86,l693,717xm693,611r-86,l607,648r86,l693,611xm693,504r-86,l607,541r86,l693,504xm728,235r-3,l725,227r-334,l391,235r,28l692,263r,92l728,355r,-92l728,235xm917,174r-3,-5l690,r-7,l670,6r-4,6l666,180r37,l703,56,880,189r,440l917,629r,-455xm953,677r-8,-8l917,669r,36l917,932r-134,l783,705r134,l917,669r-134,l783,442r,-29l775,405r-29,l746,442r,490l367,932r,-490l746,442r,-37l339,405r-8,8l331,932r-295,l36,545r117,l162,537r,-291l331,177r,169l367,346r,-169l367,144r-3,-6l354,132r-6,-1l130,219r-5,7l125,508,8,508,,516,,961r8,8l945,969r8,-8l953,932r,-227l953,677xe" fillcolor="#292929" stroked="f">
                      <v:path arrowok="t" o:connecttype="custom" o:connectlocs="45720,6690412;100330,6596799;100330,6621021;128270,6666845;182880,6666845;128270,6621021;182880,6527407;182880,6550974;128270,6457361;182880,6457361;128270,6411536;321945,6661608;321945,6685830;267335,6592216;321945,6592216;267335,6546392;440055,6661608;440055,6685830;385445,6592216;440055,6592216;385445,6546392;462280,6346072;248285,6340835;439420,6364402;462280,6364402;580390,6302866;425450,6196160;446405,6310067;558800,6604000;605155,6635423;582295,6653753;497205,6653753;497205,6630186;492125,6457361;473710,6802356;233045,6481582;215265,6457361;22860,6802356;102870,6543773;210185,6418737;233045,6286500;220980,6277990;79375,6524789;0,6821340;605155,6821340;605155,6653753" o:connectangles="0,0,0,0,0,0,0,0,0,0,0,0,0,0,0,0,0,0,0,0,0,0,0,0,0,0,0,0,0,0,0,0,0,0,0,0,0,0,0,0,0,0,0,0,0,0"/>
                    </v:shape>
                  </w:pict>
                </mc:Fallback>
              </mc:AlternateContent>
            </w:r>
            <w:r w:rsidRPr="00265C46">
              <w:rPr>
                <w:rFonts w:ascii="Aptos" w:hAnsi="Aptos"/>
                <w:noProof/>
                <w:szCs w:val="18"/>
              </w:rPr>
              <mc:AlternateContent>
                <mc:Choice Requires="wps">
                  <w:drawing>
                    <wp:anchor distT="0" distB="0" distL="114300" distR="114300" simplePos="0" relativeHeight="251658253" behindDoc="0" locked="0" layoutInCell="1" allowOverlap="1" wp14:anchorId="26E38CD0" wp14:editId="029DC130">
                      <wp:simplePos x="0" y="0"/>
                      <wp:positionH relativeFrom="column">
                        <wp:posOffset>-9525</wp:posOffset>
                      </wp:positionH>
                      <wp:positionV relativeFrom="paragraph">
                        <wp:posOffset>99695</wp:posOffset>
                      </wp:positionV>
                      <wp:extent cx="792480" cy="790575"/>
                      <wp:effectExtent l="0" t="0" r="26670" b="28575"/>
                      <wp:wrapNone/>
                      <wp:docPr id="333177118"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2480" cy="790575"/>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V relativeFrom="margin">
                        <wp14:pctHeight>0</wp14:pctHeight>
                      </wp14:sizeRelV>
                    </wp:anchor>
                  </w:drawing>
                </mc:Choice>
                <mc:Fallback>
                  <w:pict>
                    <v:shape w14:anchorId="2C75AA72" id="docshape209" o:spid="_x0000_s1026" style="position:absolute;margin-left:-.75pt;margin-top:7.85pt;width:62.4pt;height:62.25pt;z-index:25165825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I2NungYAAEEcAAAOAAAAZHJzL2Uyb0RvYy54bWysWduO2zYQfS/QfxD02CJrUTeKRrxBkTRF&#10;gfQChP0ArSyvjcqiKmnXm359ZyjRIbccWSi6D5a8PCbP8HCGM+Tbdy/nJniu++Gk2l3I7qIwqNtK&#10;7U/t4y78Q358U4TBMJbtvmxUW+/CL/UQvrv/9pu3l25bx+qomn3dB9BJO2wv3S48jmO33WyG6lif&#10;y+FOdXULjQfVn8sRvvaPm31fXqD3c7OJoyjfXFS/73pV1cMA//0wNYb3uv/Doa7G3w6HoR6DZhcC&#10;t1F/9vrzAT8392/L7WNfdsdTNdMo/wOLc3lqYdBrVx/KsQye+tO/ujqfql4N6jDeVeq8UYfDqaq1&#10;DWANi15Z8/lYdrW2BSZn6K7TNPx/3Va/Pn/ufu+R+tB9UtWfA8zI5tIN22sLfhkAEzxcflF70LB8&#10;GpU29uXQn/GXYEbwouf0y3VO65cxqOCfXMRpATNfQRMXUcYznPNNuTU/rp6G8ada6Y7K50/DOEmy&#10;hzc9ofugLc8wqoRODucG1Pn+TRAFgkcBT4yAVxAzoO82gYyCS8Bg+FnlKyg2IN1Tyos8wI/XsMTA&#10;oC8NOnp7Sw1M91aI1McrMyDklRK8cgOaeQnh5cUNTPMCkJ8XeJ41X0Vc+HgJA0JeBcGLuVOfFkni&#10;Jcbs2dcoPzPmCsB57qPG7PmXLKbIufOfFkXmJ2dLoFEEOVcFnsZecrYIkuUUOVeEVGTMT87WQaP8&#10;5GJXCXAAH7nY1kHGpBu4MmRR7PeD2BZCowhyrhIUOVsHGVO+ELsyZBz8yueksS2ERhHkXCUIWWNb&#10;Bwku4w8gEHds38qK3O+piS2ERvnJJa4ShEMktg4yoRwicWXIROJ3iMQWQqMIcq4SRCBJbB1kQjlE&#10;4sqQiYJ7ZU1sITTKTy51lSCib2rrIFPKIVJXhjyK/d6a2kJoFEHOVYLYslJbB5lSDpG6MuRR4neI&#10;1BZCowhyrhKMJ9wXS1JbCJlSHpG5OpDsMluJBXaZKwUrWOJjl9lKyIxyicwVghQ2s6VYEDZztWAF&#10;F152thQyo3wic5UgfSKzpVjwidzVgomE+djlthQyp5wid5Ugw0luS7EQTnJXCybyzMvOlkLmlFfk&#10;rhJkJM5tKRYice5qwQT3ekVuSyFzyiu4qwS5iXFbioVNjLtaUOy4LYXklFdwVwly/4eUfd7tIElc&#10;2P+5qwWlLLelkJD7+fdY7ipBpk7clmIhdcIixMqHKa8obClkQXlF4SpBZp2FLcVC1lm4WlARpbCl&#10;kAXlFVDL2LaSCXthS7GQsBeuFlQ0LmwpZEF5hXCVSDlR5whbCo3y72TC1YLayYQthRSUVwhXCbI6&#10;FLYUC+WhcLUgkgBhKyEF5RTCFYImZyvxihzU3o+mui6PpuCuXtq54oa3oMTjm0gX+Z0asLiXIAaU&#10;8DKZy3dAYXlOgGFuEMxXgYErgqF6nE4GlrvGslDDzUHCDThMrIaLVb1j6YRwqHnWkIlnQ6EKWQWf&#10;TYW6YA0cE34kA5n6KvhsKuTOa+CYFGPvkM2ugs+mQn65Cj6bCgnfGjgmckgGMrBV8NlUSInWwDHV&#10;wd4hR1kFn02FpGEVfDYVdvE1cNydkcz1JGx5AeN2qeHrTMX9C+Gw8awhgxuKhq8zFSM8wiE0r+kd&#10;Q66Gr1MVg6CGO6ZCvIIZmoNTDye6r89y+zCAs9wHZFRuu3LEmGZegwucSuMRYHCcX7DlrJ5rqTRm&#10;xOAWYxkJI+vjRBjva3vT2jiGySvgIAZN5ptm8+x0dxilAXX1FNNqnhMKCzpACWOsaTXPCYVnZThi&#10;bqbQNJvnBJv4ox1LxCYUiyJ9JAqGmk7M0x0zui4i026ejgWMQZG4NOw8HwyOuBdx1+mNrxHPDGie&#10;08BGL3O4S1sSRdOaWoHEVA1n+tbg2twJecseNFgjb82QHlQjb805GDJbdFvFGXlrVXwd/MYi0wIi&#10;y1trFs1F3A0PYGistnrZn2DBTjYvr26zKl6jqkYN9bQ+MTro24drmMDoYt1AtOrjqWkAjL4xBQ8e&#10;TYnQoJrTHluxcegfH943ffBc4sWS/puXtgPr+mH8UA7HCaebEFZue/XU7vXbsS73P87vY3lqpne9&#10;ouebGLx8wQutYfug9l/gIqZX0z0W3LvBy1H1f4fBBe6wduHw11PZ12HQ/NzCJZFgKQa2UX9JM46n&#10;x73d8mC3lG0FXe3CMYT0D1/fj9NF2VPXnx6PMBLTCWGrfoALoMMJL2r0TdHEav4C91R6guc7NbwI&#10;s79r1Nebv/t/AAAA//8DAFBLAwQUAAYACAAAACEAALzboOAAAAAJAQAADwAAAGRycy9kb3ducmV2&#10;LnhtbEyPzU7DMBCE70i8g7VI3Frnh0IV4lQFtQcOqCJE4uraSxIR25HtpuHt2Z7obXdnNPtNuZnN&#10;wCb0oXdWQLpMgKFVTve2FdB87hdrYCFKq+XgLAr4xQCb6vamlIV2Z/uBUx1bRiE2FFJAF+NYcB5U&#10;h0aGpRvRkvbtvJGRVt9y7eWZws3AsyR55Eb2lj50csTXDtVPfTIC/OGQbuuvt+Zlr/L3Jp12as13&#10;QtzfzdtnYBHn+G+GCz6hQ0VMR3eyOrBBwCJdkZPuqydgFz3Lc2BHGh6SDHhV8usG1R8AAAD//wMA&#10;UEsBAi0AFAAGAAgAAAAhALaDOJL+AAAA4QEAABMAAAAAAAAAAAAAAAAAAAAAAFtDb250ZW50X1R5&#10;cGVzXS54bWxQSwECLQAUAAYACAAAACEAOP0h/9YAAACUAQAACwAAAAAAAAAAAAAAAAAvAQAAX3Jl&#10;bHMvLnJlbHNQSwECLQAUAAYACAAAACEA4SNjbp4GAABBHAAADgAAAAAAAAAAAAAAAAAuAgAAZHJz&#10;L2Uyb0RvYy54bWxQSwECLQAUAAYACAAAACEAALzboOAAAAAJAQAADwAAAAAAAAAAAAAAAAD4CAAA&#10;ZHJzL2Rvd25yZXYueG1sUEsFBgAAAAAEAAQA8wAAAAUKAAAAAA==&#10;" path="m240,l164,13,98,47,46,99,12,165,,240r,768l12,1083r34,66l98,1201r66,34l240,1248r767,l1083,1235r66,-34l1201,1149r34,-66l1247,1008r,-768l1235,165,1201,99,1149,47,1083,13,1007,,240,xe" filled="f" strokeweight="1pt">
                      <v:path arrowok="t" o:connecttype="custom" o:connectlocs="152400,3031804;104140,3040040;62230,3061578;29210,3094518;7620,3136328;0,3183838;0,3670346;7620,3717856;29210,3759666;62230,3792606;104140,3814144;152400,3822379;639445,3822379;687705,3814144;729615,3792606;762635,3759666;784225,3717856;791845,3670346;791845,3183838;784225,3136328;762635,3094518;729615,3061578;687705,3040040;639445,3031804;152400,3031804" o:connectangles="0,0,0,0,0,0,0,0,0,0,0,0,0,0,0,0,0,0,0,0,0,0,0,0,0"/>
                    </v:shape>
                  </w:pict>
                </mc:Fallback>
              </mc:AlternateContent>
            </w:r>
            <w:r w:rsidRPr="00265C46">
              <w:rPr>
                <w:rFonts w:ascii="Aptos" w:eastAsia="Arial" w:hAnsi="Aptos" w:cs="Arial"/>
                <w:b/>
                <w:szCs w:val="18"/>
                <w:lang w:eastAsia="en-US"/>
              </w:rPr>
              <w:t>£3.9m</w:t>
            </w:r>
          </w:p>
          <w:p w14:paraId="567F40F3" w14:textId="77777777" w:rsidR="00A1237F" w:rsidRPr="00265C46" w:rsidRDefault="00A1237F" w:rsidP="009D42C1">
            <w:pPr>
              <w:widowControl w:val="0"/>
              <w:autoSpaceDE w:val="0"/>
              <w:autoSpaceDN w:val="0"/>
              <w:spacing w:line="204" w:lineRule="exact"/>
              <w:ind w:left="2007"/>
              <w:rPr>
                <w:rFonts w:ascii="Aptos" w:eastAsia="Arial" w:hAnsi="Aptos" w:cs="Arial"/>
                <w:szCs w:val="18"/>
                <w:lang w:eastAsia="en-US"/>
              </w:rPr>
            </w:pPr>
            <w:r w:rsidRPr="00265C46">
              <w:rPr>
                <w:rFonts w:ascii="Aptos" w:eastAsia="Arial" w:hAnsi="Aptos" w:cs="Arial"/>
                <w:szCs w:val="18"/>
                <w:lang w:eastAsia="en-US"/>
              </w:rPr>
              <w:t>Other</w:t>
            </w:r>
            <w:r w:rsidRPr="00265C46">
              <w:rPr>
                <w:rFonts w:ascii="Aptos" w:eastAsia="Arial" w:hAnsi="Aptos" w:cs="Arial"/>
                <w:spacing w:val="-4"/>
                <w:szCs w:val="18"/>
                <w:lang w:eastAsia="en-US"/>
              </w:rPr>
              <w:t xml:space="preserve"> </w:t>
            </w:r>
            <w:r w:rsidRPr="00265C46">
              <w:rPr>
                <w:rFonts w:ascii="Aptos" w:eastAsia="Arial" w:hAnsi="Aptos" w:cs="Arial"/>
                <w:szCs w:val="18"/>
                <w:lang w:eastAsia="en-US"/>
              </w:rPr>
              <w:t>land</w:t>
            </w:r>
            <w:r w:rsidRPr="00265C46">
              <w:rPr>
                <w:rFonts w:ascii="Aptos" w:eastAsia="Arial" w:hAnsi="Aptos" w:cs="Arial"/>
                <w:spacing w:val="-4"/>
                <w:szCs w:val="18"/>
                <w:lang w:eastAsia="en-US"/>
              </w:rPr>
              <w:t xml:space="preserve"> </w:t>
            </w:r>
            <w:r w:rsidRPr="00265C46">
              <w:rPr>
                <w:rFonts w:ascii="Aptos" w:eastAsia="Arial" w:hAnsi="Aptos" w:cs="Arial"/>
                <w:szCs w:val="18"/>
                <w:lang w:eastAsia="en-US"/>
              </w:rPr>
              <w:t>and</w:t>
            </w:r>
            <w:r w:rsidRPr="00265C46">
              <w:rPr>
                <w:rFonts w:ascii="Aptos" w:eastAsia="Arial" w:hAnsi="Aptos" w:cs="Arial"/>
                <w:spacing w:val="-4"/>
                <w:szCs w:val="18"/>
                <w:lang w:eastAsia="en-US"/>
              </w:rPr>
              <w:t xml:space="preserve"> </w:t>
            </w:r>
            <w:r w:rsidRPr="00265C46">
              <w:rPr>
                <w:rFonts w:ascii="Aptos" w:eastAsia="Arial" w:hAnsi="Aptos" w:cs="Arial"/>
                <w:szCs w:val="18"/>
                <w:lang w:eastAsia="en-US"/>
              </w:rPr>
              <w:t>buildings</w:t>
            </w:r>
          </w:p>
          <w:p w14:paraId="6AEB9952"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6B65BFF8"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39827D90"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r>
      <w:tr w:rsidR="00A1237F" w:rsidRPr="003A2349" w14:paraId="142B2C32" w14:textId="77777777" w:rsidTr="009D42C1">
        <w:tc>
          <w:tcPr>
            <w:tcW w:w="4937" w:type="dxa"/>
          </w:tcPr>
          <w:p w14:paraId="519A9C60" w14:textId="77777777" w:rsidR="00A1237F" w:rsidRPr="009F5C3A" w:rsidRDefault="00A1237F" w:rsidP="009D42C1">
            <w:pPr>
              <w:widowControl w:val="0"/>
              <w:numPr>
                <w:ilvl w:val="2"/>
                <w:numId w:val="21"/>
              </w:numPr>
              <w:tabs>
                <w:tab w:val="left" w:pos="2008"/>
              </w:tabs>
              <w:autoSpaceDE w:val="0"/>
              <w:autoSpaceDN w:val="0"/>
              <w:spacing w:line="411" w:lineRule="exact"/>
              <w:rPr>
                <w:rFonts w:ascii="Aptos" w:eastAsia="Arial" w:hAnsi="Aptos" w:cs="Arial"/>
                <w:b/>
                <w:szCs w:val="18"/>
                <w:lang w:eastAsia="en-US"/>
              </w:rPr>
            </w:pPr>
            <w:r w:rsidRPr="009F5C3A">
              <w:rPr>
                <w:rFonts w:ascii="Aptos" w:hAnsi="Aptos"/>
                <w:noProof/>
                <w:szCs w:val="18"/>
              </w:rPr>
              <mc:AlternateContent>
                <mc:Choice Requires="wps">
                  <w:drawing>
                    <wp:anchor distT="0" distB="0" distL="114300" distR="114300" simplePos="0" relativeHeight="251658254" behindDoc="0" locked="0" layoutInCell="1" allowOverlap="1" wp14:anchorId="7908F5B2" wp14:editId="67C6B4C3">
                      <wp:simplePos x="0" y="0"/>
                      <wp:positionH relativeFrom="column">
                        <wp:posOffset>-29845</wp:posOffset>
                      </wp:positionH>
                      <wp:positionV relativeFrom="paragraph">
                        <wp:posOffset>88265</wp:posOffset>
                      </wp:positionV>
                      <wp:extent cx="830580" cy="817245"/>
                      <wp:effectExtent l="0" t="0" r="26670" b="20955"/>
                      <wp:wrapNone/>
                      <wp:docPr id="1141267490"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30580" cy="817245"/>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margin">
                        <wp14:pctWidth>0</wp14:pctWidth>
                      </wp14:sizeRelH>
                    </wp:anchor>
                  </w:drawing>
                </mc:Choice>
                <mc:Fallback>
                  <w:pict>
                    <v:shape w14:anchorId="6C4BD592" id="docshape209" o:spid="_x0000_s1026" style="position:absolute;margin-left:-2.35pt;margin-top:6.95pt;width:65.4pt;height:64.35pt;z-index:25165825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VG/umwYAAEEcAAAOAAAAZHJzL2Uyb0RvYy54bWysWduO2zYQfS/QfxD02CJrUTdSRrxBkTRF&#10;gfQCRP0ArSyvjcqiKmnXm359ZyjSIbccWSi6D5a8PCbP8HCGM+Tbdy/nNnhuhvEku13I7qIwaLpa&#10;7k/d4y78o/z4RoTBOFXdvmpl1+zCL80Yvrv/9pu3l37bxPIo230zBNBJN24v/S48TlO/3WzG+tic&#10;q/FO9k0HjQc5nKsJvg6Pm/1QXaD3c7uJoyjfXOSw7wdZN+MI//0wN4b3qv/Doamn3w6HsZmCdhcC&#10;t0l9DurzAT8392+r7eNQ9cdTrWlU/4HFuTp1MOi1qw/VVAVPw+lfXZ1P9SBHeZjuanneyMPhVDfK&#10;BrCGRa+s+Xys+kbZApMz9tdpGv+/butfnz/3vw9Ifew/yfrPEWZkc+nH7bUFv4yACR4uv8g9aFg9&#10;TVIZ+3IYzvhLMCN4UXP65TqnzcsU1PBPkUSZgJmvoUkwHqcZzvmm2pof10/j9FMjVUfV86dxmiXZ&#10;w5ua0H3QVWcYtYRODucW1Pn+TRAFBY8CnhgBryBmQN9tgjIKLgGLU6FVvoJiA1I9pVzkAX68hiUG&#10;Bn0p0NHbW2pgqjdRpD5emQEhr5TglRuQ5lUUXl7cwBQvAPl5gedZ8yVi4eNVGBDyEgQv5k59KpLE&#10;S4zZs69QfmbMFYDz3EeN2fNfspgi585/KkTmJ2dLoFAEOVcFnsZecrYIJcspcq4IaZExPzlbB4Xy&#10;k4tdJcABfORiW4cyJt3AlSGLYr8fxLYQCkWQc5WgyNk6lDHlC7ErQ8bBr3xOGttCKBRBzlWCkDW2&#10;dSjBZfwBBOKO7VuZyP2emthCKJSfXOIqQThEYutQJpRDJK4MWZH4HSKxhVAogpyrBBFIEluHMqEc&#10;InFlyArBvbImthAK5SeXukoQ0Te1dShTyiFSV4Y8iv3emtpCKBRBzlWC2LJgR9SLSe0NlEOkrgx5&#10;lPgdIrWFUCiCnKsE4wn3xZLUFqJMKY/IXB1IdpmtxAK7zJWCCZb42GW2EmVGuUTmCkEKm9lSLAib&#10;uVowwQsvO1uKMqN8InOVIH0is6VY8Inc1YIVCfOxy20pypxyitxVggwnuS3FQjjJXS1YkWdedrYU&#10;ZU55Re4qQUbi3JZiIRLnrhas4F6vyG0pypzyCu4qQW5i3JZiYRPjrhYUO25LUXLKK7irBLn/c1uK&#10;hf2fu1pQynJbihJyP/8ey10lyNSJ21IspE5YhFj5MOUVwpaiFJRXCFcJMusUthQLWadwtaAiirCl&#10;KAXlFVDL2LaSCbuwpVhI2IWrBRWNhS1FKSivKFwlUk7UOYUthUL5d7LC1YLayQpbirKgvKJwlSCr&#10;w8KWYqE8LFwtiCSgsJUoC8opClcImpytxCtyUHs/muq6OpqCu37pdMUNb0GFxzeRKvJ7OWJxX4IY&#10;UMKXiS7fAYXlOQGGuUEwXwUGrgiG6nE+GVjuGstCBTcHCTfgMLEKXqzqHUsnhEPNs4ZMrA2FKmQV&#10;XJsKdcEaOCb8SAYy9VVwbSrkzmvgmBRj75DNroJrUyG/XAXXpkLCtwaOiRySgQxsFVybCinRGjim&#10;Otg75Cir4NpUSBpWwbWpsIuvgePujGRgW10F16bCPrcGjvsX9g4bzyq4NhV2glVwbSqE5jVwDLlI&#10;BmLlKrg2tXBMhXgFLq6D0wAnuq/PcocwgLPcBxyi2vbVhDHNvAYXOJXGI8DgqF+w5Syfm1IqzITB&#10;LcYyEoiq40QY72t729k4hskr4CAGzfaYZvPsVXcYpQF19RTTap4zCgs6QF2NNa3mOaPwrAxHzM0U&#10;mmbznGEzf7RjidiMYlGkjkTBUNOJebpjRtdFZNrN07GAMSgSl4bV88HgiHsRd53e+BrxzIDmOQ9s&#10;9DKHu7QlUTSvqRVITNVwpm8NrsydkbfsQYMV8tYMqUEV8tacgyHaotsqauStVfF18BuLTAmILG+t&#10;WTQXcTc8gKGxyuplf4IFO9u8vLrNqniNqls5NvP6xOigbh+uYQKji3UD0cmPp7YFMPrGHDx4NCdC&#10;o2xPe2zFxnF4fHjfDsFzhRdL6k8vbQfWD+P0oRqPM041IazaDvKp26u3Y1Ptf9TvU3Vq53e1ovVN&#10;DF6+4IXWuH2Q+y9wETPI+R4L7t3g5SiHv8PgAndYu3D866kamjBof+7gkqhgKQa2SX1JM46nx4Pd&#10;8mC3VF0NXe3CKYT0D1/fT/NF2VM/nB6PMBJTCWEnf4ALoMMJL2rUTdHMSn+Beyo1wfpODS/C7O8K&#10;9fXm7/4fAAAA//8DAFBLAwQUAAYACAAAACEAlvAIgOAAAAAJAQAADwAAAGRycy9kb3ducmV2Lnht&#10;bEyPwU7DMBBE70j8g7VI3FonaRVKiFMV1B44oIoQiatrmyQiXke2m4a/Z3uC2+7OaPZNuZ3twCbj&#10;Q+9QQLpMgBlUTvfYCmg+DosNsBAlajk4NAJ+TIBtdXtTykK7C76bqY4toxAMhRTQxTgWnAfVGSvD&#10;0o0GSfty3spIq2+59vJC4XbgWZLk3Moe6UMnR/PSGfVdn60Afzymu/rztXk+qNVbk057teF7Ie7v&#10;5t0TsGjm+GeGKz6hQ0VMJ3dGHdggYLF+ICfdV4/ArnqWp8BONKyzHHhV8v8Nql8AAAD//wMAUEsB&#10;Ai0AFAAGAAgAAAAhALaDOJL+AAAA4QEAABMAAAAAAAAAAAAAAAAAAAAAAFtDb250ZW50X1R5cGVz&#10;XS54bWxQSwECLQAUAAYACAAAACEAOP0h/9YAAACUAQAACwAAAAAAAAAAAAAAAAAvAQAAX3JlbHMv&#10;LnJlbHNQSwECLQAUAAYACAAAACEARlRv7psGAABBHAAADgAAAAAAAAAAAAAAAAAuAgAAZHJzL2Uy&#10;b0RvYy54bWxQSwECLQAUAAYACAAAACEAlvAIgOAAAAAJAQAADwAAAAAAAAAAAAAAAAD1CAAAZHJz&#10;L2Rvd25yZXYueG1sUEsFBgAAAAAEAAQA8wAAAAIKAAAAAA==&#10;" path="m240,l164,13,98,47,46,99,12,165,,240r,768l12,1083r34,66l98,1201r66,34l240,1248r767,l1083,1235r66,-34l1201,1149r34,-66l1247,1008r,-768l1235,165,1201,99,1149,47,1083,13,1007,,240,xe" filled="f" strokeweight="1pt">
                      <v:path arrowok="t" o:connecttype="custom" o:connectlocs="159727,3134082;109147,3142595;65222,3164860;30614,3198912;7986,3242131;0,3291245;0,3794165;7986,3843278;30614,3886498;65222,3920550;109147,3942814;159727,3951327;670188,3951327;720768,3942814;764693,3920550;799300,3886498;821928,3843278;829914,3794165;829914,3291245;821928,3242131;799300,3198912;764693,3164860;720768,3142595;670188,3134082;159727,3134082" o:connectangles="0,0,0,0,0,0,0,0,0,0,0,0,0,0,0,0,0,0,0,0,0,0,0,0,0"/>
                    </v:shape>
                  </w:pict>
                </mc:Fallback>
              </mc:AlternateContent>
            </w:r>
            <w:r w:rsidRPr="009F5C3A">
              <w:rPr>
                <w:rFonts w:ascii="Aptos" w:eastAsia="Arial" w:hAnsi="Aptos" w:cs="Arial"/>
                <w:b/>
                <w:szCs w:val="18"/>
                <w:lang w:eastAsia="en-US"/>
              </w:rPr>
              <w:t>£5.8m</w:t>
            </w:r>
          </w:p>
          <w:p w14:paraId="336DFD65" w14:textId="77777777" w:rsidR="00A1237F" w:rsidRPr="0034456E" w:rsidRDefault="00A1237F" w:rsidP="009D42C1">
            <w:pPr>
              <w:widowControl w:val="0"/>
              <w:autoSpaceDE w:val="0"/>
              <w:autoSpaceDN w:val="0"/>
              <w:ind w:left="2007" w:right="527"/>
              <w:rPr>
                <w:rFonts w:ascii="Aptos" w:eastAsia="Arial" w:hAnsi="Aptos" w:cs="Arial"/>
                <w:szCs w:val="18"/>
                <w:highlight w:val="yellow"/>
                <w:lang w:eastAsia="en-US"/>
              </w:rPr>
            </w:pPr>
            <w:r w:rsidRPr="009F5C3A">
              <w:rPr>
                <w:rFonts w:ascii="Aptos" w:hAnsi="Aptos"/>
                <w:noProof/>
                <w:szCs w:val="18"/>
              </w:rPr>
              <mc:AlternateContent>
                <mc:Choice Requires="wps">
                  <w:drawing>
                    <wp:anchor distT="0" distB="0" distL="114300" distR="114300" simplePos="0" relativeHeight="251658255" behindDoc="0" locked="0" layoutInCell="1" allowOverlap="1" wp14:anchorId="4D117A6D" wp14:editId="32927C6B">
                      <wp:simplePos x="0" y="0"/>
                      <wp:positionH relativeFrom="column">
                        <wp:posOffset>107315</wp:posOffset>
                      </wp:positionH>
                      <wp:positionV relativeFrom="paragraph">
                        <wp:posOffset>26035</wp:posOffset>
                      </wp:positionV>
                      <wp:extent cx="605790" cy="382270"/>
                      <wp:effectExtent l="0" t="0" r="3810" b="0"/>
                      <wp:wrapNone/>
                      <wp:docPr id="1742451851" name="docshape2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605790" cy="382270"/>
                              </a:xfrm>
                              <a:custGeom>
                                <a:avLst/>
                                <a:gdLst>
                                  <a:gd name="T0" fmla="+- 0 1290 877"/>
                                  <a:gd name="T1" fmla="*/ T0 w 954"/>
                                  <a:gd name="T2" fmla="+- 0 10454 10405"/>
                                  <a:gd name="T3" fmla="*/ 10454 h 584"/>
                                  <a:gd name="T4" fmla="+- 0 1358 877"/>
                                  <a:gd name="T5" fmla="*/ T4 w 954"/>
                                  <a:gd name="T6" fmla="+- 0 10502 10405"/>
                                  <a:gd name="T7" fmla="*/ 10502 h 584"/>
                                  <a:gd name="T8" fmla="+- 0 1325 877"/>
                                  <a:gd name="T9" fmla="*/ T8 w 954"/>
                                  <a:gd name="T10" fmla="+- 0 10538 10405"/>
                                  <a:gd name="T11" fmla="*/ 10538 h 584"/>
                                  <a:gd name="T12" fmla="+- 0 1164 877"/>
                                  <a:gd name="T13" fmla="*/ T12 w 954"/>
                                  <a:gd name="T14" fmla="+- 0 10587 10405"/>
                                  <a:gd name="T15" fmla="*/ 10587 h 584"/>
                                  <a:gd name="T16" fmla="+- 0 1034 877"/>
                                  <a:gd name="T17" fmla="*/ T16 w 954"/>
                                  <a:gd name="T18" fmla="+- 0 10630 10405"/>
                                  <a:gd name="T19" fmla="*/ 10630 h 584"/>
                                  <a:gd name="T20" fmla="+- 0 927 877"/>
                                  <a:gd name="T21" fmla="*/ T20 w 954"/>
                                  <a:gd name="T22" fmla="+- 0 10692 10405"/>
                                  <a:gd name="T23" fmla="*/ 10692 h 584"/>
                                  <a:gd name="T24" fmla="+- 0 877 877"/>
                                  <a:gd name="T25" fmla="*/ T24 w 954"/>
                                  <a:gd name="T26" fmla="+- 0 10782 10405"/>
                                  <a:gd name="T27" fmla="*/ 10782 h 584"/>
                                  <a:gd name="T28" fmla="+- 0 921 877"/>
                                  <a:gd name="T29" fmla="*/ T28 w 954"/>
                                  <a:gd name="T30" fmla="+- 0 10909 10405"/>
                                  <a:gd name="T31" fmla="*/ 10909 h 584"/>
                                  <a:gd name="T32" fmla="+- 0 1228 877"/>
                                  <a:gd name="T33" fmla="*/ T32 w 954"/>
                                  <a:gd name="T34" fmla="+- 0 10969 10405"/>
                                  <a:gd name="T35" fmla="*/ 10969 h 584"/>
                                  <a:gd name="T36" fmla="+- 0 1518 877"/>
                                  <a:gd name="T37" fmla="*/ T36 w 954"/>
                                  <a:gd name="T38" fmla="+- 0 10912 10405"/>
                                  <a:gd name="T39" fmla="*/ 10912 h 584"/>
                                  <a:gd name="T40" fmla="+- 0 1123 877"/>
                                  <a:gd name="T41" fmla="*/ T40 w 954"/>
                                  <a:gd name="T42" fmla="+- 0 10886 10405"/>
                                  <a:gd name="T43" fmla="*/ 10886 h 584"/>
                                  <a:gd name="T44" fmla="+- 0 1076 877"/>
                                  <a:gd name="T45" fmla="*/ T44 w 954"/>
                                  <a:gd name="T46" fmla="+- 0 10814 10405"/>
                                  <a:gd name="T47" fmla="*/ 10814 h 584"/>
                                  <a:gd name="T48" fmla="+- 0 1306 877"/>
                                  <a:gd name="T49" fmla="*/ T48 w 954"/>
                                  <a:gd name="T50" fmla="+- 0 10788 10405"/>
                                  <a:gd name="T51" fmla="*/ 10788 h 584"/>
                                  <a:gd name="T52" fmla="+- 0 1084 877"/>
                                  <a:gd name="T53" fmla="*/ T52 w 954"/>
                                  <a:gd name="T54" fmla="+- 0 10740 10405"/>
                                  <a:gd name="T55" fmla="*/ 10740 h 584"/>
                                  <a:gd name="T56" fmla="+- 0 1336 877"/>
                                  <a:gd name="T57" fmla="*/ T56 w 954"/>
                                  <a:gd name="T58" fmla="+- 0 10704 10405"/>
                                  <a:gd name="T59" fmla="*/ 10704 h 584"/>
                                  <a:gd name="T60" fmla="+- 0 1151 877"/>
                                  <a:gd name="T61" fmla="*/ T60 w 954"/>
                                  <a:gd name="T62" fmla="+- 0 10675 10405"/>
                                  <a:gd name="T63" fmla="*/ 10675 h 584"/>
                                  <a:gd name="T64" fmla="+- 0 1405 877"/>
                                  <a:gd name="T65" fmla="*/ T64 w 954"/>
                                  <a:gd name="T66" fmla="+- 0 10649 10405"/>
                                  <a:gd name="T67" fmla="*/ 10649 h 584"/>
                                  <a:gd name="T68" fmla="+- 0 1246 877"/>
                                  <a:gd name="T69" fmla="*/ T68 w 954"/>
                                  <a:gd name="T70" fmla="+- 0 10624 10405"/>
                                  <a:gd name="T71" fmla="*/ 10624 h 584"/>
                                  <a:gd name="T72" fmla="+- 0 1482 877"/>
                                  <a:gd name="T73" fmla="*/ T72 w 954"/>
                                  <a:gd name="T74" fmla="+- 0 10597 10405"/>
                                  <a:gd name="T75" fmla="*/ 10597 h 584"/>
                                  <a:gd name="T76" fmla="+- 0 1360 877"/>
                                  <a:gd name="T77" fmla="*/ T76 w 954"/>
                                  <a:gd name="T78" fmla="+- 0 10574 10405"/>
                                  <a:gd name="T79" fmla="*/ 10574 h 584"/>
                                  <a:gd name="T80" fmla="+- 0 1539 877"/>
                                  <a:gd name="T81" fmla="*/ T80 w 954"/>
                                  <a:gd name="T82" fmla="+- 0 10549 10405"/>
                                  <a:gd name="T83" fmla="*/ 10549 h 584"/>
                                  <a:gd name="T84" fmla="+- 0 1440 877"/>
                                  <a:gd name="T85" fmla="*/ T84 w 954"/>
                                  <a:gd name="T86" fmla="+- 0 10523 10405"/>
                                  <a:gd name="T87" fmla="*/ 10523 h 584"/>
                                  <a:gd name="T88" fmla="+- 0 1543 877"/>
                                  <a:gd name="T89" fmla="*/ T88 w 954"/>
                                  <a:gd name="T90" fmla="+- 0 10498 10405"/>
                                  <a:gd name="T91" fmla="*/ 10498 h 584"/>
                                  <a:gd name="T92" fmla="+- 0 1424 877"/>
                                  <a:gd name="T93" fmla="*/ T92 w 954"/>
                                  <a:gd name="T94" fmla="+- 0 10483 10405"/>
                                  <a:gd name="T95" fmla="*/ 10483 h 584"/>
                                  <a:gd name="T96" fmla="+- 0 1381 877"/>
                                  <a:gd name="T97" fmla="*/ T96 w 954"/>
                                  <a:gd name="T98" fmla="+- 0 10462 10405"/>
                                  <a:gd name="T99" fmla="*/ 10462 h 584"/>
                                  <a:gd name="T100" fmla="+- 0 1344 877"/>
                                  <a:gd name="T101" fmla="*/ T100 w 954"/>
                                  <a:gd name="T102" fmla="+- 0 10450 10405"/>
                                  <a:gd name="T103" fmla="*/ 10450 h 584"/>
                                  <a:gd name="T104" fmla="+- 0 1296 877"/>
                                  <a:gd name="T105" fmla="*/ T104 w 954"/>
                                  <a:gd name="T106" fmla="+- 0 10437 10405"/>
                                  <a:gd name="T107" fmla="*/ 10437 h 584"/>
                                  <a:gd name="T108" fmla="+- 0 1312 877"/>
                                  <a:gd name="T109" fmla="*/ T108 w 954"/>
                                  <a:gd name="T110" fmla="+- 0 10425 10405"/>
                                  <a:gd name="T111" fmla="*/ 10425 h 584"/>
                                  <a:gd name="T112" fmla="+- 0 1518 877"/>
                                  <a:gd name="T113" fmla="*/ T112 w 954"/>
                                  <a:gd name="T114" fmla="+- 0 10912 10405"/>
                                  <a:gd name="T115" fmla="*/ 10912 h 584"/>
                                  <a:gd name="T116" fmla="+- 0 1297 877"/>
                                  <a:gd name="T117" fmla="*/ T116 w 954"/>
                                  <a:gd name="T118" fmla="+- 0 10969 10405"/>
                                  <a:gd name="T119" fmla="*/ 10969 h 584"/>
                                  <a:gd name="T120" fmla="+- 0 1695 877"/>
                                  <a:gd name="T121" fmla="*/ T120 w 954"/>
                                  <a:gd name="T122" fmla="+- 0 10960 10405"/>
                                  <a:gd name="T123" fmla="*/ 10960 h 584"/>
                                  <a:gd name="T124" fmla="+- 0 1518 877"/>
                                  <a:gd name="T125" fmla="*/ T124 w 954"/>
                                  <a:gd name="T126" fmla="+- 0 10912 10405"/>
                                  <a:gd name="T127" fmla="*/ 10912 h 584"/>
                                  <a:gd name="T128" fmla="+- 0 1127 877"/>
                                  <a:gd name="T129" fmla="*/ T128 w 954"/>
                                  <a:gd name="T130" fmla="+- 0 10849 10405"/>
                                  <a:gd name="T131" fmla="*/ 10849 h 584"/>
                                  <a:gd name="T132" fmla="+- 0 1422 877"/>
                                  <a:gd name="T133" fmla="*/ T132 w 954"/>
                                  <a:gd name="T134" fmla="+- 0 10877 10405"/>
                                  <a:gd name="T135" fmla="*/ 10877 h 584"/>
                                  <a:gd name="T136" fmla="+- 0 1333 877"/>
                                  <a:gd name="T137" fmla="*/ T136 w 954"/>
                                  <a:gd name="T138" fmla="+- 0 10824 10405"/>
                                  <a:gd name="T139" fmla="*/ 10824 h 584"/>
                                  <a:gd name="T140" fmla="+- 0 1119 877"/>
                                  <a:gd name="T141" fmla="*/ T140 w 954"/>
                                  <a:gd name="T142" fmla="+- 0 10740 10405"/>
                                  <a:gd name="T143" fmla="*/ 10740 h 584"/>
                                  <a:gd name="T144" fmla="+- 0 1306 877"/>
                                  <a:gd name="T145" fmla="*/ T144 w 954"/>
                                  <a:gd name="T146" fmla="+- 0 10788 10405"/>
                                  <a:gd name="T147" fmla="*/ 10788 h 584"/>
                                  <a:gd name="T148" fmla="+- 0 1305 877"/>
                                  <a:gd name="T149" fmla="*/ T148 w 954"/>
                                  <a:gd name="T150" fmla="+- 0 10750 10405"/>
                                  <a:gd name="T151" fmla="*/ 10750 h 584"/>
                                  <a:gd name="T152" fmla="+- 0 1400 877"/>
                                  <a:gd name="T153" fmla="*/ T152 w 954"/>
                                  <a:gd name="T154" fmla="+- 0 10653 10405"/>
                                  <a:gd name="T155" fmla="*/ 10653 h 584"/>
                                  <a:gd name="T156" fmla="+- 0 1175 877"/>
                                  <a:gd name="T157" fmla="*/ T156 w 954"/>
                                  <a:gd name="T158" fmla="+- 0 10688 10405"/>
                                  <a:gd name="T159" fmla="*/ 10688 h 584"/>
                                  <a:gd name="T160" fmla="+- 0 1361 877"/>
                                  <a:gd name="T161" fmla="*/ T160 w 954"/>
                                  <a:gd name="T162" fmla="+- 0 10681 10405"/>
                                  <a:gd name="T163" fmla="*/ 10681 h 584"/>
                                  <a:gd name="T164" fmla="+- 0 1478 877"/>
                                  <a:gd name="T165" fmla="*/ T164 w 954"/>
                                  <a:gd name="T166" fmla="+- 0 10600 10405"/>
                                  <a:gd name="T167" fmla="*/ 10600 h 584"/>
                                  <a:gd name="T168" fmla="+- 0 1467 877"/>
                                  <a:gd name="T169" fmla="*/ T168 w 954"/>
                                  <a:gd name="T170" fmla="+- 0 10607 10405"/>
                                  <a:gd name="T171" fmla="*/ 10607 h 584"/>
                                  <a:gd name="T172" fmla="+- 0 1430 877"/>
                                  <a:gd name="T173" fmla="*/ T172 w 954"/>
                                  <a:gd name="T174" fmla="+- 0 10557 10405"/>
                                  <a:gd name="T175" fmla="*/ 10557 h 584"/>
                                  <a:gd name="T176" fmla="+- 0 1503 877"/>
                                  <a:gd name="T177" fmla="*/ T176 w 954"/>
                                  <a:gd name="T178" fmla="+- 0 10582 10405"/>
                                  <a:gd name="T179" fmla="*/ 10582 h 584"/>
                                  <a:gd name="T180" fmla="+- 0 1539 877"/>
                                  <a:gd name="T181" fmla="*/ T180 w 954"/>
                                  <a:gd name="T182" fmla="+- 0 10549 10405"/>
                                  <a:gd name="T183" fmla="*/ 10549 h 584"/>
                                  <a:gd name="T184" fmla="+- 0 1473 877"/>
                                  <a:gd name="T185" fmla="*/ T184 w 954"/>
                                  <a:gd name="T186" fmla="+- 0 10520 10405"/>
                                  <a:gd name="T187" fmla="*/ 10520 h 584"/>
                                  <a:gd name="T188" fmla="+- 0 1552 877"/>
                                  <a:gd name="T189" fmla="*/ T188 w 954"/>
                                  <a:gd name="T190" fmla="+- 0 10522 10405"/>
                                  <a:gd name="T191" fmla="*/ 10522 h 584"/>
                                  <a:gd name="T192" fmla="+- 0 1478 877"/>
                                  <a:gd name="T193" fmla="*/ T192 w 954"/>
                                  <a:gd name="T194" fmla="+- 0 10462 10405"/>
                                  <a:gd name="T195" fmla="*/ 10462 h 584"/>
                                  <a:gd name="T196" fmla="+- 0 1440 877"/>
                                  <a:gd name="T197" fmla="*/ T196 w 954"/>
                                  <a:gd name="T198" fmla="+- 0 10478 10405"/>
                                  <a:gd name="T199" fmla="*/ 10478 h 584"/>
                                  <a:gd name="T200" fmla="+- 0 1503 877"/>
                                  <a:gd name="T201" fmla="*/ T200 w 954"/>
                                  <a:gd name="T202" fmla="+- 0 10472 10405"/>
                                  <a:gd name="T203" fmla="*/ 10472 h 584"/>
                                  <a:gd name="T204" fmla="+- 0 1313 877"/>
                                  <a:gd name="T205" fmla="*/ T204 w 954"/>
                                  <a:gd name="T206" fmla="+- 0 10437 10405"/>
                                  <a:gd name="T207" fmla="*/ 10437 h 584"/>
                                  <a:gd name="T208" fmla="+- 0 1365 877"/>
                                  <a:gd name="T209" fmla="*/ T208 w 954"/>
                                  <a:gd name="T210" fmla="+- 0 10450 10405"/>
                                  <a:gd name="T211" fmla="*/ 10450 h 584"/>
                                  <a:gd name="T212" fmla="+- 0 1375 877"/>
                                  <a:gd name="T213" fmla="*/ T212 w 954"/>
                                  <a:gd name="T214" fmla="+- 0 10437 10405"/>
                                  <a:gd name="T215" fmla="*/ 10437 h 584"/>
                                  <a:gd name="T216" fmla="+- 0 1263 877"/>
                                  <a:gd name="T217" fmla="*/ T216 w 954"/>
                                  <a:gd name="T218" fmla="+- 0 10425 10405"/>
                                  <a:gd name="T219" fmla="*/ 10425 h 584"/>
                                  <a:gd name="T220" fmla="+- 0 1151 877"/>
                                  <a:gd name="T221" fmla="*/ T220 w 954"/>
                                  <a:gd name="T222" fmla="+- 0 10405 10405"/>
                                  <a:gd name="T223" fmla="*/ 10405 h 58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 ang="0">
                                    <a:pos x="T213" y="T215"/>
                                  </a:cxn>
                                  <a:cxn ang="0">
                                    <a:pos x="T217" y="T219"/>
                                  </a:cxn>
                                  <a:cxn ang="0">
                                    <a:pos x="T221" y="T223"/>
                                  </a:cxn>
                                </a:cxnLst>
                                <a:rect l="0" t="0" r="r" b="b"/>
                                <a:pathLst>
                                  <a:path w="954" h="584">
                                    <a:moveTo>
                                      <a:pt x="274" y="0"/>
                                    </a:moveTo>
                                    <a:lnTo>
                                      <a:pt x="330" y="18"/>
                                    </a:lnTo>
                                    <a:lnTo>
                                      <a:pt x="376" y="34"/>
                                    </a:lnTo>
                                    <a:lnTo>
                                      <a:pt x="413" y="49"/>
                                    </a:lnTo>
                                    <a:lnTo>
                                      <a:pt x="441" y="63"/>
                                    </a:lnTo>
                                    <a:lnTo>
                                      <a:pt x="461" y="76"/>
                                    </a:lnTo>
                                    <a:lnTo>
                                      <a:pt x="475" y="87"/>
                                    </a:lnTo>
                                    <a:lnTo>
                                      <a:pt x="481" y="97"/>
                                    </a:lnTo>
                                    <a:lnTo>
                                      <a:pt x="481" y="107"/>
                                    </a:lnTo>
                                    <a:lnTo>
                                      <a:pt x="475" y="116"/>
                                    </a:lnTo>
                                    <a:lnTo>
                                      <a:pt x="464" y="125"/>
                                    </a:lnTo>
                                    <a:lnTo>
                                      <a:pt x="448" y="133"/>
                                    </a:lnTo>
                                    <a:lnTo>
                                      <a:pt x="428" y="141"/>
                                    </a:lnTo>
                                    <a:lnTo>
                                      <a:pt x="405" y="149"/>
                                    </a:lnTo>
                                    <a:lnTo>
                                      <a:pt x="379" y="157"/>
                                    </a:lnTo>
                                    <a:lnTo>
                                      <a:pt x="287" y="182"/>
                                    </a:lnTo>
                                    <a:lnTo>
                                      <a:pt x="255" y="192"/>
                                    </a:lnTo>
                                    <a:lnTo>
                                      <a:pt x="222" y="202"/>
                                    </a:lnTo>
                                    <a:lnTo>
                                      <a:pt x="189" y="213"/>
                                    </a:lnTo>
                                    <a:lnTo>
                                      <a:pt x="157" y="225"/>
                                    </a:lnTo>
                                    <a:lnTo>
                                      <a:pt x="127" y="239"/>
                                    </a:lnTo>
                                    <a:lnTo>
                                      <a:pt x="98" y="254"/>
                                    </a:lnTo>
                                    <a:lnTo>
                                      <a:pt x="72" y="270"/>
                                    </a:lnTo>
                                    <a:lnTo>
                                      <a:pt x="50" y="287"/>
                                    </a:lnTo>
                                    <a:lnTo>
                                      <a:pt x="30" y="307"/>
                                    </a:lnTo>
                                    <a:lnTo>
                                      <a:pt x="15" y="328"/>
                                    </a:lnTo>
                                    <a:lnTo>
                                      <a:pt x="5" y="352"/>
                                    </a:lnTo>
                                    <a:lnTo>
                                      <a:pt x="0" y="377"/>
                                    </a:lnTo>
                                    <a:lnTo>
                                      <a:pt x="1" y="405"/>
                                    </a:lnTo>
                                    <a:lnTo>
                                      <a:pt x="8" y="435"/>
                                    </a:lnTo>
                                    <a:lnTo>
                                      <a:pt x="23" y="468"/>
                                    </a:lnTo>
                                    <a:lnTo>
                                      <a:pt x="44" y="504"/>
                                    </a:lnTo>
                                    <a:lnTo>
                                      <a:pt x="74" y="542"/>
                                    </a:lnTo>
                                    <a:lnTo>
                                      <a:pt x="112" y="584"/>
                                    </a:lnTo>
                                    <a:lnTo>
                                      <a:pt x="383" y="584"/>
                                    </a:lnTo>
                                    <a:lnTo>
                                      <a:pt x="351" y="564"/>
                                    </a:lnTo>
                                    <a:lnTo>
                                      <a:pt x="322" y="544"/>
                                    </a:lnTo>
                                    <a:lnTo>
                                      <a:pt x="296" y="525"/>
                                    </a:lnTo>
                                    <a:lnTo>
                                      <a:pt x="274" y="507"/>
                                    </a:lnTo>
                                    <a:lnTo>
                                      <a:pt x="641" y="507"/>
                                    </a:lnTo>
                                    <a:lnTo>
                                      <a:pt x="615" y="499"/>
                                    </a:lnTo>
                                    <a:lnTo>
                                      <a:pt x="578" y="485"/>
                                    </a:lnTo>
                                    <a:lnTo>
                                      <a:pt x="568" y="481"/>
                                    </a:lnTo>
                                    <a:lnTo>
                                      <a:pt x="246" y="481"/>
                                    </a:lnTo>
                                    <a:lnTo>
                                      <a:pt x="229" y="462"/>
                                    </a:lnTo>
                                    <a:lnTo>
                                      <a:pt x="215" y="444"/>
                                    </a:lnTo>
                                    <a:lnTo>
                                      <a:pt x="205" y="426"/>
                                    </a:lnTo>
                                    <a:lnTo>
                                      <a:pt x="199" y="409"/>
                                    </a:lnTo>
                                    <a:lnTo>
                                      <a:pt x="446" y="409"/>
                                    </a:lnTo>
                                    <a:lnTo>
                                      <a:pt x="444" y="407"/>
                                    </a:lnTo>
                                    <a:lnTo>
                                      <a:pt x="435" y="394"/>
                                    </a:lnTo>
                                    <a:lnTo>
                                      <a:pt x="429" y="383"/>
                                    </a:lnTo>
                                    <a:lnTo>
                                      <a:pt x="194" y="383"/>
                                    </a:lnTo>
                                    <a:lnTo>
                                      <a:pt x="196" y="366"/>
                                    </a:lnTo>
                                    <a:lnTo>
                                      <a:pt x="200" y="350"/>
                                    </a:lnTo>
                                    <a:lnTo>
                                      <a:pt x="207" y="335"/>
                                    </a:lnTo>
                                    <a:lnTo>
                                      <a:pt x="217" y="320"/>
                                    </a:lnTo>
                                    <a:lnTo>
                                      <a:pt x="441" y="320"/>
                                    </a:lnTo>
                                    <a:lnTo>
                                      <a:pt x="449" y="310"/>
                                    </a:lnTo>
                                    <a:lnTo>
                                      <a:pt x="459" y="299"/>
                                    </a:lnTo>
                                    <a:lnTo>
                                      <a:pt x="463" y="295"/>
                                    </a:lnTo>
                                    <a:lnTo>
                                      <a:pt x="241" y="295"/>
                                    </a:lnTo>
                                    <a:lnTo>
                                      <a:pt x="257" y="282"/>
                                    </a:lnTo>
                                    <a:lnTo>
                                      <a:pt x="274" y="270"/>
                                    </a:lnTo>
                                    <a:lnTo>
                                      <a:pt x="292" y="259"/>
                                    </a:lnTo>
                                    <a:lnTo>
                                      <a:pt x="312" y="248"/>
                                    </a:lnTo>
                                    <a:lnTo>
                                      <a:pt x="523" y="248"/>
                                    </a:lnTo>
                                    <a:lnTo>
                                      <a:pt x="528" y="244"/>
                                    </a:lnTo>
                                    <a:lnTo>
                                      <a:pt x="544" y="233"/>
                                    </a:lnTo>
                                    <a:lnTo>
                                      <a:pt x="552" y="227"/>
                                    </a:lnTo>
                                    <a:lnTo>
                                      <a:pt x="351" y="227"/>
                                    </a:lnTo>
                                    <a:lnTo>
                                      <a:pt x="369" y="219"/>
                                    </a:lnTo>
                                    <a:lnTo>
                                      <a:pt x="387" y="211"/>
                                    </a:lnTo>
                                    <a:lnTo>
                                      <a:pt x="423" y="195"/>
                                    </a:lnTo>
                                    <a:lnTo>
                                      <a:pt x="601" y="195"/>
                                    </a:lnTo>
                                    <a:lnTo>
                                      <a:pt x="605" y="192"/>
                                    </a:lnTo>
                                    <a:lnTo>
                                      <a:pt x="619" y="182"/>
                                    </a:lnTo>
                                    <a:lnTo>
                                      <a:pt x="626" y="177"/>
                                    </a:lnTo>
                                    <a:lnTo>
                                      <a:pt x="464" y="177"/>
                                    </a:lnTo>
                                    <a:lnTo>
                                      <a:pt x="483" y="169"/>
                                    </a:lnTo>
                                    <a:lnTo>
                                      <a:pt x="501" y="160"/>
                                    </a:lnTo>
                                    <a:lnTo>
                                      <a:pt x="517" y="152"/>
                                    </a:lnTo>
                                    <a:lnTo>
                                      <a:pt x="532" y="144"/>
                                    </a:lnTo>
                                    <a:lnTo>
                                      <a:pt x="662" y="144"/>
                                    </a:lnTo>
                                    <a:lnTo>
                                      <a:pt x="668" y="135"/>
                                    </a:lnTo>
                                    <a:lnTo>
                                      <a:pt x="673" y="127"/>
                                    </a:lnTo>
                                    <a:lnTo>
                                      <a:pt x="556" y="127"/>
                                    </a:lnTo>
                                    <a:lnTo>
                                      <a:pt x="563" y="118"/>
                                    </a:lnTo>
                                    <a:lnTo>
                                      <a:pt x="567" y="110"/>
                                    </a:lnTo>
                                    <a:lnTo>
                                      <a:pt x="567" y="101"/>
                                    </a:lnTo>
                                    <a:lnTo>
                                      <a:pt x="564" y="93"/>
                                    </a:lnTo>
                                    <a:lnTo>
                                      <a:pt x="666" y="93"/>
                                    </a:lnTo>
                                    <a:lnTo>
                                      <a:pt x="665" y="91"/>
                                    </a:lnTo>
                                    <a:lnTo>
                                      <a:pt x="656" y="83"/>
                                    </a:lnTo>
                                    <a:lnTo>
                                      <a:pt x="647" y="78"/>
                                    </a:lnTo>
                                    <a:lnTo>
                                      <a:pt x="547" y="78"/>
                                    </a:lnTo>
                                    <a:lnTo>
                                      <a:pt x="538" y="73"/>
                                    </a:lnTo>
                                    <a:lnTo>
                                      <a:pt x="529" y="67"/>
                                    </a:lnTo>
                                    <a:lnTo>
                                      <a:pt x="517" y="62"/>
                                    </a:lnTo>
                                    <a:lnTo>
                                      <a:pt x="504" y="57"/>
                                    </a:lnTo>
                                    <a:lnTo>
                                      <a:pt x="601" y="57"/>
                                    </a:lnTo>
                                    <a:lnTo>
                                      <a:pt x="581" y="51"/>
                                    </a:lnTo>
                                    <a:lnTo>
                                      <a:pt x="558" y="45"/>
                                    </a:lnTo>
                                    <a:lnTo>
                                      <a:pt x="467" y="45"/>
                                    </a:lnTo>
                                    <a:lnTo>
                                      <a:pt x="456" y="41"/>
                                    </a:lnTo>
                                    <a:lnTo>
                                      <a:pt x="444" y="38"/>
                                    </a:lnTo>
                                    <a:lnTo>
                                      <a:pt x="432" y="35"/>
                                    </a:lnTo>
                                    <a:lnTo>
                                      <a:pt x="419" y="32"/>
                                    </a:lnTo>
                                    <a:lnTo>
                                      <a:pt x="498" y="32"/>
                                    </a:lnTo>
                                    <a:lnTo>
                                      <a:pt x="480" y="28"/>
                                    </a:lnTo>
                                    <a:lnTo>
                                      <a:pt x="436" y="21"/>
                                    </a:lnTo>
                                    <a:lnTo>
                                      <a:pt x="435" y="20"/>
                                    </a:lnTo>
                                    <a:lnTo>
                                      <a:pt x="373" y="20"/>
                                    </a:lnTo>
                                    <a:lnTo>
                                      <a:pt x="327" y="10"/>
                                    </a:lnTo>
                                    <a:lnTo>
                                      <a:pt x="274" y="0"/>
                                    </a:lnTo>
                                    <a:close/>
                                    <a:moveTo>
                                      <a:pt x="641" y="507"/>
                                    </a:moveTo>
                                    <a:lnTo>
                                      <a:pt x="322" y="507"/>
                                    </a:lnTo>
                                    <a:lnTo>
                                      <a:pt x="350" y="525"/>
                                    </a:lnTo>
                                    <a:lnTo>
                                      <a:pt x="383" y="544"/>
                                    </a:lnTo>
                                    <a:lnTo>
                                      <a:pt x="420" y="564"/>
                                    </a:lnTo>
                                    <a:lnTo>
                                      <a:pt x="462" y="584"/>
                                    </a:lnTo>
                                    <a:lnTo>
                                      <a:pt x="953" y="584"/>
                                    </a:lnTo>
                                    <a:lnTo>
                                      <a:pt x="883" y="569"/>
                                    </a:lnTo>
                                    <a:lnTo>
                                      <a:pt x="818" y="555"/>
                                    </a:lnTo>
                                    <a:lnTo>
                                      <a:pt x="759" y="541"/>
                                    </a:lnTo>
                                    <a:lnTo>
                                      <a:pt x="706" y="526"/>
                                    </a:lnTo>
                                    <a:lnTo>
                                      <a:pt x="658" y="513"/>
                                    </a:lnTo>
                                    <a:lnTo>
                                      <a:pt x="641" y="507"/>
                                    </a:lnTo>
                                    <a:close/>
                                    <a:moveTo>
                                      <a:pt x="446" y="409"/>
                                    </a:moveTo>
                                    <a:lnTo>
                                      <a:pt x="230" y="409"/>
                                    </a:lnTo>
                                    <a:lnTo>
                                      <a:pt x="238" y="426"/>
                                    </a:lnTo>
                                    <a:lnTo>
                                      <a:pt x="250" y="444"/>
                                    </a:lnTo>
                                    <a:lnTo>
                                      <a:pt x="266" y="462"/>
                                    </a:lnTo>
                                    <a:lnTo>
                                      <a:pt x="287" y="481"/>
                                    </a:lnTo>
                                    <a:lnTo>
                                      <a:pt x="568" y="481"/>
                                    </a:lnTo>
                                    <a:lnTo>
                                      <a:pt x="545" y="472"/>
                                    </a:lnTo>
                                    <a:lnTo>
                                      <a:pt x="516" y="458"/>
                                    </a:lnTo>
                                    <a:lnTo>
                                      <a:pt x="492" y="445"/>
                                    </a:lnTo>
                                    <a:lnTo>
                                      <a:pt x="472" y="432"/>
                                    </a:lnTo>
                                    <a:lnTo>
                                      <a:pt x="456" y="419"/>
                                    </a:lnTo>
                                    <a:lnTo>
                                      <a:pt x="446" y="409"/>
                                    </a:lnTo>
                                    <a:close/>
                                    <a:moveTo>
                                      <a:pt x="441" y="320"/>
                                    </a:moveTo>
                                    <a:lnTo>
                                      <a:pt x="254" y="320"/>
                                    </a:lnTo>
                                    <a:lnTo>
                                      <a:pt x="242" y="335"/>
                                    </a:lnTo>
                                    <a:lnTo>
                                      <a:pt x="233" y="350"/>
                                    </a:lnTo>
                                    <a:lnTo>
                                      <a:pt x="228" y="366"/>
                                    </a:lnTo>
                                    <a:lnTo>
                                      <a:pt x="226" y="383"/>
                                    </a:lnTo>
                                    <a:lnTo>
                                      <a:pt x="429" y="383"/>
                                    </a:lnTo>
                                    <a:lnTo>
                                      <a:pt x="429" y="382"/>
                                    </a:lnTo>
                                    <a:lnTo>
                                      <a:pt x="426" y="369"/>
                                    </a:lnTo>
                                    <a:lnTo>
                                      <a:pt x="426" y="357"/>
                                    </a:lnTo>
                                    <a:lnTo>
                                      <a:pt x="428" y="345"/>
                                    </a:lnTo>
                                    <a:lnTo>
                                      <a:pt x="433" y="333"/>
                                    </a:lnTo>
                                    <a:lnTo>
                                      <a:pt x="440" y="322"/>
                                    </a:lnTo>
                                    <a:lnTo>
                                      <a:pt x="441" y="320"/>
                                    </a:lnTo>
                                    <a:close/>
                                    <a:moveTo>
                                      <a:pt x="523" y="248"/>
                                    </a:moveTo>
                                    <a:lnTo>
                                      <a:pt x="357" y="248"/>
                                    </a:lnTo>
                                    <a:lnTo>
                                      <a:pt x="337" y="259"/>
                                    </a:lnTo>
                                    <a:lnTo>
                                      <a:pt x="317" y="270"/>
                                    </a:lnTo>
                                    <a:lnTo>
                                      <a:pt x="298" y="283"/>
                                    </a:lnTo>
                                    <a:lnTo>
                                      <a:pt x="281" y="295"/>
                                    </a:lnTo>
                                    <a:lnTo>
                                      <a:pt x="463" y="295"/>
                                    </a:lnTo>
                                    <a:lnTo>
                                      <a:pt x="471" y="287"/>
                                    </a:lnTo>
                                    <a:lnTo>
                                      <a:pt x="484" y="276"/>
                                    </a:lnTo>
                                    <a:lnTo>
                                      <a:pt x="498" y="265"/>
                                    </a:lnTo>
                                    <a:lnTo>
                                      <a:pt x="513" y="254"/>
                                    </a:lnTo>
                                    <a:lnTo>
                                      <a:pt x="523" y="248"/>
                                    </a:lnTo>
                                    <a:close/>
                                    <a:moveTo>
                                      <a:pt x="601" y="195"/>
                                    </a:moveTo>
                                    <a:lnTo>
                                      <a:pt x="468" y="195"/>
                                    </a:lnTo>
                                    <a:lnTo>
                                      <a:pt x="398" y="227"/>
                                    </a:lnTo>
                                    <a:lnTo>
                                      <a:pt x="552" y="227"/>
                                    </a:lnTo>
                                    <a:lnTo>
                                      <a:pt x="590" y="202"/>
                                    </a:lnTo>
                                    <a:lnTo>
                                      <a:pt x="601" y="195"/>
                                    </a:lnTo>
                                    <a:close/>
                                    <a:moveTo>
                                      <a:pt x="662" y="144"/>
                                    </a:moveTo>
                                    <a:lnTo>
                                      <a:pt x="566" y="144"/>
                                    </a:lnTo>
                                    <a:lnTo>
                                      <a:pt x="553" y="152"/>
                                    </a:lnTo>
                                    <a:lnTo>
                                      <a:pt x="539" y="161"/>
                                    </a:lnTo>
                                    <a:lnTo>
                                      <a:pt x="523" y="169"/>
                                    </a:lnTo>
                                    <a:lnTo>
                                      <a:pt x="506" y="177"/>
                                    </a:lnTo>
                                    <a:lnTo>
                                      <a:pt x="626" y="177"/>
                                    </a:lnTo>
                                    <a:lnTo>
                                      <a:pt x="632" y="173"/>
                                    </a:lnTo>
                                    <a:lnTo>
                                      <a:pt x="643" y="163"/>
                                    </a:lnTo>
                                    <a:lnTo>
                                      <a:pt x="653" y="154"/>
                                    </a:lnTo>
                                    <a:lnTo>
                                      <a:pt x="662" y="144"/>
                                    </a:lnTo>
                                    <a:close/>
                                    <a:moveTo>
                                      <a:pt x="666" y="93"/>
                                    </a:moveTo>
                                    <a:lnTo>
                                      <a:pt x="589" y="93"/>
                                    </a:lnTo>
                                    <a:lnTo>
                                      <a:pt x="598" y="104"/>
                                    </a:lnTo>
                                    <a:lnTo>
                                      <a:pt x="596" y="115"/>
                                    </a:lnTo>
                                    <a:lnTo>
                                      <a:pt x="586" y="127"/>
                                    </a:lnTo>
                                    <a:lnTo>
                                      <a:pt x="673" y="127"/>
                                    </a:lnTo>
                                    <a:lnTo>
                                      <a:pt x="673" y="126"/>
                                    </a:lnTo>
                                    <a:lnTo>
                                      <a:pt x="675" y="117"/>
                                    </a:lnTo>
                                    <a:lnTo>
                                      <a:pt x="675" y="108"/>
                                    </a:lnTo>
                                    <a:lnTo>
                                      <a:pt x="671" y="100"/>
                                    </a:lnTo>
                                    <a:lnTo>
                                      <a:pt x="666" y="93"/>
                                    </a:lnTo>
                                    <a:close/>
                                    <a:moveTo>
                                      <a:pt x="601" y="57"/>
                                    </a:moveTo>
                                    <a:lnTo>
                                      <a:pt x="527" y="57"/>
                                    </a:lnTo>
                                    <a:lnTo>
                                      <a:pt x="541" y="62"/>
                                    </a:lnTo>
                                    <a:lnTo>
                                      <a:pt x="552" y="68"/>
                                    </a:lnTo>
                                    <a:lnTo>
                                      <a:pt x="563" y="73"/>
                                    </a:lnTo>
                                    <a:lnTo>
                                      <a:pt x="571" y="78"/>
                                    </a:lnTo>
                                    <a:lnTo>
                                      <a:pt x="647" y="78"/>
                                    </a:lnTo>
                                    <a:lnTo>
                                      <a:pt x="643" y="75"/>
                                    </a:lnTo>
                                    <a:lnTo>
                                      <a:pt x="626" y="67"/>
                                    </a:lnTo>
                                    <a:lnTo>
                                      <a:pt x="605" y="59"/>
                                    </a:lnTo>
                                    <a:lnTo>
                                      <a:pt x="601" y="57"/>
                                    </a:lnTo>
                                    <a:close/>
                                    <a:moveTo>
                                      <a:pt x="498" y="32"/>
                                    </a:moveTo>
                                    <a:lnTo>
                                      <a:pt x="436" y="32"/>
                                    </a:lnTo>
                                    <a:lnTo>
                                      <a:pt x="450" y="35"/>
                                    </a:lnTo>
                                    <a:lnTo>
                                      <a:pt x="463" y="38"/>
                                    </a:lnTo>
                                    <a:lnTo>
                                      <a:pt x="476" y="41"/>
                                    </a:lnTo>
                                    <a:lnTo>
                                      <a:pt x="488" y="45"/>
                                    </a:lnTo>
                                    <a:lnTo>
                                      <a:pt x="558" y="45"/>
                                    </a:lnTo>
                                    <a:lnTo>
                                      <a:pt x="552" y="43"/>
                                    </a:lnTo>
                                    <a:lnTo>
                                      <a:pt x="518" y="36"/>
                                    </a:lnTo>
                                    <a:lnTo>
                                      <a:pt x="498" y="32"/>
                                    </a:lnTo>
                                    <a:close/>
                                    <a:moveTo>
                                      <a:pt x="274" y="0"/>
                                    </a:moveTo>
                                    <a:lnTo>
                                      <a:pt x="305" y="5"/>
                                    </a:lnTo>
                                    <a:lnTo>
                                      <a:pt x="361" y="15"/>
                                    </a:lnTo>
                                    <a:lnTo>
                                      <a:pt x="386" y="20"/>
                                    </a:lnTo>
                                    <a:lnTo>
                                      <a:pt x="435" y="20"/>
                                    </a:lnTo>
                                    <a:lnTo>
                                      <a:pt x="388" y="14"/>
                                    </a:lnTo>
                                    <a:lnTo>
                                      <a:pt x="334" y="7"/>
                                    </a:lnTo>
                                    <a:lnTo>
                                      <a:pt x="274" y="0"/>
                                    </a:ln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anchor>
                  </w:drawing>
                </mc:Choice>
                <mc:Fallback>
                  <w:pict>
                    <v:shape w14:anchorId="5CB26680" id="docshape223" o:spid="_x0000_s1026" style="position:absolute;margin-left:8.45pt;margin-top:2.05pt;width:47.7pt;height:30.1pt;z-index:251658255;visibility:visible;mso-wrap-style:square;mso-wrap-distance-left:9pt;mso-wrap-distance-top:0;mso-wrap-distance-right:9pt;mso-wrap-distance-bottom:0;mso-position-horizontal:absolute;mso-position-horizontal-relative:text;mso-position-vertical:absolute;mso-position-vertical-relative:text;v-text-anchor:top" coordsize="954,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UuTUSxAAADNVAAAOAAAAZHJzL2Uyb0RvYy54bWysXH9v47gR/b9Av4PhP1vcRqRIWQ4ueyju&#10;cEWB6w/g1A/gdZxN0MRObe9mr5++byiOQlEckiiKBVZJ/EQN+TjDeUNa3//w7eV59fVwvjydjndr&#10;9aFZrw7H/en+6fj5bv3P4efv+vXqct0d73fPp+Phbv3b4bL+4ePvf/f92+vtQZ8eT8/3h/MKjRwv&#10;t2+vd+vH6/X19ubmsn88vOwuH06vhyM+fDidX3ZX/Hr+fHN/3r2h9ZfnG9003c3b6Xz/ej7tD5cL&#10;/vrT+OH6o2v/4eGwv/794eFyuK6e79aw7er+P7v/P9H/Nx+/391+Pu9eH5/23ozd/2DFy+7piIdO&#10;Tf20u+5WX85Pi6Zenvbn0+X0cP2wP73cnB4envYH1wf0RjVRb3593L0eXF8wOJfXaZgu/79m93/7&#10;+uvrP85k+uX1l9P+XxeMyM3b6+V2+oR+uQCz+vT219M9ONx9uZ5cZ789nF/oTnRj9c2N6W/TmB6+&#10;XVd7/LFr7GaLkd/jo7bXeuPG/GZ3yzfvv1yufz6cXEO7r79criMl9/jJDej96rh7wVMHNPLw8gx2&#10;/vjdqlkpvW1W/WbjGZxQilF/uFkNzepttbUmxmjGjC01xpqVakxjY2DLQDQGAGCPK9sv2jMMG9tr&#10;bZ+yzDKKLDNpyzrGeMtso9OWbRjoLCNY0jJ4XzhmrbYpy7aMIsv6tGUqGv7Gtn3aNBVSoBwuaZuK&#10;aFCdSRmnQhIGpQXzIg4a228E80IeYB5wafNiLtq0eSETg+oE8yIimq7FFE5NORWSoRwuaZ6e87HV&#10;m9Tg6ZCLQUv+EDHRdFth2umQDFgHXNq6OR3w06R1IRWDFnxCx0Rsesm6kAvVEC5t3ZyNrVZJ60Im&#10;Bi34RTvnQTXbZptmtg25GHFJ69qIDY1HJwJdG1IxtIJftHMi8NhOMi8kY8SlzYvosCptXsjF0Ap+&#10;0c6ZwGPh4Em/aEM2RlzSPBPxoXSbGj0TkjEYwTFMREXT913aPBOyoRwubV7Mx6ZLmheSMRjBM0xE&#10;RdMrYSEzIRswD7i0eREfbZM2LyRjMIJr2IgKOKSwZNiQDXLcPm2eXfCRjMk2JGOwgmsgL5gtjs0G&#10;0yA592zIBswDLjl6NuKjxbRPeK4NyRis4Bo2oqLZNAK5NmQD5gGXNK+L+FA2Gfe6kIyhE1yji6no&#10;NjY9el3IBtYM4NLmRXwgH0uNXheSMSBnSKZ4XURF0xkh7nUhGzAPuLR5ER/aJMntQjKGTnANZMHz&#10;uddh9UvOvU3IBswDLmneJuLDYPFLzL1NSMawEVxjE1HR2K2QTW1CNpBNAZc2L+KjxbxKmReSMSA2&#10;JsndRFRAYkijF7IB84BLmtdHfNh2mzKvD8kYesE1+oiKxkpzrw/ZgHnS3IPkmE0XgwiUGL0+JGPo&#10;BdfoIyoaiyUyOff6kA2YB1x69CI+rEmuuX1IxoAYnySXxGKoWRqzFVaNbcgGOgBc0rxtxIeBDyVG&#10;bxuSMSCzTZsXUdGYXhi9bcgGzAMubV7ER9snw/I2JGPYCq6xjahoTCckVNuQDZgHXNI81USEtEhH&#10;EsOnmpCOAbelB1A1ER3Q1cK6q5qQEtgIoGBjxIrG+CRtDDmBjYKLIM7Gk7AVAiDWW4aORQIABRsj&#10;alqkukkbQ2Jgo+AnaqHIDdQ9urQsY6hIkhMwbWOsyYXkXkWiXFTlKuJFzu+VCqnJJPhKRdxorDmp&#10;cVQhMQNuE+ajiniRJZKKxDlpqfQ4RupcddtkLqPm+lxJAl3p2Ge2WD/TXEcSnYCCjRE3Etc6JAYF&#10;GMlnFjpd1HJKh9TkuNYRN7gzybWe+4wk1tVCrffS0qwiuU7A9DjGet3otF/PBbuSFLtaSHZMboHr&#10;NqQGkQJAwcbIZ9o2uUKrNiRmUJJsVwvd3kv5q4qEOwHTNi6Uu0rmYGou3ZWk3dVCvIv6TkXqXRR4&#10;ykQ+I+hjZUJiBtwmxJ6FghclsookvKiRlYl8pk3rKGXmPiOpeLWU8eJ6Het4cb2OhbxBtpCK4XMl&#10;ryQprxZavrNCVqYiMU/A9HyM1byCcE3aOPcZSc+rhaDvpHKIihQ9AdM2xpK+7ZK5o5preiWJerVU&#10;9UhG0+tMLOsBFGyMfMZskgVDNRf2tBuQTMDVUtpj8gg2htQgqQNQsDHyGdOl15m5uleSvFdLfd9I&#10;MTwW+ACmbVwofGwhpObjXOIrSeOrpci3oo1hOIMQBFCwMVpnbJNeZ7Bv50UebTkpSeirpdKXav9q&#10;E4Yz2CgV/1Wl1ldzsY/bhPlYL/dVrd5XC8G/SY/jXPHjNsnGiBdoeclnFqJf8pk+8hmL6Jyaj3PZ&#10;ryTdrxbC3yKRSvt1pPwJmJ6PC+kvxJ659leS+FfbKJbJ8lrF8l/U19uIG6G4o+YFACVVANSyBIBO&#10;C+M49xmKzMlxxEkL9tdxY1rwa5xhYBz5NW5Lz0e9rAEgTCVt1HENAEDBxoibViV9RkMfB7FHSzUA&#10;XV8D0LU1AN1EPtN2yZxCNyExGEehBqCXNQApN9NxDUDKzXRcA2jTeY+e1wBwm8D1ogZgpFqKjmoA&#10;BExzvagBdGmu5zUALdUA9KIGINZSdFQDEGspOq4BCNstel4DwG3COC5qALRBkvaZqAZAwGkccfTm&#10;Mx+u2T3yeZv9t6M/cIOfVjs6vdW4Mz6vpwud7Rng2DjBM7R0RAZNAEWncwQwPIzA7nBOEYypTmDM&#10;z5qmadY5uDusU2ycJoCDb6taJy4IjgGsMYZKIw5e11OqUhAcpYWa1qlg4OB1XSXt7uB1XSUZTXBo&#10;3xpjSNE6eF1XSVwSHIqwpnXSeQ5e11XaQXXwuq6S+iE4JEuNMSREHLyuq6QJCI5EvqZ1Ss8dvK6r&#10;lCk7eF1XKWklODLNGmMof3Twuq5SKkdw5F81rVNW5eB1XaUEx8Hruuo2HAhP2wQ15kAUjA+gmn3d&#10;Db6/VECvumGKTljJ6m7wfabSctUNHKFwrqXyBu40iq51T+BOV4YpxXFKoRxZ9QSOVFQbrLqBYxUV&#10;6upu4E6jalZ3A3e6MmApjlhUT6p6AscsKu5U3cBRS1WGLVdAcf6AIw11T+BOV4YuxbELpbC6J3D0&#10;InVeZRLHL5LKdTcw09CtdTdwpyuDmOIoRoqu6gkcxxS2WGtucKqJiCOtU3eD7zQJj7obfKdJBVTd&#10;wIGMUvK6G3wgo/y46gYOZHoeyMaMzueiZ5zfj0/un9crnNz/RA/Z3b7urpTC8o+rt7s1nfdePd6t&#10;6Zw2/f3l9PUwnBziSpmsproXRpvPob9//nwMcS3tFQEHaTD2hz/m66trrt1AvgOGXZsczPgBRV6U&#10;hflIN7k8P4yv40ONjw14drY1Op0D2ybX4Fb46lvzTod5m23Nw95XT26Gr745/1TaqM22141EKGTR&#10;WRxtaBARWGeyONosJBzGMIvzaQBtgORwLVUUqT1E7hxOU8WMcCgEZnG080A4FKWyOBJ6wFGRJIdT&#10;PhsjIZ7F+ZVHF8bZ7crSc6dVmXnl68gv1ZcINn6vAv7KH/N1hFG5mmDTFz74Y76OMNpdIlhhjnpn&#10;bKeAx63wdWyNCghorcVUyA2JR2EXKocaLWvH75iI/RwTbn/qQkSNY2amDInN5utoPul2mG+6vPm0&#10;CwmYbfIxxwc6i43QXDcVFXyoufGLLWIXWqpe1+BoF5Bw8O/cc1s/zy26k8PhLM/YXmH+cmC3hTnS&#10;+RhbxPnJZKZlnMniq5/BtEmB/hqIqVw/LFgdcfn4hIOldThfTsDJrexzXVWN7CuNs4+LBgc5cv2g&#10;tMb1A0XKHM5wP4q4cTqbAm/kPPTcFkX47HP9uNB8zeFcMZ/aK+L8Co+Nx1x7rkhO7SGk5XHjetGW&#10;goGvXbUoJObaM34+l3Ejby2Kxtn2aPcZ/dCFeW9oB9jh8vNee/v0lD+z//DVBz9ep0rrqI9rpZVF&#10;0+YP2TcJLn4eX8fn4hzeiEOekRsXHH+txPkFsuBvFPecfYW8BvtqI24S8Gw/X30/fNzFdyyz/Wh9&#10;weo9U+d2+Orb83nNu2bgz/k64owfl3d9xJ/zdcR1tDkEPsq4ujypo0o8tVeYLx0dTCNcYSE3nI+W&#10;cH4dxKG+7Dhb7i8OaWTnlfdznG7J4+igGfWjMK86OsRRhRvn6XvZhvniq+fNq37KD7P9oAMz9NwS&#10;zscNVVBWlr6ZQe0V4tWEw3hn7fP8Qs/nYB2dL8Fji7Bxlk5VBB40vvrB84NSWGM6Ot2FhyKVyNlm&#10;K2F0PI9ay/fU+oVyKhex6Xwdu2D9/CykGZSN0kMLaomjQAFmvdicynFsE1+9bXSoCg/F7kRu3HCc&#10;pwrmySoJSB+4McrZh3p/LSzzxocxoLOtedlVgtHpFgxIQQCZdpzkKMJkH+pTrkIG0voIUYIhMJBt&#10;BX/mPD6Omvvn0+UAa5clnWVGLxZ1WHMUck3K4dxkLmiOSRMVYrLB0Lj2CpqIcnmHK2ixrS8/lzRb&#10;79cqW1iretoAJ+edqtnsZ3wd/W3jc0NbcJENHZ6g9gpaovP+aws1jCXDbJc8K5b6Q5oV2lcXTEGp&#10;aB9XSwpJ+9lTVFx+qSkqOJ+JGQTFnLvWKkzrN3MNajTZ9uiYBVg0YCmHMz7TNqUw7GtCphTEpjic&#10;z7CWDNfMijELfVdL4qygQjJ6/47k1vk6+oSmg+aEKwR67ffJivrQ1zHbkt70eW1Jv5pKPfyOy88K&#10;mv2uv4WYMuEKS73h/pZmD49fQS/h/JznrdAPUTfLMWWpAaXZ07KaLajK1m+GllXquHiWVe8YyXUh&#10;49Q+wSqp8lqVb+gcM7ygVMg1dLSVcKW9Cy4z4zRGLvbQyuHaK5Sjl8yxF8tsc676rlgltqliS1a8&#10;I7l1vo6xouVelTRSpea3dGiWRrOwV7DsCduV6f1CR0q9t34dKylT67OWstL1yh7bXFnuufJQiETW&#10;ZyOlCkBtpaDzmT3th+fs6+h7RTQrCtt5+A7KiCvMYVnZ51gco/UkZ0US/XbSBOQZwlevuPwMxsHD&#10;bN+tr9rT9zpzY2Tp6+g0RgWP6CqrEO+4fLUWr6EYnwt1m7NvwuHobh7nq1s4Kp3FSeWFDIW+kDSt&#10;oyKFXmBNQKaOr55Cv/CVBL2PQYXNKOvLOQVfsH59KFQ4Kgsh7FnTORTuIV/HnrJDFyoceEedmwuF&#10;QjEH0cXwytThnQSu5SnhlahjQT4BuSN8HTuEb8CP7eWdihftUoXCn10oiDlD3/SAixbyM1tXi+Fy&#10;9nSUi3vIVz9JvSJFoSLnTosB5lZkTuL6gkQJvjc5zoqsAfjGnUMVwlzrw1yhRMJ7XAVY6xnB0frc&#10;4LT0VWIQl49w8XjEI4gNYTpm4459T+dt8MfwxY2X0/PT/c9Pz89UnrmcP3/68fm8+rrDSzexC4N/&#10;3swZ7NmdID+e6DbuhX/3JL1ukl7hebn9dLr/Da+ePJ/GN3fiTaP44fF0/s969Ya3dt6tL//+sjsf&#10;1qvnvxzxWswtUhB4yNX9YuyGyi7n8JNP4Se74x5N3a2va5x4px9/vI6vBv3yen76/IgnKXeE6Hj6&#10;E155+fBEr6Z078YcrfK/4M2cbmz8W0Tp1Z/h7w71/q7Tj/8FAAD//wMAUEsDBBQABgAIAAAAIQB1&#10;TXZo3AAAAAcBAAAPAAAAZHJzL2Rvd25yZXYueG1sTI7BbsIwEETvlfoP1lbiUoGTEKWQxkFVRXus&#10;RKg4m3gbR8TrKHYg9OtrTuU4mtGbV2wm07EzDq61JCBeRMCQaqtaagR87z/mK2DOS1Kys4QCruhg&#10;Uz4+FDJX9kI7PFe+YQFCLpcCtPd9zrmrNRrpFrZHCt2PHYz0IQ4NV4O8BLjpeBJFGTeypfCgZY/v&#10;GutTNRoBv9N4WL2kJ3J4+Nw+J+qafelKiNnT9PYKzOPk/8dw0w/qUAanox1JOdaFnK3DUkAaA7vV&#10;cbIEdhSQpUvgZcHv/cs/AAAA//8DAFBLAQItABQABgAIAAAAIQC2gziS/gAAAOEBAAATAAAAAAAA&#10;AAAAAAAAAAAAAABbQ29udGVudF9UeXBlc10ueG1sUEsBAi0AFAAGAAgAAAAhADj9If/WAAAAlAEA&#10;AAsAAAAAAAAAAAAAAAAALwEAAF9yZWxzLy5yZWxzUEsBAi0AFAAGAAgAAAAhAI1S5NRLEAAAM1UA&#10;AA4AAAAAAAAAAAAAAAAALgIAAGRycy9lMm9Eb2MueG1sUEsBAi0AFAAGAAgAAAAhAHVNdmjcAAAA&#10;BwEAAA8AAAAAAAAAAAAAAAAApRIAAGRycy9kb3ducmV2LnhtbFBLBQYAAAAABAAEAPMAAACuEwAA&#10;AAA=&#10;" path="m274,r56,18l376,34r37,15l441,63r20,13l475,87r6,10l481,107r-6,9l464,125r-16,8l428,141r-23,8l379,157r-92,25l255,192r-33,10l189,213r-32,12l127,239,98,254,72,270,50,287,30,307,15,328,5,352,,377r1,28l8,435r15,33l44,504r30,38l112,584r271,l351,564,322,544,296,525,274,507r367,l615,499,578,485r-10,-4l246,481,229,462,215,444,205,426r-6,-17l446,409r-2,-2l435,394r-6,-11l194,383r2,-17l200,350r7,-15l217,320r224,l449,310r10,-11l463,295r-222,l257,282r17,-12l292,259r20,-11l523,248r5,-4l544,233r8,-6l351,227r18,-8l387,211r36,-16l601,195r4,-3l619,182r7,-5l464,177r19,-8l501,160r16,-8l532,144r130,l668,135r5,-8l556,127r7,-9l567,110r,-9l564,93r102,l665,91r-9,-8l647,78r-100,l538,73r-9,-6l517,62,504,57r97,l581,51,558,45r-91,l456,41,444,38,432,35,419,32r79,l480,28,436,21r-1,-1l373,20,327,10,274,xm641,507r-319,l350,525r33,19l420,564r42,20l953,584,883,569,818,555,759,541,706,526,658,513r-17,-6xm446,409r-216,l238,426r12,18l266,462r21,19l568,481r-23,-9l516,458,492,445,472,432,456,419,446,409xm441,320r-187,l242,335r-9,15l228,366r-2,17l429,383r,-1l426,369r,-12l428,345r5,-12l440,322r1,-2xm523,248r-166,l337,259r-20,11l298,283r-17,12l463,295r8,-8l484,276r14,-11l513,254r10,-6xm601,195r-133,l398,227r154,l590,202r11,-7xm662,144r-96,l553,152r-14,9l523,169r-17,8l626,177r6,-4l643,163r10,-9l662,144xm666,93r-77,l598,104r-2,11l586,127r87,l673,126r2,-9l675,108r-4,-8l666,93xm601,57r-74,l541,62r11,6l563,73r8,5l647,78r-4,-3l626,67,605,59r-4,-2xm498,32r-62,l450,35r13,3l476,41r12,4l558,45r-6,-2l518,36,498,32xm274,r31,5l361,15r25,5l435,20,388,14,334,7,274,xe" fillcolor="#292929" stroked="f">
                      <v:path arrowok="t" o:connecttype="custom" o:connectlocs="262255,6842895;305435,6874314;284480,6897879;182245,6929953;99695,6958099;31750,6998683;0,7057594;27940,7140725;222885,7179999;407035,7142689;156210,7125670;126365,7078541;272415,7061522;131445,7030102;291465,7006538;173990,6987555;335280,6970536;234315,6954172;384175,6936499;306705,6921443;420370,6905079;357505,6888060;422910,6871696;347345,6861877;320040,6848131;296545,6840277;266065,6831767;276225,6823912;407035,7142689;266700,7179999;519430,7174108;407035,7142689;158750,7101451;346075,7119779;289560,7085086;153670,7030102;272415,7061522;271780,7036648;332105,6973155;189230,6996065;307340,6991483;381635,6938462;374650,6943044;351155,6910316;397510,6926680;420370,6905079;378460,6886097;428625,6887406;381635,6848131;357505,6858605;397510,6854677;276860,6831767;309880,6840277;316230,6831767;245110,6823912;173990,6810821" o:connectangles="0,0,0,0,0,0,0,0,0,0,0,0,0,0,0,0,0,0,0,0,0,0,0,0,0,0,0,0,0,0,0,0,0,0,0,0,0,0,0,0,0,0,0,0,0,0,0,0,0,0,0,0,0,0,0,0"/>
                    </v:shape>
                  </w:pict>
                </mc:Fallback>
              </mc:AlternateContent>
            </w:r>
            <w:r w:rsidRPr="009F5C3A">
              <w:rPr>
                <w:rFonts w:ascii="Aptos" w:eastAsia="Arial" w:hAnsi="Aptos" w:cs="Arial"/>
                <w:szCs w:val="18"/>
                <w:lang w:eastAsia="en-US"/>
              </w:rPr>
              <w:t xml:space="preserve">Road improvements, road </w:t>
            </w:r>
            <w:proofErr w:type="gramStart"/>
            <w:r w:rsidRPr="009F5C3A">
              <w:rPr>
                <w:rFonts w:ascii="Aptos" w:eastAsia="Arial" w:hAnsi="Aptos" w:cs="Arial"/>
                <w:szCs w:val="18"/>
                <w:lang w:eastAsia="en-US"/>
              </w:rPr>
              <w:t xml:space="preserve">safety </w:t>
            </w:r>
            <w:r w:rsidRPr="009F5C3A">
              <w:rPr>
                <w:rFonts w:ascii="Aptos" w:eastAsia="Arial" w:hAnsi="Aptos" w:cs="Arial"/>
                <w:spacing w:val="-48"/>
                <w:szCs w:val="18"/>
                <w:lang w:eastAsia="en-US"/>
              </w:rPr>
              <w:t xml:space="preserve"> </w:t>
            </w:r>
            <w:r w:rsidRPr="009F5C3A">
              <w:rPr>
                <w:rFonts w:ascii="Aptos" w:eastAsia="Arial" w:hAnsi="Aptos" w:cs="Arial"/>
                <w:szCs w:val="18"/>
                <w:lang w:eastAsia="en-US"/>
              </w:rPr>
              <w:t>measures</w:t>
            </w:r>
            <w:proofErr w:type="gramEnd"/>
            <w:r>
              <w:rPr>
                <w:rFonts w:ascii="Aptos" w:eastAsia="Arial" w:hAnsi="Aptos" w:cs="Arial"/>
                <w:szCs w:val="18"/>
                <w:lang w:eastAsia="en-US"/>
              </w:rPr>
              <w:t xml:space="preserve">, </w:t>
            </w:r>
            <w:r w:rsidRPr="009F5C3A">
              <w:rPr>
                <w:rFonts w:ascii="Aptos" w:eastAsia="Arial" w:hAnsi="Aptos" w:cs="Arial"/>
                <w:szCs w:val="18"/>
                <w:lang w:eastAsia="en-US"/>
              </w:rPr>
              <w:t>sustainable travel</w:t>
            </w:r>
            <w:r>
              <w:rPr>
                <w:rFonts w:ascii="Aptos" w:eastAsia="Arial" w:hAnsi="Aptos" w:cs="Arial"/>
                <w:szCs w:val="18"/>
                <w:lang w:eastAsia="en-US"/>
              </w:rPr>
              <w:t xml:space="preserve"> </w:t>
            </w:r>
            <w:proofErr w:type="gramStart"/>
            <w:r>
              <w:rPr>
                <w:rFonts w:ascii="Aptos" w:eastAsia="Arial" w:hAnsi="Aptos" w:cs="Arial"/>
                <w:szCs w:val="18"/>
                <w:lang w:eastAsia="en-US"/>
              </w:rPr>
              <w:t xml:space="preserve">and </w:t>
            </w:r>
            <w:r w:rsidRPr="009F5C3A">
              <w:rPr>
                <w:rFonts w:ascii="Aptos" w:eastAsia="Arial" w:hAnsi="Aptos" w:cs="Arial"/>
                <w:szCs w:val="18"/>
                <w:lang w:eastAsia="en-US"/>
              </w:rPr>
              <w:t xml:space="preserve"> street</w:t>
            </w:r>
            <w:proofErr w:type="gramEnd"/>
            <w:r w:rsidRPr="009F5C3A">
              <w:rPr>
                <w:rFonts w:ascii="Aptos" w:eastAsia="Arial" w:hAnsi="Aptos" w:cs="Arial"/>
                <w:szCs w:val="18"/>
                <w:lang w:eastAsia="en-US"/>
              </w:rPr>
              <w:t xml:space="preserve"> lighting</w:t>
            </w:r>
          </w:p>
          <w:p w14:paraId="1D9EE276"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p w14:paraId="73628961"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p w14:paraId="263D3724"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c>
          <w:tcPr>
            <w:tcW w:w="4705" w:type="dxa"/>
          </w:tcPr>
          <w:p w14:paraId="15791EF2" w14:textId="77777777" w:rsidR="00A1237F" w:rsidRPr="009F5C3A" w:rsidRDefault="00A1237F" w:rsidP="009D42C1">
            <w:pPr>
              <w:widowControl w:val="0"/>
              <w:numPr>
                <w:ilvl w:val="2"/>
                <w:numId w:val="21"/>
              </w:numPr>
              <w:tabs>
                <w:tab w:val="left" w:pos="2008"/>
              </w:tabs>
              <w:autoSpaceDE w:val="0"/>
              <w:autoSpaceDN w:val="0"/>
              <w:spacing w:line="411" w:lineRule="exact"/>
              <w:rPr>
                <w:rFonts w:ascii="Aptos" w:eastAsia="Arial" w:hAnsi="Aptos" w:cs="Arial"/>
                <w:b/>
                <w:szCs w:val="18"/>
                <w:lang w:eastAsia="en-US"/>
              </w:rPr>
            </w:pPr>
            <w:r w:rsidRPr="009F5C3A">
              <w:rPr>
                <w:rFonts w:ascii="Aptos" w:hAnsi="Aptos"/>
                <w:noProof/>
                <w:szCs w:val="18"/>
              </w:rPr>
              <mc:AlternateContent>
                <mc:Choice Requires="wps">
                  <w:drawing>
                    <wp:anchor distT="0" distB="0" distL="114300" distR="114300" simplePos="0" relativeHeight="251658265" behindDoc="0" locked="0" layoutInCell="1" allowOverlap="1" wp14:anchorId="38BBE006" wp14:editId="1A8E2724">
                      <wp:simplePos x="0" y="0"/>
                      <wp:positionH relativeFrom="column">
                        <wp:posOffset>70485</wp:posOffset>
                      </wp:positionH>
                      <wp:positionV relativeFrom="paragraph">
                        <wp:posOffset>264795</wp:posOffset>
                      </wp:positionV>
                      <wp:extent cx="665480" cy="457241"/>
                      <wp:effectExtent l="0" t="0" r="1270" b="0"/>
                      <wp:wrapNone/>
                      <wp:docPr id="830717842" name="docshape22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665480" cy="457241"/>
                              </a:xfrm>
                              <a:custGeom>
                                <a:avLst/>
                                <a:gdLst>
                                  <a:gd name="T0" fmla="+- 0 1825 830"/>
                                  <a:gd name="T1" fmla="*/ T0 w 1048"/>
                                  <a:gd name="T2" fmla="+- 0 12068 12000"/>
                                  <a:gd name="T3" fmla="*/ 12068 h 698"/>
                                  <a:gd name="T4" fmla="+- 0 1820 830"/>
                                  <a:gd name="T5" fmla="*/ T4 w 1048"/>
                                  <a:gd name="T6" fmla="+- 0 12042 12000"/>
                                  <a:gd name="T7" fmla="*/ 12042 h 698"/>
                                  <a:gd name="T8" fmla="+- 0 1820 830"/>
                                  <a:gd name="T9" fmla="*/ T8 w 1048"/>
                                  <a:gd name="T10" fmla="+- 0 12042 12000"/>
                                  <a:gd name="T11" fmla="*/ 12042 h 698"/>
                                  <a:gd name="T12" fmla="+- 0 1806 830"/>
                                  <a:gd name="T13" fmla="*/ T12 w 1048"/>
                                  <a:gd name="T14" fmla="+- 0 12020 12000"/>
                                  <a:gd name="T15" fmla="*/ 12020 h 698"/>
                                  <a:gd name="T16" fmla="+- 0 1784 830"/>
                                  <a:gd name="T17" fmla="*/ T16 w 1048"/>
                                  <a:gd name="T18" fmla="+- 0 12006 12000"/>
                                  <a:gd name="T19" fmla="*/ 12006 h 698"/>
                                  <a:gd name="T20" fmla="+- 0 1783 830"/>
                                  <a:gd name="T21" fmla="*/ T20 w 1048"/>
                                  <a:gd name="T22" fmla="+- 0 12006 12000"/>
                                  <a:gd name="T23" fmla="*/ 12006 h 698"/>
                                  <a:gd name="T24" fmla="+- 0 1783 830"/>
                                  <a:gd name="T25" fmla="*/ T24 w 1048"/>
                                  <a:gd name="T26" fmla="+- 0 12054 12000"/>
                                  <a:gd name="T27" fmla="*/ 12054 h 698"/>
                                  <a:gd name="T28" fmla="+- 0 1783 830"/>
                                  <a:gd name="T29" fmla="*/ T28 w 1048"/>
                                  <a:gd name="T30" fmla="+- 0 12541 12000"/>
                                  <a:gd name="T31" fmla="*/ 12541 h 698"/>
                                  <a:gd name="T32" fmla="+- 0 1772 830"/>
                                  <a:gd name="T33" fmla="*/ T32 w 1048"/>
                                  <a:gd name="T34" fmla="+- 0 12552 12000"/>
                                  <a:gd name="T35" fmla="*/ 12552 h 698"/>
                                  <a:gd name="T36" fmla="+- 0 935 830"/>
                                  <a:gd name="T37" fmla="*/ T36 w 1048"/>
                                  <a:gd name="T38" fmla="+- 0 12552 12000"/>
                                  <a:gd name="T39" fmla="*/ 12552 h 698"/>
                                  <a:gd name="T40" fmla="+- 0 924 830"/>
                                  <a:gd name="T41" fmla="*/ T40 w 1048"/>
                                  <a:gd name="T42" fmla="+- 0 12541 12000"/>
                                  <a:gd name="T43" fmla="*/ 12541 h 698"/>
                                  <a:gd name="T44" fmla="+- 0 924 830"/>
                                  <a:gd name="T45" fmla="*/ T44 w 1048"/>
                                  <a:gd name="T46" fmla="+- 0 12054 12000"/>
                                  <a:gd name="T47" fmla="*/ 12054 h 698"/>
                                  <a:gd name="T48" fmla="+- 0 935 830"/>
                                  <a:gd name="T49" fmla="*/ T48 w 1048"/>
                                  <a:gd name="T50" fmla="+- 0 12042 12000"/>
                                  <a:gd name="T51" fmla="*/ 12042 h 698"/>
                                  <a:gd name="T52" fmla="+- 0 1772 830"/>
                                  <a:gd name="T53" fmla="*/ T52 w 1048"/>
                                  <a:gd name="T54" fmla="+- 0 12042 12000"/>
                                  <a:gd name="T55" fmla="*/ 12042 h 698"/>
                                  <a:gd name="T56" fmla="+- 0 1783 830"/>
                                  <a:gd name="T57" fmla="*/ T56 w 1048"/>
                                  <a:gd name="T58" fmla="+- 0 12054 12000"/>
                                  <a:gd name="T59" fmla="*/ 12054 h 698"/>
                                  <a:gd name="T60" fmla="+- 0 1783 830"/>
                                  <a:gd name="T61" fmla="*/ T60 w 1048"/>
                                  <a:gd name="T62" fmla="+- 0 12006 12000"/>
                                  <a:gd name="T63" fmla="*/ 12006 h 698"/>
                                  <a:gd name="T64" fmla="+- 0 1758 830"/>
                                  <a:gd name="T65" fmla="*/ T64 w 1048"/>
                                  <a:gd name="T66" fmla="+- 0 12000 12000"/>
                                  <a:gd name="T67" fmla="*/ 12000 h 698"/>
                                  <a:gd name="T68" fmla="+- 0 949 830"/>
                                  <a:gd name="T69" fmla="*/ T68 w 1048"/>
                                  <a:gd name="T70" fmla="+- 0 12000 12000"/>
                                  <a:gd name="T71" fmla="*/ 12000 h 698"/>
                                  <a:gd name="T72" fmla="+- 0 923 830"/>
                                  <a:gd name="T73" fmla="*/ T72 w 1048"/>
                                  <a:gd name="T74" fmla="+- 0 12006 12000"/>
                                  <a:gd name="T75" fmla="*/ 12006 h 698"/>
                                  <a:gd name="T76" fmla="+- 0 902 830"/>
                                  <a:gd name="T77" fmla="*/ T76 w 1048"/>
                                  <a:gd name="T78" fmla="+- 0 12020 12000"/>
                                  <a:gd name="T79" fmla="*/ 12020 h 698"/>
                                  <a:gd name="T80" fmla="+- 0 887 830"/>
                                  <a:gd name="T81" fmla="*/ T80 w 1048"/>
                                  <a:gd name="T82" fmla="+- 0 12042 12000"/>
                                  <a:gd name="T83" fmla="*/ 12042 h 698"/>
                                  <a:gd name="T84" fmla="+- 0 882 830"/>
                                  <a:gd name="T85" fmla="*/ T84 w 1048"/>
                                  <a:gd name="T86" fmla="+- 0 12068 12000"/>
                                  <a:gd name="T87" fmla="*/ 12068 h 698"/>
                                  <a:gd name="T88" fmla="+- 0 882 830"/>
                                  <a:gd name="T89" fmla="*/ T88 w 1048"/>
                                  <a:gd name="T90" fmla="+- 0 12527 12000"/>
                                  <a:gd name="T91" fmla="*/ 12527 h 698"/>
                                  <a:gd name="T92" fmla="+- 0 887 830"/>
                                  <a:gd name="T93" fmla="*/ T92 w 1048"/>
                                  <a:gd name="T94" fmla="+- 0 12553 12000"/>
                                  <a:gd name="T95" fmla="*/ 12553 h 698"/>
                                  <a:gd name="T96" fmla="+- 0 902 830"/>
                                  <a:gd name="T97" fmla="*/ T96 w 1048"/>
                                  <a:gd name="T98" fmla="+- 0 12574 12000"/>
                                  <a:gd name="T99" fmla="*/ 12574 h 698"/>
                                  <a:gd name="T100" fmla="+- 0 923 830"/>
                                  <a:gd name="T101" fmla="*/ T100 w 1048"/>
                                  <a:gd name="T102" fmla="+- 0 12589 12000"/>
                                  <a:gd name="T103" fmla="*/ 12589 h 698"/>
                                  <a:gd name="T104" fmla="+- 0 949 830"/>
                                  <a:gd name="T105" fmla="*/ T104 w 1048"/>
                                  <a:gd name="T106" fmla="+- 0 12594 12000"/>
                                  <a:gd name="T107" fmla="*/ 12594 h 698"/>
                                  <a:gd name="T108" fmla="+- 0 1758 830"/>
                                  <a:gd name="T109" fmla="*/ T108 w 1048"/>
                                  <a:gd name="T110" fmla="+- 0 12594 12000"/>
                                  <a:gd name="T111" fmla="*/ 12594 h 698"/>
                                  <a:gd name="T112" fmla="+- 0 1784 830"/>
                                  <a:gd name="T113" fmla="*/ T112 w 1048"/>
                                  <a:gd name="T114" fmla="+- 0 12589 12000"/>
                                  <a:gd name="T115" fmla="*/ 12589 h 698"/>
                                  <a:gd name="T116" fmla="+- 0 1806 830"/>
                                  <a:gd name="T117" fmla="*/ T116 w 1048"/>
                                  <a:gd name="T118" fmla="+- 0 12574 12000"/>
                                  <a:gd name="T119" fmla="*/ 12574 h 698"/>
                                  <a:gd name="T120" fmla="+- 0 1820 830"/>
                                  <a:gd name="T121" fmla="*/ T120 w 1048"/>
                                  <a:gd name="T122" fmla="+- 0 12553 12000"/>
                                  <a:gd name="T123" fmla="*/ 12553 h 698"/>
                                  <a:gd name="T124" fmla="+- 0 1820 830"/>
                                  <a:gd name="T125" fmla="*/ T124 w 1048"/>
                                  <a:gd name="T126" fmla="+- 0 12552 12000"/>
                                  <a:gd name="T127" fmla="*/ 12552 h 698"/>
                                  <a:gd name="T128" fmla="+- 0 1825 830"/>
                                  <a:gd name="T129" fmla="*/ T128 w 1048"/>
                                  <a:gd name="T130" fmla="+- 0 12527 12000"/>
                                  <a:gd name="T131" fmla="*/ 12527 h 698"/>
                                  <a:gd name="T132" fmla="+- 0 1825 830"/>
                                  <a:gd name="T133" fmla="*/ T132 w 1048"/>
                                  <a:gd name="T134" fmla="+- 0 12068 12000"/>
                                  <a:gd name="T135" fmla="*/ 12068 h 698"/>
                                  <a:gd name="T136" fmla="+- 0 1877 830"/>
                                  <a:gd name="T137" fmla="*/ T136 w 1048"/>
                                  <a:gd name="T138" fmla="+- 0 12632 12000"/>
                                  <a:gd name="T139" fmla="*/ 12632 h 698"/>
                                  <a:gd name="T140" fmla="+- 0 1867 830"/>
                                  <a:gd name="T141" fmla="*/ T140 w 1048"/>
                                  <a:gd name="T142" fmla="+- 0 12621 12000"/>
                                  <a:gd name="T143" fmla="*/ 12621 h 698"/>
                                  <a:gd name="T144" fmla="+- 0 1854 830"/>
                                  <a:gd name="T145" fmla="*/ T144 w 1048"/>
                                  <a:gd name="T146" fmla="+- 0 12621 12000"/>
                                  <a:gd name="T147" fmla="*/ 12621 h 698"/>
                                  <a:gd name="T148" fmla="+- 0 1447 830"/>
                                  <a:gd name="T149" fmla="*/ T148 w 1048"/>
                                  <a:gd name="T150" fmla="+- 0 12621 12000"/>
                                  <a:gd name="T151" fmla="*/ 12621 h 698"/>
                                  <a:gd name="T152" fmla="+- 0 1447 830"/>
                                  <a:gd name="T153" fmla="*/ T152 w 1048"/>
                                  <a:gd name="T154" fmla="+- 0 12634 12000"/>
                                  <a:gd name="T155" fmla="*/ 12634 h 698"/>
                                  <a:gd name="T156" fmla="+- 0 1436 830"/>
                                  <a:gd name="T157" fmla="*/ T156 w 1048"/>
                                  <a:gd name="T158" fmla="+- 0 12645 12000"/>
                                  <a:gd name="T159" fmla="*/ 12645 h 698"/>
                                  <a:gd name="T160" fmla="+- 0 1271 830"/>
                                  <a:gd name="T161" fmla="*/ T160 w 1048"/>
                                  <a:gd name="T162" fmla="+- 0 12645 12000"/>
                                  <a:gd name="T163" fmla="*/ 12645 h 698"/>
                                  <a:gd name="T164" fmla="+- 0 1261 830"/>
                                  <a:gd name="T165" fmla="*/ T164 w 1048"/>
                                  <a:gd name="T166" fmla="+- 0 12634 12000"/>
                                  <a:gd name="T167" fmla="*/ 12634 h 698"/>
                                  <a:gd name="T168" fmla="+- 0 1261 830"/>
                                  <a:gd name="T169" fmla="*/ T168 w 1048"/>
                                  <a:gd name="T170" fmla="+- 0 12621 12000"/>
                                  <a:gd name="T171" fmla="*/ 12621 h 698"/>
                                  <a:gd name="T172" fmla="+- 0 840 830"/>
                                  <a:gd name="T173" fmla="*/ T172 w 1048"/>
                                  <a:gd name="T174" fmla="+- 0 12621 12000"/>
                                  <a:gd name="T175" fmla="*/ 12621 h 698"/>
                                  <a:gd name="T176" fmla="+- 0 830 830"/>
                                  <a:gd name="T177" fmla="*/ T176 w 1048"/>
                                  <a:gd name="T178" fmla="+- 0 12632 12000"/>
                                  <a:gd name="T179" fmla="*/ 12632 h 698"/>
                                  <a:gd name="T180" fmla="+- 0 830 830"/>
                                  <a:gd name="T181" fmla="*/ T180 w 1048"/>
                                  <a:gd name="T182" fmla="+- 0 12644 12000"/>
                                  <a:gd name="T183" fmla="*/ 12644 h 698"/>
                                  <a:gd name="T184" fmla="+- 0 834 830"/>
                                  <a:gd name="T185" fmla="*/ T184 w 1048"/>
                                  <a:gd name="T186" fmla="+- 0 12665 12000"/>
                                  <a:gd name="T187" fmla="*/ 12665 h 698"/>
                                  <a:gd name="T188" fmla="+- 0 846 830"/>
                                  <a:gd name="T189" fmla="*/ T188 w 1048"/>
                                  <a:gd name="T190" fmla="+- 0 12682 12000"/>
                                  <a:gd name="T191" fmla="*/ 12682 h 698"/>
                                  <a:gd name="T192" fmla="+- 0 863 830"/>
                                  <a:gd name="T193" fmla="*/ T192 w 1048"/>
                                  <a:gd name="T194" fmla="+- 0 12694 12000"/>
                                  <a:gd name="T195" fmla="*/ 12694 h 698"/>
                                  <a:gd name="T196" fmla="+- 0 883 830"/>
                                  <a:gd name="T197" fmla="*/ T196 w 1048"/>
                                  <a:gd name="T198" fmla="+- 0 12698 12000"/>
                                  <a:gd name="T199" fmla="*/ 12698 h 698"/>
                                  <a:gd name="T200" fmla="+- 0 1824 830"/>
                                  <a:gd name="T201" fmla="*/ T200 w 1048"/>
                                  <a:gd name="T202" fmla="+- 0 12698 12000"/>
                                  <a:gd name="T203" fmla="*/ 12698 h 698"/>
                                  <a:gd name="T204" fmla="+- 0 1845 830"/>
                                  <a:gd name="T205" fmla="*/ T204 w 1048"/>
                                  <a:gd name="T206" fmla="+- 0 12694 12000"/>
                                  <a:gd name="T207" fmla="*/ 12694 h 698"/>
                                  <a:gd name="T208" fmla="+- 0 1862 830"/>
                                  <a:gd name="T209" fmla="*/ T208 w 1048"/>
                                  <a:gd name="T210" fmla="+- 0 12682 12000"/>
                                  <a:gd name="T211" fmla="*/ 12682 h 698"/>
                                  <a:gd name="T212" fmla="+- 0 1873 830"/>
                                  <a:gd name="T213" fmla="*/ T212 w 1048"/>
                                  <a:gd name="T214" fmla="+- 0 12665 12000"/>
                                  <a:gd name="T215" fmla="*/ 12665 h 698"/>
                                  <a:gd name="T216" fmla="+- 0 1877 830"/>
                                  <a:gd name="T217" fmla="*/ T216 w 1048"/>
                                  <a:gd name="T218" fmla="+- 0 12644 12000"/>
                                  <a:gd name="T219" fmla="*/ 12644 h 698"/>
                                  <a:gd name="T220" fmla="+- 0 1877 830"/>
                                  <a:gd name="T221" fmla="*/ T220 w 1048"/>
                                  <a:gd name="T222" fmla="+- 0 12632 12000"/>
                                  <a:gd name="T223" fmla="*/ 12632 h 69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 ang="0">
                                    <a:pos x="T213" y="T215"/>
                                  </a:cxn>
                                  <a:cxn ang="0">
                                    <a:pos x="T217" y="T219"/>
                                  </a:cxn>
                                  <a:cxn ang="0">
                                    <a:pos x="T221" y="T223"/>
                                  </a:cxn>
                                </a:cxnLst>
                                <a:rect l="0" t="0" r="r" b="b"/>
                                <a:pathLst>
                                  <a:path w="1048" h="698">
                                    <a:moveTo>
                                      <a:pt x="995" y="68"/>
                                    </a:moveTo>
                                    <a:lnTo>
                                      <a:pt x="990" y="42"/>
                                    </a:lnTo>
                                    <a:lnTo>
                                      <a:pt x="976" y="20"/>
                                    </a:lnTo>
                                    <a:lnTo>
                                      <a:pt x="954" y="6"/>
                                    </a:lnTo>
                                    <a:lnTo>
                                      <a:pt x="953" y="6"/>
                                    </a:lnTo>
                                    <a:lnTo>
                                      <a:pt x="953" y="54"/>
                                    </a:lnTo>
                                    <a:lnTo>
                                      <a:pt x="953" y="541"/>
                                    </a:lnTo>
                                    <a:lnTo>
                                      <a:pt x="942" y="552"/>
                                    </a:lnTo>
                                    <a:lnTo>
                                      <a:pt x="105" y="552"/>
                                    </a:lnTo>
                                    <a:lnTo>
                                      <a:pt x="94" y="541"/>
                                    </a:lnTo>
                                    <a:lnTo>
                                      <a:pt x="94" y="54"/>
                                    </a:lnTo>
                                    <a:lnTo>
                                      <a:pt x="105" y="42"/>
                                    </a:lnTo>
                                    <a:lnTo>
                                      <a:pt x="942" y="42"/>
                                    </a:lnTo>
                                    <a:lnTo>
                                      <a:pt x="953" y="54"/>
                                    </a:lnTo>
                                    <a:lnTo>
                                      <a:pt x="953" y="6"/>
                                    </a:lnTo>
                                    <a:lnTo>
                                      <a:pt x="928" y="0"/>
                                    </a:lnTo>
                                    <a:lnTo>
                                      <a:pt x="119" y="0"/>
                                    </a:lnTo>
                                    <a:lnTo>
                                      <a:pt x="93" y="6"/>
                                    </a:lnTo>
                                    <a:lnTo>
                                      <a:pt x="72" y="20"/>
                                    </a:lnTo>
                                    <a:lnTo>
                                      <a:pt x="57" y="42"/>
                                    </a:lnTo>
                                    <a:lnTo>
                                      <a:pt x="52" y="68"/>
                                    </a:lnTo>
                                    <a:lnTo>
                                      <a:pt x="52" y="527"/>
                                    </a:lnTo>
                                    <a:lnTo>
                                      <a:pt x="57" y="553"/>
                                    </a:lnTo>
                                    <a:lnTo>
                                      <a:pt x="72" y="574"/>
                                    </a:lnTo>
                                    <a:lnTo>
                                      <a:pt x="93" y="589"/>
                                    </a:lnTo>
                                    <a:lnTo>
                                      <a:pt x="119" y="594"/>
                                    </a:lnTo>
                                    <a:lnTo>
                                      <a:pt x="928" y="594"/>
                                    </a:lnTo>
                                    <a:lnTo>
                                      <a:pt x="954" y="589"/>
                                    </a:lnTo>
                                    <a:lnTo>
                                      <a:pt x="976" y="574"/>
                                    </a:lnTo>
                                    <a:lnTo>
                                      <a:pt x="990" y="553"/>
                                    </a:lnTo>
                                    <a:lnTo>
                                      <a:pt x="990" y="552"/>
                                    </a:lnTo>
                                    <a:lnTo>
                                      <a:pt x="995" y="527"/>
                                    </a:lnTo>
                                    <a:lnTo>
                                      <a:pt x="995" y="68"/>
                                    </a:lnTo>
                                    <a:close/>
                                    <a:moveTo>
                                      <a:pt x="1047" y="632"/>
                                    </a:moveTo>
                                    <a:lnTo>
                                      <a:pt x="1037" y="621"/>
                                    </a:lnTo>
                                    <a:lnTo>
                                      <a:pt x="1024" y="621"/>
                                    </a:lnTo>
                                    <a:lnTo>
                                      <a:pt x="617" y="621"/>
                                    </a:lnTo>
                                    <a:lnTo>
                                      <a:pt x="617" y="634"/>
                                    </a:lnTo>
                                    <a:lnTo>
                                      <a:pt x="606" y="645"/>
                                    </a:lnTo>
                                    <a:lnTo>
                                      <a:pt x="441" y="645"/>
                                    </a:lnTo>
                                    <a:lnTo>
                                      <a:pt x="431" y="634"/>
                                    </a:lnTo>
                                    <a:lnTo>
                                      <a:pt x="431" y="621"/>
                                    </a:lnTo>
                                    <a:lnTo>
                                      <a:pt x="10" y="621"/>
                                    </a:lnTo>
                                    <a:lnTo>
                                      <a:pt x="0" y="632"/>
                                    </a:lnTo>
                                    <a:lnTo>
                                      <a:pt x="0" y="644"/>
                                    </a:lnTo>
                                    <a:lnTo>
                                      <a:pt x="4" y="665"/>
                                    </a:lnTo>
                                    <a:lnTo>
                                      <a:pt x="16" y="682"/>
                                    </a:lnTo>
                                    <a:lnTo>
                                      <a:pt x="33" y="694"/>
                                    </a:lnTo>
                                    <a:lnTo>
                                      <a:pt x="53" y="698"/>
                                    </a:lnTo>
                                    <a:lnTo>
                                      <a:pt x="994" y="698"/>
                                    </a:lnTo>
                                    <a:lnTo>
                                      <a:pt x="1015" y="694"/>
                                    </a:lnTo>
                                    <a:lnTo>
                                      <a:pt x="1032" y="682"/>
                                    </a:lnTo>
                                    <a:lnTo>
                                      <a:pt x="1043" y="665"/>
                                    </a:lnTo>
                                    <a:lnTo>
                                      <a:pt x="1047" y="644"/>
                                    </a:lnTo>
                                    <a:lnTo>
                                      <a:pt x="1047" y="632"/>
                                    </a:ln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anchor>
                  </w:drawing>
                </mc:Choice>
                <mc:Fallback>
                  <w:pict>
                    <v:shape w14:anchorId="42B7534F" id="docshape226" o:spid="_x0000_s1026" style="position:absolute;margin-left:5.55pt;margin-top:20.85pt;width:52.4pt;height:36pt;z-index:251658265;visibility:visible;mso-wrap-style:square;mso-wrap-distance-left:9pt;mso-wrap-distance-top:0;mso-wrap-distance-right:9pt;mso-wrap-distance-bottom:0;mso-position-horizontal:absolute;mso-position-horizontal-relative:text;mso-position-vertical:absolute;mso-position-vertical-relative:text;v-text-anchor:top" coordsize="1048,69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4aERAsAAKc6AAAOAAAAZHJzL2Uyb0RvYy54bWysW9uO47gRfQ+QfxD8mGCnVbSujelZBLvY&#10;IMDmAqzyAWq33W3EthzJMz2Tr88pifSSFEsiFosButvjI/KQh1WsKlIfv/96PiVf9v1w7C5PG/qQ&#10;bpL9Zde9HC+vT5t/Nz99V22S4dZeXtpTd9k/bb7th833n/74h4/v18e96t6608u+T9DIZXh8vz5t&#10;3m636+PDw7B725/b4UN33V/w5aHrz+0NH/vXh5e+fUfr59ODStPi4b3rX659t9sPA/73x+nLzaex&#10;/cNhv7v983AY9rfk9LQBt9v4sx9/PvPPh08f28fXvr2+HXeaRvsbWJzb4wWd3pv6sb21yef+OGvq&#10;fNz13dAdbh923fmhOxyOu/04BoyGUm80v7y11/04FkzOcL1P0/D7Nbv7x5dfrv/qmfpw/bnb/WfA&#10;jDy8X4fH+zf8YQAmeX7/e/cCDdvPt24c7NdDf+YnMYzk6zin3+5zuv96S3b4z6LIswozv8NXWV6q&#10;jHjOH9pH8/Du83D7674bG2q//DzcJkle8Nc4oS/JpT2j1waNHM4nqPPn75I0oUrlSbU1Ct5RZFB/&#10;ekiaNHlPKM0qLfMdpAxoakqlRZUQltOsta0BojUAAHtLinrWXmZghloaopYbFFPLBGqFARlqmQpT&#10;Kw1wogZYkBrsz521ILXaoJhaJVAjTwGVStzIVgHzJpEjT4gqLUITR7YMDSmJnyeDShXWSUhWsqUA&#10;Arjg5JGnRlllQX62Fg0VEj9PC/ZfAj9bDx5BEeanPEXKahvip2w5GgxWsApPDZmfsgVZ4ucpIvGz&#10;5WiUZBrKU0OleRaeP2ULAn7ABfVVniISP1uORkn2AWfk2JrKMwrz29qC0IgL8tt6ipSlCum7teVo&#10;tpJ9bD01VJ4LvmVrCwJ+wIX5uYrU26BL3tpqNFvJPLaeGAv0bD0W6GWuIDVWVmDHwI6kZRv9smQd&#10;maeFrG5my7GgbubqIdGztWgyyTgyV4pp0bNpzva0zJZjwTiwbdrLWRA3s7VoMsk2clcKdCvtHbkt&#10;x4QLrr3c00OwjdwWo8FCDvu+3NViiZ+txxI/TxDBt+S2Gk0uGUfuioF+Jd+X24JMuOD8FZ4iAr/C&#10;lqMpJOsoPDXkvaOwBQE/aW8rPEXKvApZb2HL0RSSeRSeGmwYYd9c2IIwPyE2KFxF6qwO0rPVaBA/&#10;hpdf6Ykh0yttPRbola4gtQpGBqUtRoPdRaDnaTGqNnbuR9alLceCuqWrR50GN7bS1qIpJeMoXSnQ&#10;rRT4lbYcEy5oHJyxWGFzVZUhcStbi6aSbKNypUC3ku+rbDkmXJieq0dVBWevsrVoELqGxa1cKdCt&#10;lA1VthwTLkzP1UOiZ2vRVJJp1K4U2E9VGbbc2pZjwgXp1a4egri1rUVTS6ZRu1JwNLIV6NlyTLgw&#10;PVcPwTRqW4umlkwDuaq9kNFtKcTMtS3HhAvSI0QUdpOCZ6HUVqPBU8Lyo9SVA11XdXgGKbU1mYAC&#10;R1cVwTlTaksCjpKJUOpqgq5rYRoptYWZgAJHTxphg6PUFgYkJUOhWX4uk/QSdAaGSfoZupQBeym6&#10;nKOTq8yS2l6WzstCIOmpI5URyJamITlRJ08a2WqIbHUwGphXmKSfq1fYowLZCLnJOrysZDdqZjeS&#10;5yEvX2cXJZD01BFJuoYjpuw0y9nFnJO8pF1MOsnP2qVKoLKlQdlINJx54i5tMeRn7gCGZ9JP3SWS&#10;bu5OYvJOs+xd3KbJS9/FsiVtfcMpg3EOuRk8HpPW5CyHLzAgrOF5FkpbWx2sEwDDM+ll8VQVYZJu&#10;Hk+ZaDizTL5QQp2GvFSegQJJ33CQnoWsO3MNR0znaZbPL5C03RpmUibpubUsE2bSlqYhMamnWVYv&#10;k/TSepmkn9dLJN3EnsTMnmapfbGV9u7cVofXpOTMc89wMphESG43uycxvadZfl9kuWA4XoLPwPCa&#10;9DN8VVKQpJvik5jj0yzJl0l6Wf4CSc9wVCGQtKVBjV0M1WaZviy3l+rLcnu5PlaGQNI1HDHdp1m+&#10;LxuOl/DLhuNl/BUcYGhJuik/iTk/lTNlRDfpZf0LHF27Ab8wR9ujNSQm/jTL/OX9xkv95f3Gz/0F&#10;jm7yT2L2j4NKJ1/C4oHXD++JXv7PwLBpV642FRxVSGu3AkBiCQB7qs+xkNyPVwTA+a7E0d1tqizs&#10;IivXZsQ6AM0KAQXKHuF59CoBDAzPo18KKIJVMnJrASQWA2hWDSjEPLG2HRoWhZiC1a42VfiMj9yC&#10;AIkVAZqVBHCgLc2jrQ1zFM6/EeC566cKH7XgjoPB8VkLHhMCSVTwDFCfg4sklVcUWCDpGg3MIXhc&#10;hdK66XsiKW01KJQZ4J2kYNnKqwqIaqvUtRpYZrC2p9yqAB6TZnJWFRDNRnlVAdFslF8VqMqg3Si3&#10;KoDHRJKeNIrdStC2lVcVEP2P8g/vq3Byo9yqAB4TSXrSyI5ceVUB0ZGrWVVAIOlWBfCYRHJWFRB3&#10;ROVVBZwdERd0Xs0VnPbN3MrZfb3oazn4K2n5jlc63gS6dgPfAGpg3rjn02z1HR+g+A6PAIaZMbiM&#10;AsMTMRhLdLo+tNw0L7wRnsfBEW+M8DoKzmIwHBMYQ0bpgaLAEQXXQ0WpIQbOBQQmg6Q/Cq6HivQ7&#10;Bs5JNbeORDgKroeKM+YouB4qksMYOKd8TAZpWhRcDxUJUwyc0yBuHalLFFwPFUlEFFwPFeF8DJyj&#10;dCaDyDoKroeKIDcGzrErt454Mwquh4rQLwquh4ooLAbOwRWTQUAUBddDxXlFDHw8h+Dm+fAg7gE9&#10;Wq7kxz2gx0uxzununbCXRfXAW9Q4BuwrUQ8YD8WV37gHzKAjnRRxcXWkFOmmyPgprk5GUeKi49RD&#10;5KCNr+KqXVQPXIwbe4h0V8SXXcYHIh0WGY9FkS6LuGA09RA5aOO1KNJtEV+YGHuIdFxUmEFHui4y&#10;vosinRfxMf9IKdJ9kfFfFOnAiBPhsYdIF0aclY4PRDqxMUWcHohc3pyvTQ/EKT3mTvwAJzwxy3vM&#10;Y6YH4hzZmFOMD0Q6sjG+nx6IG/QYa08PRA7aODIOVq1BIzxFAKhj0R63/P37/f0mwf3+Z36mfby2&#10;Nw5hzZ/JO95U4FvhyRvupyMd5i/O3Zd9042QG4eyNefnoIrS39Tvr4DTxQUi9wUQpwoT0Hxtfl+n&#10;9vjGC2AI+BdhXK3mbldQ054Zh0KTy11OjeG26jKOz01ADQdzi7jxVD0Cx7UShq12q2FRna6poMew&#10;BtN+O3LmVmTg80oMdFn48SB5FaVjpeUOuRCMllZWmt5pVmaCT2PQ1t0KzKI2v6fFrVG4mbMoku4S&#10;x8+LMM0fR+mLMD0XuBawCDMTizsOi7hay7SK0xa61m+tDX51GFzXxBSvzUp9xy2bn3Fca2IY3Eza&#10;3akb9nAYc58IpzltWigV6LmUvCKibQ2FB1/yPrj+oz3eCrDQQTAOFxYbvONwYL7UccHVO17aiAKX&#10;cJkOK1dxfDWA21vpNzO4lXFw3Y6bW4Fp1F0QY5jm92SgGoUb54tDnXpEhLiE4roaE8O5xhJMx/uo&#10;dC7CtKflbXiptVrvFms4pHt6317pFwvUuLblcWDR6812bV7u1rEyzQEzMmoZ20N8w0HL+KLcPXrh&#10;oMd6WW7oTseXn46nE5vq0L8+/3Dqky8tXnRUNf/T8+nATmM97tLxY2a69ft+/IofvzY5PD53L9/w&#10;ul/fTW9L4u1O/PHW9f/bJO94U/JpM/z3c9vvN8npbxe8ilhTxlc0buMHfsUPH3r7m2f7m/ayQ1NP&#10;m9sG9UP+84fb9Drm52t/fH1DTzTGY5fuL3jN8HDk1wHH9xEnVvoD3oYc50a/ucmvW9qfR9Sv75d+&#10;+j8AAAD//wMAUEsDBBQABgAIAAAAIQC4GKW33QAAAAkBAAAPAAAAZHJzL2Rvd25yZXYueG1sTI/B&#10;TsMwEETvSPyDtUjcqGMILYQ4FQIh0UMEbeHuxkscEa+D7bbh7+uc4LajGc2+KZej7dkBfegcSRCz&#10;DBhS43RHrYSP7cvVHbAQFWnVO0IJvxhgWZ2flarQ7khrPGxiy1IJhUJJMDEOBeehMWhVmLkBKXlf&#10;zlsVk/Qt114dU7nt+XWWzblVHaUPRg34ZLD53uythNXnK89j/fw2hFzMu/dVbX58LeXlxfj4ACzi&#10;GP/CMOEndKgS087tSQfWJy1ESkrIxQLY5Ivbe2C76bhZAK9K/n9BdQIAAP//AwBQSwECLQAUAAYA&#10;CAAAACEAtoM4kv4AAADhAQAAEwAAAAAAAAAAAAAAAAAAAAAAW0NvbnRlbnRfVHlwZXNdLnhtbFBL&#10;AQItABQABgAIAAAAIQA4/SH/1gAAAJQBAAALAAAAAAAAAAAAAAAAAC8BAABfcmVscy8ucmVsc1BL&#10;AQItABQABgAIAAAAIQAma4aERAsAAKc6AAAOAAAAAAAAAAAAAAAAAC4CAABkcnMvZTJvRG9jLnht&#10;bFBLAQItABQABgAIAAAAIQC4GKW33QAAAAkBAAAPAAAAAAAAAAAAAAAAAJ4NAABkcnMvZG93bnJl&#10;di54bWxQSwUGAAAAAAQABADzAAAAqA4AAAAA&#10;" path="m995,68l990,42,976,20,954,6r-1,l953,54r,487l942,552r-837,l94,541,94,54,105,42r837,l953,54r,-48l928,,119,,93,6,72,20,57,42,52,68r,459l57,553r15,21l93,589r26,5l928,594r26,-5l976,574r14,-21l990,552r5,-25l995,68xm1047,632r-10,-11l1024,621r-407,l617,634r-11,11l441,645,431,634r,-13l10,621,,632r,12l4,665r12,17l33,694r20,4l994,698r21,-4l1032,682r11,-17l1047,644r,-12xe" fillcolor="#292929" stroked="f">
                      <v:path arrowok="t" o:connecttype="custom" o:connectlocs="631825,7905422;628650,7888390;628650,7888390;619760,7873978;605790,7864807;605155,7864807;605155,7896251;605155,8215271;598170,8222477;66675,8222477;59690,8215271;59690,7896251;66675,7888390;598170,7888390;605155,7896251;605155,7864807;589280,7860877;75565,7860877;59055,7864807;45720,7873978;36195,7888390;33020,7905422;33020,8206100;36195,8223132;45720,8236889;59055,8246715;75565,8249990;589280,8249990;605790,8246715;619760,8236889;628650,8223132;628650,8222477;631825,8206100;631825,7905422;664845,8274883;658495,8267677;650240,8267677;391795,8267677;391795,8276193;384810,8283399;280035,8283399;273685,8276193;273685,8267677;6350,8267677;0,8274883;0,8282744;2540,8296500;10160,8307637;20955,8315497;33655,8318118;631190,8318118;644525,8315497;655320,8307637;662305,8296500;664845,8282744;664845,8274883" o:connectangles="0,0,0,0,0,0,0,0,0,0,0,0,0,0,0,0,0,0,0,0,0,0,0,0,0,0,0,0,0,0,0,0,0,0,0,0,0,0,0,0,0,0,0,0,0,0,0,0,0,0,0,0,0,0,0,0"/>
                    </v:shape>
                  </w:pict>
                </mc:Fallback>
              </mc:AlternateContent>
            </w:r>
            <w:r w:rsidRPr="009F5C3A">
              <w:rPr>
                <w:rFonts w:ascii="Aptos" w:hAnsi="Aptos"/>
                <w:noProof/>
                <w:szCs w:val="18"/>
              </w:rPr>
              <mc:AlternateContent>
                <mc:Choice Requires="wps">
                  <w:drawing>
                    <wp:anchor distT="0" distB="0" distL="114300" distR="114300" simplePos="0" relativeHeight="251658264" behindDoc="0" locked="0" layoutInCell="1" allowOverlap="1" wp14:anchorId="5A804533" wp14:editId="05EBAD6B">
                      <wp:simplePos x="0" y="0"/>
                      <wp:positionH relativeFrom="column">
                        <wp:posOffset>-29845</wp:posOffset>
                      </wp:positionH>
                      <wp:positionV relativeFrom="paragraph">
                        <wp:posOffset>80645</wp:posOffset>
                      </wp:positionV>
                      <wp:extent cx="859155" cy="817529"/>
                      <wp:effectExtent l="0" t="0" r="17145" b="20955"/>
                      <wp:wrapNone/>
                      <wp:docPr id="291665465" name="docshape2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59155" cy="817529"/>
                              </a:xfrm>
                              <a:custGeom>
                                <a:avLst/>
                                <a:gdLst>
                                  <a:gd name="T0" fmla="+- 0 970 730"/>
                                  <a:gd name="T1" fmla="*/ T0 w 1248"/>
                                  <a:gd name="T2" fmla="+- 0 4786 4786"/>
                                  <a:gd name="T3" fmla="*/ 4786 h 1248"/>
                                  <a:gd name="T4" fmla="+- 0 894 730"/>
                                  <a:gd name="T5" fmla="*/ T4 w 1248"/>
                                  <a:gd name="T6" fmla="+- 0 4799 4786"/>
                                  <a:gd name="T7" fmla="*/ 4799 h 1248"/>
                                  <a:gd name="T8" fmla="+- 0 828 730"/>
                                  <a:gd name="T9" fmla="*/ T8 w 1248"/>
                                  <a:gd name="T10" fmla="+- 0 4833 4786"/>
                                  <a:gd name="T11" fmla="*/ 4833 h 1248"/>
                                  <a:gd name="T12" fmla="+- 0 776 730"/>
                                  <a:gd name="T13" fmla="*/ T12 w 1248"/>
                                  <a:gd name="T14" fmla="+- 0 4885 4786"/>
                                  <a:gd name="T15" fmla="*/ 4885 h 1248"/>
                                  <a:gd name="T16" fmla="+- 0 742 730"/>
                                  <a:gd name="T17" fmla="*/ T16 w 1248"/>
                                  <a:gd name="T18" fmla="+- 0 4951 4786"/>
                                  <a:gd name="T19" fmla="*/ 4951 h 1248"/>
                                  <a:gd name="T20" fmla="+- 0 730 730"/>
                                  <a:gd name="T21" fmla="*/ T20 w 1248"/>
                                  <a:gd name="T22" fmla="+- 0 5026 4786"/>
                                  <a:gd name="T23" fmla="*/ 5026 h 1248"/>
                                  <a:gd name="T24" fmla="+- 0 730 730"/>
                                  <a:gd name="T25" fmla="*/ T24 w 1248"/>
                                  <a:gd name="T26" fmla="+- 0 5794 4786"/>
                                  <a:gd name="T27" fmla="*/ 5794 h 1248"/>
                                  <a:gd name="T28" fmla="+- 0 742 730"/>
                                  <a:gd name="T29" fmla="*/ T28 w 1248"/>
                                  <a:gd name="T30" fmla="+- 0 5869 4786"/>
                                  <a:gd name="T31" fmla="*/ 5869 h 1248"/>
                                  <a:gd name="T32" fmla="+- 0 776 730"/>
                                  <a:gd name="T33" fmla="*/ T32 w 1248"/>
                                  <a:gd name="T34" fmla="+- 0 5935 4786"/>
                                  <a:gd name="T35" fmla="*/ 5935 h 1248"/>
                                  <a:gd name="T36" fmla="+- 0 828 730"/>
                                  <a:gd name="T37" fmla="*/ T36 w 1248"/>
                                  <a:gd name="T38" fmla="+- 0 5987 4786"/>
                                  <a:gd name="T39" fmla="*/ 5987 h 1248"/>
                                  <a:gd name="T40" fmla="+- 0 894 730"/>
                                  <a:gd name="T41" fmla="*/ T40 w 1248"/>
                                  <a:gd name="T42" fmla="+- 0 6021 4786"/>
                                  <a:gd name="T43" fmla="*/ 6021 h 1248"/>
                                  <a:gd name="T44" fmla="+- 0 970 730"/>
                                  <a:gd name="T45" fmla="*/ T44 w 1248"/>
                                  <a:gd name="T46" fmla="+- 0 6034 4786"/>
                                  <a:gd name="T47" fmla="*/ 6034 h 1248"/>
                                  <a:gd name="T48" fmla="+- 0 1737 730"/>
                                  <a:gd name="T49" fmla="*/ T48 w 1248"/>
                                  <a:gd name="T50" fmla="+- 0 6034 4786"/>
                                  <a:gd name="T51" fmla="*/ 6034 h 1248"/>
                                  <a:gd name="T52" fmla="+- 0 1813 730"/>
                                  <a:gd name="T53" fmla="*/ T52 w 1248"/>
                                  <a:gd name="T54" fmla="+- 0 6021 4786"/>
                                  <a:gd name="T55" fmla="*/ 6021 h 1248"/>
                                  <a:gd name="T56" fmla="+- 0 1879 730"/>
                                  <a:gd name="T57" fmla="*/ T56 w 1248"/>
                                  <a:gd name="T58" fmla="+- 0 5987 4786"/>
                                  <a:gd name="T59" fmla="*/ 5987 h 1248"/>
                                  <a:gd name="T60" fmla="+- 0 1931 730"/>
                                  <a:gd name="T61" fmla="*/ T60 w 1248"/>
                                  <a:gd name="T62" fmla="+- 0 5935 4786"/>
                                  <a:gd name="T63" fmla="*/ 5935 h 1248"/>
                                  <a:gd name="T64" fmla="+- 0 1965 730"/>
                                  <a:gd name="T65" fmla="*/ T64 w 1248"/>
                                  <a:gd name="T66" fmla="+- 0 5869 4786"/>
                                  <a:gd name="T67" fmla="*/ 5869 h 1248"/>
                                  <a:gd name="T68" fmla="+- 0 1977 730"/>
                                  <a:gd name="T69" fmla="*/ T68 w 1248"/>
                                  <a:gd name="T70" fmla="+- 0 5794 4786"/>
                                  <a:gd name="T71" fmla="*/ 5794 h 1248"/>
                                  <a:gd name="T72" fmla="+- 0 1977 730"/>
                                  <a:gd name="T73" fmla="*/ T72 w 1248"/>
                                  <a:gd name="T74" fmla="+- 0 5026 4786"/>
                                  <a:gd name="T75" fmla="*/ 5026 h 1248"/>
                                  <a:gd name="T76" fmla="+- 0 1965 730"/>
                                  <a:gd name="T77" fmla="*/ T76 w 1248"/>
                                  <a:gd name="T78" fmla="+- 0 4951 4786"/>
                                  <a:gd name="T79" fmla="*/ 4951 h 1248"/>
                                  <a:gd name="T80" fmla="+- 0 1931 730"/>
                                  <a:gd name="T81" fmla="*/ T80 w 1248"/>
                                  <a:gd name="T82" fmla="+- 0 4885 4786"/>
                                  <a:gd name="T83" fmla="*/ 4885 h 1248"/>
                                  <a:gd name="T84" fmla="+- 0 1879 730"/>
                                  <a:gd name="T85" fmla="*/ T84 w 1248"/>
                                  <a:gd name="T86" fmla="+- 0 4833 4786"/>
                                  <a:gd name="T87" fmla="*/ 4833 h 1248"/>
                                  <a:gd name="T88" fmla="+- 0 1813 730"/>
                                  <a:gd name="T89" fmla="*/ T88 w 1248"/>
                                  <a:gd name="T90" fmla="+- 0 4799 4786"/>
                                  <a:gd name="T91" fmla="*/ 4799 h 1248"/>
                                  <a:gd name="T92" fmla="+- 0 1737 730"/>
                                  <a:gd name="T93" fmla="*/ T92 w 1248"/>
                                  <a:gd name="T94" fmla="+- 0 4786 4786"/>
                                  <a:gd name="T95" fmla="*/ 4786 h 1248"/>
                                  <a:gd name="T96" fmla="+- 0 970 730"/>
                                  <a:gd name="T97" fmla="*/ T96 w 1248"/>
                                  <a:gd name="T98" fmla="+- 0 4786 4786"/>
                                  <a:gd name="T99" fmla="*/ 4786 h 1248"/>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248" h="1248">
                                    <a:moveTo>
                                      <a:pt x="240" y="0"/>
                                    </a:moveTo>
                                    <a:lnTo>
                                      <a:pt x="164" y="13"/>
                                    </a:lnTo>
                                    <a:lnTo>
                                      <a:pt x="98" y="47"/>
                                    </a:lnTo>
                                    <a:lnTo>
                                      <a:pt x="46" y="99"/>
                                    </a:lnTo>
                                    <a:lnTo>
                                      <a:pt x="12" y="165"/>
                                    </a:lnTo>
                                    <a:lnTo>
                                      <a:pt x="0" y="240"/>
                                    </a:lnTo>
                                    <a:lnTo>
                                      <a:pt x="0" y="1008"/>
                                    </a:lnTo>
                                    <a:lnTo>
                                      <a:pt x="12" y="1083"/>
                                    </a:lnTo>
                                    <a:lnTo>
                                      <a:pt x="46" y="1149"/>
                                    </a:lnTo>
                                    <a:lnTo>
                                      <a:pt x="98" y="1201"/>
                                    </a:lnTo>
                                    <a:lnTo>
                                      <a:pt x="164" y="1235"/>
                                    </a:lnTo>
                                    <a:lnTo>
                                      <a:pt x="240" y="1248"/>
                                    </a:lnTo>
                                    <a:lnTo>
                                      <a:pt x="1007" y="1248"/>
                                    </a:lnTo>
                                    <a:lnTo>
                                      <a:pt x="1083" y="1235"/>
                                    </a:lnTo>
                                    <a:lnTo>
                                      <a:pt x="1149" y="1201"/>
                                    </a:lnTo>
                                    <a:lnTo>
                                      <a:pt x="1201" y="1149"/>
                                    </a:lnTo>
                                    <a:lnTo>
                                      <a:pt x="1235" y="1083"/>
                                    </a:lnTo>
                                    <a:lnTo>
                                      <a:pt x="1247" y="1008"/>
                                    </a:lnTo>
                                    <a:lnTo>
                                      <a:pt x="1247" y="240"/>
                                    </a:lnTo>
                                    <a:lnTo>
                                      <a:pt x="1235" y="165"/>
                                    </a:lnTo>
                                    <a:lnTo>
                                      <a:pt x="1201" y="99"/>
                                    </a:lnTo>
                                    <a:lnTo>
                                      <a:pt x="1149" y="47"/>
                                    </a:lnTo>
                                    <a:lnTo>
                                      <a:pt x="1083" y="13"/>
                                    </a:lnTo>
                                    <a:lnTo>
                                      <a:pt x="1007" y="0"/>
                                    </a:lnTo>
                                    <a:lnTo>
                                      <a:pt x="240" y="0"/>
                                    </a:lnTo>
                                    <a:close/>
                                  </a:path>
                                </a:pathLst>
                              </a:custGeom>
                              <a:noFill/>
                              <a:ln w="1270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margin">
                        <wp14:pctWidth>0</wp14:pctWidth>
                      </wp14:sizeRelH>
                    </wp:anchor>
                  </w:drawing>
                </mc:Choice>
                <mc:Fallback>
                  <w:pict>
                    <v:shape w14:anchorId="31164E90" id="docshape209" o:spid="_x0000_s1026" style="position:absolute;margin-left:-2.35pt;margin-top:6.35pt;width:67.65pt;height:64.35pt;z-index:2516582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coordsize="1248,1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oO6mwYAAEEcAAAOAAAAZHJzL2Uyb0RvYy54bWysWduO2zYQfS/QfxD02CJrUTdSRrxBkTRF&#10;gfQCRP0ArSyvjcqiKmnXm359ZyjSIbccWSi6D5a8PCbP8HCGM+Tbdy/nNnhuhvEku13I7qIwaLpa&#10;7k/d4y78o/z4RoTBOFXdvmpl1+zCL80Yvrv/9pu3l37bxPIo230zBNBJN24v/S48TlO/3WzG+tic&#10;q/FO9k0HjQc5nKsJvg6Pm/1QXaD3c7uJoyjfXOSw7wdZN+MI//0wN4b3qv/Doamn3w6HsZmCdhcC&#10;t0l9DurzAT8392+r7eNQ9cdTrWlU/4HFuTp1MOi1qw/VVAVPw+lfXZ1P9SBHeZjuanneyMPhVDfK&#10;BrCGRa+s+Xys+kbZApMz9tdpGv+/butfnz/3vw9Ifew/yfrPEWZkc+nH7bUFv4yACR4uv8g9aFg9&#10;TVIZ+3IYzvhLMCN4UXP65TqnzcsU1PBPkRUsy8KghibBeBYXOOebamt+XD+N00+NVB1Vz5/GaZZk&#10;D29qQvdBV51h1BLkO5xbUOf7N0EUFDwKeGIEvIKYAX23CcoouAQsToVW+QqKDUj1lHKRB/jxGpYY&#10;GPSlQEdvb6mBqd5Ekfp4wQzM5JFXSvDKDUjzKgovL25giheA/LzA86z5ErHw8SoMCHkJghdzpz4V&#10;SeIlxuzZVyg/M+YKwHnuo8bs+S9ZTJFz5z8VIvOTsyVQKIKcqwJPYy85W4SS5RQ5V4S0yJifnK2D&#10;QvnJxa4S4AA+crGtQxmTbuDKkEWx3w9iWwiFIsi5SlDkbB3KmPKF2JUh4+BXPieNbSEUiiDnKkHI&#10;CtHJ8lNwGX8Agbhj+1Ymcr+nJrYQCuUnl7hKEA6R2DqUCeUQiStDViR+h0hsIRSKIOcqQQSSxNah&#10;TCiHSFwZskJwr6yJLYRC+cmlrhJE9E1tHcqUcojUlSGPYr+3prYQCkWQc5UgtqzU1qFMKYdIXRny&#10;KPE7RGoLoVAEOVcJxhPuiyWpLUSZUh6RuTqQ7DJbiQV2mSsFEyzxsctsJcqMconMFYIUFhOV6za9&#10;IGzmasEEL7zsbCnKjPKJzFWC9InMlmLBJ3JXC1YkzMcut6Uoc8opclcJMpzkthQL4SR3tWBFnnnZ&#10;2VKUOeUVuasEGYlzW4qFSJy7WrCCe70it6Uoc8oruKsEuYlxW4qFTYy7WlDsuC1FySmv4K4S5P7P&#10;bSkW9n/uakEpy20pSsj9/Hssd5UgUyduS7GQOglXC8orhC1FKSivEK4SZNYpbCkWsk7hakFFFGFL&#10;UQrKK6CWsfMTMmEXthQLCbtwtaCisbClKAXlFYWrRMqJOqewpVAo/05WuFpQO1lhS1EWlFcUrhJk&#10;dVjYUiyUh4WrBZEEFLYSZUE5ReEKQZOzlXhFDmrvR1NdV0dTcNcvna644S2o8PgmUkV+L0cs7ksQ&#10;A0r4MtHlO6CwPCfAMDcI5qvAwBXBUD3OJwPLXWNZqODZOjhMrIKbc4fl3rF0QjjUPGvIxNpQqEJW&#10;wbWpUBesgWPCj2QgU18F16ZC7rwGjkkx9g7Z7Cq4NhXyy1VwbSokfGvgmMghGcjAVsG1qZASrYFj&#10;qoO9Q46yCq5NhaRhFVybCrv4GjjuzkgGttVVcG0q7HNr4Lh/Ye+w8ayCa1NhJ1gF16ZCaF4Dx5CL&#10;ZCBWroJrUwvHVIhX4LM6OA1wovv6LHcIAzjLfcAhqm1fTRjTzGtwgVNpPAIMjvoFW87yuSmlwkwY&#10;3GIsI4GoOk6E8b62t52NY5i8Ag5i0GyPaTbPXnWHURpQV08xreY5o7CgA9TVWNNqnjMKz8pwxNxM&#10;oWk2zxk280c7lojNKBZF6kgUDDWdmKc7ZnRdRKbdPB0LGIMicWlYPR8MjrgXcdfpja8RzwxonvPA&#10;Ri9zuEtbEkXzmlqBxFQNZ/rW4MrcGXnLHjRYIW/NkBpUIW/NORiiLbqtokbeWhVfB7+xyJSAyPLW&#10;mkVzEXfDAxgaq6xe9idYsLPNy6vbrIrXqLqVYzOvT4wO6vbhGiYwulg3EJ38eGpbAKNvzMGDR3Mi&#10;NMr2tMdWbByHx4f37RA8V3ixpP700nZg/TBOH6rxOONUE8Kq7SCfur16OzbV/kf9PlWndn5XK1rf&#10;xODlC15ojdsHuf8CFzGDnO+x4N4NXo5y+DsMLnCHtQvHv56qoQmD9ucOLokKlmJgm9SXNON4ejzY&#10;LQ92S9XV0NUunEJI//D1/TRflD31w+nxCCMxlRB28ge4ADqc8KJG3RTNrPQXuKdSE6zv1PAizP6u&#10;UF9v/u7/AQAA//8DAFBLAwQUAAYACAAAACEAM1XxF98AAAAJAQAADwAAAGRycy9kb3ducmV2Lnht&#10;bEyPzW7CMBCE75X6DtZW6g2cQERRGgfRCg49VIg0Uq/GNklEvI5sE9K373JqT/szo9lvi81kezYa&#10;HzqHAtJ5AsygcrrDRkD9tZ+tgYUoUcveoRHwYwJsyseHQuba3fBoxio2jEIw5FJAG+OQcx5Ua6wM&#10;czcYJO3svJWRRt9w7eWNwm3PF0my4lZ2SBdaOZj31qhLdbUC/OGQbqvvj/ptr5afdTru1JrvhHh+&#10;mravwKKZ4p8Z7viEDiUxndwVdWC9gFn2Qk7aL6je9WWyAnaiJksz4GXB/39Q/gIAAP//AwBQSwEC&#10;LQAUAAYACAAAACEAtoM4kv4AAADhAQAAEwAAAAAAAAAAAAAAAAAAAAAAW0NvbnRlbnRfVHlwZXNd&#10;LnhtbFBLAQItABQABgAIAAAAIQA4/SH/1gAAAJQBAAALAAAAAAAAAAAAAAAAAC8BAABfcmVscy8u&#10;cmVsc1BLAQItABQABgAIAAAAIQCBXoO6mwYAAEEcAAAOAAAAAAAAAAAAAAAAAC4CAABkcnMvZTJv&#10;RG9jLnhtbFBLAQItABQABgAIAAAAIQAzVfEX3wAAAAkBAAAPAAAAAAAAAAAAAAAAAPUIAABkcnMv&#10;ZG93bnJldi54bWxQSwUGAAAAAAQABADzAAAAAQoAAAAA&#10;" path="m240,l164,13,98,47,46,99,12,165,,240r,768l12,1083r34,66l98,1201r66,34l240,1248r767,l1083,1235r66,-34l1201,1149r34,-66l1247,1008r,-768l1235,165,1201,99,1149,47,1083,13,1007,,240,xe" filled="f" strokeweight="1pt">
                      <v:path arrowok="t" o:connecttype="custom" o:connectlocs="165222,3135171;112902,3143687;67466,3165960;31668,3200023;8261,3243258;0,3292388;0,3795483;8261,3844614;31668,3887848;67466,3921912;112902,3944184;165222,3952700;693244,3952700;745565,3944184;791001,3921912;826799,3887848;850205,3844614;858467,3795483;858467,3292388;850205,3243258;826799,3200023;791001,3165960;745565,3143687;693244,3135171;165222,3135171" o:connectangles="0,0,0,0,0,0,0,0,0,0,0,0,0,0,0,0,0,0,0,0,0,0,0,0,0"/>
                    </v:shape>
                  </w:pict>
                </mc:Fallback>
              </mc:AlternateContent>
            </w:r>
            <w:r w:rsidRPr="009F5C3A">
              <w:rPr>
                <w:rFonts w:ascii="Aptos" w:eastAsia="Arial" w:hAnsi="Aptos" w:cs="Arial"/>
                <w:b/>
                <w:szCs w:val="18"/>
                <w:lang w:eastAsia="en-US"/>
              </w:rPr>
              <w:t>£0.4m</w:t>
            </w:r>
          </w:p>
          <w:p w14:paraId="62A4EC99" w14:textId="77777777" w:rsidR="00A1237F" w:rsidRPr="009F5C3A" w:rsidRDefault="00A1237F" w:rsidP="009D42C1">
            <w:pPr>
              <w:widowControl w:val="0"/>
              <w:autoSpaceDE w:val="0"/>
              <w:autoSpaceDN w:val="0"/>
              <w:spacing w:line="204" w:lineRule="exact"/>
              <w:ind w:left="2007"/>
              <w:rPr>
                <w:rFonts w:ascii="Aptos" w:eastAsia="Arial" w:hAnsi="Aptos" w:cs="Arial"/>
                <w:szCs w:val="18"/>
                <w:lang w:eastAsia="en-US"/>
              </w:rPr>
            </w:pPr>
            <w:r w:rsidRPr="009F5C3A">
              <w:rPr>
                <w:rFonts w:ascii="Aptos" w:eastAsia="Arial" w:hAnsi="Aptos" w:cs="Arial"/>
                <w:szCs w:val="18"/>
                <w:lang w:eastAsia="en-US"/>
              </w:rPr>
              <w:t>ICT</w:t>
            </w:r>
            <w:r w:rsidRPr="009F5C3A">
              <w:rPr>
                <w:rFonts w:ascii="Aptos" w:eastAsia="Arial" w:hAnsi="Aptos" w:cs="Arial"/>
                <w:spacing w:val="-8"/>
                <w:szCs w:val="18"/>
                <w:lang w:eastAsia="en-US"/>
              </w:rPr>
              <w:t xml:space="preserve"> </w:t>
            </w:r>
            <w:r w:rsidRPr="009F5C3A">
              <w:rPr>
                <w:rFonts w:ascii="Aptos" w:eastAsia="Arial" w:hAnsi="Aptos" w:cs="Arial"/>
                <w:szCs w:val="18"/>
                <w:lang w:eastAsia="en-US"/>
              </w:rPr>
              <w:t>and</w:t>
            </w:r>
            <w:r w:rsidRPr="009F5C3A">
              <w:rPr>
                <w:rFonts w:ascii="Aptos" w:eastAsia="Arial" w:hAnsi="Aptos" w:cs="Arial"/>
                <w:spacing w:val="-4"/>
                <w:szCs w:val="18"/>
                <w:lang w:eastAsia="en-US"/>
              </w:rPr>
              <w:t xml:space="preserve"> </w:t>
            </w:r>
            <w:r w:rsidRPr="009F5C3A">
              <w:rPr>
                <w:rFonts w:ascii="Aptos" w:eastAsia="Arial" w:hAnsi="Aptos" w:cs="Arial"/>
                <w:szCs w:val="18"/>
                <w:lang w:eastAsia="en-US"/>
              </w:rPr>
              <w:t>other</w:t>
            </w:r>
            <w:r w:rsidRPr="009F5C3A">
              <w:rPr>
                <w:rFonts w:ascii="Aptos" w:eastAsia="Arial" w:hAnsi="Aptos" w:cs="Arial"/>
                <w:spacing w:val="-5"/>
                <w:szCs w:val="18"/>
                <w:lang w:eastAsia="en-US"/>
              </w:rPr>
              <w:t xml:space="preserve"> </w:t>
            </w:r>
            <w:r w:rsidRPr="009F5C3A">
              <w:rPr>
                <w:rFonts w:ascii="Aptos" w:eastAsia="Arial" w:hAnsi="Aptos" w:cs="Arial"/>
                <w:szCs w:val="18"/>
                <w:lang w:eastAsia="en-US"/>
              </w:rPr>
              <w:t>equipment</w:t>
            </w:r>
          </w:p>
          <w:p w14:paraId="6C159CBF"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r>
      <w:tr w:rsidR="00A1237F" w:rsidRPr="003A2349" w14:paraId="663B032A" w14:textId="77777777" w:rsidTr="009D42C1">
        <w:trPr>
          <w:trHeight w:val="1651"/>
        </w:trPr>
        <w:tc>
          <w:tcPr>
            <w:tcW w:w="4937" w:type="dxa"/>
          </w:tcPr>
          <w:p w14:paraId="574B47B7" w14:textId="77777777" w:rsidR="00A1237F" w:rsidRPr="0034456E" w:rsidRDefault="00A1237F" w:rsidP="009D42C1">
            <w:pPr>
              <w:widowControl w:val="0"/>
              <w:autoSpaceDE w:val="0"/>
              <w:autoSpaceDN w:val="0"/>
              <w:spacing w:line="204" w:lineRule="exact"/>
              <w:ind w:left="2007"/>
              <w:rPr>
                <w:rFonts w:ascii="Aptos" w:eastAsia="Arial" w:hAnsi="Aptos" w:cs="Arial"/>
                <w:szCs w:val="18"/>
                <w:highlight w:val="yellow"/>
                <w:lang w:eastAsia="en-US"/>
              </w:rPr>
            </w:pPr>
          </w:p>
          <w:p w14:paraId="7E0B113E"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p w14:paraId="09A16898"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p w14:paraId="10364672"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c>
          <w:tcPr>
            <w:tcW w:w="4705" w:type="dxa"/>
          </w:tcPr>
          <w:p w14:paraId="0D3931DF" w14:textId="77777777" w:rsidR="00A1237F" w:rsidRPr="0034456E" w:rsidRDefault="00A1237F" w:rsidP="009D42C1">
            <w:pPr>
              <w:widowControl w:val="0"/>
              <w:autoSpaceDE w:val="0"/>
              <w:autoSpaceDN w:val="0"/>
              <w:rPr>
                <w:rFonts w:ascii="Aptos" w:eastAsia="Arial" w:hAnsi="Aptos" w:cs="Arial"/>
                <w:szCs w:val="18"/>
                <w:highlight w:val="yellow"/>
                <w:lang w:eastAsia="en-US"/>
              </w:rPr>
            </w:pPr>
          </w:p>
        </w:tc>
      </w:tr>
    </w:tbl>
    <w:p w14:paraId="00F54338" w14:textId="77777777" w:rsidR="00A1237F" w:rsidRPr="003A2349" w:rsidRDefault="00A1237F" w:rsidP="00A1237F">
      <w:pPr>
        <w:widowControl w:val="0"/>
        <w:autoSpaceDE w:val="0"/>
        <w:autoSpaceDN w:val="0"/>
        <w:rPr>
          <w:rFonts w:ascii="Aptos" w:eastAsia="Arial" w:hAnsi="Aptos" w:cs="Arial"/>
          <w:sz w:val="20"/>
          <w:szCs w:val="18"/>
          <w:lang w:eastAsia="en-US"/>
        </w:rPr>
      </w:pPr>
    </w:p>
    <w:p w14:paraId="5C207077" w14:textId="775AA1F4" w:rsidR="00A1237F" w:rsidRPr="003A2349" w:rsidRDefault="00A1237F" w:rsidP="00A1237F">
      <w:pPr>
        <w:widowControl w:val="0"/>
        <w:autoSpaceDE w:val="0"/>
        <w:autoSpaceDN w:val="0"/>
        <w:rPr>
          <w:rFonts w:ascii="Aptos" w:eastAsia="Arial" w:hAnsi="Aptos" w:cs="Arial"/>
          <w:sz w:val="20"/>
          <w:szCs w:val="18"/>
          <w:lang w:eastAsia="en-US"/>
        </w:rPr>
      </w:pPr>
    </w:p>
    <w:p w14:paraId="63877D1D" w14:textId="77777777" w:rsidR="00A1237F" w:rsidRPr="00443395" w:rsidRDefault="00A1237F" w:rsidP="00A1237F">
      <w:pPr>
        <w:widowControl w:val="0"/>
        <w:autoSpaceDE w:val="0"/>
        <w:autoSpaceDN w:val="0"/>
        <w:spacing w:before="219"/>
        <w:jc w:val="right"/>
        <w:rPr>
          <w:rFonts w:ascii="Aptos" w:eastAsia="Arial" w:hAnsi="Aptos" w:cs="Arial"/>
          <w:b/>
          <w:color w:val="B117B1"/>
          <w:sz w:val="24"/>
          <w:szCs w:val="22"/>
          <w:lang w:eastAsia="en-US"/>
        </w:rPr>
      </w:pPr>
      <w:r w:rsidRPr="00443395">
        <w:rPr>
          <w:rFonts w:ascii="Aptos" w:eastAsia="Arial" w:hAnsi="Aptos" w:cs="Arial"/>
          <w:b/>
          <w:color w:val="B117B1"/>
          <w:sz w:val="24"/>
          <w:szCs w:val="22"/>
          <w:lang w:eastAsia="en-US"/>
        </w:rPr>
        <w:t>Management</w:t>
      </w:r>
      <w:r w:rsidRPr="00443395">
        <w:rPr>
          <w:rFonts w:ascii="Aptos" w:eastAsia="Arial" w:hAnsi="Aptos" w:cs="Arial"/>
          <w:b/>
          <w:color w:val="B117B1"/>
          <w:spacing w:val="-3"/>
          <w:sz w:val="24"/>
          <w:szCs w:val="22"/>
          <w:lang w:eastAsia="en-US"/>
        </w:rPr>
        <w:t xml:space="preserve"> </w:t>
      </w:r>
      <w:r w:rsidRPr="00443395">
        <w:rPr>
          <w:rFonts w:ascii="Aptos" w:eastAsia="Arial" w:hAnsi="Aptos" w:cs="Arial"/>
          <w:b/>
          <w:color w:val="B117B1"/>
          <w:sz w:val="24"/>
          <w:szCs w:val="22"/>
          <w:lang w:eastAsia="en-US"/>
        </w:rPr>
        <w:t>Commentary</w:t>
      </w:r>
      <w:r w:rsidRPr="00443395">
        <w:rPr>
          <w:rFonts w:ascii="Aptos" w:eastAsia="Arial" w:hAnsi="Aptos" w:cs="Arial"/>
          <w:b/>
          <w:color w:val="B117B1"/>
          <w:spacing w:val="-4"/>
          <w:sz w:val="24"/>
          <w:szCs w:val="22"/>
          <w:lang w:eastAsia="en-US"/>
        </w:rPr>
        <w:t xml:space="preserve"> </w:t>
      </w:r>
      <w:r w:rsidRPr="00443395">
        <w:rPr>
          <w:rFonts w:ascii="Aptos" w:eastAsia="Arial" w:hAnsi="Aptos" w:cs="Arial"/>
          <w:b/>
          <w:color w:val="B117B1"/>
          <w:sz w:val="24"/>
          <w:szCs w:val="22"/>
          <w:lang w:eastAsia="en-US"/>
        </w:rPr>
        <w:t>(cont</w:t>
      </w:r>
      <w:r>
        <w:rPr>
          <w:rFonts w:ascii="Aptos" w:eastAsia="Arial" w:hAnsi="Aptos" w:cs="Arial"/>
          <w:b/>
          <w:color w:val="B117B1"/>
          <w:sz w:val="24"/>
          <w:szCs w:val="22"/>
          <w:lang w:eastAsia="en-US"/>
        </w:rPr>
        <w:t>.</w:t>
      </w:r>
      <w:r w:rsidRPr="00443395">
        <w:rPr>
          <w:rFonts w:ascii="Aptos" w:eastAsia="Arial" w:hAnsi="Aptos" w:cs="Arial"/>
          <w:b/>
          <w:color w:val="B117B1"/>
          <w:sz w:val="24"/>
          <w:szCs w:val="22"/>
          <w:lang w:eastAsia="en-US"/>
        </w:rPr>
        <w:t>)</w:t>
      </w:r>
    </w:p>
    <w:p w14:paraId="5FD7BED0" w14:textId="77777777" w:rsidR="00A1237F" w:rsidRPr="003A2349" w:rsidRDefault="00A1237F" w:rsidP="00A1237F">
      <w:pPr>
        <w:widowControl w:val="0"/>
        <w:autoSpaceDE w:val="0"/>
        <w:autoSpaceDN w:val="0"/>
        <w:spacing w:before="7"/>
        <w:rPr>
          <w:rFonts w:ascii="Aptos" w:eastAsia="Arial" w:hAnsi="Aptos" w:cs="Arial"/>
          <w:b/>
          <w:sz w:val="22"/>
          <w:szCs w:val="18"/>
          <w:lang w:eastAsia="en-US"/>
        </w:rPr>
      </w:pPr>
    </w:p>
    <w:p w14:paraId="72C0265F" w14:textId="77777777" w:rsidR="00A1237F" w:rsidRPr="005638F7" w:rsidRDefault="00A1237F" w:rsidP="00A1237F">
      <w:pPr>
        <w:widowControl w:val="0"/>
        <w:autoSpaceDE w:val="0"/>
        <w:autoSpaceDN w:val="0"/>
        <w:jc w:val="both"/>
        <w:outlineLvl w:val="5"/>
        <w:rPr>
          <w:rFonts w:ascii="Aptos" w:eastAsia="Arial" w:hAnsi="Aptos" w:cs="Arial"/>
          <w:b/>
          <w:bCs/>
          <w:color w:val="1F497D" w:themeColor="text2"/>
          <w:sz w:val="22"/>
          <w:szCs w:val="22"/>
          <w:lang w:eastAsia="en-US"/>
        </w:rPr>
      </w:pPr>
      <w:r w:rsidRPr="00162E34">
        <w:rPr>
          <w:rFonts w:ascii="Aptos" w:eastAsia="Arial" w:hAnsi="Aptos" w:cs="Arial"/>
          <w:b/>
          <w:bCs/>
          <w:color w:val="1F497D" w:themeColor="text2"/>
          <w:sz w:val="22"/>
          <w:szCs w:val="22"/>
          <w:lang w:eastAsia="en-US"/>
        </w:rPr>
        <w:t>Balance</w:t>
      </w:r>
      <w:r w:rsidRPr="00162E34">
        <w:rPr>
          <w:rFonts w:ascii="Aptos" w:eastAsia="Arial" w:hAnsi="Aptos" w:cs="Arial"/>
          <w:b/>
          <w:bCs/>
          <w:color w:val="1F497D" w:themeColor="text2"/>
          <w:spacing w:val="-6"/>
          <w:sz w:val="22"/>
          <w:szCs w:val="22"/>
          <w:lang w:eastAsia="en-US"/>
        </w:rPr>
        <w:t xml:space="preserve"> </w:t>
      </w:r>
      <w:r w:rsidRPr="00162E34">
        <w:rPr>
          <w:rFonts w:ascii="Aptos" w:eastAsia="Arial" w:hAnsi="Aptos" w:cs="Arial"/>
          <w:b/>
          <w:bCs/>
          <w:color w:val="1F497D" w:themeColor="text2"/>
          <w:sz w:val="22"/>
          <w:szCs w:val="22"/>
          <w:lang w:eastAsia="en-US"/>
        </w:rPr>
        <w:t>sheet</w:t>
      </w:r>
    </w:p>
    <w:p w14:paraId="508D1188" w14:textId="77777777" w:rsidR="00A1237F" w:rsidRPr="00692BFE" w:rsidRDefault="00A1237F" w:rsidP="00A1237F">
      <w:pPr>
        <w:widowControl w:val="0"/>
        <w:autoSpaceDE w:val="0"/>
        <w:autoSpaceDN w:val="0"/>
        <w:jc w:val="both"/>
        <w:outlineLvl w:val="5"/>
        <w:rPr>
          <w:rFonts w:ascii="Aptos" w:eastAsia="Arial" w:hAnsi="Aptos" w:cs="Arial"/>
          <w:b/>
          <w:bCs/>
          <w:color w:val="1F497D" w:themeColor="text2"/>
          <w:sz w:val="22"/>
          <w:szCs w:val="22"/>
          <w:lang w:eastAsia="en-US"/>
        </w:rPr>
      </w:pPr>
    </w:p>
    <w:p w14:paraId="4EE67488" w14:textId="77777777" w:rsidR="00A1237F" w:rsidRPr="009D42C1" w:rsidRDefault="00A1237F" w:rsidP="00A1237F">
      <w:pPr>
        <w:widowControl w:val="0"/>
        <w:autoSpaceDE w:val="0"/>
        <w:autoSpaceDN w:val="0"/>
        <w:ind w:right="4348"/>
        <w:jc w:val="both"/>
        <w:rPr>
          <w:rFonts w:ascii="Aptos" w:eastAsia="Arial" w:hAnsi="Aptos" w:cs="Arial"/>
          <w:szCs w:val="18"/>
          <w:lang w:eastAsia="en-US"/>
        </w:rPr>
      </w:pPr>
      <w:r w:rsidRPr="009D42C1">
        <w:rPr>
          <w:rFonts w:ascii="Aptos" w:eastAsia="Arial" w:hAnsi="Aptos" w:cs="Arial"/>
          <w:szCs w:val="18"/>
          <w:lang w:eastAsia="en-US"/>
        </w:rPr>
        <w:t>The balance sheet records our assets and liabilities and is a snapshot of our value or financial position</w:t>
      </w:r>
      <w:r w:rsidRPr="009D42C1">
        <w:rPr>
          <w:rFonts w:ascii="Aptos" w:eastAsia="Arial" w:hAnsi="Aptos" w:cs="Arial"/>
          <w:spacing w:val="-1"/>
          <w:szCs w:val="18"/>
          <w:lang w:eastAsia="en-US"/>
        </w:rPr>
        <w:t xml:space="preserve"> </w:t>
      </w:r>
      <w:proofErr w:type="gramStart"/>
      <w:r w:rsidRPr="009D42C1">
        <w:rPr>
          <w:rFonts w:ascii="Aptos" w:eastAsia="Arial" w:hAnsi="Aptos" w:cs="Arial"/>
          <w:szCs w:val="18"/>
          <w:lang w:eastAsia="en-US"/>
        </w:rPr>
        <w:t>at</w:t>
      </w:r>
      <w:proofErr w:type="gramEnd"/>
      <w:r w:rsidRPr="009D42C1">
        <w:rPr>
          <w:rFonts w:ascii="Aptos" w:eastAsia="Arial" w:hAnsi="Aptos" w:cs="Arial"/>
          <w:spacing w:val="-1"/>
          <w:szCs w:val="18"/>
          <w:lang w:eastAsia="en-US"/>
        </w:rPr>
        <w:t xml:space="preserve"> </w:t>
      </w:r>
      <w:r w:rsidRPr="009D42C1">
        <w:rPr>
          <w:rFonts w:ascii="Aptos" w:eastAsia="Arial" w:hAnsi="Aptos" w:cs="Arial"/>
          <w:szCs w:val="18"/>
          <w:lang w:eastAsia="en-US"/>
        </w:rPr>
        <w:t>31</w:t>
      </w:r>
      <w:r w:rsidRPr="009D42C1">
        <w:rPr>
          <w:rFonts w:ascii="Aptos" w:eastAsia="Arial" w:hAnsi="Aptos" w:cs="Arial"/>
          <w:spacing w:val="-1"/>
          <w:szCs w:val="18"/>
          <w:lang w:eastAsia="en-US"/>
        </w:rPr>
        <w:t xml:space="preserve"> </w:t>
      </w:r>
      <w:r w:rsidRPr="009D42C1">
        <w:rPr>
          <w:rFonts w:ascii="Aptos" w:eastAsia="Arial" w:hAnsi="Aptos" w:cs="Arial"/>
          <w:szCs w:val="18"/>
          <w:lang w:eastAsia="en-US"/>
        </w:rPr>
        <w:t>March 2026.</w:t>
      </w:r>
    </w:p>
    <w:p w14:paraId="7A117559" w14:textId="77777777" w:rsidR="00A1237F" w:rsidRPr="009D42C1" w:rsidRDefault="00A1237F" w:rsidP="00A1237F">
      <w:pPr>
        <w:rPr>
          <w:rFonts w:ascii="Aptos" w:hAnsi="Aptos"/>
          <w:szCs w:val="18"/>
        </w:rPr>
      </w:pPr>
    </w:p>
    <w:tbl>
      <w:tblPr>
        <w:tblStyle w:val="TableGrid"/>
        <w:tblW w:w="0" w:type="auto"/>
        <w:tblLayout w:type="fixed"/>
        <w:tblLook w:val="04A0" w:firstRow="1" w:lastRow="0" w:firstColumn="1" w:lastColumn="0" w:noHBand="0" w:noVBand="1"/>
      </w:tblPr>
      <w:tblGrid>
        <w:gridCol w:w="4673"/>
        <w:gridCol w:w="4343"/>
      </w:tblGrid>
      <w:tr w:rsidR="00A1237F" w:rsidRPr="00C51F75" w14:paraId="587612D1" w14:textId="77777777" w:rsidTr="009D42C1">
        <w:tc>
          <w:tcPr>
            <w:tcW w:w="4673" w:type="dxa"/>
          </w:tcPr>
          <w:p w14:paraId="0ACFBF69" w14:textId="77777777" w:rsidR="00A1237F" w:rsidRPr="009D42C1" w:rsidRDefault="00A1237F" w:rsidP="009D42C1">
            <w:pPr>
              <w:rPr>
                <w:rFonts w:ascii="Aptos" w:hAnsi="Aptos"/>
                <w:b/>
                <w:bCs/>
                <w:szCs w:val="18"/>
              </w:rPr>
            </w:pPr>
            <w:r w:rsidRPr="009D42C1">
              <w:rPr>
                <w:rFonts w:ascii="Aptos" w:hAnsi="Aptos"/>
                <w:b/>
                <w:bCs/>
                <w:szCs w:val="18"/>
              </w:rPr>
              <w:t>Our Assets</w:t>
            </w:r>
          </w:p>
          <w:p w14:paraId="5EEEDE28" w14:textId="77777777" w:rsidR="00A1237F" w:rsidRPr="009D42C1" w:rsidRDefault="00A1237F" w:rsidP="009D42C1">
            <w:pPr>
              <w:rPr>
                <w:rFonts w:ascii="Aptos" w:hAnsi="Aptos"/>
                <w:szCs w:val="18"/>
              </w:rPr>
            </w:pPr>
          </w:p>
          <w:p w14:paraId="0CCD9B85" w14:textId="77777777" w:rsidR="00A1237F" w:rsidRPr="009D42C1" w:rsidRDefault="00A1237F" w:rsidP="009D42C1">
            <w:pPr>
              <w:rPr>
                <w:rFonts w:ascii="Aptos" w:hAnsi="Aptos"/>
                <w:szCs w:val="18"/>
              </w:rPr>
            </w:pPr>
            <w:r w:rsidRPr="009D42C1">
              <w:rPr>
                <w:rFonts w:ascii="Aptos" w:hAnsi="Aptos"/>
                <w:szCs w:val="18"/>
              </w:rPr>
              <w:t xml:space="preserve">Assets include those such as plant, property and equipment, investments and cash in the bank. </w:t>
            </w:r>
            <w:proofErr w:type="gramStart"/>
            <w:r w:rsidRPr="009D42C1">
              <w:rPr>
                <w:rFonts w:ascii="Aptos" w:hAnsi="Aptos"/>
                <w:szCs w:val="18"/>
              </w:rPr>
              <w:t>The majority of</w:t>
            </w:r>
            <w:proofErr w:type="gramEnd"/>
            <w:r w:rsidRPr="009D42C1">
              <w:rPr>
                <w:rFonts w:ascii="Aptos" w:hAnsi="Aptos"/>
                <w:szCs w:val="18"/>
              </w:rPr>
              <w:t xml:space="preserve"> assets held by the Council are the various land and buildings it owns.</w:t>
            </w:r>
          </w:p>
          <w:p w14:paraId="46D401E0" w14:textId="77777777" w:rsidR="00A1237F" w:rsidRPr="009D42C1" w:rsidRDefault="00A1237F" w:rsidP="009D42C1">
            <w:pPr>
              <w:rPr>
                <w:rFonts w:ascii="Aptos" w:hAnsi="Aptos"/>
                <w:szCs w:val="18"/>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014"/>
              <w:gridCol w:w="1134"/>
              <w:gridCol w:w="1134"/>
            </w:tblGrid>
            <w:tr w:rsidR="00A1237F" w:rsidRPr="00C51F75" w14:paraId="275D6190" w14:textId="77777777" w:rsidTr="009D42C1">
              <w:tc>
                <w:tcPr>
                  <w:tcW w:w="2014" w:type="dxa"/>
                </w:tcPr>
                <w:p w14:paraId="4E58CFEE" w14:textId="77777777" w:rsidR="00A1237F" w:rsidRPr="009D42C1" w:rsidRDefault="00A1237F" w:rsidP="009D42C1">
                  <w:pPr>
                    <w:rPr>
                      <w:rFonts w:ascii="Aptos" w:hAnsi="Aptos"/>
                      <w:szCs w:val="18"/>
                    </w:rPr>
                  </w:pPr>
                </w:p>
              </w:tc>
              <w:tc>
                <w:tcPr>
                  <w:tcW w:w="1134" w:type="dxa"/>
                </w:tcPr>
                <w:p w14:paraId="402DCA55" w14:textId="77777777" w:rsidR="00A1237F" w:rsidRPr="009D42C1" w:rsidRDefault="00A1237F" w:rsidP="009D42C1">
                  <w:pPr>
                    <w:jc w:val="right"/>
                    <w:rPr>
                      <w:rFonts w:ascii="Aptos" w:hAnsi="Aptos"/>
                      <w:b/>
                      <w:bCs/>
                      <w:szCs w:val="18"/>
                    </w:rPr>
                  </w:pPr>
                  <w:r w:rsidRPr="009D42C1">
                    <w:rPr>
                      <w:rFonts w:ascii="Aptos" w:hAnsi="Aptos"/>
                      <w:b/>
                      <w:bCs/>
                      <w:szCs w:val="18"/>
                    </w:rPr>
                    <w:t>2025/26</w:t>
                  </w:r>
                </w:p>
              </w:tc>
              <w:tc>
                <w:tcPr>
                  <w:tcW w:w="1134" w:type="dxa"/>
                </w:tcPr>
                <w:p w14:paraId="37B7F5CC" w14:textId="77777777" w:rsidR="00A1237F" w:rsidRPr="009D42C1" w:rsidRDefault="00A1237F" w:rsidP="009D42C1">
                  <w:pPr>
                    <w:jc w:val="right"/>
                    <w:rPr>
                      <w:rFonts w:ascii="Aptos" w:hAnsi="Aptos"/>
                      <w:b/>
                      <w:bCs/>
                      <w:szCs w:val="18"/>
                    </w:rPr>
                  </w:pPr>
                  <w:r w:rsidRPr="009D42C1">
                    <w:rPr>
                      <w:rFonts w:ascii="Aptos" w:hAnsi="Aptos"/>
                      <w:b/>
                      <w:bCs/>
                      <w:szCs w:val="18"/>
                    </w:rPr>
                    <w:t>2024/25</w:t>
                  </w:r>
                </w:p>
              </w:tc>
            </w:tr>
            <w:tr w:rsidR="00A1237F" w:rsidRPr="00C51F75" w14:paraId="4AD025FF" w14:textId="77777777" w:rsidTr="009D42C1">
              <w:tc>
                <w:tcPr>
                  <w:tcW w:w="2014" w:type="dxa"/>
                </w:tcPr>
                <w:p w14:paraId="44748B9B" w14:textId="77777777" w:rsidR="00A1237F" w:rsidRPr="009D42C1" w:rsidRDefault="00A1237F" w:rsidP="009D42C1">
                  <w:pPr>
                    <w:rPr>
                      <w:rFonts w:ascii="Aptos" w:hAnsi="Aptos"/>
                      <w:szCs w:val="18"/>
                    </w:rPr>
                  </w:pPr>
                </w:p>
              </w:tc>
              <w:tc>
                <w:tcPr>
                  <w:tcW w:w="1134" w:type="dxa"/>
                </w:tcPr>
                <w:p w14:paraId="461C9F49" w14:textId="77777777" w:rsidR="00A1237F" w:rsidRPr="009D42C1" w:rsidRDefault="00A1237F" w:rsidP="009D42C1">
                  <w:pPr>
                    <w:jc w:val="right"/>
                    <w:rPr>
                      <w:rFonts w:ascii="Aptos" w:hAnsi="Aptos"/>
                      <w:b/>
                      <w:bCs/>
                      <w:szCs w:val="18"/>
                    </w:rPr>
                  </w:pPr>
                  <w:r w:rsidRPr="009D42C1">
                    <w:rPr>
                      <w:rFonts w:ascii="Aptos" w:hAnsi="Aptos"/>
                      <w:b/>
                      <w:bCs/>
                      <w:szCs w:val="18"/>
                    </w:rPr>
                    <w:t>£000</w:t>
                  </w:r>
                </w:p>
              </w:tc>
              <w:tc>
                <w:tcPr>
                  <w:tcW w:w="1134" w:type="dxa"/>
                </w:tcPr>
                <w:p w14:paraId="53179586" w14:textId="77777777" w:rsidR="00A1237F" w:rsidRPr="009D42C1" w:rsidRDefault="00A1237F" w:rsidP="009D42C1">
                  <w:pPr>
                    <w:jc w:val="right"/>
                    <w:rPr>
                      <w:rFonts w:ascii="Aptos" w:hAnsi="Aptos"/>
                      <w:b/>
                      <w:bCs/>
                      <w:szCs w:val="18"/>
                    </w:rPr>
                  </w:pPr>
                  <w:r w:rsidRPr="009D42C1">
                    <w:rPr>
                      <w:rFonts w:ascii="Aptos" w:hAnsi="Aptos"/>
                      <w:b/>
                      <w:bCs/>
                      <w:szCs w:val="18"/>
                    </w:rPr>
                    <w:t>£000</w:t>
                  </w:r>
                </w:p>
              </w:tc>
            </w:tr>
            <w:tr w:rsidR="00A1237F" w:rsidRPr="00C51F75" w14:paraId="5A0BDFFA" w14:textId="77777777" w:rsidTr="009D42C1">
              <w:tc>
                <w:tcPr>
                  <w:tcW w:w="2014" w:type="dxa"/>
                  <w:shd w:val="clear" w:color="auto" w:fill="C0504D" w:themeFill="accent2"/>
                </w:tcPr>
                <w:p w14:paraId="2E4E8C31" w14:textId="77777777" w:rsidR="00A1237F" w:rsidRPr="009D42C1" w:rsidRDefault="00A1237F" w:rsidP="009D42C1">
                  <w:pPr>
                    <w:rPr>
                      <w:rFonts w:ascii="Aptos" w:hAnsi="Aptos"/>
                      <w:szCs w:val="18"/>
                    </w:rPr>
                  </w:pPr>
                  <w:r w:rsidRPr="009D42C1">
                    <w:rPr>
                      <w:rFonts w:ascii="Aptos" w:hAnsi="Aptos"/>
                      <w:szCs w:val="18"/>
                    </w:rPr>
                    <w:t>Fixed Assets</w:t>
                  </w:r>
                </w:p>
              </w:tc>
              <w:tc>
                <w:tcPr>
                  <w:tcW w:w="1134" w:type="dxa"/>
                  <w:shd w:val="clear" w:color="auto" w:fill="C0504D" w:themeFill="accent2"/>
                </w:tcPr>
                <w:p w14:paraId="16650480" w14:textId="77777777" w:rsidR="00A1237F" w:rsidRPr="009D42C1" w:rsidRDefault="00A1237F" w:rsidP="009D42C1">
                  <w:pPr>
                    <w:jc w:val="right"/>
                    <w:rPr>
                      <w:rFonts w:ascii="Aptos" w:hAnsi="Aptos"/>
                      <w:szCs w:val="18"/>
                    </w:rPr>
                  </w:pPr>
                  <w:r w:rsidRPr="009D42C1">
                    <w:rPr>
                      <w:rFonts w:ascii="Aptos" w:hAnsi="Aptos"/>
                      <w:szCs w:val="18"/>
                    </w:rPr>
                    <w:t>1,369,368</w:t>
                  </w:r>
                </w:p>
              </w:tc>
              <w:tc>
                <w:tcPr>
                  <w:tcW w:w="1134" w:type="dxa"/>
                  <w:shd w:val="clear" w:color="auto" w:fill="C0504D" w:themeFill="accent2"/>
                </w:tcPr>
                <w:p w14:paraId="3C6A6E07" w14:textId="77777777" w:rsidR="00A1237F" w:rsidRPr="009D42C1" w:rsidRDefault="00A1237F" w:rsidP="009D42C1">
                  <w:pPr>
                    <w:jc w:val="right"/>
                    <w:rPr>
                      <w:rFonts w:ascii="Aptos" w:hAnsi="Aptos"/>
                      <w:szCs w:val="18"/>
                    </w:rPr>
                  </w:pPr>
                  <w:r w:rsidRPr="009D42C1">
                    <w:rPr>
                      <w:rFonts w:ascii="Aptos" w:hAnsi="Aptos"/>
                      <w:szCs w:val="18"/>
                    </w:rPr>
                    <w:t>1,278,711</w:t>
                  </w:r>
                </w:p>
              </w:tc>
            </w:tr>
            <w:tr w:rsidR="00A1237F" w:rsidRPr="00C51F75" w14:paraId="15170A6C" w14:textId="77777777" w:rsidTr="009D42C1">
              <w:tc>
                <w:tcPr>
                  <w:tcW w:w="2014" w:type="dxa"/>
                  <w:shd w:val="clear" w:color="auto" w:fill="92D050"/>
                </w:tcPr>
                <w:p w14:paraId="149C6712" w14:textId="77777777" w:rsidR="00A1237F" w:rsidRPr="009D42C1" w:rsidRDefault="00A1237F" w:rsidP="009D42C1">
                  <w:pPr>
                    <w:rPr>
                      <w:rFonts w:ascii="Aptos" w:hAnsi="Aptos"/>
                      <w:szCs w:val="18"/>
                    </w:rPr>
                  </w:pPr>
                  <w:r w:rsidRPr="009D42C1">
                    <w:rPr>
                      <w:rFonts w:ascii="Aptos" w:hAnsi="Aptos"/>
                      <w:szCs w:val="18"/>
                    </w:rPr>
                    <w:t>Current Assets</w:t>
                  </w:r>
                </w:p>
              </w:tc>
              <w:tc>
                <w:tcPr>
                  <w:tcW w:w="1134" w:type="dxa"/>
                  <w:shd w:val="clear" w:color="auto" w:fill="92D050"/>
                </w:tcPr>
                <w:p w14:paraId="4F2ACA92" w14:textId="77777777" w:rsidR="00A1237F" w:rsidRPr="009D42C1" w:rsidRDefault="00A1237F" w:rsidP="009D42C1">
                  <w:pPr>
                    <w:jc w:val="right"/>
                    <w:rPr>
                      <w:rFonts w:ascii="Aptos" w:hAnsi="Aptos"/>
                      <w:szCs w:val="18"/>
                    </w:rPr>
                  </w:pPr>
                  <w:r w:rsidRPr="009D42C1">
                    <w:rPr>
                      <w:rFonts w:ascii="Aptos" w:hAnsi="Aptos"/>
                      <w:szCs w:val="18"/>
                    </w:rPr>
                    <w:t>43,458</w:t>
                  </w:r>
                </w:p>
              </w:tc>
              <w:tc>
                <w:tcPr>
                  <w:tcW w:w="1134" w:type="dxa"/>
                  <w:shd w:val="clear" w:color="auto" w:fill="92D050"/>
                </w:tcPr>
                <w:p w14:paraId="37AA233F" w14:textId="77777777" w:rsidR="00A1237F" w:rsidRPr="009D42C1" w:rsidRDefault="00A1237F" w:rsidP="009D42C1">
                  <w:pPr>
                    <w:jc w:val="right"/>
                    <w:rPr>
                      <w:rFonts w:ascii="Aptos" w:hAnsi="Aptos"/>
                      <w:szCs w:val="18"/>
                    </w:rPr>
                  </w:pPr>
                  <w:r w:rsidRPr="009D42C1">
                    <w:rPr>
                      <w:rFonts w:ascii="Aptos" w:hAnsi="Aptos"/>
                      <w:szCs w:val="18"/>
                    </w:rPr>
                    <w:t>40,754</w:t>
                  </w:r>
                </w:p>
              </w:tc>
            </w:tr>
            <w:tr w:rsidR="00A1237F" w:rsidRPr="00C51F75" w14:paraId="1EF0245B" w14:textId="77777777" w:rsidTr="009D42C1">
              <w:tc>
                <w:tcPr>
                  <w:tcW w:w="2014" w:type="dxa"/>
                </w:tcPr>
                <w:p w14:paraId="2FF77F3E" w14:textId="77777777" w:rsidR="00A1237F" w:rsidRPr="009D42C1" w:rsidRDefault="00A1237F" w:rsidP="009D42C1">
                  <w:pPr>
                    <w:rPr>
                      <w:rFonts w:ascii="Aptos" w:hAnsi="Aptos"/>
                      <w:szCs w:val="18"/>
                    </w:rPr>
                  </w:pPr>
                </w:p>
              </w:tc>
              <w:tc>
                <w:tcPr>
                  <w:tcW w:w="1134" w:type="dxa"/>
                </w:tcPr>
                <w:p w14:paraId="44D9353B" w14:textId="77777777" w:rsidR="00A1237F" w:rsidRPr="009D42C1" w:rsidRDefault="00A1237F" w:rsidP="009D42C1">
                  <w:pPr>
                    <w:jc w:val="right"/>
                    <w:rPr>
                      <w:rFonts w:ascii="Aptos" w:hAnsi="Aptos"/>
                      <w:szCs w:val="18"/>
                    </w:rPr>
                  </w:pPr>
                  <w:r w:rsidRPr="009D42C1">
                    <w:rPr>
                      <w:rFonts w:ascii="Aptos" w:hAnsi="Aptos"/>
                      <w:szCs w:val="18"/>
                    </w:rPr>
                    <w:t>1,412,826</w:t>
                  </w:r>
                </w:p>
              </w:tc>
              <w:tc>
                <w:tcPr>
                  <w:tcW w:w="1134" w:type="dxa"/>
                </w:tcPr>
                <w:p w14:paraId="5BDBEBC1" w14:textId="77777777" w:rsidR="00A1237F" w:rsidRPr="009D42C1" w:rsidRDefault="00A1237F" w:rsidP="009D42C1">
                  <w:pPr>
                    <w:jc w:val="right"/>
                    <w:rPr>
                      <w:rFonts w:ascii="Aptos" w:hAnsi="Aptos"/>
                      <w:szCs w:val="18"/>
                    </w:rPr>
                  </w:pPr>
                  <w:r w:rsidRPr="009D42C1">
                    <w:rPr>
                      <w:rFonts w:ascii="Aptos" w:hAnsi="Aptos"/>
                      <w:szCs w:val="18"/>
                    </w:rPr>
                    <w:t>1,319,465</w:t>
                  </w:r>
                </w:p>
              </w:tc>
            </w:tr>
          </w:tbl>
          <w:p w14:paraId="7DAF7758" w14:textId="77777777" w:rsidR="00A1237F" w:rsidRPr="009D42C1" w:rsidRDefault="00A1237F" w:rsidP="009D42C1">
            <w:pPr>
              <w:rPr>
                <w:rFonts w:ascii="Aptos" w:hAnsi="Aptos"/>
                <w:szCs w:val="18"/>
              </w:rPr>
            </w:pPr>
          </w:p>
        </w:tc>
        <w:tc>
          <w:tcPr>
            <w:tcW w:w="4343" w:type="dxa"/>
          </w:tcPr>
          <w:p w14:paraId="4F826553" w14:textId="77777777" w:rsidR="00A1237F" w:rsidRPr="009D42C1" w:rsidRDefault="00A1237F" w:rsidP="009D42C1">
            <w:pPr>
              <w:jc w:val="center"/>
              <w:rPr>
                <w:rFonts w:ascii="Aptos" w:hAnsi="Aptos"/>
                <w:szCs w:val="18"/>
              </w:rPr>
            </w:pPr>
            <w:r w:rsidRPr="009D42C1">
              <w:rPr>
                <w:rFonts w:ascii="Aptos" w:hAnsi="Aptos"/>
                <w:noProof/>
                <w:szCs w:val="18"/>
                <w14:ligatures w14:val="standardContextual"/>
              </w:rPr>
              <w:drawing>
                <wp:inline distT="0" distB="0" distL="0" distR="0" wp14:anchorId="3D6886F6" wp14:editId="6E0E61D5">
                  <wp:extent cx="2735580" cy="2019300"/>
                  <wp:effectExtent l="0" t="0" r="7620" b="0"/>
                  <wp:docPr id="115144345"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tc>
      </w:tr>
      <w:tr w:rsidR="00A1237F" w:rsidRPr="00C51F75" w14:paraId="14A0EBD9" w14:textId="77777777" w:rsidTr="009D42C1">
        <w:tc>
          <w:tcPr>
            <w:tcW w:w="4673" w:type="dxa"/>
          </w:tcPr>
          <w:p w14:paraId="44BCCAD2" w14:textId="77777777" w:rsidR="00A1237F" w:rsidRPr="009D42C1" w:rsidRDefault="00A1237F" w:rsidP="009D42C1">
            <w:pPr>
              <w:rPr>
                <w:rFonts w:ascii="Aptos" w:hAnsi="Aptos"/>
                <w:b/>
                <w:bCs/>
                <w:szCs w:val="18"/>
              </w:rPr>
            </w:pPr>
            <w:r w:rsidRPr="009D42C1">
              <w:rPr>
                <w:rFonts w:ascii="Aptos" w:hAnsi="Aptos"/>
                <w:b/>
                <w:bCs/>
                <w:szCs w:val="18"/>
              </w:rPr>
              <w:t>Less our liabilities</w:t>
            </w:r>
          </w:p>
          <w:p w14:paraId="19BDAD89" w14:textId="77777777" w:rsidR="00A1237F" w:rsidRPr="009D42C1" w:rsidRDefault="00A1237F" w:rsidP="009D42C1">
            <w:pPr>
              <w:rPr>
                <w:rFonts w:ascii="Aptos" w:hAnsi="Aptos"/>
                <w:b/>
                <w:bCs/>
                <w:szCs w:val="18"/>
              </w:rPr>
            </w:pPr>
          </w:p>
          <w:p w14:paraId="1CB7330B" w14:textId="77777777" w:rsidR="00A1237F" w:rsidRPr="009D42C1" w:rsidRDefault="00A1237F" w:rsidP="009D42C1">
            <w:pPr>
              <w:rPr>
                <w:rFonts w:ascii="Aptos" w:hAnsi="Aptos"/>
                <w:szCs w:val="18"/>
              </w:rPr>
            </w:pPr>
            <w:r w:rsidRPr="009D42C1">
              <w:rPr>
                <w:rFonts w:ascii="Aptos" w:hAnsi="Aptos"/>
                <w:szCs w:val="18"/>
              </w:rPr>
              <w:t xml:space="preserve">Liabilities include those such as amounts we owe suppliers </w:t>
            </w:r>
            <w:proofErr w:type="gramStart"/>
            <w:r w:rsidRPr="009D42C1">
              <w:rPr>
                <w:rFonts w:ascii="Aptos" w:hAnsi="Aptos"/>
                <w:szCs w:val="18"/>
              </w:rPr>
              <w:t>at</w:t>
            </w:r>
            <w:proofErr w:type="gramEnd"/>
            <w:r w:rsidRPr="009D42C1">
              <w:rPr>
                <w:rFonts w:ascii="Aptos" w:hAnsi="Aptos"/>
                <w:szCs w:val="18"/>
              </w:rPr>
              <w:t xml:space="preserve"> 31 March 2026, our pension commitments and the amount of borrowing we hold.</w:t>
            </w:r>
          </w:p>
          <w:p w14:paraId="3B2DF168" w14:textId="77777777" w:rsidR="00A1237F" w:rsidRPr="009D42C1" w:rsidRDefault="00A1237F" w:rsidP="009D42C1">
            <w:pPr>
              <w:rPr>
                <w:rFonts w:ascii="Aptos" w:hAnsi="Aptos"/>
                <w:szCs w:val="18"/>
              </w:rPr>
            </w:pPr>
          </w:p>
          <w:p w14:paraId="6C92F666" w14:textId="77777777" w:rsidR="00A1237F" w:rsidRPr="009D42C1" w:rsidRDefault="00A1237F" w:rsidP="009D42C1">
            <w:pPr>
              <w:rPr>
                <w:rFonts w:ascii="Aptos" w:hAnsi="Aptos"/>
                <w:szCs w:val="18"/>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014"/>
              <w:gridCol w:w="1134"/>
              <w:gridCol w:w="1134"/>
            </w:tblGrid>
            <w:tr w:rsidR="00A1237F" w:rsidRPr="00C51F75" w14:paraId="7B791BEB" w14:textId="77777777" w:rsidTr="009D42C1">
              <w:tc>
                <w:tcPr>
                  <w:tcW w:w="2014" w:type="dxa"/>
                </w:tcPr>
                <w:p w14:paraId="5D039C2B" w14:textId="77777777" w:rsidR="00A1237F" w:rsidRPr="009D42C1" w:rsidRDefault="00A1237F" w:rsidP="009D42C1">
                  <w:pPr>
                    <w:rPr>
                      <w:rFonts w:ascii="Aptos" w:hAnsi="Aptos"/>
                      <w:szCs w:val="18"/>
                    </w:rPr>
                  </w:pPr>
                </w:p>
              </w:tc>
              <w:tc>
                <w:tcPr>
                  <w:tcW w:w="1134" w:type="dxa"/>
                </w:tcPr>
                <w:p w14:paraId="6E8AF3DC" w14:textId="77777777" w:rsidR="00A1237F" w:rsidRPr="009D42C1" w:rsidRDefault="00A1237F" w:rsidP="009D42C1">
                  <w:pPr>
                    <w:jc w:val="right"/>
                    <w:rPr>
                      <w:rFonts w:ascii="Aptos" w:hAnsi="Aptos"/>
                      <w:b/>
                      <w:bCs/>
                      <w:szCs w:val="18"/>
                    </w:rPr>
                  </w:pPr>
                  <w:r w:rsidRPr="009D42C1">
                    <w:rPr>
                      <w:rFonts w:ascii="Aptos" w:hAnsi="Aptos"/>
                      <w:b/>
                      <w:bCs/>
                      <w:szCs w:val="18"/>
                    </w:rPr>
                    <w:t>2025/26</w:t>
                  </w:r>
                </w:p>
              </w:tc>
              <w:tc>
                <w:tcPr>
                  <w:tcW w:w="1134" w:type="dxa"/>
                </w:tcPr>
                <w:p w14:paraId="63BA41BF" w14:textId="77777777" w:rsidR="00A1237F" w:rsidRPr="009D42C1" w:rsidRDefault="00A1237F" w:rsidP="009D42C1">
                  <w:pPr>
                    <w:jc w:val="right"/>
                    <w:rPr>
                      <w:rFonts w:ascii="Aptos" w:hAnsi="Aptos"/>
                      <w:b/>
                      <w:bCs/>
                      <w:szCs w:val="18"/>
                    </w:rPr>
                  </w:pPr>
                  <w:r w:rsidRPr="009D42C1">
                    <w:rPr>
                      <w:rFonts w:ascii="Aptos" w:hAnsi="Aptos"/>
                      <w:b/>
                      <w:bCs/>
                      <w:szCs w:val="18"/>
                    </w:rPr>
                    <w:t>2024/25</w:t>
                  </w:r>
                </w:p>
              </w:tc>
            </w:tr>
            <w:tr w:rsidR="00A1237F" w:rsidRPr="00C51F75" w14:paraId="4EB06DBF" w14:textId="77777777" w:rsidTr="009D42C1">
              <w:tc>
                <w:tcPr>
                  <w:tcW w:w="2014" w:type="dxa"/>
                </w:tcPr>
                <w:p w14:paraId="7030F6E9" w14:textId="77777777" w:rsidR="00A1237F" w:rsidRPr="009D42C1" w:rsidRDefault="00A1237F" w:rsidP="009D42C1">
                  <w:pPr>
                    <w:rPr>
                      <w:rFonts w:ascii="Aptos" w:hAnsi="Aptos"/>
                      <w:szCs w:val="18"/>
                    </w:rPr>
                  </w:pPr>
                </w:p>
              </w:tc>
              <w:tc>
                <w:tcPr>
                  <w:tcW w:w="1134" w:type="dxa"/>
                </w:tcPr>
                <w:p w14:paraId="217D4241" w14:textId="77777777" w:rsidR="00A1237F" w:rsidRPr="009D42C1" w:rsidRDefault="00A1237F" w:rsidP="009D42C1">
                  <w:pPr>
                    <w:jc w:val="right"/>
                    <w:rPr>
                      <w:rFonts w:ascii="Aptos" w:hAnsi="Aptos"/>
                      <w:b/>
                      <w:bCs/>
                      <w:szCs w:val="18"/>
                    </w:rPr>
                  </w:pPr>
                  <w:r w:rsidRPr="009D42C1">
                    <w:rPr>
                      <w:rFonts w:ascii="Aptos" w:hAnsi="Aptos"/>
                      <w:b/>
                      <w:bCs/>
                      <w:szCs w:val="18"/>
                    </w:rPr>
                    <w:t>£000</w:t>
                  </w:r>
                </w:p>
              </w:tc>
              <w:tc>
                <w:tcPr>
                  <w:tcW w:w="1134" w:type="dxa"/>
                </w:tcPr>
                <w:p w14:paraId="5D6389F5" w14:textId="77777777" w:rsidR="00A1237F" w:rsidRPr="009D42C1" w:rsidRDefault="00A1237F" w:rsidP="009D42C1">
                  <w:pPr>
                    <w:jc w:val="right"/>
                    <w:rPr>
                      <w:rFonts w:ascii="Aptos" w:hAnsi="Aptos"/>
                      <w:b/>
                      <w:bCs/>
                      <w:szCs w:val="18"/>
                    </w:rPr>
                  </w:pPr>
                  <w:r w:rsidRPr="009D42C1">
                    <w:rPr>
                      <w:rFonts w:ascii="Aptos" w:hAnsi="Aptos"/>
                      <w:b/>
                      <w:bCs/>
                      <w:szCs w:val="18"/>
                    </w:rPr>
                    <w:t>£000</w:t>
                  </w:r>
                </w:p>
              </w:tc>
            </w:tr>
            <w:tr w:rsidR="00A1237F" w:rsidRPr="00C51F75" w14:paraId="7A40AAD3" w14:textId="77777777" w:rsidTr="009D42C1">
              <w:tc>
                <w:tcPr>
                  <w:tcW w:w="2014" w:type="dxa"/>
                  <w:shd w:val="clear" w:color="auto" w:fill="92D050"/>
                </w:tcPr>
                <w:p w14:paraId="616F07E2" w14:textId="77777777" w:rsidR="00A1237F" w:rsidRPr="009D42C1" w:rsidRDefault="00A1237F" w:rsidP="009D42C1">
                  <w:pPr>
                    <w:rPr>
                      <w:rFonts w:ascii="Aptos" w:hAnsi="Aptos"/>
                      <w:szCs w:val="18"/>
                    </w:rPr>
                  </w:pPr>
                  <w:r w:rsidRPr="009D42C1">
                    <w:rPr>
                      <w:rFonts w:ascii="Aptos" w:hAnsi="Aptos"/>
                      <w:szCs w:val="18"/>
                    </w:rPr>
                    <w:t>Current Liabilities</w:t>
                  </w:r>
                </w:p>
              </w:tc>
              <w:tc>
                <w:tcPr>
                  <w:tcW w:w="1134" w:type="dxa"/>
                  <w:shd w:val="clear" w:color="auto" w:fill="92D050"/>
                </w:tcPr>
                <w:p w14:paraId="7B8E5E96" w14:textId="77777777" w:rsidR="00A1237F" w:rsidRPr="009D42C1" w:rsidRDefault="00A1237F" w:rsidP="009D42C1">
                  <w:pPr>
                    <w:jc w:val="right"/>
                    <w:rPr>
                      <w:rFonts w:ascii="Aptos" w:hAnsi="Aptos"/>
                      <w:szCs w:val="18"/>
                    </w:rPr>
                  </w:pPr>
                  <w:r w:rsidRPr="009D42C1">
                    <w:rPr>
                      <w:rFonts w:ascii="Aptos" w:hAnsi="Aptos"/>
                      <w:szCs w:val="18"/>
                    </w:rPr>
                    <w:t>189,809</w:t>
                  </w:r>
                </w:p>
              </w:tc>
              <w:tc>
                <w:tcPr>
                  <w:tcW w:w="1134" w:type="dxa"/>
                  <w:shd w:val="clear" w:color="auto" w:fill="92D050"/>
                </w:tcPr>
                <w:p w14:paraId="1FCF9981" w14:textId="77777777" w:rsidR="00A1237F" w:rsidRPr="009D42C1" w:rsidRDefault="00A1237F" w:rsidP="009D42C1">
                  <w:pPr>
                    <w:jc w:val="right"/>
                    <w:rPr>
                      <w:rFonts w:ascii="Aptos" w:hAnsi="Aptos"/>
                      <w:szCs w:val="18"/>
                    </w:rPr>
                  </w:pPr>
                  <w:r w:rsidRPr="009D42C1">
                    <w:rPr>
                      <w:rFonts w:ascii="Aptos" w:hAnsi="Aptos"/>
                      <w:szCs w:val="18"/>
                    </w:rPr>
                    <w:t>162,433</w:t>
                  </w:r>
                </w:p>
              </w:tc>
            </w:tr>
            <w:tr w:rsidR="00A1237F" w:rsidRPr="00C51F75" w14:paraId="726705EC" w14:textId="77777777" w:rsidTr="009D42C1">
              <w:tc>
                <w:tcPr>
                  <w:tcW w:w="2014" w:type="dxa"/>
                  <w:shd w:val="clear" w:color="auto" w:fill="B6DDE8" w:themeFill="accent5" w:themeFillTint="66"/>
                </w:tcPr>
                <w:p w14:paraId="1DE64D00" w14:textId="77777777" w:rsidR="00A1237F" w:rsidRPr="009D42C1" w:rsidRDefault="00A1237F" w:rsidP="009D42C1">
                  <w:pPr>
                    <w:rPr>
                      <w:rFonts w:ascii="Aptos" w:hAnsi="Aptos"/>
                      <w:szCs w:val="18"/>
                    </w:rPr>
                  </w:pPr>
                  <w:r w:rsidRPr="009D42C1">
                    <w:rPr>
                      <w:rFonts w:ascii="Aptos" w:hAnsi="Aptos"/>
                      <w:szCs w:val="18"/>
                    </w:rPr>
                    <w:t>Long Term Liabilities</w:t>
                  </w:r>
                </w:p>
              </w:tc>
              <w:tc>
                <w:tcPr>
                  <w:tcW w:w="1134" w:type="dxa"/>
                  <w:shd w:val="clear" w:color="auto" w:fill="B6DDE8" w:themeFill="accent5" w:themeFillTint="66"/>
                </w:tcPr>
                <w:p w14:paraId="2724C5A7" w14:textId="77777777" w:rsidR="00A1237F" w:rsidRPr="009D42C1" w:rsidRDefault="00A1237F" w:rsidP="009D42C1">
                  <w:pPr>
                    <w:jc w:val="right"/>
                    <w:rPr>
                      <w:rFonts w:ascii="Aptos" w:hAnsi="Aptos"/>
                      <w:szCs w:val="18"/>
                    </w:rPr>
                  </w:pPr>
                  <w:r w:rsidRPr="009D42C1">
                    <w:rPr>
                      <w:rFonts w:ascii="Aptos" w:hAnsi="Aptos"/>
                      <w:szCs w:val="18"/>
                    </w:rPr>
                    <w:t>260,455</w:t>
                  </w:r>
                </w:p>
              </w:tc>
              <w:tc>
                <w:tcPr>
                  <w:tcW w:w="1134" w:type="dxa"/>
                  <w:shd w:val="clear" w:color="auto" w:fill="B6DDE8" w:themeFill="accent5" w:themeFillTint="66"/>
                </w:tcPr>
                <w:p w14:paraId="48BF6A8A" w14:textId="77777777" w:rsidR="00A1237F" w:rsidRPr="009D42C1" w:rsidRDefault="00A1237F" w:rsidP="009D42C1">
                  <w:pPr>
                    <w:jc w:val="right"/>
                    <w:rPr>
                      <w:rFonts w:ascii="Aptos" w:hAnsi="Aptos"/>
                      <w:szCs w:val="18"/>
                    </w:rPr>
                  </w:pPr>
                  <w:r w:rsidRPr="009D42C1">
                    <w:rPr>
                      <w:rFonts w:ascii="Aptos" w:hAnsi="Aptos"/>
                      <w:szCs w:val="18"/>
                    </w:rPr>
                    <w:t>259,745</w:t>
                  </w:r>
                </w:p>
              </w:tc>
            </w:tr>
            <w:tr w:rsidR="00A1237F" w:rsidRPr="00C51F75" w14:paraId="292C13EE" w14:textId="77777777" w:rsidTr="009D42C1">
              <w:tc>
                <w:tcPr>
                  <w:tcW w:w="2014" w:type="dxa"/>
                </w:tcPr>
                <w:p w14:paraId="755B2E1C" w14:textId="77777777" w:rsidR="00A1237F" w:rsidRPr="009D42C1" w:rsidRDefault="00A1237F" w:rsidP="009D42C1">
                  <w:pPr>
                    <w:rPr>
                      <w:rFonts w:ascii="Aptos" w:hAnsi="Aptos"/>
                      <w:szCs w:val="18"/>
                    </w:rPr>
                  </w:pPr>
                </w:p>
              </w:tc>
              <w:tc>
                <w:tcPr>
                  <w:tcW w:w="1134" w:type="dxa"/>
                </w:tcPr>
                <w:p w14:paraId="4604E048" w14:textId="77777777" w:rsidR="00A1237F" w:rsidRPr="009D42C1" w:rsidRDefault="00A1237F" w:rsidP="009D42C1">
                  <w:pPr>
                    <w:jc w:val="right"/>
                    <w:rPr>
                      <w:rFonts w:ascii="Aptos" w:hAnsi="Aptos"/>
                      <w:szCs w:val="18"/>
                    </w:rPr>
                  </w:pPr>
                  <w:r w:rsidRPr="009D42C1">
                    <w:rPr>
                      <w:rFonts w:ascii="Aptos" w:hAnsi="Aptos"/>
                      <w:szCs w:val="18"/>
                    </w:rPr>
                    <w:t>450,264</w:t>
                  </w:r>
                </w:p>
              </w:tc>
              <w:tc>
                <w:tcPr>
                  <w:tcW w:w="1134" w:type="dxa"/>
                </w:tcPr>
                <w:p w14:paraId="441D0A97" w14:textId="77777777" w:rsidR="00A1237F" w:rsidRPr="009D42C1" w:rsidRDefault="00A1237F" w:rsidP="009D42C1">
                  <w:pPr>
                    <w:jc w:val="right"/>
                    <w:rPr>
                      <w:rFonts w:ascii="Aptos" w:hAnsi="Aptos"/>
                      <w:szCs w:val="18"/>
                    </w:rPr>
                  </w:pPr>
                  <w:r w:rsidRPr="009D42C1">
                    <w:rPr>
                      <w:rFonts w:ascii="Aptos" w:hAnsi="Aptos"/>
                      <w:szCs w:val="18"/>
                    </w:rPr>
                    <w:t>422,178</w:t>
                  </w:r>
                </w:p>
              </w:tc>
            </w:tr>
          </w:tbl>
          <w:p w14:paraId="1B055978" w14:textId="77777777" w:rsidR="00A1237F" w:rsidRPr="009D42C1" w:rsidRDefault="00A1237F" w:rsidP="009D42C1">
            <w:pPr>
              <w:rPr>
                <w:rFonts w:ascii="Aptos" w:hAnsi="Aptos"/>
                <w:szCs w:val="18"/>
              </w:rPr>
            </w:pPr>
          </w:p>
          <w:p w14:paraId="3746196D" w14:textId="77777777" w:rsidR="00A1237F" w:rsidRPr="009D42C1" w:rsidRDefault="00A1237F" w:rsidP="009D42C1">
            <w:pPr>
              <w:rPr>
                <w:rFonts w:ascii="Aptos" w:hAnsi="Aptos"/>
                <w:szCs w:val="18"/>
              </w:rPr>
            </w:pPr>
          </w:p>
        </w:tc>
        <w:tc>
          <w:tcPr>
            <w:tcW w:w="4343" w:type="dxa"/>
          </w:tcPr>
          <w:p w14:paraId="174A335B" w14:textId="77777777" w:rsidR="00A1237F" w:rsidRPr="009D42C1" w:rsidRDefault="00A1237F" w:rsidP="009D42C1">
            <w:pPr>
              <w:jc w:val="center"/>
              <w:rPr>
                <w:rFonts w:ascii="Aptos" w:hAnsi="Aptos"/>
                <w:szCs w:val="18"/>
              </w:rPr>
            </w:pPr>
            <w:r w:rsidRPr="009D42C1">
              <w:rPr>
                <w:rFonts w:ascii="Aptos" w:hAnsi="Aptos"/>
                <w:noProof/>
                <w:szCs w:val="18"/>
                <w14:ligatures w14:val="standardContextual"/>
              </w:rPr>
              <w:drawing>
                <wp:inline distT="0" distB="0" distL="0" distR="0" wp14:anchorId="38CC19BF" wp14:editId="0904877C">
                  <wp:extent cx="2811780" cy="1889760"/>
                  <wp:effectExtent l="0" t="0" r="7620" b="15240"/>
                  <wp:docPr id="692347328"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tc>
      </w:tr>
      <w:tr w:rsidR="00A1237F" w:rsidRPr="00C51F75" w14:paraId="296A993C" w14:textId="77777777" w:rsidTr="009D42C1">
        <w:tc>
          <w:tcPr>
            <w:tcW w:w="9016" w:type="dxa"/>
            <w:gridSpan w:val="2"/>
          </w:tcPr>
          <w:p w14:paraId="7C84A9BD" w14:textId="77777777" w:rsidR="00A1237F" w:rsidRPr="009D42C1" w:rsidRDefault="00A1237F" w:rsidP="009D42C1">
            <w:pPr>
              <w:rPr>
                <w:rFonts w:ascii="Aptos" w:hAnsi="Aptos"/>
                <w:b/>
                <w:bCs/>
                <w:szCs w:val="18"/>
              </w:rPr>
            </w:pPr>
            <w:r w:rsidRPr="009D42C1">
              <w:rPr>
                <w:rFonts w:ascii="Aptos" w:hAnsi="Aptos"/>
                <w:b/>
                <w:bCs/>
                <w:szCs w:val="18"/>
              </w:rPr>
              <w:t>Give our net value</w:t>
            </w:r>
          </w:p>
          <w:p w14:paraId="0870A390" w14:textId="77777777" w:rsidR="00A1237F" w:rsidRPr="009D42C1" w:rsidRDefault="00A1237F" w:rsidP="009D42C1">
            <w:pPr>
              <w:rPr>
                <w:rFonts w:ascii="Aptos" w:hAnsi="Aptos"/>
                <w:szCs w:val="18"/>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65"/>
              <w:gridCol w:w="1413"/>
              <w:gridCol w:w="1414"/>
              <w:gridCol w:w="1414"/>
              <w:gridCol w:w="1414"/>
              <w:gridCol w:w="1414"/>
            </w:tblGrid>
            <w:tr w:rsidR="00A1237F" w:rsidRPr="00C51F75" w14:paraId="236A0157" w14:textId="77777777" w:rsidTr="009D42C1">
              <w:tc>
                <w:tcPr>
                  <w:tcW w:w="1465" w:type="dxa"/>
                </w:tcPr>
                <w:p w14:paraId="643F6E01" w14:textId="77777777" w:rsidR="00A1237F" w:rsidRPr="009D42C1" w:rsidRDefault="00A1237F" w:rsidP="009D42C1">
                  <w:pPr>
                    <w:rPr>
                      <w:rFonts w:ascii="Aptos" w:hAnsi="Aptos"/>
                      <w:szCs w:val="18"/>
                    </w:rPr>
                  </w:pPr>
                </w:p>
              </w:tc>
              <w:tc>
                <w:tcPr>
                  <w:tcW w:w="1413" w:type="dxa"/>
                </w:tcPr>
                <w:p w14:paraId="706BFA05" w14:textId="77777777" w:rsidR="00A1237F" w:rsidRPr="009D42C1" w:rsidRDefault="00A1237F" w:rsidP="009D42C1">
                  <w:pPr>
                    <w:jc w:val="center"/>
                    <w:rPr>
                      <w:rFonts w:ascii="Aptos" w:hAnsi="Aptos"/>
                      <w:b/>
                      <w:bCs/>
                      <w:szCs w:val="18"/>
                    </w:rPr>
                  </w:pPr>
                  <w:r w:rsidRPr="009D42C1">
                    <w:rPr>
                      <w:rFonts w:ascii="Aptos" w:hAnsi="Aptos"/>
                      <w:b/>
                      <w:bCs/>
                      <w:szCs w:val="18"/>
                    </w:rPr>
                    <w:t>2021/22</w:t>
                  </w:r>
                </w:p>
              </w:tc>
              <w:tc>
                <w:tcPr>
                  <w:tcW w:w="1414" w:type="dxa"/>
                </w:tcPr>
                <w:p w14:paraId="796393F7" w14:textId="77777777" w:rsidR="00A1237F" w:rsidRPr="009D42C1" w:rsidRDefault="00A1237F" w:rsidP="009D42C1">
                  <w:pPr>
                    <w:jc w:val="center"/>
                    <w:rPr>
                      <w:rFonts w:ascii="Aptos" w:hAnsi="Aptos"/>
                      <w:b/>
                      <w:bCs/>
                      <w:szCs w:val="18"/>
                    </w:rPr>
                  </w:pPr>
                  <w:r w:rsidRPr="009D42C1">
                    <w:rPr>
                      <w:rFonts w:ascii="Aptos" w:hAnsi="Aptos"/>
                      <w:b/>
                      <w:bCs/>
                      <w:szCs w:val="18"/>
                    </w:rPr>
                    <w:t>2022/23</w:t>
                  </w:r>
                </w:p>
              </w:tc>
              <w:tc>
                <w:tcPr>
                  <w:tcW w:w="1414" w:type="dxa"/>
                </w:tcPr>
                <w:p w14:paraId="7C305833" w14:textId="77777777" w:rsidR="00A1237F" w:rsidRPr="009D42C1" w:rsidRDefault="00A1237F" w:rsidP="009D42C1">
                  <w:pPr>
                    <w:jc w:val="center"/>
                    <w:rPr>
                      <w:rFonts w:ascii="Aptos" w:hAnsi="Aptos"/>
                      <w:b/>
                      <w:bCs/>
                      <w:szCs w:val="18"/>
                    </w:rPr>
                  </w:pPr>
                  <w:r w:rsidRPr="009D42C1">
                    <w:rPr>
                      <w:rFonts w:ascii="Aptos" w:hAnsi="Aptos"/>
                      <w:b/>
                      <w:bCs/>
                      <w:szCs w:val="18"/>
                    </w:rPr>
                    <w:t>2023/24</w:t>
                  </w:r>
                </w:p>
              </w:tc>
              <w:tc>
                <w:tcPr>
                  <w:tcW w:w="1414" w:type="dxa"/>
                </w:tcPr>
                <w:p w14:paraId="65B484E7" w14:textId="77777777" w:rsidR="00A1237F" w:rsidRPr="009D42C1" w:rsidRDefault="00A1237F" w:rsidP="009D42C1">
                  <w:pPr>
                    <w:jc w:val="center"/>
                    <w:rPr>
                      <w:rFonts w:ascii="Aptos" w:hAnsi="Aptos"/>
                      <w:b/>
                      <w:bCs/>
                      <w:szCs w:val="18"/>
                    </w:rPr>
                  </w:pPr>
                  <w:r w:rsidRPr="009D42C1">
                    <w:rPr>
                      <w:rFonts w:ascii="Aptos" w:hAnsi="Aptos"/>
                      <w:b/>
                      <w:bCs/>
                      <w:szCs w:val="18"/>
                    </w:rPr>
                    <w:t>2024/25</w:t>
                  </w:r>
                </w:p>
              </w:tc>
              <w:tc>
                <w:tcPr>
                  <w:tcW w:w="1414" w:type="dxa"/>
                </w:tcPr>
                <w:p w14:paraId="595B6CCE" w14:textId="77777777" w:rsidR="00A1237F" w:rsidRPr="009D42C1" w:rsidRDefault="00A1237F" w:rsidP="009D42C1">
                  <w:pPr>
                    <w:jc w:val="center"/>
                    <w:rPr>
                      <w:rFonts w:ascii="Aptos" w:hAnsi="Aptos"/>
                      <w:b/>
                      <w:bCs/>
                      <w:szCs w:val="18"/>
                    </w:rPr>
                  </w:pPr>
                  <w:r w:rsidRPr="009D42C1">
                    <w:rPr>
                      <w:rFonts w:ascii="Aptos" w:hAnsi="Aptos"/>
                      <w:b/>
                      <w:bCs/>
                      <w:szCs w:val="18"/>
                    </w:rPr>
                    <w:t>2025/26</w:t>
                  </w:r>
                </w:p>
              </w:tc>
            </w:tr>
            <w:tr w:rsidR="00A1237F" w:rsidRPr="00C51F75" w14:paraId="0CFBCAC1" w14:textId="77777777" w:rsidTr="009D42C1">
              <w:tc>
                <w:tcPr>
                  <w:tcW w:w="1465" w:type="dxa"/>
                </w:tcPr>
                <w:p w14:paraId="34C22CAA" w14:textId="77777777" w:rsidR="00A1237F" w:rsidRPr="009D42C1" w:rsidRDefault="00A1237F" w:rsidP="009D42C1">
                  <w:pPr>
                    <w:rPr>
                      <w:rFonts w:ascii="Aptos" w:hAnsi="Aptos"/>
                      <w:szCs w:val="18"/>
                    </w:rPr>
                  </w:pPr>
                </w:p>
              </w:tc>
              <w:tc>
                <w:tcPr>
                  <w:tcW w:w="1413" w:type="dxa"/>
                </w:tcPr>
                <w:p w14:paraId="1838493B" w14:textId="77777777" w:rsidR="00A1237F" w:rsidRPr="009D42C1" w:rsidRDefault="00A1237F" w:rsidP="009D42C1">
                  <w:pPr>
                    <w:jc w:val="center"/>
                    <w:rPr>
                      <w:rFonts w:ascii="Aptos" w:hAnsi="Aptos"/>
                      <w:b/>
                      <w:bCs/>
                      <w:szCs w:val="18"/>
                    </w:rPr>
                  </w:pPr>
                  <w:r w:rsidRPr="009D42C1">
                    <w:rPr>
                      <w:rFonts w:ascii="Aptos" w:hAnsi="Aptos"/>
                      <w:b/>
                      <w:bCs/>
                      <w:szCs w:val="18"/>
                    </w:rPr>
                    <w:t>£000</w:t>
                  </w:r>
                </w:p>
              </w:tc>
              <w:tc>
                <w:tcPr>
                  <w:tcW w:w="1414" w:type="dxa"/>
                </w:tcPr>
                <w:p w14:paraId="425E1D3F" w14:textId="77777777" w:rsidR="00A1237F" w:rsidRPr="009D42C1" w:rsidRDefault="00A1237F" w:rsidP="009D42C1">
                  <w:pPr>
                    <w:jc w:val="center"/>
                    <w:rPr>
                      <w:rFonts w:ascii="Aptos" w:hAnsi="Aptos"/>
                      <w:b/>
                      <w:bCs/>
                      <w:szCs w:val="18"/>
                    </w:rPr>
                  </w:pPr>
                  <w:r w:rsidRPr="009D42C1">
                    <w:rPr>
                      <w:rFonts w:ascii="Aptos" w:hAnsi="Aptos"/>
                      <w:b/>
                      <w:bCs/>
                      <w:szCs w:val="18"/>
                    </w:rPr>
                    <w:t>£000</w:t>
                  </w:r>
                </w:p>
              </w:tc>
              <w:tc>
                <w:tcPr>
                  <w:tcW w:w="1414" w:type="dxa"/>
                </w:tcPr>
                <w:p w14:paraId="2F94D84C" w14:textId="77777777" w:rsidR="00A1237F" w:rsidRPr="009D42C1" w:rsidRDefault="00A1237F" w:rsidP="009D42C1">
                  <w:pPr>
                    <w:jc w:val="center"/>
                    <w:rPr>
                      <w:rFonts w:ascii="Aptos" w:hAnsi="Aptos"/>
                      <w:b/>
                      <w:bCs/>
                      <w:szCs w:val="18"/>
                    </w:rPr>
                  </w:pPr>
                  <w:r w:rsidRPr="009D42C1">
                    <w:rPr>
                      <w:rFonts w:ascii="Aptos" w:hAnsi="Aptos"/>
                      <w:b/>
                      <w:bCs/>
                      <w:szCs w:val="18"/>
                    </w:rPr>
                    <w:t>£000</w:t>
                  </w:r>
                </w:p>
              </w:tc>
              <w:tc>
                <w:tcPr>
                  <w:tcW w:w="1414" w:type="dxa"/>
                </w:tcPr>
                <w:p w14:paraId="7C3AB05A" w14:textId="77777777" w:rsidR="00A1237F" w:rsidRPr="009D42C1" w:rsidRDefault="00A1237F" w:rsidP="009D42C1">
                  <w:pPr>
                    <w:jc w:val="center"/>
                    <w:rPr>
                      <w:rFonts w:ascii="Aptos" w:hAnsi="Aptos"/>
                      <w:b/>
                      <w:bCs/>
                      <w:szCs w:val="18"/>
                    </w:rPr>
                  </w:pPr>
                  <w:r w:rsidRPr="009D42C1">
                    <w:rPr>
                      <w:rFonts w:ascii="Aptos" w:hAnsi="Aptos"/>
                      <w:b/>
                      <w:bCs/>
                      <w:szCs w:val="18"/>
                    </w:rPr>
                    <w:t>£000</w:t>
                  </w:r>
                </w:p>
              </w:tc>
              <w:tc>
                <w:tcPr>
                  <w:tcW w:w="1414" w:type="dxa"/>
                </w:tcPr>
                <w:p w14:paraId="728C573E" w14:textId="77777777" w:rsidR="00A1237F" w:rsidRPr="009D42C1" w:rsidRDefault="00A1237F" w:rsidP="009D42C1">
                  <w:pPr>
                    <w:jc w:val="center"/>
                    <w:rPr>
                      <w:rFonts w:ascii="Aptos" w:hAnsi="Aptos"/>
                      <w:b/>
                      <w:bCs/>
                      <w:szCs w:val="18"/>
                    </w:rPr>
                  </w:pPr>
                  <w:r w:rsidRPr="009D42C1">
                    <w:rPr>
                      <w:rFonts w:ascii="Aptos" w:hAnsi="Aptos"/>
                      <w:b/>
                      <w:bCs/>
                      <w:szCs w:val="18"/>
                    </w:rPr>
                    <w:t>£000</w:t>
                  </w:r>
                </w:p>
              </w:tc>
            </w:tr>
            <w:tr w:rsidR="00A1237F" w:rsidRPr="00C51F75" w14:paraId="3DD44FC7" w14:textId="77777777" w:rsidTr="009D42C1">
              <w:tc>
                <w:tcPr>
                  <w:tcW w:w="1465" w:type="dxa"/>
                  <w:shd w:val="clear" w:color="auto" w:fill="DAEEF3" w:themeFill="accent5" w:themeFillTint="33"/>
                </w:tcPr>
                <w:p w14:paraId="329E10E0" w14:textId="77777777" w:rsidR="00A1237F" w:rsidRPr="009D42C1" w:rsidRDefault="00A1237F" w:rsidP="009D42C1">
                  <w:pPr>
                    <w:rPr>
                      <w:rFonts w:ascii="Aptos" w:hAnsi="Aptos"/>
                      <w:szCs w:val="18"/>
                    </w:rPr>
                  </w:pPr>
                  <w:r w:rsidRPr="009D42C1">
                    <w:rPr>
                      <w:rFonts w:ascii="Aptos" w:hAnsi="Aptos"/>
                      <w:szCs w:val="18"/>
                    </w:rPr>
                    <w:t>Our Net Value</w:t>
                  </w:r>
                </w:p>
              </w:tc>
              <w:tc>
                <w:tcPr>
                  <w:tcW w:w="1413" w:type="dxa"/>
                  <w:shd w:val="clear" w:color="auto" w:fill="DAEEF3" w:themeFill="accent5" w:themeFillTint="33"/>
                </w:tcPr>
                <w:p w14:paraId="74FA3524" w14:textId="77777777" w:rsidR="00A1237F" w:rsidRPr="009D42C1" w:rsidRDefault="00A1237F" w:rsidP="009D42C1">
                  <w:pPr>
                    <w:jc w:val="center"/>
                    <w:rPr>
                      <w:rFonts w:ascii="Aptos" w:hAnsi="Aptos"/>
                      <w:szCs w:val="18"/>
                    </w:rPr>
                  </w:pPr>
                  <w:r w:rsidRPr="009D42C1">
                    <w:rPr>
                      <w:rFonts w:ascii="Aptos" w:hAnsi="Aptos"/>
                      <w:szCs w:val="18"/>
                    </w:rPr>
                    <w:t>816,433</w:t>
                  </w:r>
                </w:p>
              </w:tc>
              <w:tc>
                <w:tcPr>
                  <w:tcW w:w="1414" w:type="dxa"/>
                  <w:shd w:val="clear" w:color="auto" w:fill="DAEEF3" w:themeFill="accent5" w:themeFillTint="33"/>
                </w:tcPr>
                <w:p w14:paraId="3DD5A921" w14:textId="77777777" w:rsidR="00A1237F" w:rsidRPr="009D42C1" w:rsidRDefault="00A1237F" w:rsidP="009D42C1">
                  <w:pPr>
                    <w:jc w:val="center"/>
                    <w:rPr>
                      <w:rFonts w:ascii="Aptos" w:hAnsi="Aptos"/>
                      <w:szCs w:val="18"/>
                    </w:rPr>
                  </w:pPr>
                  <w:r w:rsidRPr="009D42C1">
                    <w:rPr>
                      <w:rFonts w:ascii="Aptos" w:hAnsi="Aptos"/>
                      <w:szCs w:val="18"/>
                    </w:rPr>
                    <w:t>910,769</w:t>
                  </w:r>
                </w:p>
              </w:tc>
              <w:tc>
                <w:tcPr>
                  <w:tcW w:w="1414" w:type="dxa"/>
                  <w:shd w:val="clear" w:color="auto" w:fill="DAEEF3" w:themeFill="accent5" w:themeFillTint="33"/>
                </w:tcPr>
                <w:p w14:paraId="48C624FD" w14:textId="77777777" w:rsidR="00A1237F" w:rsidRPr="009D42C1" w:rsidRDefault="00A1237F" w:rsidP="009D42C1">
                  <w:pPr>
                    <w:jc w:val="center"/>
                    <w:rPr>
                      <w:rFonts w:ascii="Aptos" w:hAnsi="Aptos"/>
                      <w:szCs w:val="18"/>
                    </w:rPr>
                  </w:pPr>
                  <w:r w:rsidRPr="009D42C1">
                    <w:rPr>
                      <w:rFonts w:ascii="Aptos" w:hAnsi="Aptos"/>
                      <w:szCs w:val="18"/>
                    </w:rPr>
                    <w:t>887,574</w:t>
                  </w:r>
                </w:p>
              </w:tc>
              <w:tc>
                <w:tcPr>
                  <w:tcW w:w="1414" w:type="dxa"/>
                  <w:shd w:val="clear" w:color="auto" w:fill="DAEEF3" w:themeFill="accent5" w:themeFillTint="33"/>
                </w:tcPr>
                <w:p w14:paraId="7485DB1E" w14:textId="77777777" w:rsidR="00A1237F" w:rsidRPr="009D42C1" w:rsidRDefault="00A1237F" w:rsidP="009D42C1">
                  <w:pPr>
                    <w:jc w:val="center"/>
                    <w:rPr>
                      <w:rFonts w:ascii="Aptos" w:hAnsi="Aptos"/>
                      <w:szCs w:val="18"/>
                    </w:rPr>
                  </w:pPr>
                  <w:r w:rsidRPr="009D42C1">
                    <w:rPr>
                      <w:rFonts w:ascii="Aptos" w:hAnsi="Aptos"/>
                      <w:szCs w:val="18"/>
                    </w:rPr>
                    <w:t>919,837</w:t>
                  </w:r>
                </w:p>
              </w:tc>
              <w:tc>
                <w:tcPr>
                  <w:tcW w:w="1414" w:type="dxa"/>
                  <w:shd w:val="clear" w:color="auto" w:fill="DAEEF3" w:themeFill="accent5" w:themeFillTint="33"/>
                </w:tcPr>
                <w:p w14:paraId="4E340C9A" w14:textId="77777777" w:rsidR="00A1237F" w:rsidRPr="009D42C1" w:rsidRDefault="00A1237F" w:rsidP="009D42C1">
                  <w:pPr>
                    <w:jc w:val="center"/>
                    <w:rPr>
                      <w:rFonts w:ascii="Aptos" w:hAnsi="Aptos"/>
                      <w:szCs w:val="18"/>
                    </w:rPr>
                  </w:pPr>
                  <w:r w:rsidRPr="009D42C1">
                    <w:rPr>
                      <w:rFonts w:ascii="Aptos" w:hAnsi="Aptos"/>
                      <w:szCs w:val="18"/>
                    </w:rPr>
                    <w:t>962,562</w:t>
                  </w:r>
                </w:p>
              </w:tc>
            </w:tr>
          </w:tbl>
          <w:p w14:paraId="15056B59" w14:textId="77777777" w:rsidR="00A1237F" w:rsidRPr="009D42C1" w:rsidRDefault="00A1237F" w:rsidP="009D42C1">
            <w:pPr>
              <w:rPr>
                <w:rFonts w:ascii="Aptos" w:hAnsi="Aptos"/>
                <w:noProof/>
                <w:szCs w:val="18"/>
              </w:rPr>
            </w:pPr>
          </w:p>
          <w:p w14:paraId="0BF3F7F2" w14:textId="77777777" w:rsidR="00A1237F" w:rsidRPr="009D42C1" w:rsidRDefault="00A1237F" w:rsidP="009D42C1">
            <w:pPr>
              <w:rPr>
                <w:rFonts w:ascii="Aptos" w:hAnsi="Aptos"/>
                <w:noProof/>
                <w:szCs w:val="18"/>
              </w:rPr>
            </w:pPr>
            <w:r w:rsidRPr="009D42C1">
              <w:rPr>
                <w:rFonts w:ascii="Aptos" w:hAnsi="Aptos"/>
                <w:noProof/>
                <w:szCs w:val="18"/>
                <w14:ligatures w14:val="standardContextual"/>
              </w:rPr>
              <w:drawing>
                <wp:inline distT="0" distB="0" distL="0" distR="0" wp14:anchorId="0DCE6463" wp14:editId="41EDD041">
                  <wp:extent cx="5608320" cy="1981200"/>
                  <wp:effectExtent l="0" t="0" r="11430" b="0"/>
                  <wp:docPr id="2132930373" name="Chart 6"/>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297BC4C0" w14:textId="77777777" w:rsidR="00A1237F" w:rsidRPr="009D42C1" w:rsidRDefault="00A1237F" w:rsidP="009D42C1">
            <w:pPr>
              <w:rPr>
                <w:rFonts w:ascii="Aptos" w:hAnsi="Aptos"/>
                <w:noProof/>
                <w:szCs w:val="18"/>
              </w:rPr>
            </w:pPr>
          </w:p>
          <w:p w14:paraId="0C37B852" w14:textId="77777777" w:rsidR="00A1237F" w:rsidRPr="009D42C1" w:rsidRDefault="00A1237F" w:rsidP="009D42C1">
            <w:pPr>
              <w:rPr>
                <w:rFonts w:ascii="Aptos" w:hAnsi="Aptos"/>
                <w:noProof/>
                <w:szCs w:val="18"/>
              </w:rPr>
            </w:pPr>
            <w:r w:rsidRPr="009D42C1">
              <w:rPr>
                <w:rFonts w:ascii="Aptos" w:hAnsi="Aptos"/>
                <w:noProof/>
                <w:szCs w:val="18"/>
              </w:rPr>
              <w:t>Our net value has increased by £42.725m during 202</w:t>
            </w:r>
            <w:r>
              <w:rPr>
                <w:rFonts w:ascii="Aptos" w:hAnsi="Aptos"/>
                <w:noProof/>
                <w:szCs w:val="18"/>
              </w:rPr>
              <w:t>5</w:t>
            </w:r>
            <w:r w:rsidRPr="009D42C1">
              <w:rPr>
                <w:rFonts w:ascii="Aptos" w:hAnsi="Aptos"/>
                <w:noProof/>
                <w:szCs w:val="18"/>
              </w:rPr>
              <w:t>/2</w:t>
            </w:r>
            <w:r>
              <w:rPr>
                <w:rFonts w:ascii="Aptos" w:hAnsi="Aptos"/>
                <w:noProof/>
                <w:szCs w:val="18"/>
              </w:rPr>
              <w:t>6</w:t>
            </w:r>
            <w:r w:rsidRPr="009D42C1">
              <w:rPr>
                <w:rFonts w:ascii="Aptos" w:hAnsi="Aptos"/>
                <w:noProof/>
                <w:szCs w:val="18"/>
              </w:rPr>
              <w:t>.</w:t>
            </w:r>
          </w:p>
          <w:p w14:paraId="50A6C89A" w14:textId="77777777" w:rsidR="00A1237F" w:rsidRPr="009D42C1" w:rsidRDefault="00A1237F" w:rsidP="009D42C1">
            <w:pPr>
              <w:rPr>
                <w:rFonts w:ascii="Aptos" w:hAnsi="Aptos"/>
                <w:szCs w:val="18"/>
              </w:rPr>
            </w:pPr>
          </w:p>
        </w:tc>
      </w:tr>
    </w:tbl>
    <w:p w14:paraId="79854BBD" w14:textId="77777777" w:rsidR="00A1237F" w:rsidRPr="00443395" w:rsidRDefault="00A1237F" w:rsidP="00A1237F">
      <w:pPr>
        <w:widowControl w:val="0"/>
        <w:autoSpaceDE w:val="0"/>
        <w:autoSpaceDN w:val="0"/>
        <w:spacing w:before="219"/>
        <w:jc w:val="right"/>
        <w:rPr>
          <w:rFonts w:ascii="Aptos" w:eastAsia="Arial" w:hAnsi="Aptos" w:cs="Arial"/>
          <w:b/>
          <w:color w:val="B117B1"/>
          <w:sz w:val="24"/>
          <w:szCs w:val="22"/>
          <w:lang w:eastAsia="en-US"/>
        </w:rPr>
      </w:pPr>
    </w:p>
    <w:p w14:paraId="09B793AA" w14:textId="77777777" w:rsidR="00A1237F" w:rsidRDefault="00A1237F" w:rsidP="00A1237F">
      <w:pPr>
        <w:widowControl w:val="0"/>
        <w:autoSpaceDE w:val="0"/>
        <w:autoSpaceDN w:val="0"/>
        <w:spacing w:before="101"/>
        <w:rPr>
          <w:rFonts w:ascii="Aptos" w:eastAsia="Arial" w:hAnsi="Aptos" w:cs="Arial"/>
          <w:sz w:val="28"/>
          <w:szCs w:val="22"/>
          <w:lang w:eastAsia="en-US"/>
        </w:rPr>
      </w:pPr>
    </w:p>
    <w:p w14:paraId="792609A3" w14:textId="6B03F7F6" w:rsidR="00A1237F" w:rsidRPr="00A31EDF" w:rsidRDefault="00A1237F" w:rsidP="00A1237F">
      <w:pPr>
        <w:widowControl w:val="0"/>
        <w:tabs>
          <w:tab w:val="left" w:pos="993"/>
        </w:tabs>
        <w:autoSpaceDE w:val="0"/>
        <w:autoSpaceDN w:val="0"/>
        <w:jc w:val="right"/>
        <w:rPr>
          <w:rFonts w:ascii="Aptos" w:hAnsi="Aptos" w:cs="Arial"/>
          <w:b/>
          <w:color w:val="B117B1"/>
          <w:sz w:val="24"/>
          <w:szCs w:val="24"/>
        </w:rPr>
      </w:pPr>
      <w:r w:rsidRPr="00A31EDF">
        <w:rPr>
          <w:rFonts w:ascii="Aptos" w:hAnsi="Aptos" w:cs="Arial"/>
          <w:b/>
          <w:color w:val="B117B1"/>
          <w:sz w:val="24"/>
          <w:szCs w:val="24"/>
        </w:rPr>
        <w:t>Management Commentary (cont.)</w:t>
      </w:r>
    </w:p>
    <w:p w14:paraId="434CABAC" w14:textId="77777777" w:rsidR="00A1237F" w:rsidRPr="00941C9A" w:rsidRDefault="00A1237F" w:rsidP="00A1237F">
      <w:pPr>
        <w:rPr>
          <w:rFonts w:ascii="Aptos" w:hAnsi="Aptos"/>
          <w:b/>
          <w:sz w:val="22"/>
          <w:szCs w:val="22"/>
        </w:rPr>
      </w:pPr>
    </w:p>
    <w:p w14:paraId="6F62D041" w14:textId="77777777" w:rsidR="00A1237F" w:rsidRPr="00A2713C" w:rsidRDefault="00A1237F" w:rsidP="00A1237F">
      <w:pPr>
        <w:pStyle w:val="Heading6"/>
        <w:spacing w:before="0"/>
        <w:jc w:val="both"/>
        <w:rPr>
          <w:rFonts w:ascii="Aptos" w:hAnsi="Aptos" w:cs="Arial"/>
          <w:b/>
          <w:sz w:val="20"/>
        </w:rPr>
      </w:pPr>
      <w:r w:rsidRPr="00A2713C">
        <w:rPr>
          <w:rFonts w:ascii="Aptos" w:hAnsi="Aptos" w:cs="Arial"/>
          <w:b/>
          <w:sz w:val="20"/>
        </w:rPr>
        <w:t>Future</w:t>
      </w:r>
      <w:r w:rsidRPr="00A2713C">
        <w:rPr>
          <w:rFonts w:ascii="Aptos" w:hAnsi="Aptos" w:cs="Arial"/>
          <w:b/>
          <w:spacing w:val="-3"/>
          <w:sz w:val="20"/>
        </w:rPr>
        <w:t xml:space="preserve"> </w:t>
      </w:r>
      <w:r w:rsidRPr="00A2713C">
        <w:rPr>
          <w:rFonts w:ascii="Aptos" w:hAnsi="Aptos" w:cs="Arial"/>
          <w:b/>
          <w:sz w:val="20"/>
        </w:rPr>
        <w:t>risks</w:t>
      </w:r>
    </w:p>
    <w:p w14:paraId="3CDC4799" w14:textId="77777777" w:rsidR="00A1237F" w:rsidRPr="00A2713C" w:rsidRDefault="00A1237F" w:rsidP="00A1237F">
      <w:pPr>
        <w:pStyle w:val="BodyText"/>
        <w:rPr>
          <w:rFonts w:ascii="Aptos" w:hAnsi="Aptos"/>
          <w:sz w:val="18"/>
          <w:szCs w:val="18"/>
        </w:rPr>
      </w:pPr>
      <w:r w:rsidRPr="00A2713C">
        <w:rPr>
          <w:rFonts w:ascii="Aptos" w:hAnsi="Aptos"/>
          <w:sz w:val="18"/>
          <w:szCs w:val="18"/>
        </w:rPr>
        <w:t>The</w:t>
      </w:r>
      <w:r w:rsidRPr="00A2713C">
        <w:rPr>
          <w:rFonts w:ascii="Aptos" w:hAnsi="Aptos"/>
          <w:spacing w:val="-3"/>
          <w:sz w:val="18"/>
          <w:szCs w:val="18"/>
        </w:rPr>
        <w:t xml:space="preserve"> </w:t>
      </w:r>
      <w:r w:rsidRPr="00A2713C">
        <w:rPr>
          <w:rFonts w:ascii="Aptos" w:hAnsi="Aptos"/>
          <w:sz w:val="18"/>
          <w:szCs w:val="18"/>
        </w:rPr>
        <w:t>Council</w:t>
      </w:r>
      <w:r w:rsidRPr="00A2713C">
        <w:rPr>
          <w:rFonts w:ascii="Aptos" w:hAnsi="Aptos"/>
          <w:spacing w:val="-3"/>
          <w:sz w:val="18"/>
          <w:szCs w:val="18"/>
        </w:rPr>
        <w:t xml:space="preserve"> </w:t>
      </w:r>
      <w:r w:rsidRPr="00A2713C">
        <w:rPr>
          <w:rFonts w:ascii="Aptos" w:hAnsi="Aptos"/>
          <w:sz w:val="18"/>
          <w:szCs w:val="18"/>
        </w:rPr>
        <w:t>maintains</w:t>
      </w:r>
      <w:r w:rsidRPr="00A2713C">
        <w:rPr>
          <w:rFonts w:ascii="Aptos" w:hAnsi="Aptos"/>
          <w:spacing w:val="-2"/>
          <w:sz w:val="18"/>
          <w:szCs w:val="18"/>
        </w:rPr>
        <w:t xml:space="preserve"> </w:t>
      </w:r>
      <w:r w:rsidRPr="00A2713C">
        <w:rPr>
          <w:rFonts w:ascii="Aptos" w:hAnsi="Aptos"/>
          <w:sz w:val="18"/>
          <w:szCs w:val="18"/>
        </w:rPr>
        <w:t>and</w:t>
      </w:r>
      <w:r w:rsidRPr="00A2713C">
        <w:rPr>
          <w:rFonts w:ascii="Aptos" w:hAnsi="Aptos"/>
          <w:spacing w:val="-4"/>
          <w:sz w:val="18"/>
          <w:szCs w:val="18"/>
        </w:rPr>
        <w:t xml:space="preserve"> </w:t>
      </w:r>
      <w:r w:rsidRPr="00A2713C">
        <w:rPr>
          <w:rFonts w:ascii="Aptos" w:hAnsi="Aptos"/>
          <w:sz w:val="18"/>
          <w:szCs w:val="18"/>
        </w:rPr>
        <w:t>keeps</w:t>
      </w:r>
      <w:r w:rsidRPr="00A2713C">
        <w:rPr>
          <w:rFonts w:ascii="Aptos" w:hAnsi="Aptos"/>
          <w:spacing w:val="-2"/>
          <w:sz w:val="18"/>
          <w:szCs w:val="18"/>
        </w:rPr>
        <w:t xml:space="preserve"> </w:t>
      </w:r>
      <w:r w:rsidRPr="00A2713C">
        <w:rPr>
          <w:rFonts w:ascii="Aptos" w:hAnsi="Aptos"/>
          <w:sz w:val="18"/>
          <w:szCs w:val="18"/>
        </w:rPr>
        <w:t>under</w:t>
      </w:r>
      <w:r w:rsidRPr="00A2713C">
        <w:rPr>
          <w:rFonts w:ascii="Aptos" w:hAnsi="Aptos"/>
          <w:spacing w:val="-3"/>
          <w:sz w:val="18"/>
          <w:szCs w:val="18"/>
        </w:rPr>
        <w:t xml:space="preserve"> </w:t>
      </w:r>
      <w:r w:rsidRPr="00A2713C">
        <w:rPr>
          <w:rFonts w:ascii="Aptos" w:hAnsi="Aptos"/>
          <w:sz w:val="18"/>
          <w:szCs w:val="18"/>
        </w:rPr>
        <w:t>review</w:t>
      </w:r>
      <w:r w:rsidRPr="00A2713C">
        <w:rPr>
          <w:rFonts w:ascii="Aptos" w:hAnsi="Aptos"/>
          <w:spacing w:val="-2"/>
          <w:sz w:val="18"/>
          <w:szCs w:val="18"/>
        </w:rPr>
        <w:t xml:space="preserve"> </w:t>
      </w:r>
      <w:r w:rsidRPr="00A2713C">
        <w:rPr>
          <w:rFonts w:ascii="Aptos" w:hAnsi="Aptos"/>
          <w:sz w:val="18"/>
          <w:szCs w:val="18"/>
        </w:rPr>
        <w:t>a</w:t>
      </w:r>
      <w:r w:rsidRPr="00A2713C">
        <w:rPr>
          <w:rFonts w:ascii="Aptos" w:hAnsi="Aptos"/>
          <w:spacing w:val="-4"/>
          <w:sz w:val="18"/>
          <w:szCs w:val="18"/>
        </w:rPr>
        <w:t xml:space="preserve"> </w:t>
      </w:r>
      <w:r w:rsidRPr="00A2713C">
        <w:rPr>
          <w:rFonts w:ascii="Aptos" w:hAnsi="Aptos"/>
          <w:sz w:val="18"/>
          <w:szCs w:val="18"/>
        </w:rPr>
        <w:t>corporate</w:t>
      </w:r>
      <w:r w:rsidRPr="00A2713C">
        <w:rPr>
          <w:rFonts w:ascii="Aptos" w:hAnsi="Aptos"/>
          <w:spacing w:val="-2"/>
          <w:sz w:val="18"/>
          <w:szCs w:val="18"/>
        </w:rPr>
        <w:t xml:space="preserve"> </w:t>
      </w:r>
      <w:r w:rsidRPr="00A2713C">
        <w:rPr>
          <w:rFonts w:ascii="Aptos" w:hAnsi="Aptos"/>
          <w:sz w:val="18"/>
          <w:szCs w:val="18"/>
        </w:rPr>
        <w:t>Risk</w:t>
      </w:r>
      <w:r w:rsidRPr="00A2713C">
        <w:rPr>
          <w:rFonts w:ascii="Aptos" w:hAnsi="Aptos"/>
          <w:spacing w:val="-3"/>
          <w:sz w:val="18"/>
          <w:szCs w:val="18"/>
        </w:rPr>
        <w:t xml:space="preserve"> </w:t>
      </w:r>
      <w:r w:rsidRPr="00A2713C">
        <w:rPr>
          <w:rFonts w:ascii="Aptos" w:hAnsi="Aptos"/>
          <w:sz w:val="18"/>
          <w:szCs w:val="18"/>
        </w:rPr>
        <w:t>Register,</w:t>
      </w:r>
      <w:r w:rsidRPr="00A2713C">
        <w:rPr>
          <w:rFonts w:ascii="Aptos" w:hAnsi="Aptos"/>
          <w:spacing w:val="-3"/>
          <w:sz w:val="18"/>
          <w:szCs w:val="18"/>
        </w:rPr>
        <w:t xml:space="preserve"> </w:t>
      </w:r>
      <w:r w:rsidRPr="00A2713C">
        <w:rPr>
          <w:rFonts w:ascii="Aptos" w:hAnsi="Aptos"/>
          <w:sz w:val="18"/>
          <w:szCs w:val="18"/>
        </w:rPr>
        <w:t>with</w:t>
      </w:r>
      <w:r w:rsidRPr="00A2713C">
        <w:rPr>
          <w:rFonts w:ascii="Aptos" w:hAnsi="Aptos"/>
          <w:spacing w:val="-3"/>
          <w:sz w:val="18"/>
          <w:szCs w:val="18"/>
        </w:rPr>
        <w:t xml:space="preserve"> </w:t>
      </w:r>
      <w:r w:rsidRPr="00A2713C">
        <w:rPr>
          <w:rFonts w:ascii="Aptos" w:hAnsi="Aptos"/>
          <w:sz w:val="18"/>
          <w:szCs w:val="18"/>
        </w:rPr>
        <w:t>risks</w:t>
      </w:r>
      <w:r w:rsidRPr="00A2713C">
        <w:rPr>
          <w:rFonts w:ascii="Aptos" w:hAnsi="Aptos"/>
          <w:spacing w:val="-2"/>
          <w:sz w:val="18"/>
          <w:szCs w:val="18"/>
        </w:rPr>
        <w:t xml:space="preserve"> </w:t>
      </w:r>
      <w:r w:rsidRPr="00A2713C">
        <w:rPr>
          <w:rFonts w:ascii="Aptos" w:hAnsi="Aptos"/>
          <w:sz w:val="18"/>
          <w:szCs w:val="18"/>
        </w:rPr>
        <w:t>grouped</w:t>
      </w:r>
      <w:r w:rsidRPr="00A2713C">
        <w:rPr>
          <w:rFonts w:ascii="Aptos" w:hAnsi="Aptos"/>
          <w:spacing w:val="-3"/>
          <w:sz w:val="18"/>
          <w:szCs w:val="18"/>
        </w:rPr>
        <w:t xml:space="preserve"> </w:t>
      </w:r>
      <w:r w:rsidRPr="00A2713C">
        <w:rPr>
          <w:rFonts w:ascii="Aptos" w:hAnsi="Aptos"/>
          <w:sz w:val="18"/>
          <w:szCs w:val="18"/>
        </w:rPr>
        <w:t>under</w:t>
      </w:r>
      <w:r w:rsidRPr="00A2713C">
        <w:rPr>
          <w:rFonts w:ascii="Aptos" w:hAnsi="Aptos"/>
          <w:spacing w:val="-4"/>
          <w:sz w:val="18"/>
          <w:szCs w:val="18"/>
        </w:rPr>
        <w:t xml:space="preserve"> </w:t>
      </w:r>
      <w:r w:rsidRPr="00A2713C">
        <w:rPr>
          <w:rFonts w:ascii="Aptos" w:hAnsi="Aptos"/>
          <w:sz w:val="18"/>
          <w:szCs w:val="18"/>
        </w:rPr>
        <w:t>nine</w:t>
      </w:r>
      <w:r w:rsidRPr="00A2713C">
        <w:rPr>
          <w:rFonts w:ascii="Aptos" w:hAnsi="Aptos"/>
          <w:spacing w:val="-3"/>
          <w:sz w:val="18"/>
          <w:szCs w:val="18"/>
        </w:rPr>
        <w:t xml:space="preserve"> </w:t>
      </w:r>
      <w:r w:rsidRPr="00A2713C">
        <w:rPr>
          <w:rFonts w:ascii="Aptos" w:hAnsi="Aptos"/>
          <w:sz w:val="18"/>
          <w:szCs w:val="18"/>
        </w:rPr>
        <w:t>themes, including financial risk.</w:t>
      </w:r>
      <w:r w:rsidRPr="00A2713C">
        <w:rPr>
          <w:rFonts w:ascii="Aptos" w:hAnsi="Aptos"/>
          <w:spacing w:val="-5"/>
          <w:sz w:val="18"/>
          <w:szCs w:val="18"/>
        </w:rPr>
        <w:t xml:space="preserve"> </w:t>
      </w:r>
      <w:r w:rsidRPr="00A2713C">
        <w:rPr>
          <w:rFonts w:ascii="Aptos" w:hAnsi="Aptos"/>
          <w:sz w:val="18"/>
          <w:szCs w:val="18"/>
        </w:rPr>
        <w:t>This</w:t>
      </w:r>
      <w:r w:rsidRPr="00A2713C">
        <w:rPr>
          <w:rFonts w:ascii="Aptos" w:hAnsi="Aptos"/>
          <w:spacing w:val="-2"/>
          <w:sz w:val="18"/>
          <w:szCs w:val="18"/>
        </w:rPr>
        <w:t xml:space="preserve"> </w:t>
      </w:r>
      <w:r w:rsidRPr="00A2713C">
        <w:rPr>
          <w:rFonts w:ascii="Aptos" w:hAnsi="Aptos"/>
          <w:sz w:val="18"/>
          <w:szCs w:val="18"/>
        </w:rPr>
        <w:t>section</w:t>
      </w:r>
      <w:r w:rsidRPr="00A2713C">
        <w:rPr>
          <w:rFonts w:ascii="Aptos" w:hAnsi="Aptos"/>
          <w:spacing w:val="-3"/>
          <w:sz w:val="18"/>
          <w:szCs w:val="18"/>
        </w:rPr>
        <w:t xml:space="preserve"> </w:t>
      </w:r>
      <w:r w:rsidRPr="00A2713C">
        <w:rPr>
          <w:rFonts w:ascii="Aptos" w:hAnsi="Aptos"/>
          <w:sz w:val="18"/>
          <w:szCs w:val="18"/>
        </w:rPr>
        <w:t>of</w:t>
      </w:r>
      <w:r w:rsidRPr="00A2713C">
        <w:rPr>
          <w:rFonts w:ascii="Aptos" w:hAnsi="Aptos"/>
          <w:spacing w:val="-3"/>
          <w:sz w:val="18"/>
          <w:szCs w:val="18"/>
        </w:rPr>
        <w:t xml:space="preserve"> </w:t>
      </w:r>
      <w:r w:rsidRPr="00A2713C">
        <w:rPr>
          <w:rFonts w:ascii="Aptos" w:hAnsi="Aptos"/>
          <w:sz w:val="18"/>
          <w:szCs w:val="18"/>
        </w:rPr>
        <w:t>the</w:t>
      </w:r>
      <w:r w:rsidRPr="00A2713C">
        <w:rPr>
          <w:rFonts w:ascii="Aptos" w:hAnsi="Aptos"/>
          <w:spacing w:val="1"/>
          <w:sz w:val="18"/>
          <w:szCs w:val="18"/>
        </w:rPr>
        <w:t xml:space="preserve"> </w:t>
      </w:r>
      <w:r w:rsidRPr="00A2713C">
        <w:rPr>
          <w:rFonts w:ascii="Aptos" w:hAnsi="Aptos"/>
          <w:sz w:val="18"/>
          <w:szCs w:val="18"/>
        </w:rPr>
        <w:t>management</w:t>
      </w:r>
      <w:r w:rsidRPr="00A2713C">
        <w:rPr>
          <w:rFonts w:ascii="Aptos" w:hAnsi="Aptos"/>
          <w:spacing w:val="-2"/>
          <w:sz w:val="18"/>
          <w:szCs w:val="18"/>
        </w:rPr>
        <w:t xml:space="preserve"> </w:t>
      </w:r>
      <w:r w:rsidRPr="00A2713C">
        <w:rPr>
          <w:rFonts w:ascii="Aptos" w:hAnsi="Aptos"/>
          <w:sz w:val="18"/>
          <w:szCs w:val="18"/>
        </w:rPr>
        <w:t>commentary</w:t>
      </w:r>
      <w:r w:rsidRPr="00A2713C">
        <w:rPr>
          <w:rFonts w:ascii="Aptos" w:hAnsi="Aptos"/>
          <w:spacing w:val="-2"/>
          <w:sz w:val="18"/>
          <w:szCs w:val="18"/>
        </w:rPr>
        <w:t xml:space="preserve"> </w:t>
      </w:r>
      <w:r w:rsidRPr="00A2713C">
        <w:rPr>
          <w:rFonts w:ascii="Aptos" w:hAnsi="Aptos"/>
          <w:sz w:val="18"/>
          <w:szCs w:val="18"/>
        </w:rPr>
        <w:t>identifies</w:t>
      </w:r>
      <w:r w:rsidRPr="00A2713C">
        <w:rPr>
          <w:rFonts w:ascii="Aptos" w:hAnsi="Aptos"/>
          <w:spacing w:val="-2"/>
          <w:sz w:val="18"/>
          <w:szCs w:val="18"/>
        </w:rPr>
        <w:t xml:space="preserve"> </w:t>
      </w:r>
      <w:r w:rsidRPr="00A2713C">
        <w:rPr>
          <w:rFonts w:ascii="Aptos" w:hAnsi="Aptos"/>
          <w:sz w:val="18"/>
          <w:szCs w:val="18"/>
        </w:rPr>
        <w:t>the</w:t>
      </w:r>
      <w:r w:rsidRPr="00A2713C">
        <w:rPr>
          <w:rFonts w:ascii="Aptos" w:hAnsi="Aptos"/>
          <w:spacing w:val="-1"/>
          <w:sz w:val="18"/>
          <w:szCs w:val="18"/>
        </w:rPr>
        <w:t xml:space="preserve"> </w:t>
      </w:r>
      <w:r w:rsidRPr="00A2713C">
        <w:rPr>
          <w:rFonts w:ascii="Aptos" w:hAnsi="Aptos"/>
          <w:sz w:val="18"/>
          <w:szCs w:val="18"/>
        </w:rPr>
        <w:t>Council’s</w:t>
      </w:r>
      <w:r w:rsidRPr="00A2713C">
        <w:rPr>
          <w:rFonts w:ascii="Aptos" w:hAnsi="Aptos"/>
          <w:spacing w:val="-2"/>
          <w:sz w:val="18"/>
          <w:szCs w:val="18"/>
        </w:rPr>
        <w:t xml:space="preserve"> </w:t>
      </w:r>
      <w:r w:rsidRPr="00A2713C">
        <w:rPr>
          <w:rFonts w:ascii="Aptos" w:hAnsi="Aptos"/>
          <w:sz w:val="18"/>
          <w:szCs w:val="18"/>
        </w:rPr>
        <w:t>main</w:t>
      </w:r>
      <w:r w:rsidRPr="00A2713C">
        <w:rPr>
          <w:rFonts w:ascii="Aptos" w:hAnsi="Aptos"/>
          <w:spacing w:val="-1"/>
          <w:sz w:val="18"/>
          <w:szCs w:val="18"/>
        </w:rPr>
        <w:t xml:space="preserve"> </w:t>
      </w:r>
      <w:r w:rsidRPr="00A2713C">
        <w:rPr>
          <w:rFonts w:ascii="Aptos" w:hAnsi="Aptos"/>
          <w:sz w:val="18"/>
          <w:szCs w:val="18"/>
        </w:rPr>
        <w:t>concerns</w:t>
      </w:r>
      <w:r w:rsidRPr="00A2713C">
        <w:rPr>
          <w:rFonts w:ascii="Aptos" w:hAnsi="Aptos"/>
          <w:spacing w:val="-2"/>
          <w:sz w:val="18"/>
          <w:szCs w:val="18"/>
        </w:rPr>
        <w:t xml:space="preserve"> </w:t>
      </w:r>
      <w:r w:rsidRPr="00A2713C">
        <w:rPr>
          <w:rFonts w:ascii="Aptos" w:hAnsi="Aptos"/>
          <w:sz w:val="18"/>
          <w:szCs w:val="18"/>
        </w:rPr>
        <w:t>for</w:t>
      </w:r>
      <w:r w:rsidRPr="00A2713C">
        <w:rPr>
          <w:rFonts w:ascii="Aptos" w:hAnsi="Aptos"/>
          <w:spacing w:val="-2"/>
          <w:sz w:val="18"/>
          <w:szCs w:val="18"/>
        </w:rPr>
        <w:t xml:space="preserve"> </w:t>
      </w:r>
      <w:r w:rsidRPr="00A2713C">
        <w:rPr>
          <w:rFonts w:ascii="Aptos" w:hAnsi="Aptos"/>
          <w:sz w:val="18"/>
          <w:szCs w:val="18"/>
        </w:rPr>
        <w:t>financial</w:t>
      </w:r>
      <w:r w:rsidRPr="00A2713C">
        <w:rPr>
          <w:rFonts w:ascii="Aptos" w:hAnsi="Aptos"/>
          <w:spacing w:val="-1"/>
          <w:sz w:val="18"/>
          <w:szCs w:val="18"/>
        </w:rPr>
        <w:t xml:space="preserve"> </w:t>
      </w:r>
      <w:r w:rsidRPr="00A2713C">
        <w:rPr>
          <w:rFonts w:ascii="Aptos" w:hAnsi="Aptos"/>
          <w:sz w:val="18"/>
          <w:szCs w:val="18"/>
        </w:rPr>
        <w:t xml:space="preserve">risk </w:t>
      </w:r>
      <w:proofErr w:type="gramStart"/>
      <w:r w:rsidRPr="00A2713C">
        <w:rPr>
          <w:rFonts w:ascii="Aptos" w:hAnsi="Aptos"/>
          <w:sz w:val="18"/>
          <w:szCs w:val="18"/>
        </w:rPr>
        <w:t>and also</w:t>
      </w:r>
      <w:proofErr w:type="gramEnd"/>
      <w:r w:rsidRPr="00A2713C">
        <w:rPr>
          <w:rFonts w:ascii="Aptos" w:hAnsi="Aptos"/>
          <w:sz w:val="18"/>
          <w:szCs w:val="18"/>
        </w:rPr>
        <w:t xml:space="preserve"> areas of planned development.</w:t>
      </w:r>
    </w:p>
    <w:p w14:paraId="69B38754" w14:textId="77777777" w:rsidR="00A1237F" w:rsidRPr="00A2713C" w:rsidRDefault="00A1237F" w:rsidP="00A1237F">
      <w:pPr>
        <w:pStyle w:val="BodyText"/>
        <w:rPr>
          <w:rFonts w:ascii="Aptos" w:hAnsi="Aptos"/>
          <w:sz w:val="18"/>
          <w:szCs w:val="18"/>
        </w:rPr>
      </w:pPr>
    </w:p>
    <w:p w14:paraId="275B9E0C" w14:textId="180E20B5" w:rsidR="00A1237F" w:rsidRPr="00A2713C" w:rsidRDefault="00A1237F" w:rsidP="00A1237F">
      <w:pPr>
        <w:pStyle w:val="BodyText"/>
        <w:rPr>
          <w:rFonts w:ascii="Aptos" w:hAnsi="Aptos"/>
          <w:sz w:val="18"/>
          <w:szCs w:val="18"/>
        </w:rPr>
      </w:pPr>
      <w:r w:rsidRPr="00A2713C">
        <w:rPr>
          <w:rFonts w:ascii="Aptos" w:hAnsi="Aptos"/>
          <w:sz w:val="18"/>
          <w:szCs w:val="18"/>
        </w:rPr>
        <w:t xml:space="preserve">We expect to need to make </w:t>
      </w:r>
      <w:r>
        <w:rPr>
          <w:rFonts w:ascii="Aptos" w:hAnsi="Aptos"/>
          <w:sz w:val="18"/>
          <w:szCs w:val="18"/>
        </w:rPr>
        <w:t>continued</w:t>
      </w:r>
      <w:r w:rsidRPr="00A2713C">
        <w:rPr>
          <w:rFonts w:ascii="Aptos" w:hAnsi="Aptos"/>
          <w:sz w:val="18"/>
          <w:szCs w:val="18"/>
        </w:rPr>
        <w:t xml:space="preserve"> savings over the next two years </w:t>
      </w:r>
      <w:proofErr w:type="gramStart"/>
      <w:r>
        <w:rPr>
          <w:rFonts w:ascii="Aptos" w:hAnsi="Aptos"/>
          <w:sz w:val="18"/>
          <w:szCs w:val="18"/>
        </w:rPr>
        <w:t>in order to</w:t>
      </w:r>
      <w:proofErr w:type="gramEnd"/>
      <w:r>
        <w:rPr>
          <w:rFonts w:ascii="Aptos" w:hAnsi="Aptos"/>
          <w:sz w:val="18"/>
          <w:szCs w:val="18"/>
        </w:rPr>
        <w:t xml:space="preserve"> </w:t>
      </w:r>
      <w:r w:rsidRPr="00A2713C">
        <w:rPr>
          <w:rFonts w:ascii="Aptos" w:hAnsi="Aptos"/>
          <w:sz w:val="18"/>
          <w:szCs w:val="18"/>
        </w:rPr>
        <w:t>balanc</w:t>
      </w:r>
      <w:r>
        <w:rPr>
          <w:rFonts w:ascii="Aptos" w:hAnsi="Aptos"/>
          <w:sz w:val="18"/>
          <w:szCs w:val="18"/>
        </w:rPr>
        <w:t>e</w:t>
      </w:r>
      <w:r w:rsidRPr="00A2713C">
        <w:rPr>
          <w:rFonts w:ascii="Aptos" w:hAnsi="Aptos"/>
          <w:sz w:val="18"/>
          <w:szCs w:val="18"/>
        </w:rPr>
        <w:t xml:space="preserve"> our budget</w:t>
      </w:r>
      <w:r>
        <w:rPr>
          <w:rFonts w:ascii="Aptos" w:hAnsi="Aptos"/>
          <w:sz w:val="18"/>
          <w:szCs w:val="18"/>
        </w:rPr>
        <w:t>.</w:t>
      </w:r>
      <w:r w:rsidRPr="00A2713C">
        <w:rPr>
          <w:rFonts w:ascii="Aptos" w:hAnsi="Aptos"/>
          <w:sz w:val="18"/>
          <w:szCs w:val="18"/>
        </w:rPr>
        <w:t xml:space="preserve"> However, </w:t>
      </w:r>
      <w:proofErr w:type="gramStart"/>
      <w:r>
        <w:rPr>
          <w:rFonts w:ascii="Aptos" w:hAnsi="Aptos"/>
          <w:sz w:val="18"/>
          <w:szCs w:val="18"/>
        </w:rPr>
        <w:t>in to</w:t>
      </w:r>
      <w:proofErr w:type="gramEnd"/>
      <w:r>
        <w:rPr>
          <w:rFonts w:ascii="Aptos" w:hAnsi="Aptos"/>
          <w:sz w:val="18"/>
          <w:szCs w:val="18"/>
        </w:rPr>
        <w:t xml:space="preserve"> the longer term, the </w:t>
      </w:r>
      <w:r w:rsidRPr="00A2713C">
        <w:rPr>
          <w:rFonts w:ascii="Aptos" w:hAnsi="Aptos"/>
          <w:sz w:val="18"/>
          <w:szCs w:val="18"/>
        </w:rPr>
        <w:t xml:space="preserve">financial position </w:t>
      </w:r>
      <w:r>
        <w:rPr>
          <w:rFonts w:ascii="Aptos" w:hAnsi="Aptos"/>
          <w:sz w:val="18"/>
          <w:szCs w:val="18"/>
        </w:rPr>
        <w:t xml:space="preserve">has </w:t>
      </w:r>
      <w:proofErr w:type="gramStart"/>
      <w:r>
        <w:rPr>
          <w:rFonts w:ascii="Aptos" w:hAnsi="Aptos"/>
          <w:sz w:val="18"/>
          <w:szCs w:val="18"/>
        </w:rPr>
        <w:t xml:space="preserve">a </w:t>
      </w:r>
      <w:r w:rsidRPr="00A2713C">
        <w:rPr>
          <w:rFonts w:ascii="Aptos" w:hAnsi="Aptos"/>
          <w:sz w:val="18"/>
          <w:szCs w:val="18"/>
        </w:rPr>
        <w:t>number of</w:t>
      </w:r>
      <w:proofErr w:type="gramEnd"/>
      <w:r w:rsidRPr="00A2713C">
        <w:rPr>
          <w:rFonts w:ascii="Aptos" w:hAnsi="Aptos"/>
          <w:sz w:val="18"/>
          <w:szCs w:val="18"/>
        </w:rPr>
        <w:t xml:space="preserve"> material risks and variables</w:t>
      </w:r>
      <w:r>
        <w:rPr>
          <w:rFonts w:ascii="Aptos" w:hAnsi="Aptos"/>
          <w:sz w:val="18"/>
          <w:szCs w:val="18"/>
        </w:rPr>
        <w:t xml:space="preserve">, which we will need to </w:t>
      </w:r>
      <w:proofErr w:type="gramStart"/>
      <w:r>
        <w:rPr>
          <w:rFonts w:ascii="Aptos" w:hAnsi="Aptos"/>
          <w:sz w:val="18"/>
          <w:szCs w:val="18"/>
        </w:rPr>
        <w:t>responded</w:t>
      </w:r>
      <w:proofErr w:type="gramEnd"/>
      <w:r>
        <w:rPr>
          <w:rFonts w:ascii="Aptos" w:hAnsi="Aptos"/>
          <w:sz w:val="18"/>
          <w:szCs w:val="18"/>
        </w:rPr>
        <w:t>, including in collaboration with key stakeholders and partners.</w:t>
      </w:r>
    </w:p>
    <w:p w14:paraId="00CB07DB" w14:textId="77777777" w:rsidR="00A1237F" w:rsidRPr="00A2713C" w:rsidRDefault="00A1237F" w:rsidP="00A1237F">
      <w:pPr>
        <w:pStyle w:val="BodyText"/>
        <w:ind w:left="240"/>
        <w:rPr>
          <w:rFonts w:ascii="Aptos" w:hAnsi="Aptos"/>
          <w:sz w:val="18"/>
          <w:szCs w:val="18"/>
        </w:rPr>
      </w:pPr>
    </w:p>
    <w:p w14:paraId="07F919B4" w14:textId="77777777" w:rsidR="00A1237F" w:rsidRPr="00A2713C" w:rsidRDefault="00A1237F" w:rsidP="00A1237F">
      <w:pPr>
        <w:pStyle w:val="Heading6"/>
        <w:spacing w:before="0"/>
        <w:jc w:val="both"/>
        <w:rPr>
          <w:rFonts w:ascii="Aptos" w:eastAsia="Times New Roman" w:hAnsi="Aptos" w:cs="Arial"/>
          <w:color w:val="auto"/>
          <w:szCs w:val="18"/>
          <w:lang w:eastAsia="en-US"/>
        </w:rPr>
      </w:pPr>
      <w:r w:rsidRPr="00A2713C">
        <w:rPr>
          <w:rFonts w:ascii="Aptos" w:eastAsia="Times New Roman" w:hAnsi="Aptos" w:cs="Arial"/>
          <w:color w:val="auto"/>
          <w:szCs w:val="18"/>
          <w:lang w:eastAsia="en-US"/>
        </w:rPr>
        <w:t>Our main risks are:</w:t>
      </w:r>
    </w:p>
    <w:p w14:paraId="7A5BCA42" w14:textId="77777777" w:rsidR="00A1237F" w:rsidRPr="00A2713C" w:rsidRDefault="00A1237F" w:rsidP="00A1237F">
      <w:pPr>
        <w:pStyle w:val="BodyText"/>
        <w:rPr>
          <w:rFonts w:ascii="Aptos" w:hAnsi="Aptos"/>
          <w:sz w:val="18"/>
          <w:szCs w:val="18"/>
        </w:rPr>
      </w:pPr>
    </w:p>
    <w:p w14:paraId="2E6B3057" w14:textId="77777777" w:rsidR="00A1237F" w:rsidRPr="00A2713C"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2713C">
        <w:rPr>
          <w:rFonts w:ascii="Aptos" w:hAnsi="Aptos" w:cs="Arial"/>
          <w:szCs w:val="18"/>
        </w:rPr>
        <w:t>Future funding, with Scottish Government finances under pressure and being targeted to specific priorities;</w:t>
      </w:r>
    </w:p>
    <w:p w14:paraId="612A3A1E" w14:textId="77777777" w:rsidR="00A1237F" w:rsidRPr="00A2713C"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2713C">
        <w:rPr>
          <w:rFonts w:ascii="Aptos" w:hAnsi="Aptos" w:cs="Arial"/>
          <w:szCs w:val="18"/>
        </w:rPr>
        <w:t>Significant funding at UK and Scottish Government level coming from bid funds, requiring expertise and effort to access and with considerable monitoring requirements;</w:t>
      </w:r>
    </w:p>
    <w:p w14:paraId="2C0479CD" w14:textId="77777777" w:rsidR="00A1237F" w:rsidRPr="00A2713C"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2713C">
        <w:rPr>
          <w:rFonts w:ascii="Aptos" w:hAnsi="Aptos" w:cs="Arial"/>
          <w:szCs w:val="18"/>
        </w:rPr>
        <w:t>Risks arising from recent higher inflation and increased interest rates, with impact on pay claims and general increases in prices across the board;</w:t>
      </w:r>
    </w:p>
    <w:p w14:paraId="42C16C56" w14:textId="77777777" w:rsidR="00A1237F" w:rsidRPr="00A2713C"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2713C">
        <w:rPr>
          <w:rFonts w:ascii="Aptos" w:hAnsi="Aptos" w:cs="Arial"/>
          <w:szCs w:val="18"/>
        </w:rPr>
        <w:t>Demographic pressures and emerging social needs;</w:t>
      </w:r>
    </w:p>
    <w:p w14:paraId="1166084B" w14:textId="77777777" w:rsidR="00A1237F" w:rsidRPr="00A46BB9"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46BB9">
        <w:rPr>
          <w:rFonts w:ascii="Aptos" w:hAnsi="Aptos" w:cs="Arial"/>
          <w:szCs w:val="18"/>
        </w:rPr>
        <w:t>Significant difficulties in recruiting staff and attracting suppliers to bid for works;</w:t>
      </w:r>
    </w:p>
    <w:p w14:paraId="1258F20D" w14:textId="77777777" w:rsidR="00A1237F" w:rsidRPr="00B7594C" w:rsidRDefault="00A1237F" w:rsidP="00A1237F">
      <w:pPr>
        <w:pStyle w:val="ListParagraph"/>
        <w:widowControl w:val="0"/>
        <w:numPr>
          <w:ilvl w:val="1"/>
          <w:numId w:val="22"/>
        </w:numPr>
        <w:tabs>
          <w:tab w:val="left" w:pos="1418"/>
        </w:tabs>
        <w:autoSpaceDE w:val="0"/>
        <w:autoSpaceDN w:val="0"/>
        <w:ind w:left="567" w:right="3" w:hanging="141"/>
        <w:jc w:val="both"/>
        <w:rPr>
          <w:rFonts w:ascii="Aptos" w:hAnsi="Aptos" w:cs="Arial"/>
          <w:szCs w:val="18"/>
        </w:rPr>
      </w:pPr>
      <w:r w:rsidRPr="00B7594C">
        <w:rPr>
          <w:rFonts w:ascii="Aptos" w:hAnsi="Aptos" w:cs="Arial"/>
          <w:szCs w:val="18"/>
        </w:rPr>
        <w:t xml:space="preserve">Moray Integration Joint Board (MIJB) has potential to overspend against its </w:t>
      </w:r>
      <w:proofErr w:type="gramStart"/>
      <w:r w:rsidRPr="00B7594C">
        <w:rPr>
          <w:rFonts w:ascii="Aptos" w:hAnsi="Aptos" w:cs="Arial"/>
          <w:szCs w:val="18"/>
        </w:rPr>
        <w:t>budget</w:t>
      </w:r>
      <w:proofErr w:type="gramEnd"/>
      <w:r w:rsidRPr="00B7594C">
        <w:rPr>
          <w:rFonts w:ascii="Aptos" w:hAnsi="Aptos" w:cs="Arial"/>
          <w:szCs w:val="18"/>
        </w:rPr>
        <w:t xml:space="preserve"> and we will have to fund our share of any overspend. </w:t>
      </w:r>
    </w:p>
    <w:p w14:paraId="794A972A" w14:textId="77777777" w:rsidR="00A1237F" w:rsidRPr="00A2713C"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2713C">
        <w:rPr>
          <w:rFonts w:ascii="Aptos" w:hAnsi="Aptos" w:cs="Arial"/>
          <w:szCs w:val="18"/>
        </w:rPr>
        <w:t>Increasing demand and investment required to maintain standard of asset base, including learning estate, leisure estate</w:t>
      </w:r>
      <w:r>
        <w:rPr>
          <w:rFonts w:ascii="Aptos" w:hAnsi="Aptos" w:cs="Arial"/>
          <w:szCs w:val="18"/>
        </w:rPr>
        <w:t>, and bridges</w:t>
      </w:r>
      <w:r w:rsidRPr="00A2713C">
        <w:rPr>
          <w:rFonts w:ascii="Aptos" w:hAnsi="Aptos" w:cs="Arial"/>
          <w:szCs w:val="18"/>
        </w:rPr>
        <w:t xml:space="preserve"> and roads infrastructure; </w:t>
      </w:r>
    </w:p>
    <w:p w14:paraId="3D961A2C" w14:textId="77777777" w:rsidR="00A1237F" w:rsidRPr="00A2713C"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2713C">
        <w:rPr>
          <w:rFonts w:ascii="Aptos" w:hAnsi="Aptos" w:cs="Arial"/>
          <w:szCs w:val="18"/>
        </w:rPr>
        <w:t>Meeting our target of carbon neutral will be a financial and technical challenge;</w:t>
      </w:r>
    </w:p>
    <w:p w14:paraId="4276E3D3" w14:textId="77777777" w:rsidR="00A1237F" w:rsidRPr="00A2713C" w:rsidRDefault="00A1237F" w:rsidP="00A1237F">
      <w:pPr>
        <w:pStyle w:val="ListParagraph"/>
        <w:widowControl w:val="0"/>
        <w:numPr>
          <w:ilvl w:val="1"/>
          <w:numId w:val="22"/>
        </w:numPr>
        <w:tabs>
          <w:tab w:val="left" w:pos="1374"/>
        </w:tabs>
        <w:autoSpaceDE w:val="0"/>
        <w:autoSpaceDN w:val="0"/>
        <w:ind w:left="567" w:right="3" w:hanging="141"/>
        <w:jc w:val="both"/>
        <w:rPr>
          <w:rFonts w:ascii="Aptos" w:hAnsi="Aptos" w:cs="Arial"/>
          <w:szCs w:val="18"/>
        </w:rPr>
      </w:pPr>
      <w:r w:rsidRPr="00A2713C">
        <w:rPr>
          <w:rFonts w:ascii="Aptos" w:hAnsi="Aptos" w:cs="Arial"/>
          <w:szCs w:val="18"/>
        </w:rPr>
        <w:t>Continuing to find budget savings after a prolonged period of making increasingly challenging savings will be difficult.</w:t>
      </w:r>
    </w:p>
    <w:p w14:paraId="660EE752" w14:textId="77777777" w:rsidR="00A1237F" w:rsidRPr="00A2713C" w:rsidRDefault="00A1237F" w:rsidP="00A1237F">
      <w:pPr>
        <w:pStyle w:val="ListParagraph"/>
        <w:widowControl w:val="0"/>
        <w:tabs>
          <w:tab w:val="left" w:pos="1374"/>
        </w:tabs>
        <w:autoSpaceDE w:val="0"/>
        <w:autoSpaceDN w:val="0"/>
        <w:ind w:left="567" w:right="438" w:hanging="141"/>
        <w:jc w:val="both"/>
        <w:rPr>
          <w:rFonts w:ascii="Aptos" w:hAnsi="Aptos" w:cs="Arial"/>
          <w:szCs w:val="18"/>
        </w:rPr>
      </w:pPr>
    </w:p>
    <w:p w14:paraId="64CD348A" w14:textId="77777777" w:rsidR="00A1237F" w:rsidRPr="00A2713C" w:rsidRDefault="00A1237F" w:rsidP="00A1237F">
      <w:pPr>
        <w:pStyle w:val="ListParagraph"/>
        <w:widowControl w:val="0"/>
        <w:tabs>
          <w:tab w:val="left" w:pos="1374"/>
        </w:tabs>
        <w:autoSpaceDE w:val="0"/>
        <w:autoSpaceDN w:val="0"/>
        <w:ind w:left="1418" w:right="438" w:hanging="1418"/>
        <w:rPr>
          <w:rFonts w:ascii="Aptos" w:hAnsi="Aptos" w:cs="Arial"/>
          <w:szCs w:val="18"/>
        </w:rPr>
      </w:pPr>
      <w:r w:rsidRPr="00A2713C">
        <w:rPr>
          <w:rFonts w:ascii="Aptos" w:hAnsi="Aptos" w:cs="Arial"/>
          <w:szCs w:val="18"/>
        </w:rPr>
        <w:t>How we are managing these risks</w:t>
      </w:r>
    </w:p>
    <w:p w14:paraId="2F6586B9" w14:textId="77777777" w:rsidR="00A1237F" w:rsidRPr="00A2713C" w:rsidRDefault="00A1237F" w:rsidP="00A1237F">
      <w:pPr>
        <w:pStyle w:val="BodyText"/>
        <w:rPr>
          <w:rFonts w:ascii="Aptos" w:hAnsi="Aptos"/>
          <w:b/>
          <w:sz w:val="18"/>
          <w:szCs w:val="18"/>
        </w:rPr>
      </w:pPr>
    </w:p>
    <w:p w14:paraId="64EE32F5"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sidRPr="00A2713C">
        <w:rPr>
          <w:rFonts w:ascii="Aptos" w:hAnsi="Aptos" w:cs="Arial"/>
          <w:szCs w:val="18"/>
        </w:rPr>
        <w:t>Implementing our Best Value Action Plan</w:t>
      </w:r>
      <w:r>
        <w:rPr>
          <w:rFonts w:ascii="Aptos" w:hAnsi="Aptos" w:cs="Arial"/>
          <w:szCs w:val="18"/>
        </w:rPr>
        <w:t xml:space="preserve"> and embedding this in what we do</w:t>
      </w:r>
      <w:r w:rsidRPr="00A2713C">
        <w:rPr>
          <w:rFonts w:ascii="Aptos" w:hAnsi="Aptos" w:cs="Arial"/>
          <w:szCs w:val="18"/>
        </w:rPr>
        <w:t>;</w:t>
      </w:r>
    </w:p>
    <w:p w14:paraId="2125D359" w14:textId="77777777" w:rsidR="00A1237F" w:rsidRDefault="00A1237F" w:rsidP="00A1237F">
      <w:pPr>
        <w:pStyle w:val="ListParagraph"/>
        <w:widowControl w:val="0"/>
        <w:numPr>
          <w:ilvl w:val="1"/>
          <w:numId w:val="22"/>
        </w:numPr>
        <w:tabs>
          <w:tab w:val="left" w:pos="1374"/>
        </w:tabs>
        <w:autoSpaceDE w:val="0"/>
        <w:autoSpaceDN w:val="0"/>
        <w:ind w:left="567" w:hanging="141"/>
        <w:rPr>
          <w:rFonts w:ascii="Aptos" w:hAnsi="Aptos" w:cs="Arial"/>
          <w:szCs w:val="18"/>
        </w:rPr>
      </w:pPr>
      <w:r w:rsidRPr="00A2713C">
        <w:rPr>
          <w:rFonts w:ascii="Aptos" w:hAnsi="Aptos" w:cs="Arial"/>
          <w:szCs w:val="18"/>
        </w:rPr>
        <w:t>Financial</w:t>
      </w:r>
      <w:r w:rsidRPr="00A2713C">
        <w:rPr>
          <w:rFonts w:ascii="Aptos" w:hAnsi="Aptos" w:cs="Arial"/>
          <w:spacing w:val="-4"/>
          <w:szCs w:val="18"/>
        </w:rPr>
        <w:t xml:space="preserve"> planning, </w:t>
      </w:r>
      <w:r w:rsidRPr="00A2713C">
        <w:rPr>
          <w:rFonts w:ascii="Aptos" w:hAnsi="Aptos" w:cs="Arial"/>
          <w:szCs w:val="18"/>
        </w:rPr>
        <w:t>monitoring</w:t>
      </w:r>
      <w:r w:rsidRPr="00A2713C">
        <w:rPr>
          <w:rFonts w:ascii="Aptos" w:hAnsi="Aptos" w:cs="Arial"/>
          <w:spacing w:val="-3"/>
          <w:szCs w:val="18"/>
        </w:rPr>
        <w:t xml:space="preserve"> </w:t>
      </w:r>
      <w:r w:rsidRPr="00A2713C">
        <w:rPr>
          <w:rFonts w:ascii="Aptos" w:hAnsi="Aptos" w:cs="Arial"/>
          <w:szCs w:val="18"/>
        </w:rPr>
        <w:t>and</w:t>
      </w:r>
      <w:r w:rsidRPr="00A2713C">
        <w:rPr>
          <w:rFonts w:ascii="Aptos" w:hAnsi="Aptos" w:cs="Arial"/>
          <w:spacing w:val="-5"/>
          <w:szCs w:val="18"/>
        </w:rPr>
        <w:t xml:space="preserve"> </w:t>
      </w:r>
      <w:r w:rsidRPr="00A2713C">
        <w:rPr>
          <w:rFonts w:ascii="Aptos" w:hAnsi="Aptos" w:cs="Arial"/>
          <w:szCs w:val="18"/>
        </w:rPr>
        <w:t>review, including planning in the short to medium and medium to long term;</w:t>
      </w:r>
    </w:p>
    <w:p w14:paraId="4329B7DA" w14:textId="77777777" w:rsidR="00A1237F" w:rsidRPr="00A2713C" w:rsidRDefault="00A1237F" w:rsidP="00A1237F">
      <w:pPr>
        <w:pStyle w:val="ListParagraph"/>
        <w:widowControl w:val="0"/>
        <w:numPr>
          <w:ilvl w:val="1"/>
          <w:numId w:val="22"/>
        </w:numPr>
        <w:tabs>
          <w:tab w:val="left" w:pos="1374"/>
        </w:tabs>
        <w:autoSpaceDE w:val="0"/>
        <w:autoSpaceDN w:val="0"/>
        <w:ind w:left="567" w:hanging="141"/>
        <w:rPr>
          <w:rFonts w:ascii="Aptos" w:hAnsi="Aptos" w:cs="Arial"/>
          <w:szCs w:val="18"/>
        </w:rPr>
      </w:pPr>
      <w:r>
        <w:rPr>
          <w:rFonts w:ascii="Aptos" w:hAnsi="Aptos" w:cs="Arial"/>
          <w:szCs w:val="18"/>
        </w:rPr>
        <w:t>Delivering our Transformation Programme for increased income generation opportunities, as well as service redesigns to reduce the cost burden through improved efficiency and effectiveness measures and spend-to-save measures;</w:t>
      </w:r>
    </w:p>
    <w:p w14:paraId="327EFAB7"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sidRPr="00A2713C">
        <w:rPr>
          <w:rFonts w:ascii="Aptos" w:hAnsi="Aptos" w:cs="Arial"/>
          <w:szCs w:val="18"/>
        </w:rPr>
        <w:t>Working</w:t>
      </w:r>
      <w:r w:rsidRPr="00A2713C">
        <w:rPr>
          <w:rFonts w:ascii="Aptos" w:hAnsi="Aptos" w:cs="Arial"/>
          <w:spacing w:val="-5"/>
          <w:szCs w:val="18"/>
        </w:rPr>
        <w:t xml:space="preserve"> </w:t>
      </w:r>
      <w:r w:rsidRPr="00A2713C">
        <w:rPr>
          <w:rFonts w:ascii="Aptos" w:hAnsi="Aptos" w:cs="Arial"/>
          <w:szCs w:val="18"/>
        </w:rPr>
        <w:t>within</w:t>
      </w:r>
      <w:r w:rsidRPr="00A2713C">
        <w:rPr>
          <w:rFonts w:ascii="Aptos" w:hAnsi="Aptos" w:cs="Arial"/>
          <w:spacing w:val="-5"/>
          <w:szCs w:val="18"/>
        </w:rPr>
        <w:t xml:space="preserve"> </w:t>
      </w:r>
      <w:r w:rsidRPr="00A2713C">
        <w:rPr>
          <w:rFonts w:ascii="Aptos" w:hAnsi="Aptos" w:cs="Arial"/>
          <w:szCs w:val="18"/>
        </w:rPr>
        <w:t>Moray</w:t>
      </w:r>
      <w:r w:rsidRPr="00A2713C">
        <w:rPr>
          <w:rFonts w:ascii="Aptos" w:hAnsi="Aptos" w:cs="Arial"/>
          <w:spacing w:val="-3"/>
          <w:szCs w:val="18"/>
        </w:rPr>
        <w:t xml:space="preserve"> </w:t>
      </w:r>
      <w:r w:rsidRPr="00A2713C">
        <w:rPr>
          <w:rFonts w:ascii="Aptos" w:hAnsi="Aptos" w:cs="Arial"/>
          <w:szCs w:val="18"/>
        </w:rPr>
        <w:t>Economic</w:t>
      </w:r>
      <w:r w:rsidRPr="00A2713C">
        <w:rPr>
          <w:rFonts w:ascii="Aptos" w:hAnsi="Aptos" w:cs="Arial"/>
          <w:spacing w:val="-4"/>
          <w:szCs w:val="18"/>
        </w:rPr>
        <w:t xml:space="preserve"> </w:t>
      </w:r>
      <w:r w:rsidRPr="00A2713C">
        <w:rPr>
          <w:rFonts w:ascii="Aptos" w:hAnsi="Aptos" w:cs="Arial"/>
          <w:szCs w:val="18"/>
        </w:rPr>
        <w:t>Partnership</w:t>
      </w:r>
      <w:r w:rsidRPr="00A2713C">
        <w:rPr>
          <w:rFonts w:ascii="Aptos" w:hAnsi="Aptos" w:cs="Arial"/>
          <w:spacing w:val="-4"/>
          <w:szCs w:val="18"/>
        </w:rPr>
        <w:t xml:space="preserve"> </w:t>
      </w:r>
      <w:r w:rsidRPr="00A2713C">
        <w:rPr>
          <w:rFonts w:ascii="Aptos" w:hAnsi="Aptos" w:cs="Arial"/>
          <w:szCs w:val="18"/>
        </w:rPr>
        <w:t>to</w:t>
      </w:r>
      <w:r w:rsidRPr="00A2713C">
        <w:rPr>
          <w:rFonts w:ascii="Aptos" w:hAnsi="Aptos" w:cs="Arial"/>
          <w:spacing w:val="-3"/>
          <w:szCs w:val="18"/>
        </w:rPr>
        <w:t xml:space="preserve"> </w:t>
      </w:r>
      <w:r w:rsidRPr="00A2713C">
        <w:rPr>
          <w:rFonts w:ascii="Aptos" w:hAnsi="Aptos" w:cs="Arial"/>
          <w:szCs w:val="18"/>
        </w:rPr>
        <w:t>support</w:t>
      </w:r>
      <w:r w:rsidRPr="00A2713C">
        <w:rPr>
          <w:rFonts w:ascii="Aptos" w:hAnsi="Aptos" w:cs="Arial"/>
          <w:spacing w:val="-4"/>
          <w:szCs w:val="18"/>
        </w:rPr>
        <w:t xml:space="preserve"> </w:t>
      </w:r>
      <w:r w:rsidRPr="00A2713C">
        <w:rPr>
          <w:rFonts w:ascii="Aptos" w:hAnsi="Aptos" w:cs="Arial"/>
          <w:szCs w:val="18"/>
        </w:rPr>
        <w:t>the</w:t>
      </w:r>
      <w:r w:rsidRPr="00A2713C">
        <w:rPr>
          <w:rFonts w:ascii="Aptos" w:hAnsi="Aptos" w:cs="Arial"/>
          <w:spacing w:val="-4"/>
          <w:szCs w:val="18"/>
        </w:rPr>
        <w:t xml:space="preserve"> </w:t>
      </w:r>
      <w:r w:rsidRPr="00A2713C">
        <w:rPr>
          <w:rFonts w:ascii="Aptos" w:hAnsi="Aptos" w:cs="Arial"/>
          <w:szCs w:val="18"/>
        </w:rPr>
        <w:t>local</w:t>
      </w:r>
      <w:r w:rsidRPr="00A2713C">
        <w:rPr>
          <w:rFonts w:ascii="Aptos" w:hAnsi="Aptos" w:cs="Arial"/>
          <w:spacing w:val="-4"/>
          <w:szCs w:val="18"/>
        </w:rPr>
        <w:t xml:space="preserve"> </w:t>
      </w:r>
      <w:r w:rsidRPr="00A2713C">
        <w:rPr>
          <w:rFonts w:ascii="Aptos" w:hAnsi="Aptos" w:cs="Arial"/>
          <w:szCs w:val="18"/>
        </w:rPr>
        <w:t>economy;</w:t>
      </w:r>
    </w:p>
    <w:p w14:paraId="4C651420"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sidRPr="00A2713C">
        <w:rPr>
          <w:rFonts w:ascii="Aptos" w:hAnsi="Aptos" w:cs="Arial"/>
          <w:szCs w:val="18"/>
        </w:rPr>
        <w:t>Developing</w:t>
      </w:r>
      <w:r w:rsidRPr="00A2713C">
        <w:rPr>
          <w:rFonts w:ascii="Aptos" w:hAnsi="Aptos" w:cs="Arial"/>
          <w:spacing w:val="-7"/>
          <w:szCs w:val="18"/>
        </w:rPr>
        <w:t xml:space="preserve"> </w:t>
      </w:r>
      <w:r w:rsidRPr="00A2713C">
        <w:rPr>
          <w:rFonts w:ascii="Aptos" w:hAnsi="Aptos" w:cs="Arial"/>
          <w:szCs w:val="18"/>
        </w:rPr>
        <w:t>Community</w:t>
      </w:r>
      <w:r w:rsidRPr="00A2713C">
        <w:rPr>
          <w:rFonts w:ascii="Aptos" w:hAnsi="Aptos" w:cs="Arial"/>
          <w:spacing w:val="-7"/>
          <w:szCs w:val="18"/>
        </w:rPr>
        <w:t xml:space="preserve"> </w:t>
      </w:r>
      <w:r w:rsidRPr="00A2713C">
        <w:rPr>
          <w:rFonts w:ascii="Aptos" w:hAnsi="Aptos" w:cs="Arial"/>
          <w:szCs w:val="18"/>
        </w:rPr>
        <w:t>Wealth</w:t>
      </w:r>
      <w:r w:rsidRPr="00A2713C">
        <w:rPr>
          <w:rFonts w:ascii="Aptos" w:hAnsi="Aptos" w:cs="Arial"/>
          <w:spacing w:val="-7"/>
          <w:szCs w:val="18"/>
        </w:rPr>
        <w:t xml:space="preserve"> </w:t>
      </w:r>
      <w:r w:rsidRPr="00A2713C">
        <w:rPr>
          <w:rFonts w:ascii="Aptos" w:hAnsi="Aptos" w:cs="Arial"/>
          <w:szCs w:val="18"/>
        </w:rPr>
        <w:t>Building;</w:t>
      </w:r>
    </w:p>
    <w:p w14:paraId="5CC1DAB4"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Pr>
          <w:rFonts w:ascii="Aptos" w:hAnsi="Aptos" w:cs="Arial"/>
          <w:szCs w:val="18"/>
        </w:rPr>
        <w:t>Developing</w:t>
      </w:r>
      <w:r w:rsidRPr="00A2713C">
        <w:rPr>
          <w:rFonts w:ascii="Aptos" w:hAnsi="Aptos" w:cs="Arial"/>
          <w:szCs w:val="18"/>
        </w:rPr>
        <w:t xml:space="preserve"> teams with expertise in bidding for funds;</w:t>
      </w:r>
    </w:p>
    <w:p w14:paraId="13F00562"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sidRPr="00A2713C">
        <w:rPr>
          <w:rFonts w:ascii="Aptos" w:hAnsi="Aptos" w:cs="Arial"/>
          <w:szCs w:val="18"/>
        </w:rPr>
        <w:t xml:space="preserve">Workforce </w:t>
      </w:r>
      <w:r>
        <w:rPr>
          <w:rFonts w:ascii="Aptos" w:hAnsi="Aptos" w:cs="Arial"/>
          <w:szCs w:val="18"/>
        </w:rPr>
        <w:t>planning, including successful completion of Phase 1 management restructure in 2025/26;</w:t>
      </w:r>
    </w:p>
    <w:p w14:paraId="7A0B39D8" w14:textId="77777777" w:rsidR="00A1237F" w:rsidRPr="00A2713C" w:rsidRDefault="00A1237F" w:rsidP="00A1237F">
      <w:pPr>
        <w:pStyle w:val="ListParagraph"/>
        <w:widowControl w:val="0"/>
        <w:numPr>
          <w:ilvl w:val="1"/>
          <w:numId w:val="22"/>
        </w:numPr>
        <w:tabs>
          <w:tab w:val="left" w:pos="1374"/>
        </w:tabs>
        <w:autoSpaceDE w:val="0"/>
        <w:autoSpaceDN w:val="0"/>
        <w:ind w:left="567" w:hanging="141"/>
        <w:rPr>
          <w:rFonts w:ascii="Aptos" w:hAnsi="Aptos" w:cs="Arial"/>
          <w:szCs w:val="18"/>
        </w:rPr>
      </w:pPr>
      <w:r w:rsidRPr="00A2713C">
        <w:rPr>
          <w:rFonts w:ascii="Aptos" w:hAnsi="Aptos" w:cs="Arial"/>
          <w:szCs w:val="18"/>
        </w:rPr>
        <w:t>Tackling capital plan slippage by implementing stronger capital reporting and challenging budget manager optimism</w:t>
      </w:r>
      <w:r>
        <w:rPr>
          <w:rFonts w:ascii="Aptos" w:hAnsi="Aptos" w:cs="Arial"/>
          <w:szCs w:val="18"/>
        </w:rPr>
        <w:t>;</w:t>
      </w:r>
    </w:p>
    <w:p w14:paraId="1BB70AFB"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sidRPr="00A2713C">
        <w:rPr>
          <w:rFonts w:ascii="Aptos" w:hAnsi="Aptos" w:cs="Arial"/>
          <w:szCs w:val="18"/>
        </w:rPr>
        <w:t>Joint</w:t>
      </w:r>
      <w:r w:rsidRPr="00A2713C">
        <w:rPr>
          <w:rFonts w:ascii="Aptos" w:hAnsi="Aptos" w:cs="Arial"/>
          <w:spacing w:val="-2"/>
          <w:szCs w:val="18"/>
        </w:rPr>
        <w:t xml:space="preserve"> </w:t>
      </w:r>
      <w:r w:rsidRPr="00A2713C">
        <w:rPr>
          <w:rFonts w:ascii="Aptos" w:hAnsi="Aptos" w:cs="Arial"/>
          <w:szCs w:val="18"/>
        </w:rPr>
        <w:t>monitoring</w:t>
      </w:r>
      <w:r w:rsidRPr="00A2713C">
        <w:rPr>
          <w:rFonts w:ascii="Aptos" w:hAnsi="Aptos" w:cs="Arial"/>
          <w:spacing w:val="-2"/>
          <w:szCs w:val="18"/>
        </w:rPr>
        <w:t xml:space="preserve"> </w:t>
      </w:r>
      <w:r w:rsidRPr="00A2713C">
        <w:rPr>
          <w:rFonts w:ascii="Aptos" w:hAnsi="Aptos" w:cs="Arial"/>
          <w:szCs w:val="18"/>
        </w:rPr>
        <w:t>reviews</w:t>
      </w:r>
      <w:r w:rsidRPr="00A2713C">
        <w:rPr>
          <w:rFonts w:ascii="Aptos" w:hAnsi="Aptos" w:cs="Arial"/>
          <w:spacing w:val="-1"/>
          <w:szCs w:val="18"/>
        </w:rPr>
        <w:t xml:space="preserve"> </w:t>
      </w:r>
      <w:r w:rsidRPr="00A2713C">
        <w:rPr>
          <w:rFonts w:ascii="Aptos" w:hAnsi="Aptos" w:cs="Arial"/>
          <w:szCs w:val="18"/>
        </w:rPr>
        <w:t>with</w:t>
      </w:r>
      <w:r w:rsidRPr="00A2713C">
        <w:rPr>
          <w:rFonts w:ascii="Aptos" w:hAnsi="Aptos" w:cs="Arial"/>
          <w:spacing w:val="-3"/>
          <w:szCs w:val="18"/>
        </w:rPr>
        <w:t xml:space="preserve"> </w:t>
      </w:r>
      <w:r w:rsidRPr="00A2713C">
        <w:rPr>
          <w:rFonts w:ascii="Aptos" w:hAnsi="Aptos" w:cs="Arial"/>
          <w:szCs w:val="18"/>
        </w:rPr>
        <w:t>MIJB</w:t>
      </w:r>
      <w:r w:rsidRPr="00A2713C">
        <w:rPr>
          <w:rFonts w:ascii="Aptos" w:hAnsi="Aptos" w:cs="Arial"/>
          <w:spacing w:val="-2"/>
          <w:szCs w:val="18"/>
        </w:rPr>
        <w:t xml:space="preserve"> </w:t>
      </w:r>
      <w:r w:rsidRPr="00A2713C">
        <w:rPr>
          <w:rFonts w:ascii="Aptos" w:hAnsi="Aptos" w:cs="Arial"/>
          <w:szCs w:val="18"/>
        </w:rPr>
        <w:t>officers</w:t>
      </w:r>
      <w:r w:rsidRPr="00A2713C">
        <w:rPr>
          <w:rFonts w:ascii="Aptos" w:hAnsi="Aptos" w:cs="Arial"/>
          <w:spacing w:val="-2"/>
          <w:szCs w:val="18"/>
        </w:rPr>
        <w:t xml:space="preserve"> </w:t>
      </w:r>
      <w:r w:rsidRPr="00A2713C">
        <w:rPr>
          <w:rFonts w:ascii="Aptos" w:hAnsi="Aptos" w:cs="Arial"/>
          <w:szCs w:val="18"/>
        </w:rPr>
        <w:t>and</w:t>
      </w:r>
      <w:r w:rsidRPr="00A2713C">
        <w:rPr>
          <w:rFonts w:ascii="Aptos" w:hAnsi="Aptos" w:cs="Arial"/>
          <w:spacing w:val="-3"/>
          <w:szCs w:val="18"/>
        </w:rPr>
        <w:t xml:space="preserve"> </w:t>
      </w:r>
      <w:r w:rsidRPr="00A2713C">
        <w:rPr>
          <w:rFonts w:ascii="Aptos" w:hAnsi="Aptos" w:cs="Arial"/>
          <w:szCs w:val="18"/>
        </w:rPr>
        <w:t>officers</w:t>
      </w:r>
      <w:r w:rsidRPr="00A2713C">
        <w:rPr>
          <w:rFonts w:ascii="Aptos" w:hAnsi="Aptos" w:cs="Arial"/>
          <w:spacing w:val="-2"/>
          <w:szCs w:val="18"/>
        </w:rPr>
        <w:t xml:space="preserve"> </w:t>
      </w:r>
      <w:r w:rsidRPr="00A2713C">
        <w:rPr>
          <w:rFonts w:ascii="Aptos" w:hAnsi="Aptos" w:cs="Arial"/>
          <w:szCs w:val="18"/>
        </w:rPr>
        <w:t>and</w:t>
      </w:r>
      <w:r w:rsidRPr="00A2713C">
        <w:rPr>
          <w:rFonts w:ascii="Aptos" w:hAnsi="Aptos" w:cs="Arial"/>
          <w:spacing w:val="-3"/>
          <w:szCs w:val="18"/>
        </w:rPr>
        <w:t xml:space="preserve"> </w:t>
      </w:r>
      <w:r w:rsidRPr="00A2713C">
        <w:rPr>
          <w:rFonts w:ascii="Aptos" w:hAnsi="Aptos" w:cs="Arial"/>
          <w:szCs w:val="18"/>
        </w:rPr>
        <w:t>Board</w:t>
      </w:r>
      <w:r w:rsidRPr="00A2713C">
        <w:rPr>
          <w:rFonts w:ascii="Aptos" w:hAnsi="Aptos" w:cs="Arial"/>
          <w:spacing w:val="-2"/>
          <w:szCs w:val="18"/>
        </w:rPr>
        <w:t xml:space="preserve"> </w:t>
      </w:r>
      <w:r w:rsidRPr="00A2713C">
        <w:rPr>
          <w:rFonts w:ascii="Aptos" w:hAnsi="Aptos" w:cs="Arial"/>
          <w:szCs w:val="18"/>
        </w:rPr>
        <w:t>members</w:t>
      </w:r>
      <w:r w:rsidRPr="00A2713C">
        <w:rPr>
          <w:rFonts w:ascii="Aptos" w:hAnsi="Aptos" w:cs="Arial"/>
          <w:spacing w:val="-1"/>
          <w:szCs w:val="18"/>
        </w:rPr>
        <w:t xml:space="preserve"> </w:t>
      </w:r>
      <w:r w:rsidRPr="00A2713C">
        <w:rPr>
          <w:rFonts w:ascii="Aptos" w:hAnsi="Aptos" w:cs="Arial"/>
          <w:szCs w:val="18"/>
        </w:rPr>
        <w:t>from</w:t>
      </w:r>
      <w:r w:rsidRPr="00A2713C">
        <w:rPr>
          <w:rFonts w:ascii="Aptos" w:hAnsi="Aptos" w:cs="Arial"/>
          <w:spacing w:val="-2"/>
          <w:szCs w:val="18"/>
        </w:rPr>
        <w:t xml:space="preserve"> </w:t>
      </w:r>
      <w:r w:rsidRPr="00A2713C">
        <w:rPr>
          <w:rFonts w:ascii="Aptos" w:hAnsi="Aptos" w:cs="Arial"/>
          <w:szCs w:val="18"/>
        </w:rPr>
        <w:t>NHS</w:t>
      </w:r>
      <w:r w:rsidRPr="00A2713C">
        <w:rPr>
          <w:rFonts w:ascii="Aptos" w:hAnsi="Aptos" w:cs="Arial"/>
          <w:spacing w:val="-3"/>
          <w:szCs w:val="18"/>
        </w:rPr>
        <w:t xml:space="preserve"> </w:t>
      </w:r>
      <w:r w:rsidRPr="00A2713C">
        <w:rPr>
          <w:rFonts w:ascii="Aptos" w:hAnsi="Aptos" w:cs="Arial"/>
          <w:szCs w:val="18"/>
        </w:rPr>
        <w:t>Grampian;</w:t>
      </w:r>
    </w:p>
    <w:p w14:paraId="582D0E3B"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sidRPr="00A2713C">
        <w:rPr>
          <w:rFonts w:ascii="Aptos" w:hAnsi="Aptos" w:cs="Arial"/>
          <w:szCs w:val="18"/>
        </w:rPr>
        <w:t>We</w:t>
      </w:r>
      <w:r w:rsidRPr="00A2713C">
        <w:rPr>
          <w:rFonts w:ascii="Aptos" w:hAnsi="Aptos" w:cs="Arial"/>
          <w:spacing w:val="-5"/>
          <w:szCs w:val="18"/>
        </w:rPr>
        <w:t xml:space="preserve"> are carrying out</w:t>
      </w:r>
      <w:r w:rsidRPr="00A2713C">
        <w:rPr>
          <w:rFonts w:ascii="Aptos" w:hAnsi="Aptos" w:cs="Arial"/>
          <w:spacing w:val="-4"/>
          <w:szCs w:val="18"/>
        </w:rPr>
        <w:t xml:space="preserve"> </w:t>
      </w:r>
      <w:r w:rsidRPr="00A2713C">
        <w:rPr>
          <w:rFonts w:ascii="Aptos" w:hAnsi="Aptos" w:cs="Arial"/>
          <w:szCs w:val="18"/>
        </w:rPr>
        <w:t>a</w:t>
      </w:r>
      <w:r w:rsidRPr="00A2713C">
        <w:rPr>
          <w:rFonts w:ascii="Aptos" w:hAnsi="Aptos" w:cs="Arial"/>
          <w:spacing w:val="-5"/>
          <w:szCs w:val="18"/>
        </w:rPr>
        <w:t xml:space="preserve"> </w:t>
      </w:r>
      <w:r w:rsidRPr="00A2713C">
        <w:rPr>
          <w:rFonts w:ascii="Aptos" w:hAnsi="Aptos" w:cs="Arial"/>
          <w:szCs w:val="18"/>
        </w:rPr>
        <w:t>comprehensive</w:t>
      </w:r>
      <w:r w:rsidRPr="00A2713C">
        <w:rPr>
          <w:rFonts w:ascii="Aptos" w:hAnsi="Aptos" w:cs="Arial"/>
          <w:spacing w:val="-3"/>
          <w:szCs w:val="18"/>
        </w:rPr>
        <w:t xml:space="preserve"> </w:t>
      </w:r>
      <w:r w:rsidRPr="00A2713C">
        <w:rPr>
          <w:rFonts w:ascii="Aptos" w:hAnsi="Aptos" w:cs="Arial"/>
          <w:szCs w:val="18"/>
        </w:rPr>
        <w:t>Learning</w:t>
      </w:r>
      <w:r w:rsidRPr="00A2713C">
        <w:rPr>
          <w:rFonts w:ascii="Aptos" w:hAnsi="Aptos" w:cs="Arial"/>
          <w:spacing w:val="-5"/>
          <w:szCs w:val="18"/>
        </w:rPr>
        <w:t xml:space="preserve"> </w:t>
      </w:r>
      <w:r w:rsidRPr="00A2713C">
        <w:rPr>
          <w:rFonts w:ascii="Aptos" w:hAnsi="Aptos" w:cs="Arial"/>
          <w:szCs w:val="18"/>
        </w:rPr>
        <w:t>Estate</w:t>
      </w:r>
      <w:r w:rsidRPr="00A2713C">
        <w:rPr>
          <w:rFonts w:ascii="Aptos" w:hAnsi="Aptos" w:cs="Arial"/>
          <w:spacing w:val="-3"/>
          <w:szCs w:val="18"/>
        </w:rPr>
        <w:t xml:space="preserve"> </w:t>
      </w:r>
      <w:r w:rsidRPr="00A2713C">
        <w:rPr>
          <w:rFonts w:ascii="Aptos" w:hAnsi="Aptos" w:cs="Arial"/>
          <w:szCs w:val="18"/>
        </w:rPr>
        <w:t>Review;</w:t>
      </w:r>
    </w:p>
    <w:p w14:paraId="5387DF79" w14:textId="77777777" w:rsidR="00A1237F" w:rsidRPr="00A2713C" w:rsidRDefault="00A1237F" w:rsidP="00A1237F">
      <w:pPr>
        <w:pStyle w:val="ListParagraph"/>
        <w:widowControl w:val="0"/>
        <w:numPr>
          <w:ilvl w:val="1"/>
          <w:numId w:val="22"/>
        </w:numPr>
        <w:tabs>
          <w:tab w:val="left" w:pos="1374"/>
        </w:tabs>
        <w:autoSpaceDE w:val="0"/>
        <w:autoSpaceDN w:val="0"/>
        <w:ind w:left="709" w:hanging="283"/>
        <w:rPr>
          <w:rFonts w:ascii="Aptos" w:hAnsi="Aptos" w:cs="Arial"/>
          <w:szCs w:val="18"/>
        </w:rPr>
      </w:pPr>
      <w:r w:rsidRPr="00A2713C">
        <w:rPr>
          <w:rFonts w:ascii="Aptos" w:hAnsi="Aptos" w:cs="Arial"/>
          <w:szCs w:val="18"/>
        </w:rPr>
        <w:t>We have mapped out a high-level route map to net zero.</w:t>
      </w:r>
    </w:p>
    <w:p w14:paraId="1E951055" w14:textId="77777777" w:rsidR="00A1237F" w:rsidRPr="00A2713C" w:rsidRDefault="00A1237F" w:rsidP="00A1237F">
      <w:pPr>
        <w:pStyle w:val="ListParagraph"/>
        <w:widowControl w:val="0"/>
        <w:tabs>
          <w:tab w:val="left" w:pos="1374"/>
        </w:tabs>
        <w:autoSpaceDE w:val="0"/>
        <w:autoSpaceDN w:val="0"/>
        <w:ind w:left="7798"/>
        <w:rPr>
          <w:rFonts w:ascii="Aptos" w:hAnsi="Aptos" w:cs="Arial"/>
          <w:szCs w:val="18"/>
        </w:rPr>
      </w:pPr>
    </w:p>
    <w:p w14:paraId="57A04B85" w14:textId="77777777" w:rsidR="00A1237F" w:rsidRPr="00A2713C" w:rsidRDefault="00A1237F" w:rsidP="00A1237F">
      <w:pPr>
        <w:pStyle w:val="ListParagraph"/>
        <w:widowControl w:val="0"/>
        <w:tabs>
          <w:tab w:val="left" w:pos="1374"/>
        </w:tabs>
        <w:autoSpaceDE w:val="0"/>
        <w:autoSpaceDN w:val="0"/>
        <w:ind w:left="7798" w:hanging="7798"/>
        <w:rPr>
          <w:rFonts w:ascii="Aptos" w:hAnsi="Aptos"/>
          <w:color w:val="244061" w:themeColor="accent1" w:themeShade="80"/>
          <w:szCs w:val="18"/>
        </w:rPr>
      </w:pPr>
      <w:r w:rsidRPr="00A2713C">
        <w:rPr>
          <w:rFonts w:ascii="Aptos" w:hAnsi="Aptos" w:cs="Arial"/>
          <w:color w:val="244061" w:themeColor="accent1" w:themeShade="80"/>
          <w:szCs w:val="18"/>
        </w:rPr>
        <w:t>…….and opportunities</w:t>
      </w:r>
    </w:p>
    <w:p w14:paraId="3B7E0176" w14:textId="77777777" w:rsidR="00A1237F" w:rsidRPr="00A2713C" w:rsidRDefault="00A1237F" w:rsidP="00A1237F">
      <w:pPr>
        <w:pStyle w:val="Heading6"/>
        <w:spacing w:before="0"/>
        <w:ind w:hanging="6947"/>
        <w:rPr>
          <w:rFonts w:ascii="Aptos" w:hAnsi="Aptos" w:cs="Arial"/>
          <w:szCs w:val="18"/>
        </w:rPr>
      </w:pPr>
      <w:r w:rsidRPr="00A2713C">
        <w:rPr>
          <w:rFonts w:ascii="Aptos" w:hAnsi="Aptos" w:cs="Arial"/>
          <w:szCs w:val="18"/>
        </w:rPr>
        <w:t>...</w:t>
      </w:r>
      <w:r w:rsidRPr="00A2713C">
        <w:rPr>
          <w:rFonts w:ascii="Aptos" w:hAnsi="Aptos" w:cs="Arial"/>
          <w:spacing w:val="-1"/>
          <w:szCs w:val="18"/>
        </w:rPr>
        <w:t xml:space="preserve"> </w:t>
      </w:r>
      <w:r w:rsidRPr="00A2713C">
        <w:rPr>
          <w:rFonts w:ascii="Aptos" w:hAnsi="Aptos" w:cs="Arial"/>
          <w:szCs w:val="18"/>
        </w:rPr>
        <w:t>and</w:t>
      </w:r>
      <w:r w:rsidRPr="00A2713C">
        <w:rPr>
          <w:rFonts w:ascii="Aptos" w:hAnsi="Aptos" w:cs="Arial"/>
          <w:spacing w:val="-1"/>
          <w:szCs w:val="18"/>
        </w:rPr>
        <w:t xml:space="preserve"> </w:t>
      </w:r>
      <w:r w:rsidRPr="00A2713C">
        <w:rPr>
          <w:rFonts w:ascii="Aptos" w:hAnsi="Aptos" w:cs="Arial"/>
          <w:szCs w:val="18"/>
        </w:rPr>
        <w:t>potential</w:t>
      </w:r>
      <w:r w:rsidRPr="00A2713C">
        <w:rPr>
          <w:rFonts w:ascii="Aptos" w:hAnsi="Aptos" w:cs="Arial"/>
          <w:spacing w:val="-1"/>
          <w:szCs w:val="18"/>
        </w:rPr>
        <w:t xml:space="preserve"> </w:t>
      </w:r>
      <w:r w:rsidRPr="00A2713C">
        <w:rPr>
          <w:rFonts w:ascii="Aptos" w:hAnsi="Aptos" w:cs="Arial"/>
          <w:szCs w:val="18"/>
        </w:rPr>
        <w:t>opportunities:</w:t>
      </w:r>
    </w:p>
    <w:p w14:paraId="6C0AE508" w14:textId="77777777" w:rsidR="00A1237F" w:rsidRPr="00A2713C"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sidRPr="00A2713C">
        <w:rPr>
          <w:rFonts w:ascii="Aptos" w:hAnsi="Aptos" w:cs="Arial"/>
          <w:szCs w:val="18"/>
        </w:rPr>
        <w:t>The</w:t>
      </w:r>
      <w:r w:rsidRPr="00A2713C">
        <w:rPr>
          <w:rFonts w:ascii="Aptos" w:hAnsi="Aptos" w:cs="Arial"/>
          <w:spacing w:val="-4"/>
          <w:szCs w:val="18"/>
        </w:rPr>
        <w:t xml:space="preserve"> </w:t>
      </w:r>
      <w:r w:rsidRPr="00A2713C">
        <w:rPr>
          <w:rFonts w:ascii="Aptos" w:hAnsi="Aptos" w:cs="Arial"/>
          <w:szCs w:val="18"/>
        </w:rPr>
        <w:t>Moray</w:t>
      </w:r>
      <w:r w:rsidRPr="00A2713C">
        <w:rPr>
          <w:rFonts w:ascii="Aptos" w:hAnsi="Aptos" w:cs="Arial"/>
          <w:spacing w:val="-4"/>
          <w:szCs w:val="18"/>
        </w:rPr>
        <w:t xml:space="preserve"> </w:t>
      </w:r>
      <w:r w:rsidRPr="00A2713C">
        <w:rPr>
          <w:rFonts w:ascii="Aptos" w:hAnsi="Aptos" w:cs="Arial"/>
          <w:szCs w:val="18"/>
        </w:rPr>
        <w:t>Growth</w:t>
      </w:r>
      <w:r w:rsidRPr="00A2713C">
        <w:rPr>
          <w:rFonts w:ascii="Aptos" w:hAnsi="Aptos" w:cs="Arial"/>
          <w:spacing w:val="-3"/>
          <w:szCs w:val="18"/>
        </w:rPr>
        <w:t xml:space="preserve"> </w:t>
      </w:r>
      <w:r w:rsidRPr="00A2713C">
        <w:rPr>
          <w:rFonts w:ascii="Aptos" w:hAnsi="Aptos" w:cs="Arial"/>
          <w:szCs w:val="18"/>
        </w:rPr>
        <w:t>Deal,</w:t>
      </w:r>
      <w:r w:rsidRPr="00A2713C">
        <w:rPr>
          <w:rFonts w:ascii="Aptos" w:hAnsi="Aptos" w:cs="Arial"/>
          <w:spacing w:val="-5"/>
          <w:szCs w:val="18"/>
        </w:rPr>
        <w:t xml:space="preserve"> </w:t>
      </w:r>
      <w:r w:rsidRPr="00A2713C">
        <w:rPr>
          <w:rFonts w:ascii="Aptos" w:hAnsi="Aptos" w:cs="Arial"/>
          <w:szCs w:val="18"/>
        </w:rPr>
        <w:t>which</w:t>
      </w:r>
      <w:r w:rsidRPr="00A2713C">
        <w:rPr>
          <w:rFonts w:ascii="Aptos" w:hAnsi="Aptos" w:cs="Arial"/>
          <w:spacing w:val="-5"/>
          <w:szCs w:val="18"/>
        </w:rPr>
        <w:t xml:space="preserve"> is continuing to</w:t>
      </w:r>
      <w:r w:rsidRPr="00A2713C">
        <w:rPr>
          <w:rFonts w:ascii="Aptos" w:hAnsi="Aptos" w:cs="Arial"/>
          <w:spacing w:val="-4"/>
          <w:szCs w:val="18"/>
        </w:rPr>
        <w:t xml:space="preserve"> </w:t>
      </w:r>
      <w:r w:rsidRPr="00A2713C">
        <w:rPr>
          <w:rFonts w:ascii="Aptos" w:hAnsi="Aptos" w:cs="Arial"/>
          <w:szCs w:val="18"/>
        </w:rPr>
        <w:t>see</w:t>
      </w:r>
      <w:r w:rsidRPr="00A2713C">
        <w:rPr>
          <w:rFonts w:ascii="Aptos" w:hAnsi="Aptos" w:cs="Arial"/>
          <w:spacing w:val="-4"/>
          <w:szCs w:val="18"/>
        </w:rPr>
        <w:t xml:space="preserve"> </w:t>
      </w:r>
      <w:r w:rsidRPr="00A2713C">
        <w:rPr>
          <w:rFonts w:ascii="Aptos" w:hAnsi="Aptos" w:cs="Arial"/>
          <w:szCs w:val="18"/>
        </w:rPr>
        <w:t>significant</w:t>
      </w:r>
      <w:r w:rsidRPr="00A2713C">
        <w:rPr>
          <w:rFonts w:ascii="Aptos" w:hAnsi="Aptos" w:cs="Arial"/>
          <w:spacing w:val="-3"/>
          <w:szCs w:val="18"/>
        </w:rPr>
        <w:t xml:space="preserve"> </w:t>
      </w:r>
      <w:r w:rsidRPr="00A2713C">
        <w:rPr>
          <w:rFonts w:ascii="Aptos" w:hAnsi="Aptos" w:cs="Arial"/>
          <w:szCs w:val="18"/>
        </w:rPr>
        <w:t>investment</w:t>
      </w:r>
      <w:r w:rsidRPr="00A2713C">
        <w:rPr>
          <w:rFonts w:ascii="Aptos" w:hAnsi="Aptos" w:cs="Arial"/>
          <w:spacing w:val="-5"/>
          <w:szCs w:val="18"/>
        </w:rPr>
        <w:t xml:space="preserve"> </w:t>
      </w:r>
      <w:r w:rsidRPr="00A2713C">
        <w:rPr>
          <w:rFonts w:ascii="Aptos" w:hAnsi="Aptos" w:cs="Arial"/>
          <w:szCs w:val="18"/>
        </w:rPr>
        <w:t>in</w:t>
      </w:r>
      <w:r w:rsidRPr="00A2713C">
        <w:rPr>
          <w:rFonts w:ascii="Aptos" w:hAnsi="Aptos" w:cs="Arial"/>
          <w:spacing w:val="-4"/>
          <w:szCs w:val="18"/>
        </w:rPr>
        <w:t xml:space="preserve"> </w:t>
      </w:r>
      <w:r w:rsidRPr="00A2713C">
        <w:rPr>
          <w:rFonts w:ascii="Aptos" w:hAnsi="Aptos" w:cs="Arial"/>
          <w:szCs w:val="18"/>
        </w:rPr>
        <w:t>Moray’s</w:t>
      </w:r>
      <w:r w:rsidRPr="00A2713C">
        <w:rPr>
          <w:rFonts w:ascii="Aptos" w:hAnsi="Aptos" w:cs="Arial"/>
          <w:spacing w:val="-4"/>
          <w:szCs w:val="18"/>
        </w:rPr>
        <w:t xml:space="preserve"> </w:t>
      </w:r>
      <w:r w:rsidRPr="00A2713C">
        <w:rPr>
          <w:rFonts w:ascii="Aptos" w:hAnsi="Aptos" w:cs="Arial"/>
          <w:szCs w:val="18"/>
        </w:rPr>
        <w:t>economy;</w:t>
      </w:r>
    </w:p>
    <w:p w14:paraId="79014396" w14:textId="77777777" w:rsidR="00A1237F"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sidRPr="00A2713C">
        <w:rPr>
          <w:rFonts w:ascii="Aptos" w:hAnsi="Aptos" w:cs="Arial"/>
          <w:szCs w:val="18"/>
        </w:rPr>
        <w:t>The Levelling Up Fund</w:t>
      </w:r>
      <w:r>
        <w:rPr>
          <w:rFonts w:ascii="Aptos" w:hAnsi="Aptos" w:cs="Arial"/>
          <w:szCs w:val="18"/>
        </w:rPr>
        <w:t>, Elgin</w:t>
      </w:r>
      <w:r w:rsidRPr="00A2713C">
        <w:rPr>
          <w:rFonts w:ascii="Aptos" w:hAnsi="Aptos" w:cs="Arial"/>
          <w:szCs w:val="18"/>
        </w:rPr>
        <w:t xml:space="preserve"> Neighbourhood </w:t>
      </w:r>
      <w:r>
        <w:rPr>
          <w:rFonts w:ascii="Aptos" w:hAnsi="Aptos" w:cs="Arial"/>
          <w:szCs w:val="18"/>
        </w:rPr>
        <w:t xml:space="preserve">Fund Board and Just Transition Fund </w:t>
      </w:r>
      <w:r w:rsidRPr="00A2713C">
        <w:rPr>
          <w:rFonts w:ascii="Aptos" w:hAnsi="Aptos" w:cs="Arial"/>
          <w:szCs w:val="18"/>
        </w:rPr>
        <w:t>provide further opportunities to improve Moray’s</w:t>
      </w:r>
      <w:r>
        <w:rPr>
          <w:rFonts w:ascii="Aptos" w:hAnsi="Aptos" w:cs="Arial"/>
          <w:szCs w:val="18"/>
        </w:rPr>
        <w:t xml:space="preserve"> </w:t>
      </w:r>
      <w:r w:rsidRPr="00A2713C">
        <w:rPr>
          <w:rFonts w:ascii="Aptos" w:hAnsi="Aptos" w:cs="Arial"/>
          <w:szCs w:val="18"/>
        </w:rPr>
        <w:t>economy;</w:t>
      </w:r>
    </w:p>
    <w:p w14:paraId="408AD00C" w14:textId="77777777" w:rsidR="00A1237F" w:rsidRPr="00A2713C"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Pr>
          <w:rFonts w:ascii="Aptos" w:hAnsi="Aptos" w:cs="Arial"/>
          <w:szCs w:val="18"/>
        </w:rPr>
        <w:t>Regional Transformation Opportunities per Highlands and Islands Regional Economic Partnership (</w:t>
      </w:r>
      <w:proofErr w:type="spellStart"/>
      <w:r>
        <w:rPr>
          <w:rFonts w:ascii="Aptos" w:hAnsi="Aptos" w:cs="Arial"/>
          <w:szCs w:val="18"/>
        </w:rPr>
        <w:t>HiREP</w:t>
      </w:r>
      <w:proofErr w:type="spellEnd"/>
      <w:r>
        <w:rPr>
          <w:rFonts w:ascii="Aptos" w:hAnsi="Aptos" w:cs="Arial"/>
          <w:szCs w:val="18"/>
        </w:rPr>
        <w:t>), harnessing social benefits from offshore wind and related developments.</w:t>
      </w:r>
    </w:p>
    <w:p w14:paraId="285C2E42" w14:textId="77777777" w:rsidR="00A1237F" w:rsidRPr="00A2713C"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sidRPr="00A2713C">
        <w:rPr>
          <w:rFonts w:ascii="Aptos" w:hAnsi="Aptos" w:cs="Arial"/>
          <w:szCs w:val="18"/>
        </w:rPr>
        <w:t>Our Community Wealth Building Strategy also looking to strengthen Moray’s economy;</w:t>
      </w:r>
    </w:p>
    <w:p w14:paraId="736761E8" w14:textId="77777777" w:rsidR="00A1237F" w:rsidRPr="00A2713C"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sidRPr="00A2713C">
        <w:rPr>
          <w:rFonts w:ascii="Aptos" w:hAnsi="Aptos" w:cs="Arial"/>
          <w:szCs w:val="18"/>
        </w:rPr>
        <w:t xml:space="preserve">Our Transformation Strategy, redesigning how we deliver services in today’s world to deliver efficiencies, building on our </w:t>
      </w:r>
      <w:r>
        <w:rPr>
          <w:rFonts w:ascii="Aptos" w:hAnsi="Aptos" w:cs="Arial"/>
          <w:szCs w:val="18"/>
        </w:rPr>
        <w:t xml:space="preserve">digital strategy, </w:t>
      </w:r>
      <w:r w:rsidRPr="00A2713C">
        <w:rPr>
          <w:rFonts w:ascii="Aptos" w:hAnsi="Aptos" w:cs="Arial"/>
          <w:szCs w:val="18"/>
        </w:rPr>
        <w:t>invest</w:t>
      </w:r>
      <w:r>
        <w:rPr>
          <w:rFonts w:ascii="Aptos" w:hAnsi="Aptos" w:cs="Arial"/>
          <w:szCs w:val="18"/>
        </w:rPr>
        <w:t>ing in technology that will deliver transformative and sustainable change;</w:t>
      </w:r>
      <w:r w:rsidRPr="00A2713C">
        <w:rPr>
          <w:rFonts w:ascii="Aptos" w:hAnsi="Aptos" w:cs="Arial"/>
          <w:szCs w:val="18"/>
        </w:rPr>
        <w:t xml:space="preserve"> </w:t>
      </w:r>
    </w:p>
    <w:p w14:paraId="6023E981" w14:textId="77777777" w:rsidR="00A1237F" w:rsidRPr="00A2713C"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sidRPr="00A2713C">
        <w:rPr>
          <w:rFonts w:ascii="Aptos" w:hAnsi="Aptos" w:cs="Arial"/>
          <w:szCs w:val="18"/>
        </w:rPr>
        <w:t>Our</w:t>
      </w:r>
      <w:r w:rsidRPr="00A2713C">
        <w:rPr>
          <w:rFonts w:ascii="Aptos" w:hAnsi="Aptos" w:cs="Arial"/>
          <w:spacing w:val="-5"/>
          <w:szCs w:val="18"/>
        </w:rPr>
        <w:t xml:space="preserve"> </w:t>
      </w:r>
      <w:r w:rsidRPr="00A2713C">
        <w:rPr>
          <w:rFonts w:ascii="Aptos" w:hAnsi="Aptos" w:cs="Arial"/>
          <w:szCs w:val="18"/>
        </w:rPr>
        <w:t>Learning</w:t>
      </w:r>
      <w:r w:rsidRPr="00A2713C">
        <w:rPr>
          <w:rFonts w:ascii="Aptos" w:hAnsi="Aptos" w:cs="Arial"/>
          <w:spacing w:val="-5"/>
          <w:szCs w:val="18"/>
        </w:rPr>
        <w:t xml:space="preserve"> </w:t>
      </w:r>
      <w:r w:rsidRPr="00A2713C">
        <w:rPr>
          <w:rFonts w:ascii="Aptos" w:hAnsi="Aptos" w:cs="Arial"/>
          <w:szCs w:val="18"/>
        </w:rPr>
        <w:t>Estate</w:t>
      </w:r>
      <w:r w:rsidRPr="00A2713C">
        <w:rPr>
          <w:rFonts w:ascii="Aptos" w:hAnsi="Aptos" w:cs="Arial"/>
          <w:spacing w:val="-4"/>
          <w:szCs w:val="18"/>
        </w:rPr>
        <w:t xml:space="preserve"> </w:t>
      </w:r>
      <w:r w:rsidRPr="00A2713C">
        <w:rPr>
          <w:rFonts w:ascii="Aptos" w:hAnsi="Aptos" w:cs="Arial"/>
          <w:szCs w:val="18"/>
        </w:rPr>
        <w:t>Review,</w:t>
      </w:r>
      <w:r w:rsidRPr="00A2713C">
        <w:rPr>
          <w:rFonts w:ascii="Aptos" w:hAnsi="Aptos" w:cs="Arial"/>
          <w:spacing w:val="-4"/>
          <w:szCs w:val="18"/>
        </w:rPr>
        <w:t xml:space="preserve"> </w:t>
      </w:r>
      <w:r w:rsidRPr="00A2713C">
        <w:rPr>
          <w:rFonts w:ascii="Aptos" w:hAnsi="Aptos" w:cs="Arial"/>
          <w:szCs w:val="18"/>
        </w:rPr>
        <w:t>looking</w:t>
      </w:r>
      <w:r w:rsidRPr="00A2713C">
        <w:rPr>
          <w:rFonts w:ascii="Aptos" w:hAnsi="Aptos" w:cs="Arial"/>
          <w:spacing w:val="-6"/>
          <w:szCs w:val="18"/>
        </w:rPr>
        <w:t xml:space="preserve"> </w:t>
      </w:r>
      <w:r w:rsidRPr="00A2713C">
        <w:rPr>
          <w:rFonts w:ascii="Aptos" w:hAnsi="Aptos" w:cs="Arial"/>
          <w:szCs w:val="18"/>
        </w:rPr>
        <w:t>at</w:t>
      </w:r>
      <w:r w:rsidRPr="00A2713C">
        <w:rPr>
          <w:rFonts w:ascii="Aptos" w:hAnsi="Aptos" w:cs="Arial"/>
          <w:spacing w:val="-5"/>
          <w:szCs w:val="18"/>
        </w:rPr>
        <w:t xml:space="preserve"> </w:t>
      </w:r>
      <w:r w:rsidRPr="00A2713C">
        <w:rPr>
          <w:rFonts w:ascii="Aptos" w:hAnsi="Aptos" w:cs="Arial"/>
          <w:szCs w:val="18"/>
        </w:rPr>
        <w:t>how</w:t>
      </w:r>
      <w:r w:rsidRPr="00A2713C">
        <w:rPr>
          <w:rFonts w:ascii="Aptos" w:hAnsi="Aptos" w:cs="Arial"/>
          <w:spacing w:val="-5"/>
          <w:szCs w:val="18"/>
        </w:rPr>
        <w:t xml:space="preserve"> </w:t>
      </w:r>
      <w:r w:rsidRPr="00A2713C">
        <w:rPr>
          <w:rFonts w:ascii="Aptos" w:hAnsi="Aptos" w:cs="Arial"/>
          <w:szCs w:val="18"/>
        </w:rPr>
        <w:t>we</w:t>
      </w:r>
      <w:r w:rsidRPr="00A2713C">
        <w:rPr>
          <w:rFonts w:ascii="Aptos" w:hAnsi="Aptos" w:cs="Arial"/>
          <w:spacing w:val="-5"/>
          <w:szCs w:val="18"/>
        </w:rPr>
        <w:t xml:space="preserve"> </w:t>
      </w:r>
      <w:r w:rsidRPr="00A2713C">
        <w:rPr>
          <w:rFonts w:ascii="Aptos" w:hAnsi="Aptos" w:cs="Arial"/>
          <w:szCs w:val="18"/>
        </w:rPr>
        <w:t>can</w:t>
      </w:r>
      <w:r w:rsidRPr="00A2713C">
        <w:rPr>
          <w:rFonts w:ascii="Aptos" w:hAnsi="Aptos" w:cs="Arial"/>
          <w:spacing w:val="-4"/>
          <w:szCs w:val="18"/>
        </w:rPr>
        <w:t xml:space="preserve"> </w:t>
      </w:r>
      <w:r w:rsidRPr="00A2713C">
        <w:rPr>
          <w:rFonts w:ascii="Aptos" w:hAnsi="Aptos" w:cs="Arial"/>
          <w:szCs w:val="18"/>
        </w:rPr>
        <w:t>improve</w:t>
      </w:r>
      <w:r w:rsidRPr="00A2713C">
        <w:rPr>
          <w:rFonts w:ascii="Aptos" w:hAnsi="Aptos" w:cs="Arial"/>
          <w:spacing w:val="-6"/>
          <w:szCs w:val="18"/>
        </w:rPr>
        <w:t xml:space="preserve"> </w:t>
      </w:r>
      <w:r w:rsidRPr="00A2713C">
        <w:rPr>
          <w:rFonts w:ascii="Aptos" w:hAnsi="Aptos" w:cs="Arial"/>
          <w:szCs w:val="18"/>
        </w:rPr>
        <w:t>the</w:t>
      </w:r>
      <w:r w:rsidRPr="00A2713C">
        <w:rPr>
          <w:rFonts w:ascii="Aptos" w:hAnsi="Aptos" w:cs="Arial"/>
          <w:spacing w:val="-4"/>
          <w:szCs w:val="18"/>
        </w:rPr>
        <w:t xml:space="preserve"> </w:t>
      </w:r>
      <w:r w:rsidRPr="00A2713C">
        <w:rPr>
          <w:rFonts w:ascii="Aptos" w:hAnsi="Aptos" w:cs="Arial"/>
          <w:szCs w:val="18"/>
        </w:rPr>
        <w:t>learning</w:t>
      </w:r>
      <w:r w:rsidRPr="00A2713C">
        <w:rPr>
          <w:rFonts w:ascii="Aptos" w:hAnsi="Aptos" w:cs="Arial"/>
          <w:spacing w:val="-5"/>
          <w:szCs w:val="18"/>
        </w:rPr>
        <w:t xml:space="preserve"> </w:t>
      </w:r>
      <w:r w:rsidRPr="00A2713C">
        <w:rPr>
          <w:rFonts w:ascii="Aptos" w:hAnsi="Aptos" w:cs="Arial"/>
          <w:szCs w:val="18"/>
        </w:rPr>
        <w:t>experience</w:t>
      </w:r>
      <w:r w:rsidRPr="00A2713C">
        <w:rPr>
          <w:rFonts w:ascii="Aptos" w:hAnsi="Aptos" w:cs="Arial"/>
          <w:spacing w:val="-5"/>
          <w:szCs w:val="18"/>
        </w:rPr>
        <w:t xml:space="preserve"> </w:t>
      </w:r>
      <w:r w:rsidRPr="00A2713C">
        <w:rPr>
          <w:rFonts w:ascii="Aptos" w:hAnsi="Aptos" w:cs="Arial"/>
          <w:szCs w:val="18"/>
        </w:rPr>
        <w:t>by</w:t>
      </w:r>
      <w:r w:rsidRPr="00A2713C">
        <w:rPr>
          <w:rFonts w:ascii="Aptos" w:hAnsi="Aptos" w:cs="Arial"/>
          <w:spacing w:val="-5"/>
          <w:szCs w:val="18"/>
        </w:rPr>
        <w:t xml:space="preserve"> </w:t>
      </w:r>
      <w:r w:rsidRPr="00A2713C">
        <w:rPr>
          <w:rFonts w:ascii="Aptos" w:hAnsi="Aptos" w:cs="Arial"/>
          <w:szCs w:val="18"/>
        </w:rPr>
        <w:t>enhancing</w:t>
      </w:r>
      <w:r w:rsidRPr="00A2713C">
        <w:rPr>
          <w:rFonts w:ascii="Aptos" w:hAnsi="Aptos" w:cs="Arial"/>
          <w:spacing w:val="-5"/>
          <w:szCs w:val="18"/>
        </w:rPr>
        <w:t xml:space="preserve"> </w:t>
      </w:r>
      <w:r w:rsidRPr="00A2713C">
        <w:rPr>
          <w:rFonts w:ascii="Aptos" w:hAnsi="Aptos" w:cs="Arial"/>
          <w:szCs w:val="18"/>
        </w:rPr>
        <w:t>the</w:t>
      </w:r>
      <w:r w:rsidRPr="00A2713C">
        <w:rPr>
          <w:rFonts w:ascii="Aptos" w:hAnsi="Aptos" w:cs="Arial"/>
          <w:spacing w:val="-5"/>
          <w:szCs w:val="18"/>
        </w:rPr>
        <w:t xml:space="preserve"> </w:t>
      </w:r>
      <w:r w:rsidRPr="00A2713C">
        <w:rPr>
          <w:rFonts w:ascii="Aptos" w:hAnsi="Aptos" w:cs="Arial"/>
          <w:szCs w:val="18"/>
        </w:rPr>
        <w:t>environment</w:t>
      </w:r>
      <w:r w:rsidRPr="00A2713C">
        <w:rPr>
          <w:rFonts w:ascii="Aptos" w:hAnsi="Aptos" w:cs="Arial"/>
          <w:spacing w:val="1"/>
          <w:szCs w:val="18"/>
        </w:rPr>
        <w:t xml:space="preserve"> </w:t>
      </w:r>
      <w:r w:rsidRPr="00A2713C">
        <w:rPr>
          <w:rFonts w:ascii="Aptos" w:hAnsi="Aptos" w:cs="Arial"/>
          <w:szCs w:val="18"/>
        </w:rPr>
        <w:t>in</w:t>
      </w:r>
      <w:r w:rsidRPr="00A2713C">
        <w:rPr>
          <w:rFonts w:ascii="Aptos" w:hAnsi="Aptos" w:cs="Arial"/>
          <w:spacing w:val="-2"/>
          <w:szCs w:val="18"/>
        </w:rPr>
        <w:t xml:space="preserve"> </w:t>
      </w:r>
      <w:r w:rsidRPr="00A2713C">
        <w:rPr>
          <w:rFonts w:ascii="Aptos" w:hAnsi="Aptos" w:cs="Arial"/>
          <w:szCs w:val="18"/>
        </w:rPr>
        <w:t>which</w:t>
      </w:r>
      <w:r w:rsidRPr="00A2713C">
        <w:rPr>
          <w:rFonts w:ascii="Aptos" w:hAnsi="Aptos" w:cs="Arial"/>
          <w:spacing w:val="-1"/>
          <w:szCs w:val="18"/>
        </w:rPr>
        <w:t xml:space="preserve"> </w:t>
      </w:r>
      <w:r w:rsidRPr="00A2713C">
        <w:rPr>
          <w:rFonts w:ascii="Aptos" w:hAnsi="Aptos" w:cs="Arial"/>
          <w:szCs w:val="18"/>
        </w:rPr>
        <w:t>it</w:t>
      </w:r>
      <w:r w:rsidRPr="00A2713C">
        <w:rPr>
          <w:rFonts w:ascii="Aptos" w:hAnsi="Aptos" w:cs="Arial"/>
          <w:spacing w:val="-1"/>
          <w:szCs w:val="18"/>
        </w:rPr>
        <w:t xml:space="preserve"> </w:t>
      </w:r>
      <w:r w:rsidRPr="00A2713C">
        <w:rPr>
          <w:rFonts w:ascii="Aptos" w:hAnsi="Aptos" w:cs="Arial"/>
          <w:szCs w:val="18"/>
        </w:rPr>
        <w:t>takes place;</w:t>
      </w:r>
    </w:p>
    <w:p w14:paraId="5CC1ED2D" w14:textId="77777777" w:rsidR="00A1237F" w:rsidRPr="00A2713C"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sidRPr="00A2713C">
        <w:rPr>
          <w:rFonts w:ascii="Aptos" w:hAnsi="Aptos" w:cs="Arial"/>
          <w:szCs w:val="18"/>
        </w:rPr>
        <w:t>Our Leisure Estate Review, looking to develop a strategic network of good quality leisure facilities across Moray;</w:t>
      </w:r>
    </w:p>
    <w:p w14:paraId="16B4C618" w14:textId="77777777" w:rsidR="00A1237F" w:rsidRPr="00A2713C" w:rsidRDefault="00A1237F" w:rsidP="00A1237F">
      <w:pPr>
        <w:pStyle w:val="ListParagraph"/>
        <w:widowControl w:val="0"/>
        <w:numPr>
          <w:ilvl w:val="1"/>
          <w:numId w:val="22"/>
        </w:numPr>
        <w:tabs>
          <w:tab w:val="left" w:pos="1374"/>
        </w:tabs>
        <w:autoSpaceDE w:val="0"/>
        <w:autoSpaceDN w:val="0"/>
        <w:ind w:left="567" w:hanging="141"/>
        <w:jc w:val="both"/>
        <w:rPr>
          <w:rFonts w:ascii="Aptos" w:hAnsi="Aptos" w:cs="Arial"/>
          <w:szCs w:val="18"/>
        </w:rPr>
      </w:pPr>
      <w:r w:rsidRPr="00A2713C">
        <w:rPr>
          <w:rFonts w:ascii="Aptos" w:hAnsi="Aptos" w:cs="Arial"/>
          <w:szCs w:val="18"/>
        </w:rPr>
        <w:t>Our</w:t>
      </w:r>
      <w:r w:rsidRPr="00A2713C">
        <w:rPr>
          <w:rFonts w:ascii="Aptos" w:hAnsi="Aptos" w:cs="Arial"/>
          <w:spacing w:val="-5"/>
          <w:szCs w:val="18"/>
        </w:rPr>
        <w:t xml:space="preserve"> </w:t>
      </w:r>
      <w:r w:rsidRPr="00A2713C">
        <w:rPr>
          <w:rFonts w:ascii="Aptos" w:hAnsi="Aptos" w:cs="Arial"/>
          <w:szCs w:val="18"/>
        </w:rPr>
        <w:t>Climate</w:t>
      </w:r>
      <w:r w:rsidRPr="00A2713C">
        <w:rPr>
          <w:rFonts w:ascii="Aptos" w:hAnsi="Aptos" w:cs="Arial"/>
          <w:spacing w:val="-5"/>
          <w:szCs w:val="18"/>
        </w:rPr>
        <w:t xml:space="preserve"> </w:t>
      </w:r>
      <w:r w:rsidRPr="00A2713C">
        <w:rPr>
          <w:rFonts w:ascii="Aptos" w:hAnsi="Aptos" w:cs="Arial"/>
          <w:szCs w:val="18"/>
        </w:rPr>
        <w:t>Change</w:t>
      </w:r>
      <w:r w:rsidRPr="00A2713C">
        <w:rPr>
          <w:rFonts w:ascii="Aptos" w:hAnsi="Aptos" w:cs="Arial"/>
          <w:spacing w:val="-5"/>
          <w:szCs w:val="18"/>
        </w:rPr>
        <w:t xml:space="preserve"> </w:t>
      </w:r>
      <w:r w:rsidRPr="00A2713C">
        <w:rPr>
          <w:rFonts w:ascii="Aptos" w:hAnsi="Aptos" w:cs="Arial"/>
          <w:szCs w:val="18"/>
        </w:rPr>
        <w:t>Strategy,</w:t>
      </w:r>
      <w:r w:rsidRPr="00A2713C">
        <w:rPr>
          <w:rFonts w:ascii="Aptos" w:hAnsi="Aptos" w:cs="Arial"/>
          <w:spacing w:val="-5"/>
          <w:szCs w:val="18"/>
        </w:rPr>
        <w:t xml:space="preserve"> </w:t>
      </w:r>
      <w:r w:rsidRPr="00A2713C">
        <w:rPr>
          <w:rFonts w:ascii="Aptos" w:hAnsi="Aptos" w:cs="Arial"/>
          <w:szCs w:val="18"/>
        </w:rPr>
        <w:t>looking</w:t>
      </w:r>
      <w:r w:rsidRPr="00A2713C">
        <w:rPr>
          <w:rFonts w:ascii="Aptos" w:hAnsi="Aptos" w:cs="Arial"/>
          <w:spacing w:val="-5"/>
          <w:szCs w:val="18"/>
        </w:rPr>
        <w:t xml:space="preserve"> </w:t>
      </w:r>
      <w:r w:rsidRPr="00A2713C">
        <w:rPr>
          <w:rFonts w:ascii="Aptos" w:hAnsi="Aptos" w:cs="Arial"/>
          <w:szCs w:val="18"/>
        </w:rPr>
        <w:t>to</w:t>
      </w:r>
      <w:r w:rsidRPr="00A2713C">
        <w:rPr>
          <w:rFonts w:ascii="Aptos" w:hAnsi="Aptos" w:cs="Arial"/>
          <w:spacing w:val="-4"/>
          <w:szCs w:val="18"/>
        </w:rPr>
        <w:t xml:space="preserve"> </w:t>
      </w:r>
      <w:r w:rsidRPr="00A2713C">
        <w:rPr>
          <w:rFonts w:ascii="Aptos" w:hAnsi="Aptos" w:cs="Arial"/>
          <w:szCs w:val="18"/>
        </w:rPr>
        <w:t>become</w:t>
      </w:r>
      <w:r w:rsidRPr="00A2713C">
        <w:rPr>
          <w:rFonts w:ascii="Aptos" w:hAnsi="Aptos" w:cs="Arial"/>
          <w:spacing w:val="-5"/>
          <w:szCs w:val="18"/>
        </w:rPr>
        <w:t xml:space="preserve"> </w:t>
      </w:r>
      <w:r w:rsidRPr="00A2713C">
        <w:rPr>
          <w:rFonts w:ascii="Aptos" w:hAnsi="Aptos" w:cs="Arial"/>
          <w:szCs w:val="18"/>
        </w:rPr>
        <w:t>carbon</w:t>
      </w:r>
      <w:r w:rsidRPr="00A2713C">
        <w:rPr>
          <w:rFonts w:ascii="Aptos" w:hAnsi="Aptos" w:cs="Arial"/>
          <w:spacing w:val="-5"/>
          <w:szCs w:val="18"/>
        </w:rPr>
        <w:t xml:space="preserve"> </w:t>
      </w:r>
      <w:r w:rsidRPr="00A2713C">
        <w:rPr>
          <w:rFonts w:ascii="Aptos" w:hAnsi="Aptos" w:cs="Arial"/>
          <w:szCs w:val="18"/>
        </w:rPr>
        <w:t>neutral</w:t>
      </w:r>
      <w:r w:rsidRPr="00A2713C">
        <w:rPr>
          <w:rFonts w:ascii="Aptos" w:hAnsi="Aptos" w:cs="Arial"/>
          <w:spacing w:val="-5"/>
          <w:szCs w:val="18"/>
        </w:rPr>
        <w:t xml:space="preserve"> </w:t>
      </w:r>
    </w:p>
    <w:p w14:paraId="30204C07" w14:textId="77777777" w:rsidR="00A1237F" w:rsidRPr="00A31EDF" w:rsidRDefault="00A1237F" w:rsidP="00A1237F">
      <w:pPr>
        <w:widowControl w:val="0"/>
        <w:tabs>
          <w:tab w:val="left" w:pos="1374"/>
        </w:tabs>
        <w:autoSpaceDE w:val="0"/>
        <w:autoSpaceDN w:val="0"/>
        <w:jc w:val="both"/>
        <w:rPr>
          <w:rFonts w:ascii="Aptos" w:hAnsi="Aptos" w:cs="Arial"/>
          <w:sz w:val="22"/>
          <w:szCs w:val="22"/>
          <w:highlight w:val="yellow"/>
        </w:rPr>
        <w:sectPr w:rsidR="00A1237F" w:rsidRPr="00A31EDF" w:rsidSect="00A1237F">
          <w:pgSz w:w="11910" w:h="16840"/>
          <w:pgMar w:top="1134" w:right="1134" w:bottom="1134" w:left="1134" w:header="0" w:footer="442" w:gutter="0"/>
          <w:cols w:space="720"/>
        </w:sectPr>
      </w:pPr>
    </w:p>
    <w:p w14:paraId="6211830E" w14:textId="77777777" w:rsidR="00A1237F" w:rsidRPr="00A31EDF" w:rsidRDefault="00A1237F" w:rsidP="00A1237F">
      <w:pPr>
        <w:ind w:left="239"/>
        <w:jc w:val="right"/>
        <w:rPr>
          <w:rFonts w:ascii="Aptos" w:hAnsi="Aptos" w:cs="Arial"/>
          <w:b/>
          <w:color w:val="B117B1"/>
          <w:sz w:val="24"/>
          <w:szCs w:val="24"/>
        </w:rPr>
      </w:pPr>
      <w:r w:rsidRPr="00A31EDF">
        <w:rPr>
          <w:rFonts w:ascii="Aptos" w:hAnsi="Aptos" w:cs="Arial"/>
          <w:b/>
          <w:color w:val="B117B1"/>
          <w:sz w:val="24"/>
          <w:szCs w:val="24"/>
        </w:rPr>
        <w:lastRenderedPageBreak/>
        <w:t>Management Commentary (cont.)</w:t>
      </w:r>
    </w:p>
    <w:p w14:paraId="54DD9A1C" w14:textId="77777777" w:rsidR="00A1237F" w:rsidRDefault="00A1237F" w:rsidP="00A1237F">
      <w:pPr>
        <w:pStyle w:val="Heading6"/>
        <w:spacing w:before="0"/>
        <w:rPr>
          <w:rFonts w:ascii="Aptos" w:hAnsi="Aptos" w:cs="Arial"/>
          <w:b/>
          <w:bCs/>
          <w:szCs w:val="18"/>
        </w:rPr>
      </w:pPr>
    </w:p>
    <w:p w14:paraId="546DFED6" w14:textId="77777777" w:rsidR="00A1237F" w:rsidRPr="00A2713C" w:rsidRDefault="00A1237F" w:rsidP="00A1237F">
      <w:pPr>
        <w:pStyle w:val="Heading6"/>
        <w:spacing w:before="0"/>
        <w:rPr>
          <w:rFonts w:ascii="Aptos" w:hAnsi="Aptos" w:cs="Arial"/>
          <w:b/>
          <w:bCs/>
          <w:sz w:val="22"/>
          <w:szCs w:val="22"/>
        </w:rPr>
      </w:pPr>
      <w:r w:rsidRPr="00A2713C">
        <w:rPr>
          <w:rFonts w:ascii="Aptos" w:hAnsi="Aptos" w:cs="Arial"/>
          <w:b/>
          <w:bCs/>
          <w:sz w:val="22"/>
          <w:szCs w:val="22"/>
        </w:rPr>
        <w:t>Next</w:t>
      </w:r>
      <w:r w:rsidRPr="00A2713C">
        <w:rPr>
          <w:rFonts w:ascii="Aptos" w:hAnsi="Aptos" w:cs="Arial"/>
          <w:b/>
          <w:bCs/>
          <w:spacing w:val="-5"/>
          <w:sz w:val="22"/>
          <w:szCs w:val="22"/>
        </w:rPr>
        <w:t xml:space="preserve"> </w:t>
      </w:r>
      <w:r w:rsidRPr="00A2713C">
        <w:rPr>
          <w:rFonts w:ascii="Aptos" w:hAnsi="Aptos" w:cs="Arial"/>
          <w:b/>
          <w:bCs/>
          <w:sz w:val="22"/>
          <w:szCs w:val="22"/>
        </w:rPr>
        <w:t>steps</w:t>
      </w:r>
    </w:p>
    <w:p w14:paraId="1AD62957" w14:textId="77777777" w:rsidR="00A1237F" w:rsidRPr="00A2713C" w:rsidRDefault="00A1237F" w:rsidP="00A1237F">
      <w:pPr>
        <w:rPr>
          <w:rFonts w:ascii="Aptos" w:hAnsi="Aptos"/>
          <w:szCs w:val="18"/>
        </w:rPr>
      </w:pPr>
    </w:p>
    <w:p w14:paraId="24FCC107" w14:textId="77777777" w:rsidR="00A1237F" w:rsidRDefault="00A1237F" w:rsidP="00A1237F">
      <w:pPr>
        <w:pStyle w:val="BodyText"/>
        <w:ind w:left="240" w:right="-13"/>
        <w:rPr>
          <w:rFonts w:ascii="Aptos" w:hAnsi="Aptos"/>
          <w:sz w:val="18"/>
          <w:szCs w:val="18"/>
        </w:rPr>
      </w:pPr>
      <w:r w:rsidRPr="00A2713C">
        <w:rPr>
          <w:rFonts w:ascii="Aptos" w:hAnsi="Aptos"/>
          <w:sz w:val="18"/>
          <w:szCs w:val="18"/>
        </w:rPr>
        <w:t xml:space="preserve">The Council </w:t>
      </w:r>
      <w:r>
        <w:rPr>
          <w:rFonts w:ascii="Aptos" w:hAnsi="Aptos"/>
          <w:sz w:val="18"/>
          <w:szCs w:val="18"/>
        </w:rPr>
        <w:t xml:space="preserve">approved a balanced budget for 2026/27 with all savings identified at the time of setting and without the release of non-earmarked reserves. </w:t>
      </w:r>
      <w:r w:rsidRPr="00A2713C">
        <w:rPr>
          <w:rFonts w:ascii="Aptos" w:hAnsi="Aptos"/>
          <w:sz w:val="18"/>
          <w:szCs w:val="18"/>
        </w:rPr>
        <w:t xml:space="preserve">The indicative </w:t>
      </w:r>
      <w:r w:rsidRPr="00A1237F">
        <w:rPr>
          <w:rFonts w:ascii="Aptos" w:hAnsi="Aptos"/>
          <w:sz w:val="18"/>
          <w:szCs w:val="18"/>
        </w:rPr>
        <w:t xml:space="preserve">budgets for 2027/28 and 2028/29 show </w:t>
      </w:r>
      <w:r w:rsidRPr="00A2713C">
        <w:rPr>
          <w:rFonts w:ascii="Aptos" w:hAnsi="Aptos"/>
          <w:sz w:val="18"/>
          <w:szCs w:val="18"/>
        </w:rPr>
        <w:t>the need to make further savings in early course.</w:t>
      </w:r>
      <w:r w:rsidRPr="00A2713C">
        <w:rPr>
          <w:rFonts w:ascii="Aptos" w:hAnsi="Aptos"/>
          <w:spacing w:val="50"/>
          <w:sz w:val="18"/>
          <w:szCs w:val="18"/>
        </w:rPr>
        <w:t xml:space="preserve"> </w:t>
      </w:r>
      <w:r w:rsidRPr="00A2713C">
        <w:rPr>
          <w:rFonts w:ascii="Aptos" w:hAnsi="Aptos"/>
          <w:sz w:val="18"/>
          <w:szCs w:val="18"/>
        </w:rPr>
        <w:t>Although our level of funding</w:t>
      </w:r>
      <w:r w:rsidRPr="00A2713C">
        <w:rPr>
          <w:rFonts w:ascii="Aptos" w:hAnsi="Aptos"/>
          <w:spacing w:val="1"/>
          <w:sz w:val="18"/>
          <w:szCs w:val="18"/>
        </w:rPr>
        <w:t xml:space="preserve"> </w:t>
      </w:r>
      <w:r w:rsidRPr="00A2713C">
        <w:rPr>
          <w:rFonts w:ascii="Aptos" w:hAnsi="Aptos"/>
          <w:sz w:val="18"/>
          <w:szCs w:val="18"/>
        </w:rPr>
        <w:t xml:space="preserve">from Scottish Government will not be confirmed for some months, we expect the need to make savings to continue.  </w:t>
      </w:r>
    </w:p>
    <w:p w14:paraId="0F85FBE4" w14:textId="77777777" w:rsidR="00A1237F" w:rsidRPr="00A2713C" w:rsidRDefault="00A1237F" w:rsidP="00A1237F">
      <w:pPr>
        <w:pStyle w:val="BodyText"/>
        <w:ind w:left="240" w:right="-13"/>
        <w:rPr>
          <w:rFonts w:ascii="Aptos" w:hAnsi="Aptos"/>
          <w:sz w:val="18"/>
          <w:szCs w:val="18"/>
        </w:rPr>
      </w:pPr>
    </w:p>
    <w:p w14:paraId="221D2535" w14:textId="77777777" w:rsidR="00A1237F" w:rsidRPr="00A2713C" w:rsidRDefault="00A1237F" w:rsidP="00A1237F">
      <w:pPr>
        <w:pStyle w:val="BodyText"/>
        <w:spacing w:before="33" w:line="278" w:lineRule="auto"/>
        <w:ind w:right="234"/>
        <w:jc w:val="center"/>
        <w:rPr>
          <w:rFonts w:ascii="Aptos" w:hAnsi="Aptos"/>
          <w:sz w:val="18"/>
          <w:szCs w:val="18"/>
        </w:rPr>
      </w:pPr>
      <w:r w:rsidRPr="00A2713C">
        <w:rPr>
          <w:rFonts w:ascii="Aptos" w:hAnsi="Aptos"/>
          <w:noProof/>
          <w:sz w:val="18"/>
          <w:szCs w:val="18"/>
          <w:lang w:eastAsia="en-GB"/>
        </w:rPr>
        <w:drawing>
          <wp:inline distT="0" distB="0" distL="0" distR="0" wp14:anchorId="5B5B207C" wp14:editId="51FA0AD7">
            <wp:extent cx="5162550" cy="1349954"/>
            <wp:effectExtent l="0" t="0" r="19050" b="22225"/>
            <wp:docPr id="1531233883" name="Diagram 153123388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7" r:lo="rId78" r:qs="rId79" r:cs="rId80"/>
              </a:graphicData>
            </a:graphic>
          </wp:inline>
        </w:drawing>
      </w:r>
    </w:p>
    <w:p w14:paraId="532931C1" w14:textId="77777777" w:rsidR="00A1237F" w:rsidRPr="00A2713C" w:rsidRDefault="00A1237F" w:rsidP="00A1237F">
      <w:pPr>
        <w:pStyle w:val="BodyText"/>
        <w:spacing w:before="33" w:line="278" w:lineRule="auto"/>
        <w:ind w:left="240" w:right="234"/>
        <w:rPr>
          <w:rFonts w:ascii="Aptos" w:hAnsi="Aptos"/>
          <w:sz w:val="18"/>
          <w:szCs w:val="18"/>
        </w:rPr>
      </w:pPr>
    </w:p>
    <w:p w14:paraId="6E66883C" w14:textId="77777777" w:rsidR="00A1237F" w:rsidRPr="00A2713C" w:rsidRDefault="00A1237F" w:rsidP="00A1237F">
      <w:pPr>
        <w:pStyle w:val="BodyText"/>
        <w:ind w:left="238" w:right="-11"/>
        <w:rPr>
          <w:rFonts w:ascii="Aptos" w:hAnsi="Aptos"/>
          <w:sz w:val="18"/>
          <w:szCs w:val="18"/>
        </w:rPr>
      </w:pPr>
    </w:p>
    <w:p w14:paraId="6E855ECE" w14:textId="77777777" w:rsidR="00A1237F" w:rsidRDefault="00A1237F" w:rsidP="00A1237F">
      <w:pPr>
        <w:pStyle w:val="BodyText"/>
        <w:ind w:left="238" w:right="-11"/>
        <w:rPr>
          <w:rFonts w:ascii="Aptos" w:hAnsi="Aptos"/>
          <w:sz w:val="18"/>
          <w:szCs w:val="12"/>
        </w:rPr>
      </w:pPr>
      <w:r w:rsidRPr="00E84D9C">
        <w:rPr>
          <w:rFonts w:ascii="Aptos" w:hAnsi="Aptos"/>
          <w:sz w:val="18"/>
          <w:szCs w:val="12"/>
        </w:rPr>
        <w:t>The Council is taking forward a continued focus on delivering transformation projects already in progress, accelerating and expanding where there is opportunity and developing new areas of work to support the Council’s financial sustainability.</w:t>
      </w:r>
      <w:r>
        <w:rPr>
          <w:rFonts w:ascii="Aptos" w:hAnsi="Aptos"/>
          <w:sz w:val="18"/>
          <w:szCs w:val="12"/>
        </w:rPr>
        <w:t xml:space="preserve"> Stage 3 of the Transformation Strategy was approved on 24 September 2025 and brought together ongoing transformation projects and new projects and opportunities. </w:t>
      </w:r>
    </w:p>
    <w:p w14:paraId="0D92EC2A" w14:textId="77777777" w:rsidR="00A1237F" w:rsidRDefault="00A1237F" w:rsidP="00A1237F">
      <w:pPr>
        <w:pStyle w:val="BodyText"/>
        <w:ind w:left="238" w:right="-11"/>
        <w:rPr>
          <w:rFonts w:ascii="Aptos" w:hAnsi="Aptos"/>
          <w:sz w:val="18"/>
          <w:szCs w:val="12"/>
        </w:rPr>
      </w:pPr>
    </w:p>
    <w:p w14:paraId="587ACD51" w14:textId="77777777" w:rsidR="00A1237F" w:rsidRPr="00A2713C" w:rsidRDefault="00A1237F" w:rsidP="00A1237F">
      <w:pPr>
        <w:pStyle w:val="BodyText"/>
        <w:ind w:left="238" w:right="-11"/>
        <w:rPr>
          <w:rFonts w:ascii="Aptos" w:hAnsi="Aptos"/>
          <w:sz w:val="18"/>
          <w:szCs w:val="18"/>
        </w:rPr>
      </w:pPr>
      <w:r w:rsidRPr="00A2713C">
        <w:rPr>
          <w:rFonts w:ascii="Aptos" w:hAnsi="Aptos"/>
          <w:sz w:val="18"/>
          <w:szCs w:val="18"/>
        </w:rPr>
        <w:t>The Council’s Corporate Plan – a key strategic document along with the LOIP</w:t>
      </w:r>
      <w:r>
        <w:rPr>
          <w:rFonts w:ascii="Aptos" w:hAnsi="Aptos"/>
          <w:sz w:val="18"/>
          <w:szCs w:val="18"/>
        </w:rPr>
        <w:t>.</w:t>
      </w:r>
      <w:r w:rsidRPr="00A2713C">
        <w:rPr>
          <w:rFonts w:ascii="Aptos" w:hAnsi="Aptos"/>
          <w:sz w:val="18"/>
          <w:szCs w:val="18"/>
        </w:rPr>
        <w:t xml:space="preserve"> The Accounts Commission published its Best Value report on Moray in March </w:t>
      </w:r>
      <w:proofErr w:type="gramStart"/>
      <w:r w:rsidRPr="00A2713C">
        <w:rPr>
          <w:rFonts w:ascii="Aptos" w:hAnsi="Aptos"/>
          <w:sz w:val="18"/>
          <w:szCs w:val="18"/>
        </w:rPr>
        <w:t>2024</w:t>
      </w:r>
      <w:proofErr w:type="gramEnd"/>
      <w:r w:rsidRPr="00A2713C">
        <w:rPr>
          <w:rFonts w:ascii="Aptos" w:hAnsi="Aptos"/>
          <w:sz w:val="18"/>
          <w:szCs w:val="18"/>
        </w:rPr>
        <w:t xml:space="preserve"> and we have agreed an Action Plan to implement agreed improvements to the Council’s ways of working.  </w:t>
      </w:r>
    </w:p>
    <w:p w14:paraId="7A236FE5" w14:textId="77777777" w:rsidR="00A1237F" w:rsidRPr="00A2713C" w:rsidRDefault="00A1237F" w:rsidP="00A1237F">
      <w:pPr>
        <w:pStyle w:val="BodyText"/>
        <w:ind w:left="238" w:right="-11"/>
        <w:rPr>
          <w:rFonts w:ascii="Aptos" w:hAnsi="Aptos"/>
          <w:sz w:val="18"/>
          <w:szCs w:val="18"/>
        </w:rPr>
      </w:pPr>
    </w:p>
    <w:p w14:paraId="3C888B5E" w14:textId="7D3D98C1" w:rsidR="00A1237F" w:rsidRPr="00A2713C" w:rsidRDefault="00A1237F" w:rsidP="00A1237F">
      <w:pPr>
        <w:pStyle w:val="BodyText"/>
        <w:ind w:left="238" w:right="-11"/>
        <w:rPr>
          <w:rFonts w:ascii="Aptos" w:hAnsi="Aptos"/>
          <w:sz w:val="18"/>
          <w:szCs w:val="18"/>
        </w:rPr>
      </w:pPr>
      <w:r w:rsidRPr="00A2713C">
        <w:rPr>
          <w:rFonts w:ascii="Aptos" w:hAnsi="Aptos"/>
          <w:sz w:val="18"/>
          <w:szCs w:val="18"/>
        </w:rPr>
        <w:t xml:space="preserve">There are other factors external to the Council, such as the ongoing impact of </w:t>
      </w:r>
      <w:r>
        <w:rPr>
          <w:rFonts w:ascii="Aptos" w:hAnsi="Aptos"/>
          <w:sz w:val="18"/>
          <w:szCs w:val="18"/>
        </w:rPr>
        <w:t>the Iranian and Ukrainian conflicts, continued cost of living crisis</w:t>
      </w:r>
      <w:r w:rsidRPr="00A2713C">
        <w:rPr>
          <w:rFonts w:ascii="Aptos" w:hAnsi="Aptos"/>
          <w:sz w:val="18"/>
          <w:szCs w:val="18"/>
        </w:rPr>
        <w:t xml:space="preserve"> and </w:t>
      </w:r>
      <w:r>
        <w:rPr>
          <w:rFonts w:ascii="Aptos" w:hAnsi="Aptos"/>
          <w:sz w:val="18"/>
          <w:szCs w:val="18"/>
        </w:rPr>
        <w:t xml:space="preserve">current financial markets volatility </w:t>
      </w:r>
      <w:r w:rsidRPr="00A2713C">
        <w:rPr>
          <w:rFonts w:ascii="Aptos" w:hAnsi="Aptos"/>
          <w:sz w:val="18"/>
          <w:szCs w:val="18"/>
        </w:rPr>
        <w:t>which affect the Council’s plans.  In addition</w:t>
      </w:r>
      <w:r>
        <w:rPr>
          <w:rFonts w:ascii="Aptos" w:hAnsi="Aptos"/>
          <w:sz w:val="18"/>
          <w:szCs w:val="18"/>
        </w:rPr>
        <w:t>,</w:t>
      </w:r>
      <w:r w:rsidRPr="00A2713C">
        <w:rPr>
          <w:rFonts w:ascii="Aptos" w:hAnsi="Aptos"/>
          <w:sz w:val="18"/>
          <w:szCs w:val="18"/>
        </w:rPr>
        <w:t xml:space="preserve"> discussions are on-going between COSLA and Scottish Government officers regarding the potential make up of a Fiscal Framework for Scottish Local Authority funding.</w:t>
      </w:r>
    </w:p>
    <w:p w14:paraId="5D5773A2" w14:textId="77777777" w:rsidR="00A1237F" w:rsidRPr="00A2713C" w:rsidRDefault="00A1237F" w:rsidP="00A1237F">
      <w:pPr>
        <w:pStyle w:val="BodyText"/>
        <w:ind w:left="238" w:right="-11"/>
        <w:rPr>
          <w:rFonts w:ascii="Aptos" w:hAnsi="Aptos"/>
          <w:sz w:val="18"/>
          <w:szCs w:val="18"/>
        </w:rPr>
      </w:pPr>
    </w:p>
    <w:p w14:paraId="7EFBE98F" w14:textId="77777777" w:rsidR="00A1237F" w:rsidRPr="00A2713C" w:rsidRDefault="00A1237F" w:rsidP="00A1237F">
      <w:pPr>
        <w:pStyle w:val="BodyText"/>
        <w:ind w:left="238" w:right="-11"/>
        <w:rPr>
          <w:rFonts w:ascii="Aptos" w:hAnsi="Aptos"/>
          <w:sz w:val="18"/>
          <w:szCs w:val="18"/>
        </w:rPr>
      </w:pPr>
      <w:r w:rsidRPr="00A2713C">
        <w:rPr>
          <w:rFonts w:ascii="Aptos" w:hAnsi="Aptos"/>
          <w:sz w:val="18"/>
          <w:szCs w:val="18"/>
        </w:rPr>
        <w:t>We work in a constantly changing environment and strive to be an agile organisation, well equipped to cope with the many changes we encounter.</w:t>
      </w:r>
    </w:p>
    <w:p w14:paraId="213C1FBE" w14:textId="77777777" w:rsidR="00A1237F" w:rsidRPr="00A2713C" w:rsidRDefault="00A1237F" w:rsidP="00A1237F">
      <w:pPr>
        <w:pStyle w:val="BodyText"/>
        <w:spacing w:line="324" w:lineRule="auto"/>
        <w:ind w:right="1545"/>
        <w:rPr>
          <w:rFonts w:ascii="Aptos" w:hAnsi="Aptos"/>
          <w:sz w:val="18"/>
          <w:szCs w:val="18"/>
        </w:rPr>
      </w:pPr>
    </w:p>
    <w:p w14:paraId="1A9A7B31" w14:textId="77777777" w:rsidR="00A1237F" w:rsidRPr="00A2713C" w:rsidRDefault="00A1237F" w:rsidP="00A1237F">
      <w:pPr>
        <w:pStyle w:val="BodyText"/>
        <w:spacing w:line="324" w:lineRule="auto"/>
        <w:ind w:left="5642" w:right="1545"/>
        <w:rPr>
          <w:rFonts w:ascii="Aptos" w:hAnsi="Aptos"/>
          <w:sz w:val="18"/>
          <w:szCs w:val="18"/>
        </w:rPr>
      </w:pPr>
    </w:p>
    <w:p w14:paraId="3374BF00" w14:textId="77777777" w:rsidR="00A1237F" w:rsidRPr="00A2713C" w:rsidRDefault="00A1237F" w:rsidP="00A1237F">
      <w:pPr>
        <w:pStyle w:val="BodyText"/>
        <w:ind w:left="5103" w:right="1121"/>
        <w:jc w:val="left"/>
        <w:rPr>
          <w:rFonts w:ascii="Aptos" w:hAnsi="Aptos"/>
          <w:sz w:val="18"/>
          <w:szCs w:val="18"/>
        </w:rPr>
      </w:pPr>
    </w:p>
    <w:p w14:paraId="20D01F52" w14:textId="77777777" w:rsidR="00A1237F" w:rsidRPr="00A2713C" w:rsidRDefault="00A1237F" w:rsidP="00A1237F">
      <w:pPr>
        <w:pStyle w:val="BodyText"/>
        <w:ind w:left="5103" w:right="1121"/>
        <w:jc w:val="left"/>
        <w:rPr>
          <w:rFonts w:ascii="Aptos" w:hAnsi="Aptos"/>
          <w:sz w:val="18"/>
          <w:szCs w:val="18"/>
        </w:rPr>
      </w:pPr>
      <w:r w:rsidRPr="00A2713C">
        <w:rPr>
          <w:rFonts w:ascii="Aptos" w:hAnsi="Aptos"/>
          <w:sz w:val="18"/>
          <w:szCs w:val="18"/>
        </w:rPr>
        <w:t>Councillor Kathleen Robertson</w:t>
      </w:r>
    </w:p>
    <w:p w14:paraId="6B4E48BB" w14:textId="77777777" w:rsidR="00A1237F" w:rsidRPr="00A2713C" w:rsidRDefault="00A1237F" w:rsidP="00A1237F">
      <w:pPr>
        <w:pStyle w:val="BodyText"/>
        <w:ind w:left="5103" w:hanging="5103"/>
        <w:rPr>
          <w:rFonts w:ascii="Aptos" w:hAnsi="Aptos"/>
          <w:sz w:val="18"/>
          <w:szCs w:val="18"/>
        </w:rPr>
      </w:pPr>
      <w:r w:rsidRPr="00A2713C">
        <w:rPr>
          <w:rFonts w:ascii="Aptos" w:hAnsi="Aptos"/>
          <w:sz w:val="18"/>
          <w:szCs w:val="18"/>
        </w:rPr>
        <w:tab/>
        <w:t>Leader of Moray Council</w:t>
      </w:r>
      <w:r w:rsidRPr="00A2713C">
        <w:rPr>
          <w:rFonts w:ascii="Aptos" w:hAnsi="Aptos"/>
          <w:sz w:val="18"/>
          <w:szCs w:val="18"/>
        </w:rPr>
        <w:tab/>
      </w:r>
    </w:p>
    <w:p w14:paraId="354913C3" w14:textId="77777777" w:rsidR="00A1237F" w:rsidRPr="00A2713C" w:rsidRDefault="00A1237F" w:rsidP="00A1237F">
      <w:pPr>
        <w:pStyle w:val="BodyText"/>
        <w:rPr>
          <w:rFonts w:ascii="Aptos" w:hAnsi="Aptos"/>
          <w:sz w:val="18"/>
          <w:szCs w:val="18"/>
        </w:rPr>
      </w:pPr>
    </w:p>
    <w:p w14:paraId="4F87F3FC" w14:textId="77777777" w:rsidR="00A1237F" w:rsidRPr="00A2713C" w:rsidRDefault="00A1237F" w:rsidP="00A1237F">
      <w:pPr>
        <w:pStyle w:val="BodyText"/>
        <w:rPr>
          <w:rFonts w:ascii="Aptos" w:hAnsi="Aptos"/>
          <w:sz w:val="18"/>
          <w:szCs w:val="18"/>
        </w:rPr>
      </w:pPr>
    </w:p>
    <w:p w14:paraId="2DA7E3B7" w14:textId="77777777" w:rsidR="00A1237F" w:rsidRPr="00A2713C" w:rsidRDefault="00A1237F" w:rsidP="00A1237F">
      <w:pPr>
        <w:pStyle w:val="BodyText"/>
        <w:rPr>
          <w:rFonts w:ascii="Aptos" w:hAnsi="Aptos"/>
          <w:sz w:val="18"/>
          <w:szCs w:val="18"/>
        </w:rPr>
      </w:pPr>
    </w:p>
    <w:p w14:paraId="1CD79CCE" w14:textId="77777777" w:rsidR="00A1237F" w:rsidRPr="00A2713C" w:rsidRDefault="00A1237F" w:rsidP="00A1237F">
      <w:pPr>
        <w:pStyle w:val="BodyText"/>
        <w:spacing w:before="6"/>
        <w:rPr>
          <w:rFonts w:ascii="Aptos" w:hAnsi="Aptos"/>
          <w:sz w:val="18"/>
          <w:szCs w:val="18"/>
        </w:rPr>
      </w:pPr>
    </w:p>
    <w:p w14:paraId="16A73C97" w14:textId="77777777" w:rsidR="00A1237F" w:rsidRPr="00A2713C" w:rsidRDefault="00A1237F" w:rsidP="00A1237F">
      <w:pPr>
        <w:pStyle w:val="BodyText"/>
        <w:ind w:left="5642" w:right="1542" w:hanging="539"/>
        <w:rPr>
          <w:rFonts w:ascii="Aptos" w:hAnsi="Aptos"/>
          <w:spacing w:val="-47"/>
          <w:sz w:val="18"/>
          <w:szCs w:val="18"/>
        </w:rPr>
      </w:pPr>
      <w:r w:rsidRPr="00A2713C">
        <w:rPr>
          <w:rFonts w:ascii="Aptos" w:hAnsi="Aptos"/>
          <w:sz w:val="18"/>
          <w:szCs w:val="18"/>
        </w:rPr>
        <w:t>Karen Gr</w:t>
      </w:r>
      <w:r>
        <w:rPr>
          <w:rFonts w:ascii="Aptos" w:hAnsi="Aptos"/>
          <w:sz w:val="18"/>
          <w:szCs w:val="18"/>
        </w:rPr>
        <w:t>ea</w:t>
      </w:r>
      <w:r w:rsidRPr="00A2713C">
        <w:rPr>
          <w:rFonts w:ascii="Aptos" w:hAnsi="Aptos"/>
          <w:sz w:val="18"/>
          <w:szCs w:val="18"/>
        </w:rPr>
        <w:t>ves BEM</w:t>
      </w:r>
    </w:p>
    <w:p w14:paraId="28CC37B6" w14:textId="77777777" w:rsidR="00A1237F" w:rsidRPr="00A2713C" w:rsidRDefault="00A1237F" w:rsidP="00A1237F">
      <w:pPr>
        <w:pStyle w:val="BodyText"/>
        <w:ind w:left="5642" w:right="1542" w:hanging="539"/>
        <w:rPr>
          <w:rFonts w:ascii="Aptos" w:hAnsi="Aptos"/>
          <w:sz w:val="18"/>
          <w:szCs w:val="18"/>
        </w:rPr>
      </w:pPr>
      <w:r w:rsidRPr="00A2713C">
        <w:rPr>
          <w:rFonts w:ascii="Aptos" w:hAnsi="Aptos"/>
          <w:sz w:val="18"/>
          <w:szCs w:val="18"/>
        </w:rPr>
        <w:t>Chief</w:t>
      </w:r>
      <w:r w:rsidRPr="00A2713C">
        <w:rPr>
          <w:rFonts w:ascii="Aptos" w:hAnsi="Aptos"/>
          <w:spacing w:val="-2"/>
          <w:sz w:val="18"/>
          <w:szCs w:val="18"/>
        </w:rPr>
        <w:t xml:space="preserve"> </w:t>
      </w:r>
      <w:r w:rsidRPr="00A2713C">
        <w:rPr>
          <w:rFonts w:ascii="Aptos" w:hAnsi="Aptos"/>
          <w:sz w:val="18"/>
          <w:szCs w:val="18"/>
        </w:rPr>
        <w:t>Executive</w:t>
      </w:r>
    </w:p>
    <w:p w14:paraId="3D820634" w14:textId="77777777" w:rsidR="00A1237F" w:rsidRPr="00A2713C" w:rsidRDefault="00A1237F" w:rsidP="00A1237F">
      <w:pPr>
        <w:pStyle w:val="BodyText"/>
        <w:rPr>
          <w:rFonts w:ascii="Aptos" w:hAnsi="Aptos"/>
          <w:sz w:val="18"/>
          <w:szCs w:val="18"/>
        </w:rPr>
      </w:pPr>
    </w:p>
    <w:p w14:paraId="4034BE80" w14:textId="77777777" w:rsidR="00A1237F" w:rsidRPr="00A2713C" w:rsidRDefault="00A1237F" w:rsidP="00A1237F">
      <w:pPr>
        <w:pStyle w:val="BodyText"/>
        <w:rPr>
          <w:rFonts w:ascii="Aptos" w:hAnsi="Aptos"/>
          <w:sz w:val="18"/>
          <w:szCs w:val="18"/>
        </w:rPr>
      </w:pPr>
    </w:p>
    <w:p w14:paraId="427D0486" w14:textId="77777777" w:rsidR="00A1237F" w:rsidRPr="00A2713C" w:rsidRDefault="00A1237F" w:rsidP="00A1237F">
      <w:pPr>
        <w:pStyle w:val="BodyText"/>
        <w:rPr>
          <w:rFonts w:ascii="Aptos" w:hAnsi="Aptos"/>
          <w:sz w:val="18"/>
          <w:szCs w:val="18"/>
        </w:rPr>
      </w:pPr>
    </w:p>
    <w:p w14:paraId="51236238" w14:textId="77777777" w:rsidR="00A1237F" w:rsidRPr="00A2713C" w:rsidRDefault="00A1237F" w:rsidP="00A1237F">
      <w:pPr>
        <w:pStyle w:val="BodyText"/>
        <w:rPr>
          <w:rFonts w:ascii="Aptos" w:hAnsi="Aptos"/>
          <w:sz w:val="18"/>
          <w:szCs w:val="18"/>
        </w:rPr>
      </w:pPr>
    </w:p>
    <w:p w14:paraId="557BDA81" w14:textId="77777777" w:rsidR="00A1237F" w:rsidRPr="00A2713C" w:rsidRDefault="00A1237F" w:rsidP="00A1237F">
      <w:pPr>
        <w:pStyle w:val="BodyText"/>
        <w:ind w:left="5642" w:hanging="539"/>
        <w:rPr>
          <w:rFonts w:ascii="Aptos" w:hAnsi="Aptos"/>
          <w:sz w:val="18"/>
          <w:szCs w:val="18"/>
        </w:rPr>
      </w:pPr>
      <w:r>
        <w:rPr>
          <w:rFonts w:ascii="Aptos" w:hAnsi="Aptos"/>
          <w:sz w:val="18"/>
          <w:szCs w:val="18"/>
        </w:rPr>
        <w:t xml:space="preserve">Jon Matthews </w:t>
      </w:r>
      <w:r w:rsidRPr="00F21A5B">
        <w:rPr>
          <w:rFonts w:ascii="Aptos" w:hAnsi="Aptos"/>
          <w:sz w:val="18"/>
          <w:szCs w:val="18"/>
        </w:rPr>
        <w:t xml:space="preserve">FCMA, CGMA </w:t>
      </w:r>
      <w:r>
        <w:rPr>
          <w:rFonts w:ascii="Aptos" w:hAnsi="Aptos"/>
          <w:sz w:val="18"/>
          <w:szCs w:val="18"/>
        </w:rPr>
        <w:t xml:space="preserve"> </w:t>
      </w:r>
    </w:p>
    <w:p w14:paraId="0B7A70BE" w14:textId="77777777" w:rsidR="00A1237F" w:rsidRPr="00A2713C" w:rsidRDefault="00A1237F" w:rsidP="00A1237F">
      <w:pPr>
        <w:pStyle w:val="BodyText"/>
        <w:ind w:left="5103"/>
        <w:rPr>
          <w:rFonts w:ascii="Aptos" w:hAnsi="Aptos"/>
          <w:color w:val="000000"/>
          <w:sz w:val="18"/>
          <w:szCs w:val="18"/>
        </w:rPr>
      </w:pPr>
      <w:r>
        <w:rPr>
          <w:rFonts w:ascii="Aptos" w:hAnsi="Aptos"/>
          <w:sz w:val="18"/>
          <w:szCs w:val="18"/>
        </w:rPr>
        <w:t>Executive Director Finance, Strategy and Transformation (Section 95 Officer)</w:t>
      </w:r>
    </w:p>
    <w:p w14:paraId="7343CF62" w14:textId="77777777" w:rsidR="00A1237F" w:rsidRDefault="00A1237F" w:rsidP="00A1237F">
      <w:pPr>
        <w:pStyle w:val="Heading1"/>
        <w:jc w:val="right"/>
        <w:rPr>
          <w:rFonts w:ascii="Aptos" w:hAnsi="Aptos"/>
          <w:color w:val="B117B1"/>
          <w:sz w:val="36"/>
          <w:szCs w:val="36"/>
        </w:rPr>
      </w:pPr>
    </w:p>
    <w:p w14:paraId="0B77E2CF" w14:textId="77777777" w:rsidR="00A1237F" w:rsidRPr="00731CF2" w:rsidRDefault="00A1237F" w:rsidP="00A1237F">
      <w:pPr>
        <w:pStyle w:val="Heading1"/>
        <w:jc w:val="right"/>
        <w:rPr>
          <w:rFonts w:ascii="Aptos" w:hAnsi="Aptos"/>
          <w:color w:val="B117B1"/>
          <w:sz w:val="36"/>
          <w:szCs w:val="36"/>
        </w:rPr>
      </w:pPr>
      <w:r>
        <w:rPr>
          <w:rFonts w:ascii="Aptos" w:hAnsi="Aptos"/>
          <w:color w:val="B117B1"/>
          <w:sz w:val="36"/>
          <w:szCs w:val="36"/>
        </w:rPr>
        <w:br w:type="column"/>
      </w:r>
      <w:bookmarkStart w:id="9" w:name="_Toc233115415"/>
      <w:r w:rsidRPr="00731CF2">
        <w:rPr>
          <w:rFonts w:ascii="Aptos" w:hAnsi="Aptos"/>
          <w:color w:val="B117B1"/>
          <w:sz w:val="36"/>
          <w:szCs w:val="36"/>
        </w:rPr>
        <w:lastRenderedPageBreak/>
        <w:t>Statement of Responsibilities for the Annual Accounts</w:t>
      </w:r>
      <w:bookmarkEnd w:id="9"/>
    </w:p>
    <w:p w14:paraId="1144CA96" w14:textId="77777777" w:rsidR="00A1237F" w:rsidRPr="003A2349" w:rsidRDefault="00A1237F" w:rsidP="00A1237F">
      <w:pPr>
        <w:jc w:val="both"/>
        <w:rPr>
          <w:rFonts w:ascii="Aptos" w:hAnsi="Aptos" w:cs="Arial"/>
          <w:b/>
          <w:sz w:val="24"/>
          <w:szCs w:val="24"/>
          <w:u w:val="single"/>
        </w:rPr>
      </w:pPr>
    </w:p>
    <w:p w14:paraId="171C967D" w14:textId="77777777" w:rsidR="00A1237F" w:rsidRPr="003A2349" w:rsidRDefault="00A1237F" w:rsidP="00A1237F">
      <w:pPr>
        <w:rPr>
          <w:rFonts w:ascii="Aptos" w:hAnsi="Aptos"/>
          <w:b/>
          <w:szCs w:val="18"/>
          <w:lang w:eastAsia="en-US"/>
        </w:rPr>
      </w:pPr>
      <w:r w:rsidRPr="003A2349">
        <w:rPr>
          <w:rFonts w:ascii="Aptos" w:hAnsi="Aptos"/>
          <w:b/>
          <w:szCs w:val="18"/>
          <w:lang w:eastAsia="en-US"/>
        </w:rPr>
        <w:t>The Council’s Responsibilities</w:t>
      </w:r>
    </w:p>
    <w:p w14:paraId="3EC60384" w14:textId="77777777" w:rsidR="00A1237F" w:rsidRPr="003A2349" w:rsidRDefault="00A1237F" w:rsidP="00A1237F">
      <w:pPr>
        <w:jc w:val="both"/>
        <w:rPr>
          <w:rFonts w:ascii="Aptos" w:hAnsi="Aptos" w:cs="Arial"/>
          <w:szCs w:val="18"/>
          <w:lang w:eastAsia="en-US"/>
        </w:rPr>
      </w:pPr>
    </w:p>
    <w:p w14:paraId="4D81AB14" w14:textId="77777777" w:rsidR="00A1237F" w:rsidRPr="003A2349" w:rsidRDefault="00A1237F" w:rsidP="00A1237F">
      <w:pPr>
        <w:jc w:val="both"/>
        <w:rPr>
          <w:rFonts w:ascii="Aptos" w:hAnsi="Aptos" w:cs="Arial"/>
          <w:szCs w:val="18"/>
          <w:lang w:eastAsia="en-US"/>
        </w:rPr>
      </w:pPr>
      <w:r w:rsidRPr="003A2349">
        <w:rPr>
          <w:rFonts w:ascii="Aptos" w:hAnsi="Aptos" w:cs="Arial"/>
          <w:szCs w:val="18"/>
          <w:lang w:eastAsia="en-US"/>
        </w:rPr>
        <w:t xml:space="preserve">The Council is required to: </w:t>
      </w:r>
    </w:p>
    <w:p w14:paraId="028D0D17" w14:textId="77777777" w:rsidR="00A1237F" w:rsidRPr="003A2349" w:rsidRDefault="00A1237F" w:rsidP="00A1237F">
      <w:pPr>
        <w:jc w:val="both"/>
        <w:rPr>
          <w:rFonts w:ascii="Aptos" w:hAnsi="Aptos" w:cs="Arial"/>
          <w:szCs w:val="18"/>
          <w:lang w:eastAsia="en-US"/>
        </w:rPr>
      </w:pPr>
    </w:p>
    <w:p w14:paraId="783BD144" w14:textId="77777777" w:rsidR="00A1237F" w:rsidRPr="003A2349" w:rsidRDefault="00A1237F" w:rsidP="00A1237F">
      <w:pPr>
        <w:numPr>
          <w:ilvl w:val="0"/>
          <w:numId w:val="1"/>
        </w:numPr>
        <w:jc w:val="both"/>
        <w:rPr>
          <w:rFonts w:ascii="Aptos" w:hAnsi="Aptos" w:cs="Arial"/>
          <w:szCs w:val="18"/>
          <w:lang w:eastAsia="en-US"/>
        </w:rPr>
      </w:pPr>
      <w:proofErr w:type="gramStart"/>
      <w:r w:rsidRPr="003A2349">
        <w:rPr>
          <w:rFonts w:ascii="Aptos" w:hAnsi="Aptos" w:cs="Arial"/>
          <w:szCs w:val="18"/>
          <w:lang w:eastAsia="en-US"/>
        </w:rPr>
        <w:t>make arrangements</w:t>
      </w:r>
      <w:proofErr w:type="gramEnd"/>
      <w:r w:rsidRPr="003A2349">
        <w:rPr>
          <w:rFonts w:ascii="Aptos" w:hAnsi="Aptos" w:cs="Arial"/>
          <w:szCs w:val="18"/>
          <w:lang w:eastAsia="en-US"/>
        </w:rPr>
        <w:t xml:space="preserve"> for the proper administration of its financial affairs and to secure that the proper officer of the Council has the responsibility for the administration of those affairs (section 95 of the Local Government (Scotland) Act 1973).  In this authority, that officer is the </w:t>
      </w:r>
      <w:r>
        <w:rPr>
          <w:rFonts w:ascii="Aptos" w:hAnsi="Aptos" w:cs="Arial"/>
          <w:szCs w:val="18"/>
          <w:lang w:eastAsia="en-US"/>
        </w:rPr>
        <w:t>Executive Director</w:t>
      </w:r>
      <w:r w:rsidRPr="003A2349">
        <w:rPr>
          <w:rFonts w:ascii="Aptos" w:hAnsi="Aptos" w:cs="Arial"/>
          <w:szCs w:val="18"/>
          <w:lang w:eastAsia="en-US"/>
        </w:rPr>
        <w:t>.</w:t>
      </w:r>
    </w:p>
    <w:p w14:paraId="29D81A76" w14:textId="77777777" w:rsidR="00A1237F" w:rsidRPr="003A2349" w:rsidRDefault="00A1237F" w:rsidP="00A1237F">
      <w:pPr>
        <w:numPr>
          <w:ilvl w:val="0"/>
          <w:numId w:val="1"/>
        </w:numPr>
        <w:jc w:val="both"/>
        <w:rPr>
          <w:rFonts w:ascii="Aptos" w:hAnsi="Aptos" w:cs="Arial"/>
          <w:szCs w:val="18"/>
          <w:lang w:eastAsia="en-US"/>
        </w:rPr>
      </w:pPr>
      <w:r w:rsidRPr="003A2349">
        <w:rPr>
          <w:rFonts w:ascii="Aptos" w:hAnsi="Aptos" w:cs="Arial"/>
          <w:szCs w:val="18"/>
          <w:lang w:eastAsia="en-US"/>
        </w:rPr>
        <w:t>manage its affairs to secure economic, efficient and effective use of resources and safeguard its assets.</w:t>
      </w:r>
    </w:p>
    <w:p w14:paraId="627BFBE7" w14:textId="77777777" w:rsidR="00A1237F" w:rsidRPr="003A2349" w:rsidRDefault="00A1237F" w:rsidP="00A1237F">
      <w:pPr>
        <w:numPr>
          <w:ilvl w:val="0"/>
          <w:numId w:val="1"/>
        </w:numPr>
        <w:jc w:val="both"/>
        <w:rPr>
          <w:rFonts w:ascii="Aptos" w:hAnsi="Aptos" w:cs="Arial"/>
          <w:szCs w:val="18"/>
          <w:lang w:eastAsia="en-US"/>
        </w:rPr>
      </w:pPr>
      <w:r w:rsidRPr="003A2349">
        <w:rPr>
          <w:rFonts w:ascii="Aptos" w:hAnsi="Aptos" w:cs="Arial"/>
          <w:szCs w:val="18"/>
          <w:lang w:eastAsia="en-US"/>
        </w:rPr>
        <w:t>ensure the Annual Accounts are prepared in accordance with legislation (The Local Authority Accounts (Scotland) Regulations 2014) and the Local Authority (Capital Finance and Accounting) (Scotland) (Coronavirus) Amendment Regulations 2021), and so far as is compatible with that legislation, in accordance with proper accounting practices (section 12 of the Local Government in Scotland Act 2003).</w:t>
      </w:r>
    </w:p>
    <w:p w14:paraId="497BC15B" w14:textId="77777777" w:rsidR="00A1237F" w:rsidRPr="003A2349" w:rsidRDefault="00A1237F" w:rsidP="00A1237F">
      <w:pPr>
        <w:numPr>
          <w:ilvl w:val="0"/>
          <w:numId w:val="1"/>
        </w:numPr>
        <w:jc w:val="both"/>
        <w:rPr>
          <w:rFonts w:ascii="Aptos" w:hAnsi="Aptos" w:cs="Arial"/>
          <w:szCs w:val="18"/>
          <w:lang w:eastAsia="en-US"/>
        </w:rPr>
      </w:pPr>
      <w:r w:rsidRPr="003A2349">
        <w:rPr>
          <w:rFonts w:ascii="Aptos" w:hAnsi="Aptos" w:cs="Arial"/>
          <w:szCs w:val="18"/>
          <w:lang w:eastAsia="en-US"/>
        </w:rPr>
        <w:t>approve the Annual Accounts for signature.</w:t>
      </w:r>
    </w:p>
    <w:p w14:paraId="2BB5A43D" w14:textId="77777777" w:rsidR="00A1237F" w:rsidRPr="003A2349" w:rsidRDefault="00A1237F" w:rsidP="00A1237F">
      <w:pPr>
        <w:numPr>
          <w:ilvl w:val="12"/>
          <w:numId w:val="0"/>
        </w:numPr>
        <w:jc w:val="both"/>
        <w:rPr>
          <w:rFonts w:ascii="Aptos" w:hAnsi="Aptos" w:cs="Arial"/>
          <w:b/>
          <w:szCs w:val="18"/>
          <w:lang w:eastAsia="en-US"/>
        </w:rPr>
      </w:pPr>
    </w:p>
    <w:p w14:paraId="726A8C60" w14:textId="77777777" w:rsidR="00A1237F" w:rsidRPr="003A2349" w:rsidRDefault="00A1237F" w:rsidP="00A1237F">
      <w:pPr>
        <w:numPr>
          <w:ilvl w:val="12"/>
          <w:numId w:val="0"/>
        </w:numPr>
        <w:jc w:val="both"/>
        <w:rPr>
          <w:rFonts w:ascii="Aptos" w:hAnsi="Aptos" w:cs="Arial"/>
          <w:szCs w:val="18"/>
          <w:lang w:eastAsia="en-US"/>
        </w:rPr>
      </w:pPr>
      <w:r w:rsidRPr="003A2349">
        <w:rPr>
          <w:rFonts w:ascii="Aptos" w:hAnsi="Aptos" w:cs="Arial"/>
          <w:szCs w:val="18"/>
          <w:lang w:eastAsia="en-US"/>
        </w:rPr>
        <w:t xml:space="preserve">I confirm that these Annual Accounts were approved for signature by the Council at its meeting on </w:t>
      </w:r>
      <w:r>
        <w:rPr>
          <w:rFonts w:ascii="Aptos" w:hAnsi="Aptos" w:cs="Arial"/>
          <w:szCs w:val="18"/>
          <w:lang w:eastAsia="en-US"/>
        </w:rPr>
        <w:t>30 September 2026.</w:t>
      </w:r>
    </w:p>
    <w:p w14:paraId="7C98455E" w14:textId="77777777" w:rsidR="00A1237F" w:rsidRPr="003A2349" w:rsidRDefault="00A1237F" w:rsidP="00A1237F">
      <w:pPr>
        <w:numPr>
          <w:ilvl w:val="12"/>
          <w:numId w:val="0"/>
        </w:numPr>
        <w:jc w:val="both"/>
        <w:rPr>
          <w:rFonts w:ascii="Aptos" w:hAnsi="Aptos" w:cs="Arial"/>
          <w:szCs w:val="18"/>
          <w:lang w:eastAsia="en-US"/>
        </w:rPr>
      </w:pPr>
    </w:p>
    <w:p w14:paraId="78AA2925" w14:textId="77777777" w:rsidR="00A1237F" w:rsidRPr="003A2349" w:rsidRDefault="00A1237F" w:rsidP="00A1237F">
      <w:pPr>
        <w:numPr>
          <w:ilvl w:val="12"/>
          <w:numId w:val="0"/>
        </w:numPr>
        <w:jc w:val="both"/>
        <w:rPr>
          <w:rFonts w:ascii="Aptos" w:hAnsi="Aptos" w:cs="Arial"/>
          <w:szCs w:val="18"/>
          <w:lang w:eastAsia="en-US"/>
        </w:rPr>
      </w:pPr>
      <w:r w:rsidRPr="003A2349">
        <w:rPr>
          <w:rFonts w:ascii="Aptos" w:hAnsi="Aptos" w:cs="Arial"/>
          <w:szCs w:val="18"/>
          <w:lang w:eastAsia="en-US"/>
        </w:rPr>
        <w:t xml:space="preserve">Signed on behalf of Moray Council.   </w:t>
      </w:r>
    </w:p>
    <w:p w14:paraId="32F97657" w14:textId="77777777" w:rsidR="00A1237F" w:rsidRPr="003A2349" w:rsidRDefault="00A1237F" w:rsidP="00A1237F">
      <w:pPr>
        <w:numPr>
          <w:ilvl w:val="12"/>
          <w:numId w:val="0"/>
        </w:numPr>
        <w:jc w:val="both"/>
        <w:rPr>
          <w:rFonts w:ascii="Aptos" w:hAnsi="Aptos" w:cs="Arial"/>
          <w:szCs w:val="18"/>
          <w:lang w:eastAsia="en-US"/>
        </w:rPr>
      </w:pPr>
    </w:p>
    <w:p w14:paraId="273DB1DC" w14:textId="77777777" w:rsidR="00A1237F" w:rsidRPr="003A2349" w:rsidRDefault="00A1237F" w:rsidP="00A1237F">
      <w:pPr>
        <w:numPr>
          <w:ilvl w:val="12"/>
          <w:numId w:val="0"/>
        </w:numPr>
        <w:jc w:val="both"/>
        <w:rPr>
          <w:rFonts w:ascii="Aptos" w:hAnsi="Aptos" w:cs="Arial"/>
          <w:szCs w:val="18"/>
          <w:lang w:eastAsia="en-US"/>
        </w:rPr>
      </w:pPr>
    </w:p>
    <w:p w14:paraId="04DD1EFD" w14:textId="77777777" w:rsidR="00A1237F" w:rsidRPr="003A2349" w:rsidRDefault="00A1237F" w:rsidP="00A1237F">
      <w:pPr>
        <w:numPr>
          <w:ilvl w:val="12"/>
          <w:numId w:val="0"/>
        </w:numPr>
        <w:jc w:val="both"/>
        <w:rPr>
          <w:rFonts w:ascii="Aptos" w:hAnsi="Aptos" w:cs="Arial"/>
          <w:szCs w:val="18"/>
          <w:lang w:eastAsia="en-US"/>
        </w:rPr>
      </w:pPr>
    </w:p>
    <w:p w14:paraId="31FA9020" w14:textId="77777777" w:rsidR="00A1237F" w:rsidRPr="003A2349" w:rsidRDefault="00A1237F" w:rsidP="00A1237F">
      <w:pPr>
        <w:pStyle w:val="BodyText"/>
        <w:spacing w:line="324" w:lineRule="auto"/>
        <w:ind w:left="5642" w:right="1545"/>
        <w:rPr>
          <w:rFonts w:ascii="Aptos" w:hAnsi="Aptos"/>
          <w:sz w:val="18"/>
          <w:szCs w:val="18"/>
        </w:rPr>
      </w:pPr>
    </w:p>
    <w:p w14:paraId="7477E8A6" w14:textId="77777777" w:rsidR="00A1237F" w:rsidRPr="003A2349" w:rsidRDefault="00A1237F" w:rsidP="00A1237F">
      <w:pPr>
        <w:pStyle w:val="BodyText"/>
        <w:spacing w:line="324" w:lineRule="auto"/>
        <w:ind w:left="5642" w:right="1545"/>
        <w:rPr>
          <w:rFonts w:ascii="Aptos" w:hAnsi="Aptos"/>
          <w:sz w:val="18"/>
          <w:szCs w:val="18"/>
        </w:rPr>
      </w:pPr>
    </w:p>
    <w:p w14:paraId="37251E05" w14:textId="77777777" w:rsidR="00A1237F" w:rsidRPr="003A2349" w:rsidRDefault="00A1237F" w:rsidP="00A1237F">
      <w:pPr>
        <w:spacing w:line="276" w:lineRule="auto"/>
        <w:jc w:val="right"/>
        <w:rPr>
          <w:rFonts w:ascii="Aptos" w:hAnsi="Aptos" w:cs="Arial"/>
          <w:b/>
          <w:szCs w:val="18"/>
        </w:rPr>
      </w:pPr>
      <w:r w:rsidRPr="003A2349">
        <w:rPr>
          <w:rFonts w:ascii="Aptos" w:hAnsi="Aptos"/>
          <w:szCs w:val="18"/>
        </w:rPr>
        <w:t>Councillor Kathleen Robertson</w:t>
      </w:r>
    </w:p>
    <w:p w14:paraId="25FD6715" w14:textId="7A3FC959" w:rsidR="00A1237F" w:rsidRDefault="00A1237F" w:rsidP="00A1237F">
      <w:pPr>
        <w:spacing w:line="276" w:lineRule="auto"/>
        <w:jc w:val="right"/>
        <w:rPr>
          <w:rFonts w:ascii="Aptos" w:hAnsi="Aptos"/>
          <w:szCs w:val="18"/>
        </w:rPr>
      </w:pPr>
      <w:r w:rsidRPr="003A2349">
        <w:rPr>
          <w:rFonts w:ascii="Aptos" w:hAnsi="Aptos" w:cs="Arial"/>
          <w:b/>
          <w:szCs w:val="18"/>
        </w:rPr>
        <w:tab/>
      </w:r>
      <w:r w:rsidRPr="003A2349">
        <w:rPr>
          <w:rFonts w:ascii="Aptos" w:hAnsi="Aptos" w:cs="Arial"/>
          <w:b/>
          <w:szCs w:val="18"/>
        </w:rPr>
        <w:tab/>
      </w:r>
      <w:r w:rsidRPr="003A2349">
        <w:rPr>
          <w:rFonts w:ascii="Aptos" w:hAnsi="Aptos" w:cs="Arial"/>
          <w:b/>
          <w:szCs w:val="18"/>
        </w:rPr>
        <w:tab/>
      </w:r>
      <w:r w:rsidRPr="003A2349">
        <w:rPr>
          <w:rFonts w:ascii="Aptos" w:hAnsi="Aptos" w:cs="Arial"/>
          <w:b/>
          <w:szCs w:val="18"/>
        </w:rPr>
        <w:tab/>
      </w:r>
      <w:r w:rsidRPr="003A2349">
        <w:rPr>
          <w:rFonts w:ascii="Aptos" w:hAnsi="Aptos" w:cs="Arial"/>
          <w:b/>
          <w:szCs w:val="18"/>
        </w:rPr>
        <w:tab/>
      </w:r>
      <w:r w:rsidRPr="003A2349">
        <w:rPr>
          <w:rFonts w:ascii="Aptos" w:hAnsi="Aptos"/>
          <w:szCs w:val="18"/>
        </w:rPr>
        <w:t>Leader of Moray Council</w:t>
      </w:r>
    </w:p>
    <w:p w14:paraId="0B80F5FA" w14:textId="6E94992F" w:rsidR="00205B34" w:rsidRDefault="00205B34" w:rsidP="00A1237F">
      <w:pPr>
        <w:spacing w:line="276" w:lineRule="auto"/>
        <w:jc w:val="right"/>
        <w:rPr>
          <w:rFonts w:ascii="Aptos" w:hAnsi="Aptos"/>
          <w:szCs w:val="18"/>
        </w:rPr>
      </w:pPr>
      <w:r>
        <w:rPr>
          <w:rFonts w:ascii="Aptos" w:hAnsi="Aptos"/>
          <w:szCs w:val="18"/>
        </w:rPr>
        <w:t>30 September 2026</w:t>
      </w:r>
    </w:p>
    <w:p w14:paraId="0D3D23A5" w14:textId="742270C9" w:rsidR="00A1237F" w:rsidRPr="003A2349" w:rsidRDefault="00A1237F" w:rsidP="00867CE0">
      <w:pPr>
        <w:numPr>
          <w:ilvl w:val="12"/>
          <w:numId w:val="0"/>
        </w:numPr>
        <w:jc w:val="right"/>
        <w:rPr>
          <w:rFonts w:ascii="Aptos" w:hAnsi="Aptos" w:cs="Arial"/>
          <w:b/>
          <w:szCs w:val="18"/>
          <w:lang w:eastAsia="en-US"/>
        </w:rPr>
      </w:pP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r>
      <w:r w:rsidRPr="003A2349">
        <w:rPr>
          <w:rFonts w:ascii="Aptos" w:hAnsi="Aptos" w:cs="Arial"/>
          <w:b/>
          <w:szCs w:val="18"/>
          <w:lang w:eastAsia="en-US"/>
        </w:rPr>
        <w:tab/>
        <w:t xml:space="preserve">             </w:t>
      </w:r>
    </w:p>
    <w:p w14:paraId="7D8D375F" w14:textId="77777777" w:rsidR="00A1237F" w:rsidRPr="003A2349" w:rsidRDefault="00A1237F" w:rsidP="00A1237F">
      <w:pPr>
        <w:numPr>
          <w:ilvl w:val="12"/>
          <w:numId w:val="0"/>
        </w:numPr>
        <w:jc w:val="right"/>
        <w:rPr>
          <w:rFonts w:ascii="Aptos" w:hAnsi="Aptos" w:cs="Arial"/>
          <w:b/>
          <w:szCs w:val="18"/>
          <w:lang w:eastAsia="en-US"/>
        </w:rPr>
      </w:pPr>
    </w:p>
    <w:p w14:paraId="2D922DD3" w14:textId="77777777" w:rsidR="00A1237F" w:rsidRPr="003A2349" w:rsidRDefault="00A1237F" w:rsidP="00A1237F">
      <w:pPr>
        <w:rPr>
          <w:rFonts w:ascii="Aptos" w:hAnsi="Aptos"/>
          <w:b/>
          <w:szCs w:val="18"/>
          <w:lang w:eastAsia="en-US"/>
        </w:rPr>
      </w:pPr>
    </w:p>
    <w:p w14:paraId="5BF4CA4C" w14:textId="77777777" w:rsidR="00A1237F" w:rsidRPr="003A2349" w:rsidRDefault="00A1237F" w:rsidP="00A1237F">
      <w:pPr>
        <w:rPr>
          <w:rFonts w:ascii="Aptos" w:hAnsi="Aptos"/>
          <w:b/>
          <w:szCs w:val="18"/>
        </w:rPr>
      </w:pPr>
      <w:r w:rsidRPr="003A2349">
        <w:rPr>
          <w:rFonts w:ascii="Aptos" w:hAnsi="Aptos"/>
          <w:b/>
          <w:szCs w:val="18"/>
        </w:rPr>
        <w:t xml:space="preserve">The </w:t>
      </w:r>
      <w:r>
        <w:rPr>
          <w:rFonts w:ascii="Aptos" w:hAnsi="Aptos"/>
          <w:b/>
          <w:szCs w:val="18"/>
        </w:rPr>
        <w:t>Executive Director Finance, Strategy and Transformation’s</w:t>
      </w:r>
      <w:r w:rsidRPr="003A2349">
        <w:rPr>
          <w:rFonts w:ascii="Aptos" w:hAnsi="Aptos"/>
          <w:b/>
          <w:szCs w:val="18"/>
        </w:rPr>
        <w:t xml:space="preserve"> Responsibilities</w:t>
      </w:r>
    </w:p>
    <w:p w14:paraId="5901ACDC" w14:textId="77777777" w:rsidR="00A1237F" w:rsidRPr="003A2349" w:rsidRDefault="00A1237F" w:rsidP="00A1237F">
      <w:pPr>
        <w:numPr>
          <w:ilvl w:val="12"/>
          <w:numId w:val="0"/>
        </w:numPr>
        <w:jc w:val="both"/>
        <w:rPr>
          <w:rFonts w:ascii="Aptos" w:hAnsi="Aptos" w:cs="Arial"/>
          <w:b/>
          <w:szCs w:val="18"/>
        </w:rPr>
      </w:pPr>
    </w:p>
    <w:p w14:paraId="3051594D" w14:textId="77777777" w:rsidR="00A1237F" w:rsidRPr="003A2349" w:rsidRDefault="00A1237F" w:rsidP="00A1237F">
      <w:pPr>
        <w:numPr>
          <w:ilvl w:val="12"/>
          <w:numId w:val="0"/>
        </w:numPr>
        <w:jc w:val="both"/>
        <w:rPr>
          <w:rFonts w:ascii="Aptos" w:hAnsi="Aptos" w:cs="Arial"/>
          <w:szCs w:val="18"/>
        </w:rPr>
      </w:pPr>
      <w:r w:rsidRPr="003A2349">
        <w:rPr>
          <w:rFonts w:ascii="Aptos" w:hAnsi="Aptos" w:cs="Arial"/>
          <w:szCs w:val="18"/>
        </w:rPr>
        <w:t xml:space="preserve">The </w:t>
      </w:r>
      <w:r>
        <w:rPr>
          <w:rFonts w:ascii="Aptos" w:hAnsi="Aptos" w:cs="Arial"/>
          <w:szCs w:val="18"/>
        </w:rPr>
        <w:t xml:space="preserve">Executive Director Finance Strategy and Transformation </w:t>
      </w:r>
      <w:r w:rsidRPr="003A2349">
        <w:rPr>
          <w:rFonts w:ascii="Aptos" w:hAnsi="Aptos" w:cs="Arial"/>
          <w:szCs w:val="18"/>
        </w:rPr>
        <w:t>is responsible for the preparation of the Council’s Annual Accounts in accordance with proper practices as required by legislation and as set out in the CIPFA/LASAAC Code of Practice on Local Authority Accounting in the United Kingdom 202</w:t>
      </w:r>
      <w:r>
        <w:rPr>
          <w:rFonts w:ascii="Aptos" w:hAnsi="Aptos" w:cs="Arial"/>
          <w:szCs w:val="18"/>
        </w:rPr>
        <w:t>5</w:t>
      </w:r>
      <w:r w:rsidRPr="003A2349">
        <w:rPr>
          <w:rFonts w:ascii="Aptos" w:hAnsi="Aptos" w:cs="Arial"/>
          <w:szCs w:val="18"/>
        </w:rPr>
        <w:t>/2</w:t>
      </w:r>
      <w:r>
        <w:rPr>
          <w:rFonts w:ascii="Aptos" w:hAnsi="Aptos" w:cs="Arial"/>
          <w:szCs w:val="18"/>
        </w:rPr>
        <w:t>6</w:t>
      </w:r>
      <w:r w:rsidRPr="003A2349">
        <w:rPr>
          <w:rFonts w:ascii="Aptos" w:hAnsi="Aptos" w:cs="Arial"/>
          <w:szCs w:val="18"/>
        </w:rPr>
        <w:t xml:space="preserve"> (the Accounting Code).</w:t>
      </w:r>
    </w:p>
    <w:p w14:paraId="3BDBAF99" w14:textId="77777777" w:rsidR="00A1237F" w:rsidRPr="003A2349" w:rsidRDefault="00A1237F" w:rsidP="00A1237F">
      <w:pPr>
        <w:numPr>
          <w:ilvl w:val="12"/>
          <w:numId w:val="0"/>
        </w:numPr>
        <w:jc w:val="both"/>
        <w:rPr>
          <w:rFonts w:ascii="Aptos" w:hAnsi="Aptos" w:cs="Arial"/>
          <w:szCs w:val="18"/>
        </w:rPr>
      </w:pPr>
    </w:p>
    <w:p w14:paraId="75EC4523" w14:textId="77777777" w:rsidR="00A1237F" w:rsidRPr="003A2349" w:rsidRDefault="00A1237F" w:rsidP="00A1237F">
      <w:pPr>
        <w:numPr>
          <w:ilvl w:val="12"/>
          <w:numId w:val="0"/>
        </w:numPr>
        <w:jc w:val="both"/>
        <w:rPr>
          <w:rFonts w:ascii="Aptos" w:hAnsi="Aptos" w:cs="Arial"/>
          <w:szCs w:val="18"/>
        </w:rPr>
      </w:pPr>
      <w:r w:rsidRPr="003A2349">
        <w:rPr>
          <w:rFonts w:ascii="Aptos" w:hAnsi="Aptos" w:cs="Arial"/>
          <w:szCs w:val="18"/>
        </w:rPr>
        <w:t xml:space="preserve">In preparing the Annual Accounts, the </w:t>
      </w:r>
      <w:r>
        <w:rPr>
          <w:rFonts w:ascii="Aptos" w:hAnsi="Aptos" w:cs="Arial"/>
          <w:szCs w:val="18"/>
        </w:rPr>
        <w:t>Executive Director Finance Strategy and Transformation</w:t>
      </w:r>
      <w:r w:rsidRPr="003A2349">
        <w:rPr>
          <w:rFonts w:ascii="Aptos" w:hAnsi="Aptos" w:cs="Arial"/>
          <w:szCs w:val="18"/>
        </w:rPr>
        <w:t xml:space="preserve"> </w:t>
      </w:r>
      <w:proofErr w:type="gramStart"/>
      <w:r w:rsidRPr="003A2349">
        <w:rPr>
          <w:rFonts w:ascii="Aptos" w:hAnsi="Aptos" w:cs="Arial"/>
          <w:szCs w:val="18"/>
        </w:rPr>
        <w:t>has</w:t>
      </w:r>
      <w:proofErr w:type="gramEnd"/>
      <w:r w:rsidRPr="003A2349">
        <w:rPr>
          <w:rFonts w:ascii="Aptos" w:hAnsi="Aptos" w:cs="Arial"/>
          <w:szCs w:val="18"/>
        </w:rPr>
        <w:t xml:space="preserve">: </w:t>
      </w:r>
    </w:p>
    <w:p w14:paraId="042557A4" w14:textId="77777777" w:rsidR="00A1237F" w:rsidRPr="003A2349" w:rsidRDefault="00A1237F" w:rsidP="00A1237F">
      <w:pPr>
        <w:numPr>
          <w:ilvl w:val="12"/>
          <w:numId w:val="0"/>
        </w:numPr>
        <w:jc w:val="both"/>
        <w:rPr>
          <w:rFonts w:ascii="Aptos" w:hAnsi="Aptos" w:cs="Arial"/>
          <w:szCs w:val="18"/>
        </w:rPr>
      </w:pPr>
    </w:p>
    <w:p w14:paraId="279FCEE0" w14:textId="77777777" w:rsidR="00A1237F" w:rsidRPr="003A2349" w:rsidRDefault="00A1237F" w:rsidP="00A1237F">
      <w:pPr>
        <w:numPr>
          <w:ilvl w:val="0"/>
          <w:numId w:val="1"/>
        </w:numPr>
        <w:jc w:val="both"/>
        <w:rPr>
          <w:rFonts w:ascii="Aptos" w:hAnsi="Aptos" w:cs="Arial"/>
          <w:szCs w:val="18"/>
        </w:rPr>
      </w:pPr>
      <w:r w:rsidRPr="003A2349">
        <w:rPr>
          <w:rFonts w:ascii="Aptos" w:hAnsi="Aptos" w:cs="Arial"/>
          <w:szCs w:val="18"/>
        </w:rPr>
        <w:t>selected suitable accounting policies and then applied them consistently.</w:t>
      </w:r>
    </w:p>
    <w:p w14:paraId="38D025DE" w14:textId="77777777" w:rsidR="00A1237F" w:rsidRPr="003A2349" w:rsidRDefault="00A1237F" w:rsidP="00A1237F">
      <w:pPr>
        <w:numPr>
          <w:ilvl w:val="0"/>
          <w:numId w:val="1"/>
        </w:numPr>
        <w:jc w:val="both"/>
        <w:rPr>
          <w:rFonts w:ascii="Aptos" w:hAnsi="Aptos" w:cs="Arial"/>
          <w:szCs w:val="18"/>
        </w:rPr>
      </w:pPr>
      <w:r w:rsidRPr="003A2349">
        <w:rPr>
          <w:rFonts w:ascii="Aptos" w:hAnsi="Aptos" w:cs="Arial"/>
          <w:szCs w:val="18"/>
        </w:rPr>
        <w:t>made judgements and estimates that were reasonable and prudent.</w:t>
      </w:r>
    </w:p>
    <w:p w14:paraId="24497BDC" w14:textId="77777777" w:rsidR="00A1237F" w:rsidRPr="003A2349" w:rsidRDefault="00A1237F" w:rsidP="00A1237F">
      <w:pPr>
        <w:numPr>
          <w:ilvl w:val="0"/>
          <w:numId w:val="1"/>
        </w:numPr>
        <w:jc w:val="both"/>
        <w:rPr>
          <w:rFonts w:ascii="Aptos" w:hAnsi="Aptos" w:cs="Arial"/>
          <w:szCs w:val="18"/>
        </w:rPr>
      </w:pPr>
      <w:r w:rsidRPr="003A2349">
        <w:rPr>
          <w:rFonts w:ascii="Aptos" w:hAnsi="Aptos" w:cs="Arial"/>
          <w:szCs w:val="18"/>
        </w:rPr>
        <w:t>complied with legislation.</w:t>
      </w:r>
    </w:p>
    <w:p w14:paraId="322161F7" w14:textId="77777777" w:rsidR="00A1237F" w:rsidRPr="003A2349" w:rsidRDefault="00A1237F" w:rsidP="00A1237F">
      <w:pPr>
        <w:numPr>
          <w:ilvl w:val="0"/>
          <w:numId w:val="1"/>
        </w:numPr>
        <w:jc w:val="both"/>
        <w:rPr>
          <w:rFonts w:ascii="Aptos" w:hAnsi="Aptos" w:cs="Arial"/>
          <w:szCs w:val="18"/>
        </w:rPr>
      </w:pPr>
      <w:r w:rsidRPr="003A2349">
        <w:rPr>
          <w:rFonts w:ascii="Aptos" w:hAnsi="Aptos" w:cs="Arial"/>
          <w:szCs w:val="18"/>
        </w:rPr>
        <w:t>complied with the Local Authority Accounting Code (in so far as it is compatible with legislation).</w:t>
      </w:r>
    </w:p>
    <w:p w14:paraId="45B81FAA" w14:textId="77777777" w:rsidR="00A1237F" w:rsidRPr="003A2349" w:rsidRDefault="00A1237F" w:rsidP="00A1237F">
      <w:pPr>
        <w:numPr>
          <w:ilvl w:val="12"/>
          <w:numId w:val="0"/>
        </w:numPr>
        <w:jc w:val="both"/>
        <w:rPr>
          <w:rFonts w:ascii="Aptos" w:hAnsi="Aptos" w:cs="Arial"/>
          <w:szCs w:val="18"/>
        </w:rPr>
      </w:pPr>
    </w:p>
    <w:p w14:paraId="43A39BEB" w14:textId="77777777" w:rsidR="00A1237F" w:rsidRPr="003A2349" w:rsidRDefault="00A1237F" w:rsidP="00A1237F">
      <w:pPr>
        <w:numPr>
          <w:ilvl w:val="12"/>
          <w:numId w:val="0"/>
        </w:numPr>
        <w:jc w:val="both"/>
        <w:rPr>
          <w:rFonts w:ascii="Aptos" w:hAnsi="Aptos" w:cs="Arial"/>
          <w:szCs w:val="18"/>
        </w:rPr>
      </w:pPr>
      <w:r w:rsidRPr="003A2349">
        <w:rPr>
          <w:rFonts w:ascii="Aptos" w:hAnsi="Aptos" w:cs="Arial"/>
          <w:szCs w:val="18"/>
        </w:rPr>
        <w:t xml:space="preserve">The </w:t>
      </w:r>
      <w:r>
        <w:rPr>
          <w:rFonts w:ascii="Aptos" w:hAnsi="Aptos" w:cs="Arial"/>
          <w:szCs w:val="18"/>
        </w:rPr>
        <w:t>Executive Director Finance Strategy and Transformation</w:t>
      </w:r>
      <w:r w:rsidRPr="003A2349">
        <w:rPr>
          <w:rFonts w:ascii="Aptos" w:hAnsi="Aptos" w:cs="Arial"/>
          <w:szCs w:val="18"/>
        </w:rPr>
        <w:t xml:space="preserve"> has also:</w:t>
      </w:r>
    </w:p>
    <w:p w14:paraId="76A15412" w14:textId="77777777" w:rsidR="00A1237F" w:rsidRPr="003A2349" w:rsidRDefault="00A1237F" w:rsidP="00A1237F">
      <w:pPr>
        <w:numPr>
          <w:ilvl w:val="12"/>
          <w:numId w:val="0"/>
        </w:numPr>
        <w:jc w:val="both"/>
        <w:rPr>
          <w:rFonts w:ascii="Aptos" w:hAnsi="Aptos" w:cs="Arial"/>
          <w:szCs w:val="18"/>
        </w:rPr>
      </w:pPr>
    </w:p>
    <w:p w14:paraId="26231E3E" w14:textId="77777777" w:rsidR="00A1237F" w:rsidRPr="003A2349" w:rsidRDefault="00A1237F" w:rsidP="00A1237F">
      <w:pPr>
        <w:numPr>
          <w:ilvl w:val="0"/>
          <w:numId w:val="1"/>
        </w:numPr>
        <w:jc w:val="both"/>
        <w:rPr>
          <w:rFonts w:ascii="Aptos" w:hAnsi="Aptos" w:cs="Arial"/>
          <w:szCs w:val="18"/>
        </w:rPr>
      </w:pPr>
      <w:r w:rsidRPr="003A2349">
        <w:rPr>
          <w:rFonts w:ascii="Aptos" w:hAnsi="Aptos" w:cs="Arial"/>
          <w:szCs w:val="18"/>
        </w:rPr>
        <w:t>kept adequate accounting records, which were up to date.</w:t>
      </w:r>
    </w:p>
    <w:p w14:paraId="2C4BF2FD" w14:textId="77777777" w:rsidR="00A1237F" w:rsidRPr="003A2349" w:rsidRDefault="00A1237F" w:rsidP="00A1237F">
      <w:pPr>
        <w:numPr>
          <w:ilvl w:val="0"/>
          <w:numId w:val="1"/>
        </w:numPr>
        <w:jc w:val="both"/>
        <w:rPr>
          <w:rFonts w:ascii="Aptos" w:hAnsi="Aptos" w:cs="Arial"/>
          <w:szCs w:val="18"/>
        </w:rPr>
      </w:pPr>
      <w:r w:rsidRPr="003A2349">
        <w:rPr>
          <w:rFonts w:ascii="Aptos" w:hAnsi="Aptos" w:cs="Arial"/>
          <w:szCs w:val="18"/>
        </w:rPr>
        <w:t>taken reasonable steps for the prevention and detection of fraud and other irregularities.</w:t>
      </w:r>
    </w:p>
    <w:p w14:paraId="78B58BCE" w14:textId="77777777" w:rsidR="00A1237F" w:rsidRPr="003A2349" w:rsidRDefault="00A1237F" w:rsidP="00A1237F">
      <w:pPr>
        <w:jc w:val="both"/>
        <w:rPr>
          <w:rFonts w:ascii="Aptos" w:hAnsi="Aptos" w:cs="Arial"/>
          <w:szCs w:val="18"/>
        </w:rPr>
      </w:pPr>
    </w:p>
    <w:p w14:paraId="67C14B01" w14:textId="77777777" w:rsidR="00A1237F" w:rsidRPr="003A2349" w:rsidRDefault="00A1237F" w:rsidP="00A1237F">
      <w:pPr>
        <w:jc w:val="both"/>
        <w:rPr>
          <w:rFonts w:ascii="Aptos" w:hAnsi="Aptos" w:cs="Arial"/>
          <w:szCs w:val="18"/>
        </w:rPr>
      </w:pPr>
      <w:r w:rsidRPr="003A2349">
        <w:rPr>
          <w:rFonts w:ascii="Aptos" w:hAnsi="Aptos" w:cs="Arial"/>
          <w:szCs w:val="18"/>
        </w:rPr>
        <w:t>I certify that the financial statements give a true and fair view of the financial position of the Council and its Group at the reporting date and the transactions of the Council and its Group for the year ended 31 March 202</w:t>
      </w:r>
      <w:r>
        <w:rPr>
          <w:rFonts w:ascii="Aptos" w:hAnsi="Aptos" w:cs="Arial"/>
          <w:szCs w:val="18"/>
        </w:rPr>
        <w:t>6</w:t>
      </w:r>
      <w:r w:rsidRPr="003A2349">
        <w:rPr>
          <w:rFonts w:ascii="Aptos" w:hAnsi="Aptos" w:cs="Arial"/>
          <w:szCs w:val="18"/>
        </w:rPr>
        <w:t>.</w:t>
      </w:r>
    </w:p>
    <w:p w14:paraId="7D67583A" w14:textId="77777777" w:rsidR="00A1237F" w:rsidRPr="003A2349" w:rsidRDefault="00A1237F" w:rsidP="00A1237F">
      <w:pPr>
        <w:spacing w:line="276" w:lineRule="auto"/>
        <w:jc w:val="both"/>
        <w:rPr>
          <w:rFonts w:ascii="Aptos" w:hAnsi="Aptos" w:cs="Arial"/>
          <w:szCs w:val="18"/>
        </w:rPr>
      </w:pPr>
    </w:p>
    <w:p w14:paraId="00B0945F" w14:textId="77777777" w:rsidR="00A1237F" w:rsidRPr="003A2349" w:rsidRDefault="00A1237F" w:rsidP="00A1237F">
      <w:pPr>
        <w:spacing w:line="276" w:lineRule="auto"/>
        <w:jc w:val="both"/>
        <w:rPr>
          <w:rFonts w:ascii="Aptos" w:hAnsi="Aptos" w:cs="Arial"/>
          <w:szCs w:val="18"/>
        </w:rPr>
      </w:pPr>
    </w:p>
    <w:p w14:paraId="1138B830" w14:textId="77777777" w:rsidR="00A1237F" w:rsidRPr="003A2349" w:rsidRDefault="00A1237F" w:rsidP="00A1237F">
      <w:pPr>
        <w:spacing w:line="276" w:lineRule="auto"/>
        <w:jc w:val="both"/>
        <w:rPr>
          <w:rFonts w:ascii="Aptos" w:hAnsi="Aptos" w:cs="Arial"/>
          <w:szCs w:val="18"/>
        </w:rPr>
      </w:pPr>
    </w:p>
    <w:p w14:paraId="47FEBB57" w14:textId="77777777" w:rsidR="00A1237F" w:rsidRPr="003A2349" w:rsidRDefault="00A1237F" w:rsidP="00A1237F">
      <w:pPr>
        <w:spacing w:line="276" w:lineRule="auto"/>
        <w:ind w:left="7200" w:firstLine="720"/>
        <w:jc w:val="both"/>
        <w:rPr>
          <w:rFonts w:ascii="Aptos" w:hAnsi="Aptos" w:cs="Arial"/>
          <w:szCs w:val="18"/>
        </w:rPr>
      </w:pPr>
    </w:p>
    <w:p w14:paraId="1265DCE6" w14:textId="77777777" w:rsidR="00A1237F" w:rsidRPr="00A1237F" w:rsidRDefault="00A1237F" w:rsidP="00A1237F">
      <w:pPr>
        <w:spacing w:line="276" w:lineRule="auto"/>
        <w:jc w:val="right"/>
        <w:rPr>
          <w:rFonts w:ascii="Aptos" w:hAnsi="Aptos" w:cs="Arial"/>
          <w:szCs w:val="18"/>
        </w:rPr>
      </w:pP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3A2349">
        <w:rPr>
          <w:rFonts w:ascii="Aptos" w:hAnsi="Aptos" w:cs="Arial"/>
          <w:szCs w:val="18"/>
        </w:rPr>
        <w:tab/>
      </w:r>
      <w:r w:rsidRPr="00A1237F">
        <w:rPr>
          <w:rFonts w:ascii="Aptos" w:hAnsi="Aptos" w:cs="Arial"/>
          <w:szCs w:val="18"/>
        </w:rPr>
        <w:t xml:space="preserve">Jon Matthews </w:t>
      </w:r>
      <w:r w:rsidRPr="00A1237F">
        <w:rPr>
          <w:rFonts w:ascii="Aptos" w:hAnsi="Aptos"/>
          <w:szCs w:val="18"/>
        </w:rPr>
        <w:t xml:space="preserve">FCMA, CGMA  </w:t>
      </w:r>
    </w:p>
    <w:p w14:paraId="775FCA56" w14:textId="29C4B6C4" w:rsidR="00A1237F" w:rsidRDefault="00A1237F" w:rsidP="00A1237F">
      <w:pPr>
        <w:pStyle w:val="BodyText"/>
        <w:ind w:left="5812"/>
        <w:jc w:val="right"/>
        <w:rPr>
          <w:rFonts w:ascii="Aptos" w:hAnsi="Aptos"/>
          <w:sz w:val="18"/>
          <w:szCs w:val="18"/>
        </w:rPr>
      </w:pPr>
      <w:r w:rsidRPr="00A1237F">
        <w:rPr>
          <w:rFonts w:ascii="Aptos" w:hAnsi="Aptos"/>
          <w:sz w:val="18"/>
          <w:szCs w:val="18"/>
        </w:rPr>
        <w:t>Executive Director Finance, Strategy</w:t>
      </w:r>
      <w:r w:rsidR="00205B34">
        <w:rPr>
          <w:rFonts w:ascii="Aptos" w:hAnsi="Aptos"/>
          <w:sz w:val="18"/>
          <w:szCs w:val="18"/>
        </w:rPr>
        <w:t xml:space="preserve"> and</w:t>
      </w:r>
    </w:p>
    <w:p w14:paraId="68D82F15" w14:textId="0186CDD6" w:rsidR="00A1237F" w:rsidRPr="00A2713C" w:rsidRDefault="00A1237F" w:rsidP="00A1237F">
      <w:pPr>
        <w:pStyle w:val="BodyText"/>
        <w:ind w:left="5812"/>
        <w:jc w:val="right"/>
        <w:rPr>
          <w:rFonts w:ascii="Aptos" w:hAnsi="Aptos"/>
          <w:color w:val="000000"/>
          <w:sz w:val="18"/>
          <w:szCs w:val="18"/>
        </w:rPr>
      </w:pPr>
      <w:r w:rsidRPr="00A1237F">
        <w:rPr>
          <w:rFonts w:ascii="Aptos" w:hAnsi="Aptos"/>
          <w:sz w:val="18"/>
          <w:szCs w:val="18"/>
        </w:rPr>
        <w:t>Transformation (Section 95 Officer)</w:t>
      </w:r>
    </w:p>
    <w:p w14:paraId="48931610" w14:textId="0B362BEF" w:rsidR="00A1237F" w:rsidRPr="003A2349" w:rsidRDefault="00867CE0" w:rsidP="00A1237F">
      <w:pPr>
        <w:spacing w:line="276" w:lineRule="auto"/>
        <w:jc w:val="right"/>
        <w:rPr>
          <w:rFonts w:ascii="Aptos" w:hAnsi="Aptos" w:cs="Arial"/>
          <w:szCs w:val="18"/>
        </w:rPr>
      </w:pPr>
      <w:r>
        <w:rPr>
          <w:rFonts w:ascii="Aptos" w:hAnsi="Aptos" w:cs="Arial"/>
          <w:szCs w:val="18"/>
        </w:rPr>
        <w:t>30 September 2026</w:t>
      </w:r>
    </w:p>
    <w:p w14:paraId="4DC2510F" w14:textId="77777777" w:rsidR="00A1237F" w:rsidRPr="003A2349" w:rsidRDefault="00A1237F" w:rsidP="00A1237F">
      <w:pPr>
        <w:rPr>
          <w:rFonts w:ascii="Aptos" w:hAnsi="Aptos"/>
          <w:b/>
          <w:sz w:val="24"/>
          <w:szCs w:val="24"/>
          <w:lang w:eastAsia="en-US"/>
        </w:rPr>
      </w:pPr>
    </w:p>
    <w:p w14:paraId="2A9176F4" w14:textId="77777777" w:rsidR="00983FDA" w:rsidRPr="003A2349" w:rsidRDefault="00983FDA" w:rsidP="00983FDA">
      <w:pPr>
        <w:rPr>
          <w:rFonts w:ascii="Aptos" w:hAnsi="Aptos"/>
          <w:sz w:val="24"/>
          <w:szCs w:val="24"/>
        </w:rPr>
      </w:pPr>
    </w:p>
    <w:p w14:paraId="445B6237" w14:textId="77777777" w:rsidR="003358B9" w:rsidRPr="003A2349" w:rsidRDefault="003358B9">
      <w:pPr>
        <w:rPr>
          <w:rFonts w:ascii="Aptos" w:hAnsi="Aptos"/>
          <w:b/>
          <w:sz w:val="24"/>
          <w:szCs w:val="24"/>
          <w:lang w:eastAsia="en-US"/>
        </w:rPr>
      </w:pPr>
      <w:bookmarkStart w:id="10" w:name="_Toc74042426"/>
      <w:bookmarkStart w:id="11" w:name="_Toc138404680"/>
      <w:bookmarkStart w:id="12" w:name="_Toc138408924"/>
      <w:bookmarkStart w:id="13" w:name="_Toc138412427"/>
      <w:bookmarkStart w:id="14" w:name="_Toc138412920"/>
      <w:bookmarkEnd w:id="1"/>
      <w:bookmarkEnd w:id="2"/>
      <w:bookmarkEnd w:id="3"/>
      <w:bookmarkEnd w:id="4"/>
      <w:bookmarkEnd w:id="5"/>
      <w:bookmarkEnd w:id="6"/>
      <w:bookmarkEnd w:id="7"/>
      <w:r w:rsidRPr="003A2349">
        <w:rPr>
          <w:rFonts w:ascii="Aptos" w:hAnsi="Aptos"/>
          <w:sz w:val="24"/>
          <w:szCs w:val="24"/>
          <w:lang w:eastAsia="en-US"/>
        </w:rPr>
        <w:br w:type="page"/>
      </w:r>
    </w:p>
    <w:p w14:paraId="73198377" w14:textId="6ABF34D9" w:rsidR="00C54DAF" w:rsidRPr="00731CF2" w:rsidRDefault="00C54DAF" w:rsidP="007D73B6">
      <w:pPr>
        <w:pStyle w:val="Heading1"/>
        <w:jc w:val="right"/>
        <w:rPr>
          <w:rFonts w:ascii="Aptos" w:hAnsi="Aptos"/>
          <w:color w:val="B117B1"/>
          <w:sz w:val="36"/>
          <w:szCs w:val="36"/>
        </w:rPr>
      </w:pPr>
      <w:bookmarkStart w:id="15" w:name="_Toc146698452"/>
      <w:bookmarkStart w:id="16" w:name="_Toc146823461"/>
      <w:bookmarkStart w:id="17" w:name="_Toc233115416"/>
      <w:r w:rsidRPr="00731CF2">
        <w:rPr>
          <w:rFonts w:ascii="Aptos" w:hAnsi="Aptos"/>
          <w:color w:val="B117B1"/>
          <w:sz w:val="36"/>
          <w:szCs w:val="36"/>
        </w:rPr>
        <w:lastRenderedPageBreak/>
        <w:t>Annual Governance Statement</w:t>
      </w:r>
      <w:bookmarkEnd w:id="10"/>
      <w:bookmarkEnd w:id="11"/>
      <w:bookmarkEnd w:id="12"/>
      <w:bookmarkEnd w:id="13"/>
      <w:bookmarkEnd w:id="14"/>
      <w:bookmarkEnd w:id="15"/>
      <w:bookmarkEnd w:id="16"/>
      <w:bookmarkEnd w:id="17"/>
    </w:p>
    <w:p w14:paraId="529E44DA" w14:textId="77777777" w:rsidR="00E20288" w:rsidRPr="003A2349" w:rsidRDefault="00E20288" w:rsidP="00E20288">
      <w:pPr>
        <w:rPr>
          <w:rFonts w:ascii="Aptos" w:hAnsi="Aptos"/>
        </w:rPr>
      </w:pPr>
    </w:p>
    <w:p w14:paraId="30DAFA1E" w14:textId="77777777" w:rsidR="00B42B89" w:rsidRDefault="00B42B89" w:rsidP="00B42B89">
      <w:pPr>
        <w:rPr>
          <w:rFonts w:ascii="Aptos" w:hAnsi="Aptos" w:cs="Arial"/>
          <w:b/>
          <w:szCs w:val="18"/>
        </w:rPr>
      </w:pPr>
      <w:bookmarkStart w:id="18" w:name="_Toc74042427"/>
      <w:bookmarkStart w:id="19" w:name="_Toc146823462"/>
      <w:r w:rsidRPr="00483A90">
        <w:rPr>
          <w:rFonts w:ascii="Aptos" w:hAnsi="Aptos" w:cs="Arial"/>
          <w:b/>
          <w:szCs w:val="18"/>
        </w:rPr>
        <w:t xml:space="preserve">Scope of Responsibility </w:t>
      </w:r>
    </w:p>
    <w:p w14:paraId="5BBA1276" w14:textId="77777777" w:rsidR="00B42B89" w:rsidRPr="00483A90" w:rsidRDefault="00B42B89" w:rsidP="00B42B89">
      <w:pPr>
        <w:rPr>
          <w:rFonts w:ascii="Aptos" w:hAnsi="Aptos" w:cs="Arial"/>
          <w:b/>
          <w:szCs w:val="18"/>
        </w:rPr>
      </w:pPr>
    </w:p>
    <w:p w14:paraId="0C63103D" w14:textId="77777777" w:rsidR="00B42B89" w:rsidRDefault="00B42B89" w:rsidP="00B42B89">
      <w:pPr>
        <w:rPr>
          <w:rFonts w:ascii="Aptos" w:hAnsi="Aptos" w:cs="Arial"/>
          <w:color w:val="000000" w:themeColor="text1"/>
          <w:szCs w:val="18"/>
        </w:rPr>
      </w:pPr>
      <w:r w:rsidRPr="005E11C0">
        <w:rPr>
          <w:rFonts w:ascii="Aptos" w:hAnsi="Aptos" w:cs="Arial"/>
          <w:color w:val="000000" w:themeColor="text1"/>
          <w:szCs w:val="18"/>
        </w:rPr>
        <w:t xml:space="preserve">The council is responsible for ensuring its business is conducted in accordance with the law and proper standards, and that public money is safeguarded, properly accounted for, and used economically, efficiently and effectively. The council has a statutory duty to </w:t>
      </w:r>
      <w:proofErr w:type="gramStart"/>
      <w:r w:rsidRPr="005E11C0">
        <w:rPr>
          <w:rFonts w:ascii="Aptos" w:hAnsi="Aptos" w:cs="Arial"/>
          <w:color w:val="000000" w:themeColor="text1"/>
          <w:szCs w:val="18"/>
        </w:rPr>
        <w:t>make arrangements</w:t>
      </w:r>
      <w:proofErr w:type="gramEnd"/>
      <w:r w:rsidRPr="005E11C0">
        <w:rPr>
          <w:rFonts w:ascii="Aptos" w:hAnsi="Aptos" w:cs="Arial"/>
          <w:color w:val="000000" w:themeColor="text1"/>
          <w:szCs w:val="18"/>
        </w:rPr>
        <w:t xml:space="preserve"> to secure Best Value under the Local Government in Scotland Act 2003. </w:t>
      </w:r>
    </w:p>
    <w:p w14:paraId="4F729FB1" w14:textId="77777777" w:rsidR="00B42B89" w:rsidRPr="005E11C0" w:rsidRDefault="00B42B89" w:rsidP="00B42B89">
      <w:pPr>
        <w:rPr>
          <w:rFonts w:ascii="Aptos" w:hAnsi="Aptos" w:cs="Arial"/>
          <w:color w:val="000000" w:themeColor="text1"/>
          <w:szCs w:val="18"/>
        </w:rPr>
      </w:pPr>
    </w:p>
    <w:p w14:paraId="7B653798" w14:textId="77777777" w:rsidR="00B42B89" w:rsidRDefault="00B42B89" w:rsidP="00B42B89">
      <w:pPr>
        <w:rPr>
          <w:rFonts w:ascii="Aptos" w:hAnsi="Aptos" w:cs="Arial"/>
          <w:color w:val="000000" w:themeColor="text1"/>
          <w:szCs w:val="18"/>
        </w:rPr>
      </w:pPr>
      <w:r w:rsidRPr="005E11C0">
        <w:rPr>
          <w:rFonts w:ascii="Aptos" w:hAnsi="Aptos" w:cs="Arial"/>
          <w:color w:val="000000" w:themeColor="text1"/>
          <w:szCs w:val="18"/>
        </w:rPr>
        <w:t xml:space="preserve">In discharging these responsibilities, elected members and the corporate leadership teams are responsible for putting in place proper arrangements for the governance of the council’s affairs and for facilitating the effective exercise of its functions. In delivering these functions, there is a requirement to maintain effective partnership working with others, principally with NHS Grampian and the Moray Integration Joint Board, Grampian Valuation Joint Board, </w:t>
      </w:r>
      <w:proofErr w:type="spellStart"/>
      <w:r w:rsidRPr="005E11C0">
        <w:rPr>
          <w:rFonts w:ascii="Aptos" w:hAnsi="Aptos" w:cs="Arial"/>
          <w:color w:val="000000" w:themeColor="text1"/>
          <w:szCs w:val="18"/>
        </w:rPr>
        <w:t>tsi</w:t>
      </w:r>
      <w:proofErr w:type="spellEnd"/>
      <w:r w:rsidRPr="005E11C0">
        <w:rPr>
          <w:rFonts w:ascii="Aptos" w:hAnsi="Aptos" w:cs="Arial"/>
          <w:color w:val="000000" w:themeColor="text1"/>
          <w:szCs w:val="18"/>
        </w:rPr>
        <w:t xml:space="preserve"> Moray, and the Moray Leisure Centre, as well as with other bodies involved in Community Planning and in the delivery of projects forming part of the Moray Growth Deal. </w:t>
      </w:r>
    </w:p>
    <w:p w14:paraId="7512AA71" w14:textId="77777777" w:rsidR="00B42B89" w:rsidRPr="005E11C0" w:rsidRDefault="00B42B89" w:rsidP="00B42B89">
      <w:pPr>
        <w:rPr>
          <w:rFonts w:ascii="Aptos" w:hAnsi="Aptos" w:cs="Arial"/>
          <w:color w:val="000000" w:themeColor="text1"/>
          <w:szCs w:val="18"/>
        </w:rPr>
      </w:pPr>
    </w:p>
    <w:p w14:paraId="6821A45D" w14:textId="77777777" w:rsidR="00B42B89" w:rsidRDefault="00B42B89" w:rsidP="00B42B89">
      <w:pPr>
        <w:rPr>
          <w:rFonts w:ascii="Aptos" w:hAnsi="Aptos" w:cs="Arial"/>
          <w:color w:val="000000" w:themeColor="text1"/>
          <w:szCs w:val="18"/>
        </w:rPr>
      </w:pPr>
      <w:r w:rsidRPr="005E11C0">
        <w:rPr>
          <w:rFonts w:ascii="Aptos" w:hAnsi="Aptos" w:cs="Arial"/>
          <w:color w:val="000000" w:themeColor="text1"/>
          <w:szCs w:val="18"/>
        </w:rPr>
        <w:t>This annual governance statement, which covers the period from 1 April 2025 through to the date of signing of these annual accounts, explains how the council has used the CIPFA/SOLACE 2016 Framework ‘Delivering Good Governance in Local Government’ as a basis for considering the effectiveness of its own governance arrangements.</w:t>
      </w:r>
    </w:p>
    <w:p w14:paraId="6DAB729A" w14:textId="77777777" w:rsidR="00B42B89" w:rsidRPr="00483A90" w:rsidRDefault="00B42B89" w:rsidP="00B42B89">
      <w:pPr>
        <w:rPr>
          <w:rFonts w:ascii="Aptos" w:hAnsi="Aptos" w:cs="Arial"/>
          <w:szCs w:val="18"/>
        </w:rPr>
      </w:pPr>
    </w:p>
    <w:p w14:paraId="65587095" w14:textId="77777777" w:rsidR="00B42B89" w:rsidRDefault="00B42B89" w:rsidP="00B42B89">
      <w:pPr>
        <w:rPr>
          <w:rFonts w:ascii="Aptos" w:hAnsi="Aptos" w:cs="Arial"/>
          <w:b/>
          <w:color w:val="000000" w:themeColor="text1"/>
          <w:szCs w:val="18"/>
        </w:rPr>
      </w:pPr>
      <w:r w:rsidRPr="00483A90">
        <w:rPr>
          <w:rFonts w:ascii="Aptos" w:hAnsi="Aptos" w:cs="Arial"/>
          <w:b/>
          <w:color w:val="000000" w:themeColor="text1"/>
          <w:szCs w:val="18"/>
        </w:rPr>
        <w:t xml:space="preserve">Framework for Good Governance </w:t>
      </w:r>
    </w:p>
    <w:p w14:paraId="0CE4010A" w14:textId="77777777" w:rsidR="00B42B89" w:rsidRPr="00483A90" w:rsidRDefault="00B42B89" w:rsidP="00B42B89">
      <w:pPr>
        <w:rPr>
          <w:rFonts w:ascii="Aptos" w:hAnsi="Aptos" w:cs="Arial"/>
          <w:b/>
          <w:color w:val="000000" w:themeColor="text1"/>
          <w:szCs w:val="18"/>
        </w:rPr>
      </w:pPr>
    </w:p>
    <w:p w14:paraId="2208883E" w14:textId="77777777" w:rsidR="00B42B89" w:rsidRDefault="00B42B89" w:rsidP="00B42B89">
      <w:pPr>
        <w:pStyle w:val="NoSpacing"/>
        <w:rPr>
          <w:rFonts w:ascii="Aptos" w:eastAsia="Times New Roman" w:hAnsi="Aptos" w:cs="Arial"/>
          <w:color w:val="000000" w:themeColor="text1"/>
          <w:szCs w:val="18"/>
        </w:rPr>
      </w:pPr>
      <w:r w:rsidRPr="005E11C0">
        <w:rPr>
          <w:rFonts w:ascii="Aptos" w:eastAsia="Times New Roman" w:hAnsi="Aptos" w:cs="Arial"/>
          <w:color w:val="000000" w:themeColor="text1"/>
          <w:szCs w:val="18"/>
        </w:rPr>
        <w:t xml:space="preserve">The overall aim of the ‘Delivering Good Governance in Local Government’ Framework is to ensure that: resources are directed in accordance with agreed policy and according to priorities; there is sound and inclusive decision making; and there is clear accountability for the use of those resources </w:t>
      </w:r>
      <w:proofErr w:type="gramStart"/>
      <w:r w:rsidRPr="005E11C0">
        <w:rPr>
          <w:rFonts w:ascii="Aptos" w:eastAsia="Times New Roman" w:hAnsi="Aptos" w:cs="Arial"/>
          <w:color w:val="000000" w:themeColor="text1"/>
          <w:szCs w:val="18"/>
        </w:rPr>
        <w:t>in order to</w:t>
      </w:r>
      <w:proofErr w:type="gramEnd"/>
      <w:r w:rsidRPr="005E11C0">
        <w:rPr>
          <w:rFonts w:ascii="Aptos" w:eastAsia="Times New Roman" w:hAnsi="Aptos" w:cs="Arial"/>
          <w:color w:val="000000" w:themeColor="text1"/>
          <w:szCs w:val="18"/>
        </w:rPr>
        <w:t xml:space="preserve"> achieve desired outcomes for service users and communities.</w:t>
      </w:r>
    </w:p>
    <w:p w14:paraId="3C5F816C" w14:textId="77777777" w:rsidR="00B42B89" w:rsidRPr="005E11C0" w:rsidRDefault="00B42B89" w:rsidP="00B42B89">
      <w:pPr>
        <w:pStyle w:val="NoSpacing"/>
        <w:rPr>
          <w:rFonts w:ascii="Aptos" w:eastAsia="Times New Roman" w:hAnsi="Aptos" w:cs="Arial"/>
          <w:color w:val="000000" w:themeColor="text1"/>
          <w:szCs w:val="18"/>
        </w:rPr>
      </w:pPr>
      <w:r w:rsidRPr="005E11C0">
        <w:rPr>
          <w:rFonts w:ascii="Aptos" w:eastAsia="Times New Roman" w:hAnsi="Aptos" w:cs="Arial"/>
          <w:color w:val="000000" w:themeColor="text1"/>
          <w:szCs w:val="18"/>
        </w:rPr>
        <w:t xml:space="preserve"> </w:t>
      </w:r>
    </w:p>
    <w:p w14:paraId="36F4F057" w14:textId="77777777" w:rsidR="00B42B89" w:rsidRDefault="00B42B89" w:rsidP="00B42B89">
      <w:pPr>
        <w:pStyle w:val="NoSpacing"/>
        <w:rPr>
          <w:rFonts w:ascii="Aptos" w:eastAsia="Times New Roman" w:hAnsi="Aptos" w:cs="Arial"/>
          <w:color w:val="000000" w:themeColor="text1"/>
          <w:szCs w:val="18"/>
        </w:rPr>
      </w:pPr>
      <w:r w:rsidRPr="005E11C0">
        <w:rPr>
          <w:rFonts w:ascii="Aptos" w:eastAsia="Times New Roman" w:hAnsi="Aptos" w:cs="Arial"/>
          <w:color w:val="000000" w:themeColor="text1"/>
          <w:szCs w:val="18"/>
        </w:rPr>
        <w:t>The key elements of the council’s governance arrangements are described in terms of the seven principles defined in the Framework, summarised as follows:</w:t>
      </w:r>
    </w:p>
    <w:p w14:paraId="6DB506DB" w14:textId="77777777" w:rsidR="00B42B89" w:rsidRPr="00483A90" w:rsidRDefault="00B42B89" w:rsidP="00B42B89">
      <w:pPr>
        <w:pStyle w:val="NoSpacing"/>
        <w:rPr>
          <w:rFonts w:ascii="Aptos" w:hAnsi="Aptos"/>
          <w:szCs w:val="18"/>
        </w:rPr>
      </w:pPr>
    </w:p>
    <w:p w14:paraId="54D4E3D0" w14:textId="77777777" w:rsidR="00B42B89" w:rsidRPr="00483A90" w:rsidRDefault="00B42B89" w:rsidP="00B42B89">
      <w:pPr>
        <w:ind w:left="720" w:hanging="720"/>
        <w:rPr>
          <w:rFonts w:ascii="Aptos" w:hAnsi="Aptos" w:cs="Arial"/>
          <w:b/>
          <w:color w:val="000000" w:themeColor="text1"/>
          <w:szCs w:val="18"/>
        </w:rPr>
      </w:pPr>
      <w:r w:rsidRPr="00483A90">
        <w:rPr>
          <w:rFonts w:ascii="Aptos" w:hAnsi="Aptos" w:cs="Arial"/>
          <w:b/>
          <w:color w:val="000000" w:themeColor="text1"/>
          <w:szCs w:val="18"/>
        </w:rPr>
        <w:t xml:space="preserve">Behaving with integrity, demonstrating strong commitment to ethical values, and respecting the rule of law; </w:t>
      </w:r>
    </w:p>
    <w:p w14:paraId="06347DE7" w14:textId="77777777" w:rsidR="00B42B89" w:rsidRDefault="00B42B89" w:rsidP="00B42B89">
      <w:pPr>
        <w:rPr>
          <w:rFonts w:ascii="Aptos" w:hAnsi="Aptos" w:cs="Arial"/>
          <w:szCs w:val="18"/>
        </w:rPr>
      </w:pPr>
      <w:r w:rsidRPr="005E11C0">
        <w:rPr>
          <w:rFonts w:ascii="Aptos" w:hAnsi="Aptos" w:cs="Arial"/>
          <w:szCs w:val="18"/>
        </w:rPr>
        <w:t xml:space="preserve">The roles and responsibilities of elected members and senior officers and the processes to govern the conduct of the council’s business are defined in procedural Standing Orders, a Scheme of Administration, a Scheme of Delegation, and Financial Regulations. These are updated annually following consideration and review of changes necessary for the effective functioning of the council’s affairs. These changes are prompted by new legislative requirements, organisational change, audit recommendations, and incorporate identified revisions necessary to improve governance practice. </w:t>
      </w:r>
    </w:p>
    <w:p w14:paraId="26CECA81" w14:textId="77777777" w:rsidR="00B42B89" w:rsidRPr="005E11C0" w:rsidRDefault="00B42B89" w:rsidP="00B42B89">
      <w:pPr>
        <w:rPr>
          <w:rFonts w:ascii="Aptos" w:hAnsi="Aptos" w:cs="Arial"/>
          <w:szCs w:val="18"/>
        </w:rPr>
      </w:pPr>
    </w:p>
    <w:p w14:paraId="663B8A8E" w14:textId="77777777" w:rsidR="00B42B89" w:rsidRDefault="00B42B89" w:rsidP="00B42B89">
      <w:pPr>
        <w:rPr>
          <w:rFonts w:ascii="Aptos" w:hAnsi="Aptos" w:cs="Arial"/>
          <w:szCs w:val="18"/>
        </w:rPr>
      </w:pPr>
      <w:r w:rsidRPr="005E11C0">
        <w:rPr>
          <w:rFonts w:ascii="Aptos" w:hAnsi="Aptos" w:cs="Arial"/>
          <w:szCs w:val="18"/>
        </w:rPr>
        <w:t xml:space="preserve">Supplementary (second tier) documents providing additional guidance on specific constitutional matters are also maintained and are subject to periodic review and updating as appropriate. </w:t>
      </w:r>
    </w:p>
    <w:p w14:paraId="153F65AC" w14:textId="77777777" w:rsidR="00B42B89" w:rsidRPr="005E11C0" w:rsidRDefault="00B42B89" w:rsidP="00B42B89">
      <w:pPr>
        <w:rPr>
          <w:rFonts w:ascii="Aptos" w:hAnsi="Aptos" w:cs="Arial"/>
          <w:szCs w:val="18"/>
        </w:rPr>
      </w:pPr>
    </w:p>
    <w:p w14:paraId="3C2C232B" w14:textId="77777777" w:rsidR="00B42B89" w:rsidRDefault="00B42B89" w:rsidP="00B42B89">
      <w:pPr>
        <w:rPr>
          <w:rFonts w:ascii="Aptos" w:hAnsi="Aptos" w:cs="Arial"/>
          <w:szCs w:val="18"/>
        </w:rPr>
      </w:pPr>
      <w:r w:rsidRPr="005E11C0">
        <w:rPr>
          <w:rFonts w:ascii="Aptos" w:hAnsi="Aptos" w:cs="Arial"/>
          <w:szCs w:val="18"/>
        </w:rPr>
        <w:t>Codes of Conduct for both elected members and officers are in place, and these define the ethical values and standards of behaviour expected. The Codes draw on the ‘Standards in Public Life’ covering issues including leadership, fairness and integrity. Refresher training on the Code of Conduct for elected members was delivered in conjunction with the Improvement Service. No referrals in respect of inappropriate conduct were made to the Standards Commission during the year.</w:t>
      </w:r>
    </w:p>
    <w:p w14:paraId="044DFE7E" w14:textId="77777777" w:rsidR="00B42B89" w:rsidRPr="005E11C0" w:rsidRDefault="00B42B89" w:rsidP="00B42B89">
      <w:pPr>
        <w:rPr>
          <w:rFonts w:ascii="Aptos" w:hAnsi="Aptos" w:cs="Arial"/>
          <w:szCs w:val="18"/>
        </w:rPr>
      </w:pPr>
    </w:p>
    <w:p w14:paraId="3F28E165" w14:textId="77777777" w:rsidR="00B42B89" w:rsidRDefault="00B42B89" w:rsidP="00B42B89">
      <w:pPr>
        <w:rPr>
          <w:rFonts w:ascii="Aptos" w:hAnsi="Aptos" w:cs="Arial"/>
          <w:szCs w:val="18"/>
        </w:rPr>
      </w:pPr>
      <w:r w:rsidRPr="005E11C0">
        <w:rPr>
          <w:rFonts w:ascii="Aptos" w:hAnsi="Aptos" w:cs="Arial"/>
          <w:szCs w:val="18"/>
        </w:rPr>
        <w:t>The council’s Chief Governance Officer is the designated Monitoring Officer responsible for ensuring that agreed procedures are followed and that all applicable statutes and regulations are complied with.</w:t>
      </w:r>
    </w:p>
    <w:p w14:paraId="1E5BAD52" w14:textId="77777777" w:rsidR="00B42B89" w:rsidRPr="00483A90" w:rsidRDefault="00B42B89" w:rsidP="00B42B89">
      <w:pPr>
        <w:rPr>
          <w:rFonts w:ascii="Aptos" w:hAnsi="Aptos" w:cs="Arial"/>
          <w:b/>
          <w:color w:val="000000" w:themeColor="text1"/>
          <w:szCs w:val="18"/>
        </w:rPr>
      </w:pPr>
    </w:p>
    <w:p w14:paraId="3E14DD29" w14:textId="77777777" w:rsidR="00B42B89" w:rsidRDefault="00B42B89" w:rsidP="00B42B89">
      <w:pPr>
        <w:rPr>
          <w:rFonts w:ascii="Aptos" w:hAnsi="Aptos" w:cs="Arial"/>
          <w:b/>
          <w:szCs w:val="18"/>
        </w:rPr>
      </w:pPr>
      <w:r w:rsidRPr="00483A90">
        <w:rPr>
          <w:rFonts w:ascii="Aptos" w:hAnsi="Aptos" w:cs="Arial"/>
          <w:b/>
          <w:color w:val="000000" w:themeColor="text1"/>
          <w:szCs w:val="18"/>
        </w:rPr>
        <w:t>Ensuring openness and comprehensive stakeholder engagement</w:t>
      </w:r>
      <w:r w:rsidRPr="00483A90">
        <w:rPr>
          <w:rFonts w:ascii="Aptos" w:hAnsi="Aptos" w:cs="Arial"/>
          <w:b/>
          <w:szCs w:val="18"/>
        </w:rPr>
        <w:t>;</w:t>
      </w:r>
    </w:p>
    <w:p w14:paraId="4175347A" w14:textId="77777777" w:rsidR="00B42B89" w:rsidRDefault="00B42B89" w:rsidP="00B42B89">
      <w:pPr>
        <w:rPr>
          <w:rFonts w:ascii="Aptos" w:hAnsi="Aptos" w:cs="Arial"/>
          <w:szCs w:val="18"/>
        </w:rPr>
      </w:pPr>
      <w:r w:rsidRPr="005E11C0">
        <w:rPr>
          <w:rFonts w:ascii="Aptos" w:hAnsi="Aptos" w:cs="Arial"/>
          <w:szCs w:val="18"/>
        </w:rPr>
        <w:t xml:space="preserve">Meetings of the council and its committees are delivered using a hybrid format that enables attendance in person or via web link. These are live streamed and available for public viewing, with matters discussed and determined in confidence relating only to those deemed confidential in terms of Part 1 of Schedule 7A of the Local Government (Scotland) Act 1973. The rationale for all decisions proposed and taken is fully set out in committee reports. </w:t>
      </w:r>
    </w:p>
    <w:p w14:paraId="486B0A35" w14:textId="77777777" w:rsidR="00B42B89" w:rsidRPr="005E11C0" w:rsidRDefault="00B42B89" w:rsidP="00B42B89">
      <w:pPr>
        <w:rPr>
          <w:rFonts w:ascii="Aptos" w:hAnsi="Aptos" w:cs="Arial"/>
          <w:szCs w:val="18"/>
        </w:rPr>
      </w:pPr>
    </w:p>
    <w:p w14:paraId="66BC4318" w14:textId="01449F56" w:rsidR="00B42B89" w:rsidRDefault="00B42B89" w:rsidP="00B42B89">
      <w:pPr>
        <w:rPr>
          <w:rFonts w:ascii="Aptos" w:hAnsi="Aptos" w:cs="Arial"/>
          <w:szCs w:val="18"/>
        </w:rPr>
      </w:pPr>
      <w:r w:rsidRPr="005E11C0">
        <w:rPr>
          <w:rFonts w:ascii="Aptos" w:hAnsi="Aptos" w:cs="Arial"/>
          <w:szCs w:val="18"/>
        </w:rPr>
        <w:t xml:space="preserve">Stakeholder engagement is central to the council’s work at a strategic level, notably informing the preparation of the annual budget, and on multiple issues including climate, planning, housing, education, and transportation. A new engagement portal has been commissioned – Moray Engage – and work is underway to develop an Engagement and Consultation Strategy, including guidance developed by young people on how best to engage with young people. </w:t>
      </w:r>
      <w:r>
        <w:rPr>
          <w:rFonts w:ascii="Aptos" w:hAnsi="Aptos" w:cs="Arial"/>
          <w:szCs w:val="18"/>
        </w:rPr>
        <w:t xml:space="preserve"> </w:t>
      </w:r>
      <w:r w:rsidRPr="005E11C0">
        <w:rPr>
          <w:rFonts w:ascii="Aptos" w:hAnsi="Aptos" w:cs="Arial"/>
          <w:szCs w:val="18"/>
        </w:rPr>
        <w:t>Once approved, the strategy will provide additional tools and training to help ensure Moray's citizens are appropriately involved in decision-making processes.</w:t>
      </w:r>
    </w:p>
    <w:p w14:paraId="5F66E1E8" w14:textId="77777777" w:rsidR="00B42B89" w:rsidRPr="005E11C0" w:rsidRDefault="00B42B89" w:rsidP="00B42B89">
      <w:pPr>
        <w:rPr>
          <w:rFonts w:ascii="Aptos" w:hAnsi="Aptos" w:cs="Arial"/>
          <w:szCs w:val="18"/>
        </w:rPr>
      </w:pPr>
    </w:p>
    <w:p w14:paraId="08F57A98" w14:textId="77777777" w:rsidR="00B42B89" w:rsidRDefault="00B42B89" w:rsidP="00B42B89">
      <w:pPr>
        <w:rPr>
          <w:rFonts w:ascii="Aptos" w:hAnsi="Aptos" w:cs="Arial"/>
          <w:szCs w:val="18"/>
        </w:rPr>
      </w:pPr>
      <w:r w:rsidRPr="005E11C0">
        <w:rPr>
          <w:rFonts w:ascii="Aptos" w:hAnsi="Aptos" w:cs="Arial"/>
          <w:szCs w:val="18"/>
        </w:rPr>
        <w:t xml:space="preserve">A programme of employee engagement is also ongoing to support organisational change ensuring staff have opportunities to influence future service delivery models and contribute to the development of organisational priorities. Constructive engagement continues with recognised Trades unions including work to develop a refreshed partnership agreement that supports meaningful consultation and collaborative working on workforce and organisational matters. </w:t>
      </w:r>
    </w:p>
    <w:p w14:paraId="07EC7D54" w14:textId="77777777" w:rsidR="00B42B89" w:rsidRPr="001A6B11" w:rsidRDefault="00B42B89" w:rsidP="00B42B89">
      <w:pPr>
        <w:ind w:left="239"/>
        <w:jc w:val="right"/>
        <w:rPr>
          <w:rFonts w:ascii="Aptos" w:hAnsi="Aptos" w:cs="Arial"/>
          <w:b/>
          <w:color w:val="B117B1"/>
          <w:sz w:val="24"/>
          <w:szCs w:val="24"/>
        </w:rPr>
      </w:pPr>
      <w:r w:rsidRPr="001A6B11">
        <w:rPr>
          <w:rFonts w:ascii="Aptos" w:hAnsi="Aptos" w:cs="Arial"/>
          <w:b/>
          <w:color w:val="B117B1"/>
          <w:sz w:val="24"/>
          <w:szCs w:val="24"/>
        </w:rPr>
        <w:lastRenderedPageBreak/>
        <w:t>Annual Governance Statement (cont.)</w:t>
      </w:r>
    </w:p>
    <w:p w14:paraId="4C6CCF9E" w14:textId="77777777" w:rsidR="00B42B89" w:rsidRPr="005E11C0" w:rsidRDefault="00B42B89" w:rsidP="00B42B89">
      <w:pPr>
        <w:rPr>
          <w:rFonts w:ascii="Aptos" w:hAnsi="Aptos" w:cs="Arial"/>
          <w:szCs w:val="18"/>
        </w:rPr>
      </w:pPr>
    </w:p>
    <w:p w14:paraId="0565B54C" w14:textId="77777777" w:rsidR="00B42B89" w:rsidRDefault="00B42B89" w:rsidP="00B42B89">
      <w:pPr>
        <w:rPr>
          <w:rFonts w:ascii="Aptos" w:hAnsi="Aptos" w:cs="Arial"/>
          <w:szCs w:val="18"/>
        </w:rPr>
      </w:pPr>
      <w:r w:rsidRPr="005E11C0">
        <w:rPr>
          <w:rFonts w:ascii="Aptos" w:hAnsi="Aptos" w:cs="Arial"/>
          <w:szCs w:val="18"/>
        </w:rPr>
        <w:t xml:space="preserve">The council also seeks and obtains feedback on delivery of its services having adopted a comprehensive complaints procedure based on a model scheme developed by the Office of the Scottish Public Services Ombudsman. All complaints are responded to as appropriate and inform improvements to service delivery. A comprehensive report on complaints handling is prepared and presented annually to a council committee. </w:t>
      </w:r>
    </w:p>
    <w:p w14:paraId="29E8D05F" w14:textId="77777777" w:rsidR="00B42B89" w:rsidRDefault="00B42B89" w:rsidP="00B42B89">
      <w:pPr>
        <w:rPr>
          <w:rFonts w:ascii="Aptos" w:hAnsi="Aptos" w:cs="Arial"/>
          <w:szCs w:val="18"/>
        </w:rPr>
      </w:pPr>
    </w:p>
    <w:p w14:paraId="638E82FC" w14:textId="77777777" w:rsidR="00B42B89" w:rsidRPr="00483A90" w:rsidRDefault="00B42B89" w:rsidP="00B42B89">
      <w:pPr>
        <w:rPr>
          <w:rFonts w:ascii="Aptos" w:hAnsi="Aptos" w:cs="Arial"/>
          <w:b/>
          <w:szCs w:val="18"/>
        </w:rPr>
      </w:pPr>
      <w:r w:rsidRPr="00483A90">
        <w:rPr>
          <w:rFonts w:ascii="Aptos" w:hAnsi="Aptos" w:cs="Arial"/>
          <w:b/>
          <w:color w:val="000000" w:themeColor="text1"/>
          <w:szCs w:val="18"/>
        </w:rPr>
        <w:t>Defining outcomes in terms of sustainable economic, social, and environmental benefits;</w:t>
      </w:r>
    </w:p>
    <w:p w14:paraId="6D43D968" w14:textId="77777777" w:rsidR="00B42B89" w:rsidRDefault="00B42B89" w:rsidP="00B42B89">
      <w:pPr>
        <w:rPr>
          <w:rFonts w:ascii="Aptos" w:hAnsi="Aptos" w:cs="Arial"/>
          <w:szCs w:val="18"/>
        </w:rPr>
      </w:pPr>
      <w:r w:rsidRPr="005E11C0">
        <w:rPr>
          <w:rFonts w:ascii="Aptos" w:hAnsi="Aptos" w:cs="Arial"/>
          <w:color w:val="0E101A"/>
          <w:szCs w:val="18"/>
        </w:rPr>
        <w:t xml:space="preserve">The creation and implementation of a vision for the local area, including expected outcomes for the community, is encompassed in the Local Outcomes Improvement Plan (LOIP). The overarching aim and purpose of this 10-year Plan is ‘to raise aspirations by creating an enabling environment where our residents can achieve expanded choices, </w:t>
      </w:r>
      <w:r w:rsidRPr="005E11C0">
        <w:rPr>
          <w:rFonts w:ascii="Aptos" w:hAnsi="Aptos" w:cs="Arial"/>
          <w:szCs w:val="18"/>
        </w:rPr>
        <w:t xml:space="preserve">improved livelihoods and wellbeing”. </w:t>
      </w:r>
    </w:p>
    <w:p w14:paraId="5EF85F25" w14:textId="77777777" w:rsidR="00B42B89" w:rsidRPr="005E11C0" w:rsidRDefault="00B42B89" w:rsidP="00B42B89">
      <w:pPr>
        <w:rPr>
          <w:rFonts w:ascii="Aptos" w:hAnsi="Aptos" w:cs="Arial"/>
          <w:szCs w:val="18"/>
        </w:rPr>
      </w:pPr>
    </w:p>
    <w:p w14:paraId="7966EBB9" w14:textId="77777777" w:rsidR="00B42B89" w:rsidRPr="005E11C0" w:rsidRDefault="00B42B89" w:rsidP="00B42B89">
      <w:pPr>
        <w:rPr>
          <w:rFonts w:ascii="Aptos" w:hAnsi="Aptos" w:cs="Arial"/>
          <w:szCs w:val="18"/>
        </w:rPr>
      </w:pPr>
      <w:r w:rsidRPr="005E11C0">
        <w:rPr>
          <w:rFonts w:ascii="Aptos" w:hAnsi="Aptos" w:cs="Arial"/>
          <w:szCs w:val="18"/>
        </w:rPr>
        <w:t xml:space="preserve">In particular, the LOIP recognises the importance of and benefits from reducing inequalities and poverty, with outcomes focused on the need for a growing, diverse and sustainable economy, building a better future for our children and young people in Moray, empowering and connecting communities, and improving the wellbeing of our population. </w:t>
      </w:r>
    </w:p>
    <w:p w14:paraId="7C6E1DE0" w14:textId="77777777" w:rsidR="00B42B89" w:rsidRPr="005E11C0" w:rsidRDefault="00B42B89" w:rsidP="00B42B89">
      <w:pPr>
        <w:rPr>
          <w:rFonts w:ascii="Aptos" w:hAnsi="Aptos" w:cs="Arial"/>
          <w:szCs w:val="18"/>
        </w:rPr>
      </w:pPr>
      <w:r w:rsidRPr="005E11C0">
        <w:rPr>
          <w:rFonts w:ascii="Aptos" w:hAnsi="Aptos" w:cs="Arial"/>
          <w:szCs w:val="18"/>
        </w:rPr>
        <w:tab/>
      </w:r>
    </w:p>
    <w:p w14:paraId="277D1C61" w14:textId="77777777" w:rsidR="00B42B89" w:rsidRPr="005E11C0" w:rsidRDefault="00B42B89" w:rsidP="00B42B89">
      <w:pPr>
        <w:rPr>
          <w:rFonts w:ascii="Aptos" w:hAnsi="Aptos" w:cs="Arial"/>
          <w:szCs w:val="18"/>
        </w:rPr>
      </w:pPr>
      <w:r w:rsidRPr="005E11C0">
        <w:rPr>
          <w:rFonts w:ascii="Aptos" w:hAnsi="Aptos" w:cs="Arial"/>
          <w:szCs w:val="18"/>
        </w:rPr>
        <w:t xml:space="preserve">The LOIP is a partnership plan, and its strategic delivery is overseen by a Community Planning Board, which meets quarterly. The Board comprises representatives from a broad range of organisations as reflected in agenda items considered during the year. These included reports on School Age Childcare, Poverty, Digital Engagement, Economic Development and Health and Transportation Plans. The Board also received an annual report on progress on delivery of the multi-agency Children’s Services Plan. </w:t>
      </w:r>
    </w:p>
    <w:p w14:paraId="05B66E6A" w14:textId="77777777" w:rsidR="00B42B89" w:rsidRPr="005E11C0" w:rsidRDefault="00B42B89" w:rsidP="00B42B89">
      <w:pPr>
        <w:rPr>
          <w:rFonts w:ascii="Aptos" w:hAnsi="Aptos" w:cs="Arial"/>
          <w:szCs w:val="18"/>
        </w:rPr>
      </w:pPr>
    </w:p>
    <w:p w14:paraId="42B67C53" w14:textId="77777777" w:rsidR="00B42B89" w:rsidRPr="005E11C0" w:rsidRDefault="00B42B89" w:rsidP="00B42B89">
      <w:pPr>
        <w:rPr>
          <w:rFonts w:ascii="Aptos" w:hAnsi="Aptos" w:cs="Arial"/>
          <w:szCs w:val="18"/>
        </w:rPr>
      </w:pPr>
      <w:r w:rsidRPr="005E11C0">
        <w:rPr>
          <w:rFonts w:ascii="Aptos" w:hAnsi="Aptos" w:cs="Arial"/>
          <w:szCs w:val="18"/>
        </w:rPr>
        <w:t xml:space="preserve">Currently the LOIP sits alongside the Corporate Plan Moray 2024-2029, the latter setting out the vision and priorities of the council for a </w:t>
      </w:r>
      <w:proofErr w:type="gramStart"/>
      <w:r w:rsidRPr="005E11C0">
        <w:rPr>
          <w:rFonts w:ascii="Aptos" w:hAnsi="Aptos" w:cs="Arial"/>
          <w:szCs w:val="18"/>
        </w:rPr>
        <w:t>five year</w:t>
      </w:r>
      <w:proofErr w:type="gramEnd"/>
      <w:r w:rsidRPr="005E11C0">
        <w:rPr>
          <w:rFonts w:ascii="Aptos" w:hAnsi="Aptos" w:cs="Arial"/>
          <w:szCs w:val="18"/>
        </w:rPr>
        <w:t xml:space="preserve"> period. The council plan details council priorities focussing on three key themes: tackling poverty and inequality, building a stronger greener vibrant economy, and seeking to build thriving, resilient, empowered communities. The plan sets targets for outcomes consistent with maintaining a sustainable council that provides valued services to its communities. An annual report detailing progress achieved is prepared and presented to a meeting of the council and a delivery framework has also been prepared to support implementation and monitoring of the plan through to its conclusion. </w:t>
      </w:r>
    </w:p>
    <w:p w14:paraId="6DCC4F3F" w14:textId="77777777" w:rsidR="00B42B89" w:rsidRPr="005E11C0" w:rsidRDefault="00B42B89" w:rsidP="00B42B89">
      <w:pPr>
        <w:rPr>
          <w:rFonts w:ascii="Aptos" w:hAnsi="Aptos" w:cs="Arial"/>
          <w:szCs w:val="18"/>
        </w:rPr>
      </w:pPr>
    </w:p>
    <w:p w14:paraId="52090E95" w14:textId="77777777" w:rsidR="00B42B89" w:rsidRPr="005E11C0" w:rsidRDefault="00B42B89" w:rsidP="00B42B89">
      <w:pPr>
        <w:rPr>
          <w:rFonts w:ascii="Aptos" w:hAnsi="Aptos" w:cs="Arial"/>
          <w:szCs w:val="18"/>
        </w:rPr>
      </w:pPr>
      <w:r w:rsidRPr="005E11C0">
        <w:rPr>
          <w:rFonts w:ascii="Aptos" w:hAnsi="Aptos" w:cs="Arial"/>
          <w:szCs w:val="18"/>
        </w:rPr>
        <w:t>The period also saw the council implement measures aligned to its Sustainable Development Statement, reporting on progress achieved and planned in a 2026 update of its Climate Change Strategy and Route Map to Net Zero.</w:t>
      </w:r>
    </w:p>
    <w:p w14:paraId="40815D25" w14:textId="77777777" w:rsidR="00B42B89" w:rsidRDefault="00B42B89" w:rsidP="00B42B89">
      <w:pPr>
        <w:ind w:left="720" w:hanging="720"/>
        <w:rPr>
          <w:rFonts w:ascii="Aptos" w:hAnsi="Aptos" w:cs="Arial"/>
          <w:b/>
          <w:color w:val="000000" w:themeColor="text1"/>
          <w:szCs w:val="18"/>
        </w:rPr>
      </w:pPr>
    </w:p>
    <w:p w14:paraId="3DDF2750" w14:textId="77777777" w:rsidR="00B42B89" w:rsidRPr="00483A90" w:rsidRDefault="00B42B89" w:rsidP="00B42B89">
      <w:pPr>
        <w:ind w:left="720" w:hanging="720"/>
        <w:rPr>
          <w:rFonts w:ascii="Aptos" w:hAnsi="Aptos" w:cs="Arial"/>
          <w:szCs w:val="18"/>
        </w:rPr>
      </w:pPr>
      <w:r w:rsidRPr="00483A90">
        <w:rPr>
          <w:rFonts w:ascii="Aptos" w:hAnsi="Aptos" w:cs="Arial"/>
          <w:b/>
          <w:color w:val="000000" w:themeColor="text1"/>
          <w:szCs w:val="18"/>
        </w:rPr>
        <w:t xml:space="preserve">Determining the interventions necessary to optimise the achievement of the intended outcomes; </w:t>
      </w:r>
    </w:p>
    <w:p w14:paraId="34F3FDDB" w14:textId="77777777" w:rsidR="00B42B89" w:rsidRDefault="00B42B89" w:rsidP="00B42B89">
      <w:pPr>
        <w:rPr>
          <w:rFonts w:ascii="Aptos" w:hAnsi="Aptos" w:cs="Arial"/>
          <w:szCs w:val="18"/>
        </w:rPr>
      </w:pPr>
      <w:r w:rsidRPr="005E11C0">
        <w:rPr>
          <w:rFonts w:ascii="Aptos" w:hAnsi="Aptos" w:cs="Arial"/>
          <w:szCs w:val="18"/>
        </w:rPr>
        <w:t>The strategic partnership and corporate plans are translated into service plans prepared within each council service area. These facilitate delivery of agreed outcomes and assist in securing continuous improvement. Service plans are reported to a meeting of the council or appropriate service committee for consideration and approval, in reports that provide information on planned activity. More generally, all committee reports contain a ‘Summary of Implications’ section that links report content to strategic plans, legal and policy issues; financial implications, risk, staffing and property matters; equalities; social impact; and climate change and biodiversity considerations. The format of these reports, recently updated based on advice from the Improvement Service, remains under review to ensure optimal levels of information are available to decision makers. A particular focus continues to be given to financial implications of any proposals given the current economic climate.</w:t>
      </w:r>
    </w:p>
    <w:p w14:paraId="0F5E9394" w14:textId="77777777" w:rsidR="00B42B89" w:rsidRPr="005E11C0" w:rsidRDefault="00B42B89" w:rsidP="00B42B89">
      <w:pPr>
        <w:rPr>
          <w:rFonts w:ascii="Aptos" w:hAnsi="Aptos" w:cs="Arial"/>
          <w:szCs w:val="18"/>
        </w:rPr>
      </w:pPr>
    </w:p>
    <w:p w14:paraId="3A504026" w14:textId="77777777" w:rsidR="00B42B89" w:rsidRPr="005E11C0" w:rsidRDefault="00B42B89" w:rsidP="00B42B89">
      <w:pPr>
        <w:rPr>
          <w:rFonts w:ascii="Aptos" w:hAnsi="Aptos" w:cs="Arial"/>
          <w:szCs w:val="18"/>
        </w:rPr>
      </w:pPr>
      <w:r w:rsidRPr="005E11C0">
        <w:rPr>
          <w:rFonts w:ascii="Aptos" w:hAnsi="Aptos" w:cs="Arial"/>
          <w:szCs w:val="18"/>
        </w:rPr>
        <w:t xml:space="preserve">The council is fully aware of the financial challenges it faces, and elected members are provided with an extensive volume of information on both the availability of resources and options for future service delivery. This has been made available during workshops for elected members; in reports to the council on budget setting, including projections for the medium to longer term; and in regular budget monitoring reports covering both capital and revenue expenditure submitted to service committees. A formal budget protocol sets a framework of engagement and consultation to support the process, including engagement with Trade Union Members through the Joint Consultative Forum. </w:t>
      </w:r>
    </w:p>
    <w:p w14:paraId="33B9D22A" w14:textId="77777777" w:rsidR="00B42B89" w:rsidRDefault="00B42B89" w:rsidP="00B42B89">
      <w:pPr>
        <w:rPr>
          <w:rFonts w:ascii="Aptos" w:hAnsi="Aptos" w:cs="Arial"/>
          <w:szCs w:val="18"/>
        </w:rPr>
      </w:pPr>
    </w:p>
    <w:p w14:paraId="33D55F77" w14:textId="77777777" w:rsidR="00B42B89" w:rsidRPr="005E11C0" w:rsidRDefault="00B42B89" w:rsidP="00B42B89">
      <w:pPr>
        <w:rPr>
          <w:rFonts w:ascii="Aptos" w:hAnsi="Aptos" w:cs="Arial"/>
          <w:szCs w:val="18"/>
        </w:rPr>
      </w:pPr>
      <w:r w:rsidRPr="005E11C0">
        <w:rPr>
          <w:rFonts w:ascii="Aptos" w:hAnsi="Aptos" w:cs="Arial"/>
          <w:szCs w:val="18"/>
        </w:rPr>
        <w:t xml:space="preserve">A balanced budget was again achieved for 2026/27 through a combination of an improved financial settlement from Scottish Government, an increase in Council Tax, and savings delivered in line with the council’s short to medium term financial strategy. </w:t>
      </w:r>
      <w:proofErr w:type="gramStart"/>
      <w:r w:rsidRPr="005E11C0">
        <w:rPr>
          <w:rFonts w:ascii="Aptos" w:hAnsi="Aptos" w:cs="Arial"/>
          <w:szCs w:val="18"/>
        </w:rPr>
        <w:t>A number of</w:t>
      </w:r>
      <w:proofErr w:type="gramEnd"/>
      <w:r w:rsidRPr="005E11C0">
        <w:rPr>
          <w:rFonts w:ascii="Aptos" w:hAnsi="Aptos" w:cs="Arial"/>
          <w:szCs w:val="18"/>
        </w:rPr>
        <w:t xml:space="preserve"> unknowns including impacts of inflation and geopolitical events were highlighted during the budget setting process, as were continued pressures in respect of the council’s funding obligations to the Moray Integration Joint Board. Longer term financial planning projections note that further council tax rises and additional savings will be required going forward, and progressing the approved transformation strategy remains key to delivery of these savings. Regular reports on transformation projects progressed have been presented to the council during the period covered by this statement.</w:t>
      </w:r>
    </w:p>
    <w:p w14:paraId="1BBC2483" w14:textId="77777777" w:rsidR="00B42B89" w:rsidRPr="005E11C0" w:rsidRDefault="00B42B89" w:rsidP="00B42B89">
      <w:pPr>
        <w:rPr>
          <w:rFonts w:ascii="Aptos" w:hAnsi="Aptos" w:cs="Arial"/>
          <w:szCs w:val="18"/>
        </w:rPr>
      </w:pPr>
    </w:p>
    <w:p w14:paraId="05845B36" w14:textId="77777777" w:rsidR="00B42B89" w:rsidRDefault="00B42B89" w:rsidP="00B42B89">
      <w:pPr>
        <w:rPr>
          <w:rFonts w:ascii="Aptos" w:hAnsi="Aptos" w:cs="Arial"/>
          <w:szCs w:val="18"/>
        </w:rPr>
      </w:pPr>
      <w:r w:rsidRPr="005E11C0">
        <w:rPr>
          <w:rFonts w:ascii="Aptos" w:hAnsi="Aptos" w:cs="Arial"/>
          <w:szCs w:val="18"/>
        </w:rPr>
        <w:t xml:space="preserve">The achievement of agreed outcomes is monitored through an established Performance Management Framework that calls for frequent reporting on key performance measures developed for each service. In addition, the council participates in the Local Government Benchmarking Framework which compares a range of established performance measures with those of other Scottish local authorities. Service Committees are provided with reports to review, scrutinise and note actions </w:t>
      </w:r>
    </w:p>
    <w:p w14:paraId="76BB54D5" w14:textId="77777777" w:rsidR="00B42B89" w:rsidRDefault="00B42B89" w:rsidP="00B42B89">
      <w:pPr>
        <w:rPr>
          <w:rFonts w:ascii="Aptos" w:hAnsi="Aptos" w:cs="Arial"/>
          <w:szCs w:val="18"/>
        </w:rPr>
      </w:pPr>
    </w:p>
    <w:p w14:paraId="78E585BA" w14:textId="77777777" w:rsidR="00B42B89" w:rsidRDefault="00B42B89" w:rsidP="00B42B89">
      <w:pPr>
        <w:jc w:val="right"/>
        <w:rPr>
          <w:rFonts w:ascii="Aptos" w:hAnsi="Aptos" w:cs="Arial"/>
          <w:szCs w:val="18"/>
        </w:rPr>
      </w:pPr>
      <w:r w:rsidRPr="001A6B11">
        <w:rPr>
          <w:rFonts w:ascii="Aptos" w:hAnsi="Aptos" w:cs="Arial"/>
          <w:b/>
          <w:color w:val="B117B1"/>
          <w:sz w:val="24"/>
          <w:szCs w:val="24"/>
        </w:rPr>
        <w:lastRenderedPageBreak/>
        <w:t>Annual Governance Statement (cont.)</w:t>
      </w:r>
    </w:p>
    <w:p w14:paraId="3E6F17E8" w14:textId="77777777" w:rsidR="00B42B89" w:rsidRDefault="00B42B89" w:rsidP="00B42B89">
      <w:pPr>
        <w:rPr>
          <w:rFonts w:ascii="Aptos" w:hAnsi="Aptos" w:cs="Arial"/>
          <w:szCs w:val="18"/>
        </w:rPr>
      </w:pPr>
    </w:p>
    <w:p w14:paraId="1BD1659F" w14:textId="0CA2038E" w:rsidR="00B42B89" w:rsidRDefault="00B42B89" w:rsidP="00B42B89">
      <w:pPr>
        <w:rPr>
          <w:rFonts w:ascii="Aptos" w:hAnsi="Aptos" w:cs="Arial"/>
          <w:szCs w:val="18"/>
        </w:rPr>
      </w:pPr>
      <w:r w:rsidRPr="005E11C0">
        <w:rPr>
          <w:rFonts w:ascii="Aptos" w:hAnsi="Aptos" w:cs="Arial"/>
          <w:szCs w:val="18"/>
        </w:rPr>
        <w:t>undertaken by services to meet performance objectives. An illustrated annual Public Performance Report is prepared and published to demonstrate the outcomes and achievements of the council during the year.</w:t>
      </w:r>
    </w:p>
    <w:p w14:paraId="4B3448CC" w14:textId="77777777" w:rsidR="00B42B89" w:rsidRPr="00483A90" w:rsidRDefault="00B42B89" w:rsidP="00B42B89">
      <w:pPr>
        <w:tabs>
          <w:tab w:val="left" w:pos="3119"/>
        </w:tabs>
        <w:rPr>
          <w:rFonts w:ascii="Aptos" w:hAnsi="Aptos" w:cs="Arial"/>
          <w:szCs w:val="18"/>
        </w:rPr>
      </w:pPr>
    </w:p>
    <w:p w14:paraId="2FD99141" w14:textId="66B81878" w:rsidR="00B42B89" w:rsidRPr="00483A90" w:rsidRDefault="00B42B89" w:rsidP="00B42B89">
      <w:pPr>
        <w:ind w:left="720" w:hanging="720"/>
        <w:rPr>
          <w:rFonts w:ascii="Aptos" w:hAnsi="Aptos" w:cs="Arial"/>
          <w:b/>
          <w:color w:val="000000" w:themeColor="text1"/>
          <w:szCs w:val="18"/>
        </w:rPr>
      </w:pPr>
      <w:r w:rsidRPr="00483A90">
        <w:rPr>
          <w:rFonts w:ascii="Aptos" w:hAnsi="Aptos" w:cs="Arial"/>
          <w:b/>
          <w:color w:val="000000" w:themeColor="text1"/>
          <w:szCs w:val="18"/>
        </w:rPr>
        <w:t>Developing the entity’s capacity, including the capability of its leadership and the individuals within it;</w:t>
      </w:r>
    </w:p>
    <w:p w14:paraId="48A6279B" w14:textId="77777777" w:rsidR="00B42B89" w:rsidRDefault="00B42B89" w:rsidP="00B42B89">
      <w:pPr>
        <w:pStyle w:val="NoSpacing"/>
        <w:rPr>
          <w:rFonts w:ascii="Aptos" w:eastAsia="Times New Roman" w:hAnsi="Aptos" w:cs="Arial"/>
          <w:szCs w:val="18"/>
        </w:rPr>
      </w:pPr>
      <w:r w:rsidRPr="005E11C0">
        <w:rPr>
          <w:rFonts w:ascii="Aptos" w:eastAsia="Times New Roman" w:hAnsi="Aptos" w:cs="Arial"/>
          <w:szCs w:val="18"/>
        </w:rPr>
        <w:t xml:space="preserve">Senior management capacity was reviewed during 2024/25, and the council approved a revised senior management structure in April 2025. The revised structure was designed to strengthen leadership capacity, with the appointment of an additional Executive Director and consequential reallocation of duties and responsibilities for other Directors in post. Roles of Heads of Services were also reviewed and, in some instances, revised, to optimise service direction and oversight. Actions required from this review process included the recruitment to </w:t>
      </w:r>
      <w:proofErr w:type="gramStart"/>
      <w:r w:rsidRPr="005E11C0">
        <w:rPr>
          <w:rFonts w:ascii="Aptos" w:eastAsia="Times New Roman" w:hAnsi="Aptos" w:cs="Arial"/>
          <w:szCs w:val="18"/>
        </w:rPr>
        <w:t>a number of</w:t>
      </w:r>
      <w:proofErr w:type="gramEnd"/>
      <w:r w:rsidRPr="005E11C0">
        <w:rPr>
          <w:rFonts w:ascii="Aptos" w:eastAsia="Times New Roman" w:hAnsi="Aptos" w:cs="Arial"/>
          <w:szCs w:val="18"/>
        </w:rPr>
        <w:t xml:space="preserve"> vacant posts within the new structure. This work was progressed during the period, and all senior management posts have now been filled.</w:t>
      </w:r>
    </w:p>
    <w:p w14:paraId="294A399B" w14:textId="77777777" w:rsidR="00B42B89" w:rsidRPr="005E11C0" w:rsidRDefault="00B42B89" w:rsidP="00B42B89">
      <w:pPr>
        <w:pStyle w:val="NoSpacing"/>
        <w:rPr>
          <w:rFonts w:ascii="Aptos" w:eastAsia="Times New Roman" w:hAnsi="Aptos" w:cs="Arial"/>
          <w:szCs w:val="18"/>
        </w:rPr>
      </w:pPr>
    </w:p>
    <w:p w14:paraId="1F90B00D" w14:textId="77777777" w:rsidR="00B42B89" w:rsidRDefault="00B42B89" w:rsidP="00B42B89">
      <w:pPr>
        <w:pStyle w:val="NoSpacing"/>
        <w:rPr>
          <w:rFonts w:ascii="Aptos" w:eastAsia="Times New Roman" w:hAnsi="Aptos" w:cs="Arial"/>
          <w:szCs w:val="18"/>
        </w:rPr>
      </w:pPr>
      <w:r w:rsidRPr="005E11C0">
        <w:rPr>
          <w:rFonts w:ascii="Aptos" w:eastAsia="Times New Roman" w:hAnsi="Aptos" w:cs="Arial"/>
          <w:szCs w:val="18"/>
        </w:rPr>
        <w:t>More broadly, leadership capacity is supported through the promotion of a Leadership Forum, which brings together senior managers from all services to provide a wider perspective to the consideration of issues facing the council. Forum meetings ensure consistent messaging is available from senior management to managers. Organisational Development continues to review and refine workforce development opportunities, including on leadership development, and training opportunities are available for all staff, online and in-person, on corporate issues including data protection and cyber security. As the council moves to phase 2 in the restructuring process, external support will aid council-wide engagement to develop a set of employment values, and engagement has begun to determine the form and content of future management training and leadership programmes.</w:t>
      </w:r>
    </w:p>
    <w:p w14:paraId="0CBE93CE" w14:textId="77777777" w:rsidR="00B42B89" w:rsidRPr="005E11C0" w:rsidRDefault="00B42B89" w:rsidP="00B42B89">
      <w:pPr>
        <w:pStyle w:val="NoSpacing"/>
        <w:rPr>
          <w:rFonts w:ascii="Aptos" w:eastAsia="Times New Roman" w:hAnsi="Aptos" w:cs="Arial"/>
          <w:szCs w:val="18"/>
        </w:rPr>
      </w:pPr>
    </w:p>
    <w:p w14:paraId="0638F857" w14:textId="77777777" w:rsidR="00B42B89" w:rsidRPr="005E11C0" w:rsidRDefault="00B42B89" w:rsidP="00B42B89">
      <w:pPr>
        <w:pStyle w:val="NoSpacing"/>
        <w:rPr>
          <w:rFonts w:ascii="Aptos" w:eastAsia="Times New Roman" w:hAnsi="Aptos" w:cs="Arial"/>
          <w:szCs w:val="18"/>
        </w:rPr>
      </w:pPr>
      <w:r w:rsidRPr="005E11C0">
        <w:rPr>
          <w:rFonts w:ascii="Aptos" w:eastAsia="Times New Roman" w:hAnsi="Aptos" w:cs="Arial"/>
          <w:szCs w:val="18"/>
        </w:rPr>
        <w:t xml:space="preserve">Workforce planning activity is being undertaken to ensure the </w:t>
      </w:r>
      <w:r>
        <w:rPr>
          <w:rFonts w:ascii="Aptos" w:eastAsia="Times New Roman" w:hAnsi="Aptos" w:cs="Arial"/>
          <w:szCs w:val="18"/>
        </w:rPr>
        <w:t>c</w:t>
      </w:r>
      <w:r w:rsidRPr="005E11C0">
        <w:rPr>
          <w:rFonts w:ascii="Aptos" w:eastAsia="Times New Roman" w:hAnsi="Aptos" w:cs="Arial"/>
          <w:szCs w:val="18"/>
        </w:rPr>
        <w:t>ouncil has the capacity, skills and workforce profile required to deliver future service priorities. This includes succession planning, recruitment and retention initiatives, workforce data analysis and consideration of future workforce requirements arising from service transformation.</w:t>
      </w:r>
    </w:p>
    <w:p w14:paraId="529BE56A" w14:textId="77777777" w:rsidR="00B42B89" w:rsidRDefault="00B42B89" w:rsidP="00B42B89">
      <w:pPr>
        <w:pStyle w:val="NoSpacing"/>
        <w:rPr>
          <w:rFonts w:ascii="Aptos" w:eastAsia="Times New Roman" w:hAnsi="Aptos" w:cs="Arial"/>
          <w:szCs w:val="18"/>
        </w:rPr>
      </w:pPr>
      <w:r w:rsidRPr="005E11C0">
        <w:rPr>
          <w:rFonts w:ascii="Aptos" w:eastAsia="Times New Roman" w:hAnsi="Aptos" w:cs="Arial"/>
          <w:szCs w:val="18"/>
        </w:rPr>
        <w:t>The council has an agreed elected members’ development strategy that includes an on-going training programme of learning, development and briefings. Members appointed to certain committees also receive specific training related to the responsibilities of these committees. A Strategic Leadership Forum involving both elected members and senior officers facilitates collaborative cross-party discussions on the future direction of council services. Senior Officers also meet regularly with Chairs of the council and its committees.</w:t>
      </w:r>
    </w:p>
    <w:p w14:paraId="41BCFC1C" w14:textId="77777777" w:rsidR="00B42B89" w:rsidRPr="005E11C0" w:rsidRDefault="00B42B89" w:rsidP="00B42B89">
      <w:pPr>
        <w:pStyle w:val="NoSpacing"/>
        <w:rPr>
          <w:rFonts w:ascii="Aptos" w:eastAsia="Times New Roman" w:hAnsi="Aptos" w:cs="Arial"/>
          <w:szCs w:val="18"/>
        </w:rPr>
      </w:pPr>
    </w:p>
    <w:p w14:paraId="0A208788" w14:textId="77777777" w:rsidR="00B42B89" w:rsidRDefault="00B42B89" w:rsidP="00B42B89">
      <w:pPr>
        <w:pStyle w:val="NoSpacing"/>
        <w:rPr>
          <w:rFonts w:ascii="Aptos" w:eastAsia="Times New Roman" w:hAnsi="Aptos" w:cs="Arial"/>
          <w:szCs w:val="18"/>
        </w:rPr>
      </w:pPr>
      <w:r w:rsidRPr="005E11C0">
        <w:rPr>
          <w:rFonts w:ascii="Aptos" w:eastAsia="Times New Roman" w:hAnsi="Aptos" w:cs="Arial"/>
          <w:szCs w:val="18"/>
        </w:rPr>
        <w:t>In addition, elected members represent the council on a range of outside bodies, including on boards of other Community Planning partners, across partnership bodies such as the Moray Economic Partnership, various national bodies such as COSLA and its themed Boards, and a broad range of charitable and third sector organisations. This representation provides valuable learning and networking opportunities for those members.</w:t>
      </w:r>
    </w:p>
    <w:p w14:paraId="1CFC1937" w14:textId="77777777" w:rsidR="00B42B89" w:rsidRPr="00483A90" w:rsidRDefault="00B42B89" w:rsidP="00B42B89">
      <w:pPr>
        <w:pStyle w:val="NoSpacing"/>
        <w:rPr>
          <w:rFonts w:ascii="Aptos" w:hAnsi="Aptos"/>
          <w:szCs w:val="18"/>
        </w:rPr>
      </w:pPr>
    </w:p>
    <w:p w14:paraId="0E601E49" w14:textId="77777777" w:rsidR="00B42B89" w:rsidRPr="00483A90" w:rsidRDefault="00B42B89" w:rsidP="00B42B89">
      <w:pPr>
        <w:ind w:left="720" w:hanging="720"/>
        <w:rPr>
          <w:rFonts w:ascii="Aptos" w:hAnsi="Aptos" w:cs="Arial"/>
          <w:b/>
          <w:color w:val="000000" w:themeColor="text1"/>
          <w:szCs w:val="18"/>
        </w:rPr>
      </w:pPr>
      <w:r w:rsidRPr="00483A90">
        <w:rPr>
          <w:rFonts w:ascii="Aptos" w:hAnsi="Aptos" w:cs="Arial"/>
          <w:b/>
          <w:color w:val="000000" w:themeColor="text1"/>
          <w:szCs w:val="18"/>
        </w:rPr>
        <w:t xml:space="preserve">Managing risks and performance through robust internal control and strong public financial management; </w:t>
      </w:r>
    </w:p>
    <w:p w14:paraId="18769F0E" w14:textId="77777777" w:rsidR="00B42B89" w:rsidRDefault="00B42B89" w:rsidP="00B42B89">
      <w:pPr>
        <w:rPr>
          <w:rFonts w:ascii="Aptos" w:hAnsi="Aptos" w:cs="Arial"/>
          <w:szCs w:val="18"/>
        </w:rPr>
      </w:pPr>
      <w:r w:rsidRPr="00687087">
        <w:rPr>
          <w:rFonts w:ascii="Aptos" w:hAnsi="Aptos" w:cs="Arial"/>
          <w:szCs w:val="18"/>
        </w:rPr>
        <w:t xml:space="preserve">The council has a risk management policy designed to support the identification, evaluation and mitigation of risks that may impact on its ability to meet its objectives. A Corporate Risk Register is maintained providing summary information on issues the Corporate Leadership Team considers are the principal risks facing the council. The register describes how these risks are managed and controlled. Risk implications are detailed in all committee reports to inform decision-making processes. The council has also developed and approved a risk appetite statement -informed by a workshop involving elected members and senior management – as a further aid to guide decision making. </w:t>
      </w:r>
    </w:p>
    <w:p w14:paraId="19C088F8" w14:textId="77777777" w:rsidR="00B42B89" w:rsidRPr="00687087" w:rsidRDefault="00B42B89" w:rsidP="00B42B89">
      <w:pPr>
        <w:rPr>
          <w:rFonts w:ascii="Aptos" w:hAnsi="Aptos" w:cs="Arial"/>
          <w:szCs w:val="18"/>
        </w:rPr>
      </w:pPr>
    </w:p>
    <w:p w14:paraId="2AF3FFB8" w14:textId="788B4429" w:rsidR="00B42B89" w:rsidRDefault="00B42B89" w:rsidP="00B42B89">
      <w:pPr>
        <w:rPr>
          <w:rFonts w:ascii="Aptos" w:hAnsi="Aptos" w:cs="Arial"/>
          <w:szCs w:val="18"/>
        </w:rPr>
      </w:pPr>
      <w:r w:rsidRPr="00687087">
        <w:rPr>
          <w:rFonts w:ascii="Aptos" w:hAnsi="Aptos" w:cs="Arial"/>
          <w:szCs w:val="18"/>
        </w:rPr>
        <w:t>The council’s system of internal control is based on a framework of financial regulations, regular management information, administrative procedures, management supervision and a scheme of delegation that defines accountabilities of senior officers. An Audit and Scrutiny Committee, through its consideration of reports by internal and external auditors, monitors the effectiveness of the system of internal control.</w:t>
      </w:r>
    </w:p>
    <w:p w14:paraId="6DA5F2FC" w14:textId="77777777" w:rsidR="00B42B89" w:rsidRPr="00687087" w:rsidRDefault="00B42B89" w:rsidP="00B42B89">
      <w:pPr>
        <w:rPr>
          <w:rFonts w:ascii="Aptos" w:hAnsi="Aptos" w:cs="Arial"/>
          <w:szCs w:val="18"/>
        </w:rPr>
      </w:pPr>
    </w:p>
    <w:p w14:paraId="12678FC8" w14:textId="77777777" w:rsidR="00B42B89" w:rsidRPr="00483A90" w:rsidRDefault="00B42B89" w:rsidP="00B42B89">
      <w:pPr>
        <w:rPr>
          <w:rFonts w:ascii="Aptos" w:hAnsi="Aptos" w:cs="Arial"/>
          <w:b/>
          <w:color w:val="000000" w:themeColor="text1"/>
          <w:szCs w:val="18"/>
        </w:rPr>
      </w:pPr>
      <w:r w:rsidRPr="00687087">
        <w:rPr>
          <w:rFonts w:ascii="Aptos" w:hAnsi="Aptos" w:cs="Arial"/>
          <w:szCs w:val="18"/>
        </w:rPr>
        <w:t>Strong financial management is secured through the work of the statutory officer appointed in terms of Section 95 of the Local Government (Scotland) Act 1973. This role now sits with the Executive Director (Finance, Strategy and Transformation) appointed as part of the senior management restructuring, with the Chief Financial Officer now designated as the Depute Section 95 officer. The Section 95 officer advises the Council on all financial matters and ensures the timely production and reporting of budget estimates, budget monitoring reports and annual accounts. Draft and audited Annual Accounts are published on the council website.</w:t>
      </w:r>
    </w:p>
    <w:p w14:paraId="2A03A43B" w14:textId="77777777" w:rsidR="00B42B89" w:rsidRDefault="00B42B89" w:rsidP="00B42B89">
      <w:pPr>
        <w:ind w:left="720" w:hanging="720"/>
        <w:rPr>
          <w:rFonts w:ascii="Aptos" w:hAnsi="Aptos" w:cs="Arial"/>
          <w:b/>
          <w:color w:val="000000" w:themeColor="text1"/>
          <w:szCs w:val="18"/>
        </w:rPr>
      </w:pPr>
    </w:p>
    <w:p w14:paraId="68C0243A" w14:textId="77777777" w:rsidR="00B42B89" w:rsidRPr="00483A90" w:rsidRDefault="00B42B89" w:rsidP="00B42B89">
      <w:pPr>
        <w:rPr>
          <w:rFonts w:ascii="Aptos" w:hAnsi="Aptos" w:cs="Arial"/>
          <w:b/>
          <w:szCs w:val="18"/>
        </w:rPr>
      </w:pPr>
      <w:r w:rsidRPr="00483A90">
        <w:rPr>
          <w:rFonts w:ascii="Aptos" w:hAnsi="Aptos" w:cs="Arial"/>
          <w:b/>
          <w:color w:val="000000" w:themeColor="text1"/>
          <w:szCs w:val="18"/>
        </w:rPr>
        <w:t>Implementing good practices in transparency, reporting, and audit to deliver effective accountability;</w:t>
      </w:r>
    </w:p>
    <w:p w14:paraId="2E3AB923" w14:textId="77777777"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Council business is conducted through an established cycle of webcast committee meetings. Webcasts remain available for viewing for 12 months following a meeting. Meeting dates are published in advance, and agenda papers are made available at least one week before meetings take place. Minutes of meetings are prepared, and important decisions are publicised on the council website and through social media.</w:t>
      </w:r>
    </w:p>
    <w:p w14:paraId="1DDD350E" w14:textId="77777777" w:rsidR="00B42B89" w:rsidRPr="00687087" w:rsidRDefault="00B42B89" w:rsidP="00B42B89">
      <w:pPr>
        <w:pStyle w:val="NoSpacing"/>
        <w:rPr>
          <w:rFonts w:ascii="Aptos" w:eastAsia="Times New Roman" w:hAnsi="Aptos" w:cs="Arial"/>
          <w:szCs w:val="18"/>
        </w:rPr>
      </w:pPr>
    </w:p>
    <w:p w14:paraId="79C7B492" w14:textId="77777777"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 xml:space="preserve">The council’s website provides a platform from which to disseminate a wide range of information including news items on policy decisions, guidance on council services, and on service disruptions/interruptions arising from weather events or similar. The website is being updated and a new Customer Relationship Management system implemented to improve </w:t>
      </w:r>
    </w:p>
    <w:p w14:paraId="17453922" w14:textId="77777777" w:rsidR="00B42B89" w:rsidRPr="001A6B11" w:rsidRDefault="00B42B89" w:rsidP="00B42B89">
      <w:pPr>
        <w:ind w:left="239"/>
        <w:jc w:val="right"/>
        <w:rPr>
          <w:rFonts w:ascii="Aptos" w:hAnsi="Aptos" w:cs="Arial"/>
          <w:b/>
          <w:color w:val="B117B1"/>
          <w:sz w:val="24"/>
          <w:szCs w:val="24"/>
        </w:rPr>
      </w:pPr>
      <w:r w:rsidRPr="001A6B11">
        <w:rPr>
          <w:rFonts w:ascii="Aptos" w:hAnsi="Aptos" w:cs="Arial"/>
          <w:b/>
          <w:color w:val="B117B1"/>
          <w:sz w:val="24"/>
          <w:szCs w:val="24"/>
        </w:rPr>
        <w:lastRenderedPageBreak/>
        <w:t>Annual Governance Statement (cont.)</w:t>
      </w:r>
    </w:p>
    <w:p w14:paraId="7A7CB3DC" w14:textId="77777777" w:rsidR="00B42B89" w:rsidRDefault="00B42B89" w:rsidP="00B42B89">
      <w:pPr>
        <w:pStyle w:val="NoSpacing"/>
        <w:rPr>
          <w:rFonts w:ascii="Aptos" w:eastAsia="Times New Roman" w:hAnsi="Aptos" w:cs="Arial"/>
          <w:szCs w:val="18"/>
        </w:rPr>
      </w:pPr>
    </w:p>
    <w:p w14:paraId="4A491C8C" w14:textId="7D672ED6"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accessibility of services and aid consultations. The communications team has been expanded to support the increased volume of information dissemination and consultations taking place.</w:t>
      </w:r>
    </w:p>
    <w:p w14:paraId="2B2355B3" w14:textId="77777777" w:rsidR="00B42B89" w:rsidRDefault="00B42B89" w:rsidP="00B42B89">
      <w:pPr>
        <w:rPr>
          <w:rFonts w:ascii="Aptos" w:hAnsi="Aptos" w:cs="Arial"/>
          <w:b/>
          <w:color w:val="B117B1"/>
          <w:sz w:val="24"/>
          <w:szCs w:val="24"/>
        </w:rPr>
      </w:pPr>
    </w:p>
    <w:p w14:paraId="2DA63D12" w14:textId="23526617" w:rsidR="00B42B89" w:rsidRPr="00B42B89" w:rsidRDefault="00B42B89" w:rsidP="00B42B89">
      <w:pPr>
        <w:rPr>
          <w:rFonts w:ascii="Aptos" w:hAnsi="Aptos" w:cs="Arial"/>
          <w:b/>
          <w:color w:val="B117B1"/>
          <w:sz w:val="24"/>
          <w:szCs w:val="24"/>
        </w:rPr>
      </w:pPr>
      <w:r w:rsidRPr="00687087">
        <w:rPr>
          <w:rFonts w:ascii="Aptos" w:hAnsi="Aptos" w:cs="Arial"/>
          <w:szCs w:val="18"/>
        </w:rPr>
        <w:t>The council responds to the findings and recommendations of Internal Audit, External Audit, and other Scrutiny and Inspection bodies by developing improvement Action Plans. The Audit and Scrutiny Committee is integral to overseeing independent and objective assurance processes that make recommendations for improvements to the system of internal control. The Service Manager - Internal Audit and Risk facilitated a workshop with members of the Committee to affirm compliance with good practice guidance for audit committees published by the Chartered Institute of Public Finance and Accountancy (CIPFA).</w:t>
      </w:r>
    </w:p>
    <w:p w14:paraId="5D81A80A" w14:textId="77777777" w:rsidR="00B42B89" w:rsidRPr="00687087" w:rsidRDefault="00B42B89" w:rsidP="00B42B89">
      <w:pPr>
        <w:pStyle w:val="NoSpacing"/>
        <w:rPr>
          <w:rFonts w:ascii="Aptos" w:eastAsia="Times New Roman" w:hAnsi="Aptos" w:cs="Arial"/>
          <w:szCs w:val="18"/>
        </w:rPr>
      </w:pPr>
    </w:p>
    <w:p w14:paraId="521872EE" w14:textId="77777777"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A continuing focus in the period was the council’s response to the Accounts Commission Best Value review report published in 2024. The action plan developed in response to the Commission’s findings covering issues including the council’s vision, leadership, effective use of resources and sustainable development, has been progressed with regular reporting to the council’s Corporate Committee. Ongoing monitoring continues, with all recommended actions either well advanced or completed.</w:t>
      </w:r>
    </w:p>
    <w:p w14:paraId="0EFDF280" w14:textId="77777777" w:rsidR="00B42B89" w:rsidRPr="00687087" w:rsidRDefault="00B42B89" w:rsidP="00B42B89">
      <w:pPr>
        <w:pStyle w:val="NoSpacing"/>
        <w:rPr>
          <w:rFonts w:ascii="Aptos" w:eastAsia="Times New Roman" w:hAnsi="Aptos" w:cs="Arial"/>
          <w:szCs w:val="18"/>
        </w:rPr>
      </w:pPr>
    </w:p>
    <w:p w14:paraId="3F4CCA67" w14:textId="77777777"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The council responds to requests for information under Freedom of Information legislation having processed some 1500 such requests during the period covered by this statement.</w:t>
      </w:r>
    </w:p>
    <w:p w14:paraId="7FFDAA34" w14:textId="77777777" w:rsidR="00B42B89" w:rsidRPr="00483A90" w:rsidRDefault="00B42B89" w:rsidP="00B42B89">
      <w:pPr>
        <w:pStyle w:val="NoSpacing"/>
        <w:rPr>
          <w:rFonts w:ascii="Aptos" w:hAnsi="Aptos"/>
          <w:szCs w:val="18"/>
        </w:rPr>
      </w:pPr>
    </w:p>
    <w:p w14:paraId="41779676" w14:textId="77777777" w:rsidR="00B42B89" w:rsidRPr="00483A90" w:rsidRDefault="00B42B89" w:rsidP="00B42B89">
      <w:pPr>
        <w:ind w:left="720" w:hanging="720"/>
        <w:rPr>
          <w:rFonts w:ascii="Aptos" w:hAnsi="Aptos" w:cs="Arial"/>
          <w:b/>
          <w:szCs w:val="18"/>
        </w:rPr>
      </w:pPr>
      <w:r w:rsidRPr="00483A90">
        <w:rPr>
          <w:rFonts w:ascii="Aptos" w:hAnsi="Aptos" w:cs="Arial"/>
          <w:b/>
          <w:szCs w:val="18"/>
        </w:rPr>
        <w:t xml:space="preserve">Review of the Adequacy and Effectiveness of the Council’s Governance Framework </w:t>
      </w:r>
    </w:p>
    <w:p w14:paraId="23D3F33A" w14:textId="77777777" w:rsidR="00B42B89" w:rsidRDefault="00B42B89" w:rsidP="00B42B89">
      <w:pPr>
        <w:tabs>
          <w:tab w:val="left" w:pos="3119"/>
        </w:tabs>
        <w:ind w:hanging="11"/>
        <w:rPr>
          <w:rFonts w:ascii="Aptos" w:hAnsi="Aptos" w:cs="Arial"/>
          <w:szCs w:val="18"/>
        </w:rPr>
      </w:pPr>
    </w:p>
    <w:p w14:paraId="1526C10E" w14:textId="77777777" w:rsidR="00B42B89" w:rsidRPr="00483A90" w:rsidRDefault="00B42B89" w:rsidP="00B42B89">
      <w:pPr>
        <w:tabs>
          <w:tab w:val="left" w:pos="3119"/>
        </w:tabs>
        <w:ind w:hanging="11"/>
        <w:rPr>
          <w:rFonts w:ascii="Aptos" w:hAnsi="Aptos" w:cs="Arial"/>
          <w:szCs w:val="18"/>
        </w:rPr>
      </w:pPr>
      <w:r w:rsidRPr="00687087">
        <w:rPr>
          <w:rFonts w:ascii="Aptos" w:hAnsi="Aptos" w:cs="Arial"/>
          <w:szCs w:val="18"/>
        </w:rPr>
        <w:t>In assessing the effectiveness of the governance framework, including the system of internal control, it is necessary to consider the role of the functions and individuals who contribute to it, as follows:</w:t>
      </w:r>
    </w:p>
    <w:p w14:paraId="0AC8E66B" w14:textId="77777777" w:rsidR="00B42B89" w:rsidRDefault="00B42B89" w:rsidP="00B42B89">
      <w:pPr>
        <w:rPr>
          <w:rFonts w:ascii="Aptos" w:hAnsi="Aptos" w:cs="Arial"/>
          <w:b/>
          <w:szCs w:val="18"/>
        </w:rPr>
      </w:pPr>
    </w:p>
    <w:p w14:paraId="583C506A" w14:textId="77777777" w:rsidR="00B42B89" w:rsidRPr="00483A90" w:rsidRDefault="00B42B89" w:rsidP="00B42B89">
      <w:pPr>
        <w:rPr>
          <w:rFonts w:ascii="Aptos" w:hAnsi="Aptos" w:cs="Arial"/>
          <w:b/>
          <w:szCs w:val="18"/>
        </w:rPr>
      </w:pPr>
      <w:r w:rsidRPr="00483A90">
        <w:rPr>
          <w:rFonts w:ascii="Aptos" w:hAnsi="Aptos" w:cs="Arial"/>
          <w:b/>
          <w:szCs w:val="18"/>
        </w:rPr>
        <w:t xml:space="preserve">Elected Members </w:t>
      </w:r>
    </w:p>
    <w:p w14:paraId="1CE5DF88" w14:textId="77777777" w:rsidR="00B42B89" w:rsidRPr="00483A90" w:rsidRDefault="00B42B89" w:rsidP="00B42B89">
      <w:pPr>
        <w:rPr>
          <w:rFonts w:ascii="Aptos" w:hAnsi="Aptos" w:cs="Arial"/>
          <w:szCs w:val="18"/>
        </w:rPr>
      </w:pPr>
      <w:r w:rsidRPr="00687087">
        <w:rPr>
          <w:rFonts w:ascii="Aptos" w:hAnsi="Aptos" w:cs="Arial"/>
          <w:szCs w:val="18"/>
        </w:rPr>
        <w:t xml:space="preserve">Governance arrangements at a political level emanate from the council, its committees and from other roles that elected members fulfil. These include participation in the Community Planning Board and associated groups for multi-agency issues. Elected members also have substantive roles on the Moray Integration Joint Board for Health and Social Care, the Grampian Valuation Joint Board, and the Moray Leisure Arm’s Length External Organisation (ALEO), each of which has its own governance arrangements. In addition, elected members have membership and represent Moray Council interests in partnerships that contribute to meeting council aims and objectives, notably in the development and delivery of projects forming part of the Moray Growth Deal or being progressed using other </w:t>
      </w:r>
      <w:proofErr w:type="gramStart"/>
      <w:r w:rsidRPr="00687087">
        <w:rPr>
          <w:rFonts w:ascii="Aptos" w:hAnsi="Aptos" w:cs="Arial"/>
          <w:szCs w:val="18"/>
        </w:rPr>
        <w:t>ring fenced</w:t>
      </w:r>
      <w:proofErr w:type="gramEnd"/>
      <w:r w:rsidRPr="00687087">
        <w:rPr>
          <w:rFonts w:ascii="Aptos" w:hAnsi="Aptos" w:cs="Arial"/>
          <w:szCs w:val="18"/>
        </w:rPr>
        <w:t xml:space="preserve"> funding. Acknowledging political difference, elected members have been encouraged to strengthen collegiate working where possible. This has been evident during the period with improved opportunities for informal discussion and engagement on development of policy proposals. A follow up survey of elected members and chief officers on collaborative leadership and working relationships identified some positive aspects as well as opportunities to consolidate practice as the new management structure beds in.</w:t>
      </w:r>
    </w:p>
    <w:p w14:paraId="39BD22E6" w14:textId="77777777" w:rsidR="00B42B89" w:rsidRDefault="00B42B89" w:rsidP="00B42B89">
      <w:pPr>
        <w:spacing w:after="160" w:line="259" w:lineRule="auto"/>
        <w:contextualSpacing/>
        <w:rPr>
          <w:rFonts w:ascii="Aptos" w:hAnsi="Aptos" w:cs="Arial"/>
          <w:b/>
          <w:bCs/>
          <w:szCs w:val="18"/>
        </w:rPr>
      </w:pPr>
    </w:p>
    <w:p w14:paraId="5F49747A" w14:textId="77777777" w:rsidR="00B42B89" w:rsidRPr="00AD0A42" w:rsidRDefault="00B42B89" w:rsidP="00B42B89">
      <w:pPr>
        <w:spacing w:after="160" w:line="259" w:lineRule="auto"/>
        <w:contextualSpacing/>
        <w:rPr>
          <w:rFonts w:ascii="Aptos" w:hAnsi="Aptos" w:cs="Arial"/>
          <w:b/>
          <w:szCs w:val="18"/>
        </w:rPr>
      </w:pPr>
      <w:r w:rsidRPr="00AD0A42">
        <w:rPr>
          <w:rFonts w:ascii="Aptos" w:hAnsi="Aptos" w:cs="Arial"/>
          <w:b/>
          <w:bCs/>
          <w:szCs w:val="18"/>
        </w:rPr>
        <w:t>Audit and Scrutiny Committee</w:t>
      </w:r>
    </w:p>
    <w:p w14:paraId="20065406" w14:textId="77777777" w:rsidR="00B42B89" w:rsidRDefault="00B42B89" w:rsidP="00B42B89">
      <w:pPr>
        <w:rPr>
          <w:rFonts w:ascii="Aptos" w:hAnsi="Aptos" w:cs="Arial"/>
          <w:szCs w:val="18"/>
        </w:rPr>
      </w:pPr>
      <w:r w:rsidRPr="00687087">
        <w:rPr>
          <w:rFonts w:ascii="Aptos" w:hAnsi="Aptos" w:cs="Arial"/>
          <w:szCs w:val="18"/>
        </w:rPr>
        <w:t>The council has an Audit and Scrutiny Committee where elected members consider reports on audit matters. These reports provide assurances on the adequacy and effectiveness of the system of internal controls including those relative to the delivery of plans, compliance with laws and regulations, accuracy of information and safeguarding of assets. Two external members sit on the committee to provide an independent perspective on issues under consideration.</w:t>
      </w:r>
    </w:p>
    <w:p w14:paraId="2DD22CA4" w14:textId="77777777" w:rsidR="00B42B89" w:rsidRPr="00687087" w:rsidRDefault="00B42B89" w:rsidP="00B42B89">
      <w:pPr>
        <w:rPr>
          <w:rFonts w:ascii="Aptos" w:hAnsi="Aptos" w:cs="Arial"/>
          <w:szCs w:val="18"/>
        </w:rPr>
      </w:pPr>
    </w:p>
    <w:p w14:paraId="73076DD6" w14:textId="77777777" w:rsidR="00B42B89" w:rsidRPr="00483A90" w:rsidRDefault="00B42B89" w:rsidP="00B42B89">
      <w:pPr>
        <w:pStyle w:val="ListParagraph"/>
        <w:ind w:left="0"/>
        <w:rPr>
          <w:rStyle w:val="atowb"/>
          <w:rFonts w:ascii="Aptos" w:hAnsi="Aptos" w:cs="Arial"/>
          <w:color w:val="3C4043"/>
          <w:szCs w:val="18"/>
        </w:rPr>
      </w:pPr>
      <w:r w:rsidRPr="00687087">
        <w:rPr>
          <w:rFonts w:ascii="Aptos" w:hAnsi="Aptos" w:cs="Arial"/>
          <w:szCs w:val="18"/>
        </w:rPr>
        <w:t>This committee is a key component of good governance, distinguished from other committees by the role elected members are required to fulfil, not in setting policy or considering service matters, but by providing independent oversight and challenge in support of the council’s duty to secure continuous improvement. These functions are delivered independently from the supervisory oversight roles of the Leadership Teams.</w:t>
      </w:r>
    </w:p>
    <w:p w14:paraId="7F0D97E9" w14:textId="77777777" w:rsidR="00B42B89" w:rsidRDefault="00B42B89" w:rsidP="00B42B89">
      <w:pPr>
        <w:rPr>
          <w:rFonts w:ascii="Aptos" w:hAnsi="Aptos" w:cs="Arial"/>
          <w:b/>
          <w:szCs w:val="18"/>
        </w:rPr>
      </w:pPr>
    </w:p>
    <w:p w14:paraId="4789B882" w14:textId="77777777" w:rsidR="00B42B89" w:rsidRPr="00483A90" w:rsidRDefault="00B42B89" w:rsidP="00B42B89">
      <w:pPr>
        <w:rPr>
          <w:rFonts w:ascii="Aptos" w:hAnsi="Aptos" w:cs="Arial"/>
          <w:b/>
          <w:szCs w:val="18"/>
        </w:rPr>
      </w:pPr>
      <w:r w:rsidRPr="00483A90">
        <w:rPr>
          <w:rFonts w:ascii="Aptos" w:hAnsi="Aptos" w:cs="Arial"/>
          <w:b/>
          <w:szCs w:val="18"/>
        </w:rPr>
        <w:t xml:space="preserve">The Corporate Leadership Team </w:t>
      </w:r>
    </w:p>
    <w:p w14:paraId="09783E9A" w14:textId="77777777" w:rsidR="00B42B89" w:rsidRDefault="00B42B89" w:rsidP="00B42B89">
      <w:pPr>
        <w:rPr>
          <w:rFonts w:ascii="Aptos" w:hAnsi="Aptos" w:cs="Arial"/>
          <w:szCs w:val="18"/>
        </w:rPr>
      </w:pPr>
      <w:r w:rsidRPr="00687087">
        <w:rPr>
          <w:rFonts w:ascii="Aptos" w:hAnsi="Aptos" w:cs="Arial"/>
          <w:szCs w:val="18"/>
        </w:rPr>
        <w:t>The Chief Executive is responsible and accountable to the council for all aspects of management including</w:t>
      </w:r>
      <w:r>
        <w:rPr>
          <w:rFonts w:ascii="Aptos" w:hAnsi="Aptos" w:cs="Arial"/>
          <w:szCs w:val="18"/>
        </w:rPr>
        <w:t xml:space="preserve"> </w:t>
      </w:r>
      <w:r w:rsidRPr="00687087">
        <w:rPr>
          <w:rFonts w:ascii="Aptos" w:hAnsi="Aptos" w:cs="Arial"/>
          <w:szCs w:val="18"/>
        </w:rPr>
        <w:t xml:space="preserve">promoting sound governance, providing quality information/support to inform decision making and scrutiny, supporting other statutory officers, and building relationships with all elected members. </w:t>
      </w:r>
    </w:p>
    <w:p w14:paraId="65065895" w14:textId="77777777" w:rsidR="00B42B89" w:rsidRPr="00687087" w:rsidRDefault="00B42B89" w:rsidP="00B42B89">
      <w:pPr>
        <w:rPr>
          <w:rFonts w:ascii="Aptos" w:hAnsi="Aptos" w:cs="Arial"/>
          <w:szCs w:val="18"/>
        </w:rPr>
      </w:pPr>
    </w:p>
    <w:p w14:paraId="3F8146A3" w14:textId="77777777" w:rsidR="00B42B89" w:rsidRDefault="00B42B89" w:rsidP="00B42B89">
      <w:pPr>
        <w:rPr>
          <w:rFonts w:ascii="Aptos" w:hAnsi="Aptos" w:cs="Arial"/>
          <w:szCs w:val="18"/>
        </w:rPr>
      </w:pPr>
      <w:r w:rsidRPr="00687087">
        <w:rPr>
          <w:rFonts w:ascii="Aptos" w:hAnsi="Aptos" w:cs="Arial"/>
          <w:szCs w:val="18"/>
        </w:rPr>
        <w:t>The Corporate Leadership Team (CLT) has overarching operational responsibility for good governance arrangements. The team was restructured during the period and now comprises the Chief Executive, three Executive Directors, the Chief Officer (Health and Social Care Moray), the Monitoring Officer and the Chief Financial Officer. As reported above, the roles and responsibilities of officers within the team have been revised and, in some cases, redesignated to strengthen strategic leadership arrangements</w:t>
      </w:r>
      <w:r>
        <w:rPr>
          <w:rFonts w:ascii="Aptos" w:hAnsi="Aptos" w:cs="Arial"/>
          <w:szCs w:val="18"/>
        </w:rPr>
        <w:t>.</w:t>
      </w:r>
    </w:p>
    <w:p w14:paraId="5D7FB461" w14:textId="77777777" w:rsidR="00B42B89" w:rsidRPr="00483A90" w:rsidRDefault="00B42B89" w:rsidP="00B42B89">
      <w:pPr>
        <w:rPr>
          <w:rFonts w:ascii="Aptos" w:hAnsi="Aptos" w:cs="Arial"/>
          <w:b/>
          <w:szCs w:val="18"/>
        </w:rPr>
      </w:pPr>
    </w:p>
    <w:p w14:paraId="0737CCED" w14:textId="77777777" w:rsidR="00B42B89" w:rsidRPr="00483A90" w:rsidRDefault="00B42B89" w:rsidP="00B42B89">
      <w:pPr>
        <w:rPr>
          <w:rFonts w:ascii="Aptos" w:hAnsi="Aptos" w:cs="Arial"/>
          <w:b/>
          <w:szCs w:val="18"/>
        </w:rPr>
      </w:pPr>
      <w:r w:rsidRPr="00483A90">
        <w:rPr>
          <w:rFonts w:ascii="Aptos" w:hAnsi="Aptos" w:cs="Arial"/>
          <w:b/>
          <w:szCs w:val="18"/>
        </w:rPr>
        <w:t>The Corporate Leadership Team / Extended Corporate Leadership Team</w:t>
      </w:r>
    </w:p>
    <w:p w14:paraId="0CA9733A" w14:textId="77777777" w:rsidR="00B42B89" w:rsidRDefault="00B42B89" w:rsidP="00B42B89">
      <w:pPr>
        <w:rPr>
          <w:rFonts w:ascii="Aptos" w:hAnsi="Aptos" w:cs="Arial"/>
          <w:szCs w:val="18"/>
        </w:rPr>
      </w:pPr>
      <w:r w:rsidRPr="00687087">
        <w:rPr>
          <w:rFonts w:ascii="Aptos" w:hAnsi="Aptos" w:cs="Arial"/>
          <w:szCs w:val="18"/>
        </w:rPr>
        <w:t xml:space="preserve">This is an extended management team comprising the CLT and Heads of Services. The role and remit of this group is to support the formulation and implementation of policies, strategies and plans to achieve local and national outcomes, to share and promote good practice from an inter-service perspective, to act with the wider objectives of the council in mind to </w:t>
      </w:r>
    </w:p>
    <w:p w14:paraId="11FEFF64" w14:textId="77777777" w:rsidR="00B42B89" w:rsidRPr="001A6B11" w:rsidRDefault="00B42B89" w:rsidP="00B42B89">
      <w:pPr>
        <w:ind w:left="239"/>
        <w:jc w:val="right"/>
        <w:rPr>
          <w:rFonts w:ascii="Aptos" w:hAnsi="Aptos" w:cs="Arial"/>
          <w:b/>
          <w:color w:val="B117B1"/>
          <w:sz w:val="24"/>
          <w:szCs w:val="24"/>
        </w:rPr>
      </w:pPr>
      <w:r w:rsidRPr="001A6B11">
        <w:rPr>
          <w:rFonts w:ascii="Aptos" w:hAnsi="Aptos" w:cs="Arial"/>
          <w:b/>
          <w:color w:val="B117B1"/>
          <w:sz w:val="24"/>
          <w:szCs w:val="24"/>
        </w:rPr>
        <w:lastRenderedPageBreak/>
        <w:t>Annual Governance Statement (cont.)</w:t>
      </w:r>
    </w:p>
    <w:p w14:paraId="78433E54" w14:textId="77777777" w:rsidR="00B42B89" w:rsidRDefault="00B42B89" w:rsidP="00B42B89">
      <w:pPr>
        <w:rPr>
          <w:rFonts w:ascii="Aptos" w:hAnsi="Aptos" w:cs="Arial"/>
          <w:szCs w:val="18"/>
        </w:rPr>
      </w:pPr>
    </w:p>
    <w:p w14:paraId="02BD51DB" w14:textId="03914CFD" w:rsidR="00B42B89" w:rsidRDefault="00B42B89" w:rsidP="00B42B89">
      <w:pPr>
        <w:rPr>
          <w:rFonts w:ascii="Aptos" w:hAnsi="Aptos" w:cs="Arial"/>
          <w:szCs w:val="18"/>
        </w:rPr>
      </w:pPr>
      <w:r w:rsidRPr="00687087">
        <w:rPr>
          <w:rFonts w:ascii="Aptos" w:hAnsi="Aptos" w:cs="Arial"/>
          <w:szCs w:val="18"/>
        </w:rPr>
        <w:t xml:space="preserve">ensure the resources are effectively deployed, and to assist CLT in keeping the governance of the council and its services under review. </w:t>
      </w:r>
    </w:p>
    <w:p w14:paraId="33F9E30D" w14:textId="77777777" w:rsidR="00B42B89" w:rsidRPr="00687087" w:rsidRDefault="00B42B89" w:rsidP="00B42B89">
      <w:pPr>
        <w:rPr>
          <w:rFonts w:ascii="Aptos" w:hAnsi="Aptos" w:cs="Arial"/>
          <w:szCs w:val="18"/>
        </w:rPr>
      </w:pPr>
    </w:p>
    <w:p w14:paraId="14882ED0" w14:textId="77777777" w:rsidR="00B42B89" w:rsidRDefault="00B42B89" w:rsidP="00B42B89">
      <w:pPr>
        <w:rPr>
          <w:rFonts w:ascii="Aptos" w:hAnsi="Aptos" w:cs="Arial"/>
          <w:szCs w:val="18"/>
        </w:rPr>
      </w:pPr>
      <w:r w:rsidRPr="00687087">
        <w:rPr>
          <w:rFonts w:ascii="Aptos" w:hAnsi="Aptos" w:cs="Arial"/>
          <w:szCs w:val="18"/>
        </w:rPr>
        <w:t>Individual Heads of Service, including the Chief Financial Officer and Monitoring Officer, have considered the effectiveness of governance arrangements within their respective services by reference to the principal risks identified in the council’s Corporate Risk Register and provided assurance statements for use in the preparation of this corporate statement. This affirms the broad ownership of good governance and recognition of its importance within the senior leadership of the council.</w:t>
      </w:r>
    </w:p>
    <w:p w14:paraId="477897CF" w14:textId="77777777" w:rsidR="00B42B89" w:rsidRPr="00687087" w:rsidRDefault="00B42B89" w:rsidP="00B42B89">
      <w:pPr>
        <w:rPr>
          <w:rFonts w:ascii="Aptos" w:hAnsi="Aptos" w:cs="Arial"/>
          <w:szCs w:val="18"/>
        </w:rPr>
      </w:pPr>
    </w:p>
    <w:p w14:paraId="7864CD84" w14:textId="77777777" w:rsidR="00B42B89" w:rsidRPr="00687087" w:rsidRDefault="00B42B89" w:rsidP="00B42B89">
      <w:pPr>
        <w:rPr>
          <w:rFonts w:ascii="Aptos" w:hAnsi="Aptos" w:cs="Arial"/>
          <w:szCs w:val="18"/>
        </w:rPr>
      </w:pPr>
      <w:r w:rsidRPr="00687087">
        <w:rPr>
          <w:rFonts w:ascii="Aptos" w:hAnsi="Aptos" w:cs="Arial"/>
          <w:szCs w:val="18"/>
        </w:rPr>
        <w:t>Overall, the assurance statements confirm that governance arrangements within services are working as intended, and in support commentary has been given on elevated risks and on mitigating actions taken in response. The main issues raised in these returns are:</w:t>
      </w:r>
    </w:p>
    <w:p w14:paraId="4E2D41AE" w14:textId="77777777" w:rsidR="00B42B89" w:rsidRDefault="00B42B89" w:rsidP="00B42B89">
      <w:pPr>
        <w:rPr>
          <w:rFonts w:ascii="Aptos" w:hAnsi="Aptos" w:cs="Arial"/>
          <w:szCs w:val="18"/>
        </w:rPr>
      </w:pPr>
    </w:p>
    <w:p w14:paraId="393D8C73"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 xml:space="preserve">Staffing shortages and vacancies, and their impact on capacity to deliver change at pace in </w:t>
      </w:r>
      <w:proofErr w:type="gramStart"/>
      <w:r w:rsidRPr="00687087">
        <w:rPr>
          <w:rFonts w:ascii="Aptos" w:hAnsi="Aptos" w:cs="Arial"/>
          <w:szCs w:val="18"/>
        </w:rPr>
        <w:t>a number of</w:t>
      </w:r>
      <w:proofErr w:type="gramEnd"/>
      <w:r w:rsidRPr="00687087">
        <w:rPr>
          <w:rFonts w:ascii="Aptos" w:hAnsi="Aptos" w:cs="Arial"/>
          <w:szCs w:val="18"/>
        </w:rPr>
        <w:t xml:space="preserve"> service areas.</w:t>
      </w:r>
    </w:p>
    <w:p w14:paraId="0941E242"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 xml:space="preserve">Continuing risk of data breaches, and the response being taken by services to mitigate these through provision of training on data security and reminder on data security considerations when using email. </w:t>
      </w:r>
    </w:p>
    <w:p w14:paraId="3F91C695"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A need to strengthen the approach to electronic document and records management across all services.</w:t>
      </w:r>
    </w:p>
    <w:p w14:paraId="567C1C57"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Ongoing obligations on the Housing Service to monitor homelessness data and progress electrical safety improvements in council houses in support of national initiatives directed by the Scottish Housing Regulator.</w:t>
      </w:r>
    </w:p>
    <w:p w14:paraId="72582A1E"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A need for continued focus on Health and Safety requirements thereby protecting the workforce and minimising the number of reportable incidents.</w:t>
      </w:r>
    </w:p>
    <w:p w14:paraId="3B54AC0C"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Further work to review revised governance arrangements around delivery of Additional Support Needs in Education, and to ensure these align effectively with Children’s Services Governance Groups.</w:t>
      </w:r>
    </w:p>
    <w:p w14:paraId="3A59189C"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Progressing an absence management project with the aim of reducing teacher absence and encouraging teaching staff to relocate to Moray.</w:t>
      </w:r>
    </w:p>
    <w:p w14:paraId="0711E0C2" w14:textId="77777777" w:rsidR="00B42B89" w:rsidRDefault="00B42B89" w:rsidP="004A3809">
      <w:pPr>
        <w:pStyle w:val="ListParagraph"/>
        <w:numPr>
          <w:ilvl w:val="0"/>
          <w:numId w:val="31"/>
        </w:numPr>
        <w:contextualSpacing/>
        <w:rPr>
          <w:rFonts w:ascii="Aptos" w:hAnsi="Aptos" w:cs="Arial"/>
          <w:szCs w:val="18"/>
        </w:rPr>
      </w:pPr>
      <w:r w:rsidRPr="00687087">
        <w:rPr>
          <w:rFonts w:ascii="Aptos" w:hAnsi="Aptos" w:cs="Arial"/>
          <w:szCs w:val="18"/>
        </w:rPr>
        <w:t>A need to ensure consideration is given to equalities impacts in all cases where persons or groups potentially affected have protected characteristics.</w:t>
      </w:r>
    </w:p>
    <w:p w14:paraId="53E81BE9" w14:textId="77777777" w:rsidR="00B42B89" w:rsidRDefault="00B42B89" w:rsidP="00B42B89">
      <w:pPr>
        <w:rPr>
          <w:rFonts w:ascii="Aptos" w:hAnsi="Aptos" w:cs="Arial"/>
          <w:szCs w:val="18"/>
        </w:rPr>
      </w:pPr>
    </w:p>
    <w:p w14:paraId="13C93C29" w14:textId="77777777" w:rsidR="00B42B89" w:rsidRDefault="00B42B89" w:rsidP="00B42B89">
      <w:pPr>
        <w:rPr>
          <w:rFonts w:ascii="Aptos" w:hAnsi="Aptos" w:cs="Arial"/>
          <w:b/>
          <w:szCs w:val="18"/>
        </w:rPr>
      </w:pPr>
      <w:r w:rsidRPr="00687087">
        <w:rPr>
          <w:rFonts w:ascii="Aptos" w:hAnsi="Aptos" w:cs="Arial"/>
          <w:b/>
          <w:szCs w:val="18"/>
        </w:rPr>
        <w:t>The Chief Governance Officer (Monitoring Officer) / Chief Financial Officer</w:t>
      </w:r>
    </w:p>
    <w:p w14:paraId="2A15B322" w14:textId="77777777" w:rsidR="00B42B89" w:rsidRPr="00483A90" w:rsidRDefault="00B42B89" w:rsidP="00B42B89">
      <w:pPr>
        <w:rPr>
          <w:rFonts w:ascii="Aptos" w:hAnsi="Aptos" w:cs="Arial"/>
          <w:szCs w:val="18"/>
        </w:rPr>
      </w:pPr>
      <w:r w:rsidRPr="00687087">
        <w:rPr>
          <w:rFonts w:ascii="Aptos" w:hAnsi="Aptos" w:cs="Arial"/>
          <w:szCs w:val="18"/>
        </w:rPr>
        <w:t>In discharging their respective responsibilities, the Chief Financial Officer complies with the governance requirements of the CIPFA Statement on the role of the Chief Financial Officer, and the Chief Governance Officer provides an annual information report on discharging the duties of a Monitoring Officer to a meeting of the council.</w:t>
      </w:r>
    </w:p>
    <w:p w14:paraId="1D85E8B5" w14:textId="77777777" w:rsidR="00B42B89" w:rsidRPr="00483A90" w:rsidRDefault="00B42B89" w:rsidP="00B42B89">
      <w:pPr>
        <w:rPr>
          <w:rFonts w:ascii="Aptos" w:hAnsi="Aptos" w:cs="Arial"/>
          <w:szCs w:val="18"/>
        </w:rPr>
      </w:pPr>
    </w:p>
    <w:p w14:paraId="353D3AED" w14:textId="77777777" w:rsidR="00B42B89" w:rsidRPr="005C4458" w:rsidRDefault="00B42B89" w:rsidP="00B42B89">
      <w:pPr>
        <w:rPr>
          <w:rFonts w:ascii="Aptos" w:hAnsi="Aptos" w:cs="Arial"/>
          <w:b/>
          <w:color w:val="B117B1"/>
          <w:sz w:val="24"/>
          <w:szCs w:val="24"/>
        </w:rPr>
      </w:pPr>
      <w:r w:rsidRPr="00AD0A42">
        <w:rPr>
          <w:rFonts w:ascii="Aptos" w:hAnsi="Aptos" w:cs="Arial"/>
          <w:b/>
          <w:color w:val="000000" w:themeColor="text1"/>
          <w:szCs w:val="18"/>
        </w:rPr>
        <w:t xml:space="preserve">The Chief Social Work Officer </w:t>
      </w:r>
    </w:p>
    <w:p w14:paraId="090A6167" w14:textId="77777777" w:rsidR="00B42B89" w:rsidRPr="00687087" w:rsidRDefault="00B42B89" w:rsidP="00B42B89">
      <w:pPr>
        <w:autoSpaceDE w:val="0"/>
        <w:autoSpaceDN w:val="0"/>
        <w:adjustRightInd w:val="0"/>
        <w:rPr>
          <w:rFonts w:ascii="Aptos" w:hAnsi="Aptos" w:cs="Arial"/>
          <w:color w:val="000000" w:themeColor="text1"/>
          <w:szCs w:val="18"/>
        </w:rPr>
      </w:pPr>
      <w:r w:rsidRPr="00687087">
        <w:rPr>
          <w:rFonts w:ascii="Aptos" w:hAnsi="Aptos" w:cs="Arial"/>
          <w:color w:val="000000" w:themeColor="text1"/>
          <w:szCs w:val="18"/>
        </w:rPr>
        <w:t>The Head of Service, (Children and Justice Services) fulfils the statutory role of</w:t>
      </w:r>
      <w:r>
        <w:rPr>
          <w:rFonts w:ascii="Aptos" w:hAnsi="Aptos" w:cs="Arial"/>
          <w:color w:val="000000" w:themeColor="text1"/>
          <w:szCs w:val="18"/>
        </w:rPr>
        <w:t xml:space="preserve"> </w:t>
      </w:r>
      <w:r w:rsidRPr="00687087">
        <w:rPr>
          <w:rFonts w:ascii="Aptos" w:hAnsi="Aptos" w:cs="Arial"/>
          <w:color w:val="000000" w:themeColor="text1"/>
          <w:szCs w:val="18"/>
        </w:rPr>
        <w:t xml:space="preserve">Chief Social Work Officer (CSWO) as part of the duties of the post. The latest available CSWO annual report for the year to 31 March 2025 provides a comprehensive overview of the work of the service, describing governance and accountability arrangements, service quality and performance, resources and workforce, and a section on forward planning. </w:t>
      </w:r>
    </w:p>
    <w:p w14:paraId="6E4774F2" w14:textId="77777777" w:rsidR="00B42B89" w:rsidRPr="00687087" w:rsidRDefault="00B42B89" w:rsidP="00B42B89">
      <w:pPr>
        <w:autoSpaceDE w:val="0"/>
        <w:autoSpaceDN w:val="0"/>
        <w:adjustRightInd w:val="0"/>
        <w:rPr>
          <w:rFonts w:ascii="Aptos" w:hAnsi="Aptos" w:cs="Arial"/>
          <w:color w:val="000000" w:themeColor="text1"/>
          <w:szCs w:val="18"/>
        </w:rPr>
      </w:pPr>
    </w:p>
    <w:p w14:paraId="465E6186" w14:textId="77777777" w:rsidR="00B42B89" w:rsidRPr="00687087" w:rsidRDefault="00B42B89" w:rsidP="00B42B89">
      <w:pPr>
        <w:autoSpaceDE w:val="0"/>
        <w:autoSpaceDN w:val="0"/>
        <w:adjustRightInd w:val="0"/>
        <w:rPr>
          <w:rFonts w:ascii="Aptos" w:hAnsi="Aptos" w:cs="Arial"/>
          <w:color w:val="000000" w:themeColor="text1"/>
          <w:szCs w:val="18"/>
        </w:rPr>
      </w:pPr>
      <w:r w:rsidRPr="00687087">
        <w:rPr>
          <w:rFonts w:ascii="Aptos" w:hAnsi="Aptos" w:cs="Arial"/>
          <w:color w:val="000000" w:themeColor="text1"/>
          <w:szCs w:val="18"/>
        </w:rPr>
        <w:t xml:space="preserve">The report notes that Social Work services continue to face significant pressures from multiple factors including an ageing population, increased service demand and ongoing workforce shortage and recruitment challenges, concluding that high quality services continue to be delivered </w:t>
      </w:r>
      <w:proofErr w:type="gramStart"/>
      <w:r w:rsidRPr="00687087">
        <w:rPr>
          <w:rFonts w:ascii="Aptos" w:hAnsi="Aptos" w:cs="Arial"/>
          <w:color w:val="000000" w:themeColor="text1"/>
          <w:szCs w:val="18"/>
        </w:rPr>
        <w:t>as a result of</w:t>
      </w:r>
      <w:proofErr w:type="gramEnd"/>
      <w:r w:rsidRPr="00687087">
        <w:rPr>
          <w:rFonts w:ascii="Aptos" w:hAnsi="Aptos" w:cs="Arial"/>
          <w:color w:val="000000" w:themeColor="text1"/>
          <w:szCs w:val="18"/>
        </w:rPr>
        <w:t xml:space="preserve"> the commitment and diligence of the dedicated social work and social care workforce.</w:t>
      </w:r>
    </w:p>
    <w:p w14:paraId="2DD02407" w14:textId="77777777" w:rsidR="00B42B89" w:rsidRPr="00687087" w:rsidRDefault="00B42B89" w:rsidP="00B42B89">
      <w:pPr>
        <w:autoSpaceDE w:val="0"/>
        <w:autoSpaceDN w:val="0"/>
        <w:adjustRightInd w:val="0"/>
        <w:rPr>
          <w:rFonts w:ascii="Aptos" w:hAnsi="Aptos" w:cs="Arial"/>
          <w:color w:val="000000" w:themeColor="text1"/>
          <w:szCs w:val="18"/>
        </w:rPr>
      </w:pPr>
    </w:p>
    <w:p w14:paraId="2502EBEC" w14:textId="77777777" w:rsidR="00B42B89" w:rsidRDefault="00B42B89" w:rsidP="00B42B89">
      <w:pPr>
        <w:autoSpaceDE w:val="0"/>
        <w:autoSpaceDN w:val="0"/>
        <w:adjustRightInd w:val="0"/>
        <w:rPr>
          <w:rFonts w:ascii="Aptos" w:hAnsi="Aptos" w:cs="Arial"/>
          <w:color w:val="000000" w:themeColor="text1"/>
          <w:szCs w:val="18"/>
        </w:rPr>
      </w:pPr>
      <w:r w:rsidRPr="00687087">
        <w:rPr>
          <w:rFonts w:ascii="Aptos" w:hAnsi="Aptos" w:cs="Arial"/>
          <w:color w:val="000000" w:themeColor="text1"/>
          <w:szCs w:val="18"/>
        </w:rPr>
        <w:t>The report was the first annual report prepared by an interim appointee to the post of CSWO, an arrangement that has had effect since June 2024 and continued for most of the period covered by this statement. A permanent appointment has been made to the CSWO post recently, with the successful applicant taking up the role in August 2026.</w:t>
      </w:r>
    </w:p>
    <w:p w14:paraId="7C218C3B" w14:textId="77777777" w:rsidR="00B42B89" w:rsidRPr="00483A90" w:rsidRDefault="00B42B89" w:rsidP="00B42B89">
      <w:pPr>
        <w:autoSpaceDE w:val="0"/>
        <w:autoSpaceDN w:val="0"/>
        <w:adjustRightInd w:val="0"/>
        <w:rPr>
          <w:rFonts w:ascii="Aptos" w:hAnsi="Aptos" w:cs="Arial"/>
          <w:color w:val="000000" w:themeColor="text1"/>
          <w:szCs w:val="18"/>
        </w:rPr>
      </w:pPr>
    </w:p>
    <w:p w14:paraId="2E0DA8EC" w14:textId="77777777" w:rsidR="00B42B89" w:rsidRPr="00AD0A42" w:rsidRDefault="00B42B89" w:rsidP="00B42B89">
      <w:pPr>
        <w:spacing w:after="160" w:line="259" w:lineRule="auto"/>
        <w:contextualSpacing/>
        <w:rPr>
          <w:rFonts w:ascii="Aptos" w:hAnsi="Aptos" w:cs="Arial"/>
          <w:b/>
          <w:szCs w:val="18"/>
        </w:rPr>
      </w:pPr>
      <w:r w:rsidRPr="00AD0A42">
        <w:rPr>
          <w:rFonts w:ascii="Aptos" w:hAnsi="Aptos" w:cs="Arial"/>
          <w:b/>
          <w:szCs w:val="18"/>
        </w:rPr>
        <w:t>Internal Audit</w:t>
      </w:r>
    </w:p>
    <w:p w14:paraId="5D163861" w14:textId="77777777" w:rsidR="00B42B89" w:rsidRPr="00687087" w:rsidRDefault="00B42B89" w:rsidP="00B42B89">
      <w:pPr>
        <w:rPr>
          <w:rFonts w:ascii="Aptos" w:hAnsi="Aptos" w:cs="Arial"/>
          <w:szCs w:val="18"/>
        </w:rPr>
      </w:pPr>
      <w:r w:rsidRPr="00687087">
        <w:rPr>
          <w:rFonts w:ascii="Aptos" w:hAnsi="Aptos" w:cs="Arial"/>
          <w:szCs w:val="18"/>
        </w:rPr>
        <w:t>The Internal Audit activity adds value to the Council by considering strategies, objectives, and risks; offering ways to enhance governance, risk management and control processes; and objectively providing relevant assurances.</w:t>
      </w:r>
    </w:p>
    <w:p w14:paraId="387DC87E" w14:textId="77777777" w:rsidR="00B42B89" w:rsidRDefault="00B42B89" w:rsidP="00B42B89">
      <w:pPr>
        <w:rPr>
          <w:rFonts w:ascii="Aptos" w:hAnsi="Aptos" w:cs="Arial"/>
          <w:szCs w:val="18"/>
        </w:rPr>
      </w:pPr>
      <w:r w:rsidRPr="00687087">
        <w:rPr>
          <w:rFonts w:ascii="Aptos" w:hAnsi="Aptos" w:cs="Arial"/>
          <w:szCs w:val="18"/>
        </w:rPr>
        <w:t>The Service Manager - Internal Audit and Risk is accountable on a day-to-day basis to the Chief Governance Officer and to the Audit and Scrutiny Committee. Internal Audit applies mandatory Global Internal Audit Standards (GIAS) in delivering the Internal Audit Service. An internal quality assessment of the service during the year confirmed on going compliance with the GIAS.</w:t>
      </w:r>
    </w:p>
    <w:p w14:paraId="4C8148CA" w14:textId="77777777" w:rsidR="00B42B89" w:rsidRPr="00687087" w:rsidRDefault="00B42B89" w:rsidP="00B42B89">
      <w:pPr>
        <w:rPr>
          <w:rFonts w:ascii="Aptos" w:hAnsi="Aptos" w:cs="Arial"/>
          <w:szCs w:val="18"/>
        </w:rPr>
      </w:pPr>
    </w:p>
    <w:p w14:paraId="16D23E02" w14:textId="77777777" w:rsidR="00B42B89" w:rsidRDefault="00B42B89" w:rsidP="00B42B89">
      <w:pPr>
        <w:rPr>
          <w:rFonts w:ascii="Aptos" w:hAnsi="Aptos" w:cs="Arial"/>
          <w:szCs w:val="18"/>
        </w:rPr>
      </w:pPr>
      <w:r w:rsidRPr="00687087">
        <w:rPr>
          <w:rFonts w:ascii="Aptos" w:hAnsi="Aptos" w:cs="Arial"/>
          <w:szCs w:val="18"/>
        </w:rPr>
        <w:t xml:space="preserve">The Council has a system of internal control designed to manage risk to a reasonable level. Internal controls cannot eliminate the risk of failure to achieve policies, aims and objectives and can therefore only provide reasonable and not absolute assurance of effectiveness. </w:t>
      </w:r>
    </w:p>
    <w:p w14:paraId="1AA1974A" w14:textId="77777777" w:rsidR="00B42B89" w:rsidRPr="00687087" w:rsidRDefault="00B42B89" w:rsidP="00B42B89">
      <w:pPr>
        <w:rPr>
          <w:rFonts w:ascii="Aptos" w:hAnsi="Aptos" w:cs="Arial"/>
          <w:szCs w:val="18"/>
        </w:rPr>
      </w:pPr>
    </w:p>
    <w:p w14:paraId="6748F2D6" w14:textId="77777777" w:rsidR="00B42B89" w:rsidRDefault="00B42B89" w:rsidP="00B42B89">
      <w:pPr>
        <w:rPr>
          <w:rFonts w:ascii="Aptos" w:hAnsi="Aptos" w:cs="Arial"/>
          <w:szCs w:val="18"/>
        </w:rPr>
      </w:pPr>
      <w:r w:rsidRPr="00687087">
        <w:rPr>
          <w:rFonts w:ascii="Aptos" w:hAnsi="Aptos" w:cs="Arial"/>
          <w:szCs w:val="18"/>
        </w:rPr>
        <w:t xml:space="preserve">The internal audit plan for each year includes a range of audit projects covering main financial systems, other systems operating within services and several ad-hoc/unplanned projects. The outcomes from these projects, together with any </w:t>
      </w:r>
    </w:p>
    <w:p w14:paraId="22FD7253" w14:textId="77777777" w:rsidR="00B42B89" w:rsidRPr="001A6B11" w:rsidRDefault="00B42B89" w:rsidP="00B42B89">
      <w:pPr>
        <w:ind w:left="239"/>
        <w:jc w:val="right"/>
        <w:rPr>
          <w:rFonts w:ascii="Aptos" w:hAnsi="Aptos" w:cs="Arial"/>
          <w:b/>
          <w:color w:val="B117B1"/>
          <w:sz w:val="24"/>
          <w:szCs w:val="24"/>
        </w:rPr>
      </w:pPr>
      <w:r w:rsidRPr="001A6B11">
        <w:rPr>
          <w:rFonts w:ascii="Aptos" w:hAnsi="Aptos" w:cs="Arial"/>
          <w:b/>
          <w:color w:val="B117B1"/>
          <w:sz w:val="24"/>
          <w:szCs w:val="24"/>
        </w:rPr>
        <w:lastRenderedPageBreak/>
        <w:t>Annual Governance Statement (cont.)</w:t>
      </w:r>
    </w:p>
    <w:p w14:paraId="6496B40B" w14:textId="77777777" w:rsidR="00B42B89" w:rsidRDefault="00B42B89" w:rsidP="00B42B89">
      <w:pPr>
        <w:rPr>
          <w:rFonts w:ascii="Aptos" w:hAnsi="Aptos" w:cs="Arial"/>
          <w:szCs w:val="18"/>
        </w:rPr>
      </w:pPr>
    </w:p>
    <w:p w14:paraId="4435AD14" w14:textId="13A60EE9" w:rsidR="00B42B89" w:rsidRDefault="00B42B89" w:rsidP="00B42B89">
      <w:pPr>
        <w:rPr>
          <w:rFonts w:ascii="Aptos" w:hAnsi="Aptos" w:cs="Arial"/>
          <w:szCs w:val="18"/>
        </w:rPr>
      </w:pPr>
      <w:r w:rsidRPr="00687087">
        <w:rPr>
          <w:rFonts w:ascii="Aptos" w:hAnsi="Aptos" w:cs="Arial"/>
          <w:szCs w:val="18"/>
        </w:rPr>
        <w:t xml:space="preserve">recommendations to enhance the control environment, are reported to management and to the Audit and Scrutiny Committee. This Committee is chaired by an elected member who is not part of the council Administration. All planned reviews detailed within the Annual Internal Audit Plan for 2025/26 were completed as scheduled. </w:t>
      </w:r>
    </w:p>
    <w:p w14:paraId="5A3D9EC6" w14:textId="77777777" w:rsidR="00B42B89" w:rsidRPr="00687087" w:rsidRDefault="00B42B89" w:rsidP="00B42B89">
      <w:pPr>
        <w:rPr>
          <w:rFonts w:ascii="Aptos" w:hAnsi="Aptos" w:cs="Arial"/>
          <w:szCs w:val="18"/>
        </w:rPr>
      </w:pPr>
    </w:p>
    <w:p w14:paraId="0900E8DA" w14:textId="77777777" w:rsidR="00B42B89" w:rsidRDefault="00B42B89" w:rsidP="00B42B89">
      <w:pPr>
        <w:rPr>
          <w:rFonts w:ascii="Aptos" w:hAnsi="Aptos" w:cs="Arial"/>
          <w:szCs w:val="18"/>
        </w:rPr>
      </w:pPr>
      <w:r w:rsidRPr="00687087">
        <w:rPr>
          <w:rFonts w:ascii="Aptos" w:hAnsi="Aptos" w:cs="Arial"/>
          <w:szCs w:val="18"/>
        </w:rPr>
        <w:t>GIAS requires an internal audit opinion to be provided annually. From the planned audit work completed and based on this work and other knowledge of the organisation and its control systems, it is the opinion of the Service Manager – Internal Audit and Risk that reasonable assurance can be placed upon the adequacy and effectiveness of the internal control environment which operated in the council during the year.</w:t>
      </w:r>
    </w:p>
    <w:p w14:paraId="02F19B49" w14:textId="77777777" w:rsidR="00B42B89" w:rsidRPr="00483A90" w:rsidRDefault="00B42B89" w:rsidP="00B42B89">
      <w:pPr>
        <w:rPr>
          <w:rFonts w:ascii="Aptos" w:hAnsi="Aptos" w:cs="Arial"/>
          <w:szCs w:val="18"/>
        </w:rPr>
      </w:pPr>
    </w:p>
    <w:p w14:paraId="09DEF9D1" w14:textId="77777777" w:rsidR="00B42B89" w:rsidRPr="00AD0A42" w:rsidRDefault="00B42B89" w:rsidP="00B42B89">
      <w:pPr>
        <w:spacing w:after="160" w:line="259" w:lineRule="auto"/>
        <w:contextualSpacing/>
        <w:rPr>
          <w:rFonts w:ascii="Aptos" w:hAnsi="Aptos" w:cs="Arial"/>
          <w:b/>
          <w:szCs w:val="18"/>
        </w:rPr>
      </w:pPr>
      <w:r w:rsidRPr="00AD0A42">
        <w:rPr>
          <w:rFonts w:ascii="Aptos" w:hAnsi="Aptos" w:cs="Arial"/>
          <w:b/>
          <w:szCs w:val="18"/>
        </w:rPr>
        <w:t xml:space="preserve">Health &amp; Social Care Partnership </w:t>
      </w:r>
    </w:p>
    <w:p w14:paraId="4A22868B" w14:textId="77777777" w:rsidR="00B42B89" w:rsidRDefault="00B42B89" w:rsidP="00B42B89">
      <w:pPr>
        <w:rPr>
          <w:rFonts w:ascii="Aptos" w:hAnsi="Aptos" w:cs="Arial"/>
          <w:szCs w:val="18"/>
        </w:rPr>
      </w:pPr>
      <w:r w:rsidRPr="00687087">
        <w:rPr>
          <w:rFonts w:ascii="Aptos" w:hAnsi="Aptos" w:cs="Arial"/>
          <w:szCs w:val="18"/>
        </w:rPr>
        <w:t>The council, as a key partner of Health and Social Care Moray, has an interest in the governance arrangements of the Moray Integration Joint Board (MIJB). This interest relates to its financial exposure as a principal funder and its statutory responsibilities for Social Work services and associated duties of the Chief Social Work Officer. The Chief Officer (Health and Social Care Moray) is part of the Corporate Leadership Team and provides regular reports on the work of the MIJB to meetings of the council.</w:t>
      </w:r>
    </w:p>
    <w:p w14:paraId="29905522" w14:textId="77777777" w:rsidR="00B42B89" w:rsidRDefault="00B42B89" w:rsidP="00B42B89">
      <w:pPr>
        <w:rPr>
          <w:rFonts w:ascii="Aptos" w:hAnsi="Aptos" w:cs="Arial"/>
          <w:szCs w:val="18"/>
        </w:rPr>
      </w:pPr>
    </w:p>
    <w:p w14:paraId="211ED152" w14:textId="77777777" w:rsidR="00B42B89" w:rsidRDefault="00B42B89" w:rsidP="00B42B89">
      <w:pPr>
        <w:rPr>
          <w:rFonts w:ascii="Aptos" w:hAnsi="Aptos" w:cs="Arial"/>
          <w:szCs w:val="18"/>
        </w:rPr>
      </w:pPr>
      <w:r w:rsidRPr="00687087">
        <w:rPr>
          <w:rFonts w:ascii="Aptos" w:hAnsi="Aptos" w:cs="Arial"/>
          <w:szCs w:val="18"/>
        </w:rPr>
        <w:t>Audit arrangements for the MIJB are provided jointly by the council’s Internal Audit Service and NHS Grampian’s Internal Auditors. The council’s Service Manager – Internal Audit and Risk (in the role of Chief Internal Auditor for the MIJB) provides assurance over social care services, and oversight of the MIJB governance arrangements. Relevant findings from NHS Internal audit reports are also considered by the MIJB.</w:t>
      </w:r>
    </w:p>
    <w:p w14:paraId="3650F3B5" w14:textId="77777777" w:rsidR="00B42B89" w:rsidRPr="00687087" w:rsidRDefault="00B42B89" w:rsidP="00B42B89">
      <w:pPr>
        <w:rPr>
          <w:rFonts w:ascii="Aptos" w:hAnsi="Aptos" w:cs="Arial"/>
          <w:szCs w:val="18"/>
        </w:rPr>
      </w:pPr>
    </w:p>
    <w:p w14:paraId="5AA23414" w14:textId="77777777" w:rsidR="00B42B89" w:rsidRDefault="00B42B89" w:rsidP="00B42B89">
      <w:pPr>
        <w:rPr>
          <w:rFonts w:ascii="Aptos" w:hAnsi="Aptos" w:cs="Arial"/>
          <w:szCs w:val="18"/>
        </w:rPr>
      </w:pPr>
      <w:r w:rsidRPr="00687087">
        <w:rPr>
          <w:rFonts w:ascii="Aptos" w:hAnsi="Aptos" w:cs="Arial"/>
          <w:szCs w:val="18"/>
        </w:rPr>
        <w:t xml:space="preserve">From audit work completed in this role, the Chief Internal Auditor has provided an opinion of only limited assurance that the Moray Integration Joint Board has adequate systems of governance and internal control for the year ended 31st March 2026. </w:t>
      </w:r>
    </w:p>
    <w:p w14:paraId="1BB4CE7E" w14:textId="77777777" w:rsidR="00B42B89" w:rsidRPr="00687087" w:rsidRDefault="00B42B89" w:rsidP="00B42B89">
      <w:pPr>
        <w:rPr>
          <w:rFonts w:ascii="Aptos" w:hAnsi="Aptos" w:cs="Arial"/>
          <w:szCs w:val="18"/>
        </w:rPr>
      </w:pPr>
    </w:p>
    <w:p w14:paraId="32DBB42C" w14:textId="77777777" w:rsidR="00B42B89" w:rsidRDefault="00B42B89" w:rsidP="00B42B89">
      <w:pPr>
        <w:rPr>
          <w:rFonts w:ascii="Aptos" w:hAnsi="Aptos" w:cs="Arial"/>
          <w:szCs w:val="18"/>
        </w:rPr>
      </w:pPr>
      <w:r w:rsidRPr="00687087">
        <w:rPr>
          <w:rFonts w:ascii="Aptos" w:hAnsi="Aptos" w:cs="Arial"/>
          <w:szCs w:val="18"/>
        </w:rPr>
        <w:t>A continuing governance consideration for the council is the financial sustainability of the MIJB, with any overspend against budget requiring to be met by NHS Grampian and the council, pro-rata in line with an approved funding agreement. For 2025/26, the council’s funding contribution to the MIJB was contained within approved expenditure limits. The council continues to work closely with NHS Grampian and in conjunction with Aberdeenshire and</w:t>
      </w:r>
      <w:r>
        <w:rPr>
          <w:rFonts w:ascii="Aptos" w:hAnsi="Aptos" w:cs="Arial"/>
          <w:szCs w:val="18"/>
        </w:rPr>
        <w:t xml:space="preserve"> </w:t>
      </w:r>
      <w:r w:rsidRPr="00687087">
        <w:rPr>
          <w:rFonts w:ascii="Aptos" w:hAnsi="Aptos" w:cs="Arial"/>
          <w:szCs w:val="18"/>
        </w:rPr>
        <w:t>Aberdeen City Councils to provide effective oversight of the management and control of the costs of services delivered through the IJB.</w:t>
      </w:r>
    </w:p>
    <w:p w14:paraId="319BD35A" w14:textId="77777777" w:rsidR="00B42B89" w:rsidRPr="00483A90" w:rsidRDefault="00B42B89" w:rsidP="00B42B89">
      <w:pPr>
        <w:rPr>
          <w:rFonts w:ascii="Aptos" w:hAnsi="Aptos" w:cs="Arial"/>
          <w:szCs w:val="18"/>
        </w:rPr>
      </w:pPr>
    </w:p>
    <w:p w14:paraId="4207F598" w14:textId="77777777" w:rsidR="00B42B89" w:rsidRPr="00AD0A42" w:rsidRDefault="00B42B89" w:rsidP="00B42B89">
      <w:pPr>
        <w:spacing w:after="160" w:line="259" w:lineRule="auto"/>
        <w:contextualSpacing/>
        <w:rPr>
          <w:rFonts w:ascii="Aptos" w:hAnsi="Aptos" w:cs="Arial"/>
          <w:b/>
          <w:szCs w:val="18"/>
        </w:rPr>
      </w:pPr>
      <w:r w:rsidRPr="00AD0A42">
        <w:rPr>
          <w:rFonts w:ascii="Aptos" w:hAnsi="Aptos" w:cs="Arial"/>
          <w:b/>
          <w:szCs w:val="18"/>
        </w:rPr>
        <w:t xml:space="preserve">External Agencies </w:t>
      </w:r>
    </w:p>
    <w:p w14:paraId="46659026" w14:textId="77777777" w:rsidR="00B42B89" w:rsidRDefault="00B42B89" w:rsidP="00B42B89">
      <w:pPr>
        <w:rPr>
          <w:rFonts w:ascii="Aptos" w:hAnsi="Aptos" w:cs="Arial"/>
          <w:szCs w:val="18"/>
        </w:rPr>
      </w:pPr>
      <w:r w:rsidRPr="00687087">
        <w:rPr>
          <w:rFonts w:ascii="Aptos" w:hAnsi="Aptos" w:cs="Arial"/>
          <w:szCs w:val="18"/>
        </w:rPr>
        <w:t>In addition to the various internal review processes and the external audit of the Annual Accounts, aspects of the council’s governance arrangements are considered in various inspection reports produced by the external auditor and other inspectorates. The council welcomes and responds positively to these reports.</w:t>
      </w:r>
    </w:p>
    <w:p w14:paraId="4157EA08" w14:textId="77777777" w:rsidR="00B42B89" w:rsidRPr="00483A90" w:rsidRDefault="00B42B89" w:rsidP="00B42B89">
      <w:pPr>
        <w:rPr>
          <w:rFonts w:ascii="Aptos" w:hAnsi="Aptos" w:cs="Arial"/>
          <w:szCs w:val="18"/>
        </w:rPr>
      </w:pPr>
    </w:p>
    <w:p w14:paraId="64BA01C8" w14:textId="77777777" w:rsidR="00B42B89" w:rsidRPr="00483A90" w:rsidRDefault="00B42B89" w:rsidP="00B42B89">
      <w:pPr>
        <w:ind w:left="610" w:hanging="610"/>
        <w:rPr>
          <w:rFonts w:ascii="Aptos" w:hAnsi="Aptos" w:cs="Arial"/>
          <w:b/>
          <w:szCs w:val="18"/>
        </w:rPr>
      </w:pPr>
      <w:r w:rsidRPr="00483A90">
        <w:rPr>
          <w:rFonts w:ascii="Aptos" w:hAnsi="Aptos" w:cs="Arial"/>
          <w:b/>
          <w:szCs w:val="18"/>
        </w:rPr>
        <w:t>Overall Assessment of the Effectiveness of Governance Arrangements</w:t>
      </w:r>
    </w:p>
    <w:p w14:paraId="71BF5538" w14:textId="77777777" w:rsidR="00B42B89" w:rsidRDefault="00B42B89" w:rsidP="00B42B89">
      <w:pPr>
        <w:pStyle w:val="NoSpacing"/>
        <w:rPr>
          <w:rFonts w:ascii="Aptos" w:eastAsia="Times New Roman" w:hAnsi="Aptos" w:cs="Arial"/>
          <w:szCs w:val="18"/>
        </w:rPr>
      </w:pPr>
    </w:p>
    <w:p w14:paraId="4EE33D6E" w14:textId="7E3927F8"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Having regard to the information provided in the preceding paragraphs, it is considered that established systems and processes are consistent with the seven principles identified in the ‘CIPFA/SOLACE’ Framework ‘Delivering Good Governance in Local Government.’ Implementation of the Best Value Action Plan has further strengthened these arrangements, and work will continue as outlined below to optimise governance arrangements that deliver Best Value for Moray.</w:t>
      </w:r>
    </w:p>
    <w:p w14:paraId="7EB894C0" w14:textId="77777777" w:rsidR="00B42B89" w:rsidRPr="00483A90" w:rsidRDefault="00B42B89" w:rsidP="00B42B89">
      <w:pPr>
        <w:pStyle w:val="NoSpacing"/>
        <w:rPr>
          <w:rFonts w:ascii="Aptos" w:hAnsi="Aptos"/>
          <w:szCs w:val="18"/>
        </w:rPr>
      </w:pPr>
    </w:p>
    <w:p w14:paraId="0A2F8A41" w14:textId="77777777" w:rsidR="00B42B89" w:rsidRPr="00483A90" w:rsidRDefault="00B42B89" w:rsidP="00B42B89">
      <w:pPr>
        <w:rPr>
          <w:rFonts w:ascii="Aptos" w:hAnsi="Aptos" w:cs="Arial"/>
          <w:b/>
          <w:szCs w:val="18"/>
        </w:rPr>
      </w:pPr>
      <w:r w:rsidRPr="00483A90">
        <w:rPr>
          <w:rFonts w:ascii="Aptos" w:hAnsi="Aptos" w:cs="Arial"/>
          <w:b/>
          <w:szCs w:val="18"/>
        </w:rPr>
        <w:t xml:space="preserve">Significant Governance Issues </w:t>
      </w:r>
    </w:p>
    <w:p w14:paraId="187AF779" w14:textId="77777777" w:rsidR="00B42B89" w:rsidRDefault="00B42B89" w:rsidP="00B42B89">
      <w:pPr>
        <w:pStyle w:val="NoSpacing"/>
        <w:rPr>
          <w:rFonts w:ascii="Aptos" w:eastAsia="Times New Roman" w:hAnsi="Aptos" w:cs="Arial"/>
          <w:szCs w:val="18"/>
        </w:rPr>
      </w:pPr>
    </w:p>
    <w:p w14:paraId="5CD7A6DE" w14:textId="5435368F"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Issues reported as requiring attention in the Annual Governance Statement for the prior year (2024/25) were aligned to the Best Value report, and to reports prepared by external advisers who provided consultancy support to the Council. These reports informed a Best Value self-assessment exercise completed by council managers which included the following priority areas for improvement:</w:t>
      </w:r>
    </w:p>
    <w:p w14:paraId="582988E2" w14:textId="77777777" w:rsidR="00B42B89" w:rsidRPr="00687087" w:rsidRDefault="00B42B89" w:rsidP="00B42B89">
      <w:pPr>
        <w:pStyle w:val="NoSpacing"/>
        <w:rPr>
          <w:rFonts w:ascii="Aptos" w:eastAsia="Times New Roman" w:hAnsi="Aptos" w:cs="Arial"/>
          <w:szCs w:val="18"/>
        </w:rPr>
      </w:pPr>
    </w:p>
    <w:p w14:paraId="4C753811" w14:textId="77777777" w:rsidR="00B42B89" w:rsidRDefault="00B42B89" w:rsidP="004A3809">
      <w:pPr>
        <w:pStyle w:val="NoSpacing"/>
        <w:numPr>
          <w:ilvl w:val="0"/>
          <w:numId w:val="32"/>
        </w:numPr>
        <w:rPr>
          <w:rFonts w:ascii="Aptos" w:eastAsia="Times New Roman" w:hAnsi="Aptos" w:cs="Arial"/>
          <w:szCs w:val="18"/>
        </w:rPr>
      </w:pPr>
      <w:r w:rsidRPr="00687087">
        <w:rPr>
          <w:rFonts w:ascii="Aptos" w:eastAsia="Times New Roman" w:hAnsi="Aptos" w:cs="Arial"/>
          <w:szCs w:val="18"/>
        </w:rPr>
        <w:t>Continue work to establish a clear shared vision for Moray that supports delivery of sustainable public services.</w:t>
      </w:r>
    </w:p>
    <w:p w14:paraId="47F4C894" w14:textId="77777777" w:rsidR="00B42B89" w:rsidRDefault="00B42B89" w:rsidP="004A3809">
      <w:pPr>
        <w:pStyle w:val="NoSpacing"/>
        <w:numPr>
          <w:ilvl w:val="0"/>
          <w:numId w:val="32"/>
        </w:numPr>
        <w:rPr>
          <w:rFonts w:ascii="Aptos" w:eastAsia="Times New Roman" w:hAnsi="Aptos" w:cs="Arial"/>
          <w:szCs w:val="18"/>
        </w:rPr>
      </w:pPr>
      <w:r w:rsidRPr="00687087">
        <w:rPr>
          <w:rFonts w:ascii="Aptos" w:eastAsia="Times New Roman" w:hAnsi="Aptos" w:cs="Arial"/>
          <w:szCs w:val="18"/>
        </w:rPr>
        <w:t>Maintain current activity to ensure leadership is effective and there is good collaboration between elected members and senior officers.</w:t>
      </w:r>
    </w:p>
    <w:p w14:paraId="14BFBEE5" w14:textId="77777777" w:rsidR="00B42B89" w:rsidRDefault="00B42B89" w:rsidP="004A3809">
      <w:pPr>
        <w:pStyle w:val="NoSpacing"/>
        <w:numPr>
          <w:ilvl w:val="0"/>
          <w:numId w:val="32"/>
        </w:numPr>
        <w:rPr>
          <w:rFonts w:ascii="Aptos" w:eastAsia="Times New Roman" w:hAnsi="Aptos" w:cs="Arial"/>
          <w:szCs w:val="18"/>
        </w:rPr>
      </w:pPr>
      <w:r w:rsidRPr="00687087">
        <w:rPr>
          <w:rFonts w:ascii="Aptos" w:eastAsia="Times New Roman" w:hAnsi="Aptos" w:cs="Arial"/>
          <w:szCs w:val="18"/>
        </w:rPr>
        <w:t>Increase the pace of transformation and identify savings with the intention of securing longer term financial sustainability.</w:t>
      </w:r>
    </w:p>
    <w:p w14:paraId="1B0B049A" w14:textId="77777777" w:rsidR="00B42B89" w:rsidRPr="00687087" w:rsidRDefault="00B42B89" w:rsidP="004A3809">
      <w:pPr>
        <w:pStyle w:val="NoSpacing"/>
        <w:numPr>
          <w:ilvl w:val="0"/>
          <w:numId w:val="32"/>
        </w:numPr>
        <w:rPr>
          <w:rFonts w:ascii="Aptos" w:eastAsia="Times New Roman" w:hAnsi="Aptos" w:cs="Arial"/>
          <w:szCs w:val="18"/>
        </w:rPr>
      </w:pPr>
      <w:r w:rsidRPr="00687087">
        <w:rPr>
          <w:rFonts w:ascii="Aptos" w:eastAsia="Times New Roman" w:hAnsi="Aptos" w:cs="Arial"/>
          <w:szCs w:val="18"/>
        </w:rPr>
        <w:t>Revisit governance arrangements covering partnerships; principally for Health and Social Care Moray in respect of performance and early identification of any significant financial and service risks.</w:t>
      </w:r>
    </w:p>
    <w:p w14:paraId="10BC3E46" w14:textId="77777777" w:rsidR="00B42B89" w:rsidRDefault="00B42B89" w:rsidP="00B42B89">
      <w:pPr>
        <w:pStyle w:val="NoSpacing"/>
        <w:rPr>
          <w:rFonts w:ascii="Aptos" w:eastAsia="Times New Roman" w:hAnsi="Aptos" w:cs="Arial"/>
          <w:szCs w:val="18"/>
        </w:rPr>
      </w:pPr>
    </w:p>
    <w:p w14:paraId="20ADAAFE" w14:textId="77777777" w:rsidR="00B42B89" w:rsidRPr="00687087" w:rsidRDefault="00B42B89" w:rsidP="00B42B89">
      <w:pPr>
        <w:pStyle w:val="NoSpacing"/>
        <w:rPr>
          <w:rFonts w:ascii="Aptos" w:eastAsia="Times New Roman" w:hAnsi="Aptos" w:cs="Arial"/>
          <w:szCs w:val="18"/>
        </w:rPr>
      </w:pPr>
      <w:r w:rsidRPr="00687087">
        <w:rPr>
          <w:rFonts w:ascii="Aptos" w:eastAsia="Times New Roman" w:hAnsi="Aptos" w:cs="Arial"/>
          <w:szCs w:val="18"/>
        </w:rPr>
        <w:t xml:space="preserve">While substantial progress has been made on </w:t>
      </w:r>
      <w:proofErr w:type="gramStart"/>
      <w:r w:rsidRPr="00687087">
        <w:rPr>
          <w:rFonts w:ascii="Aptos" w:eastAsia="Times New Roman" w:hAnsi="Aptos" w:cs="Arial"/>
          <w:szCs w:val="18"/>
        </w:rPr>
        <w:t>all of</w:t>
      </w:r>
      <w:proofErr w:type="gramEnd"/>
      <w:r w:rsidRPr="00687087">
        <w:rPr>
          <w:rFonts w:ascii="Aptos" w:eastAsia="Times New Roman" w:hAnsi="Aptos" w:cs="Arial"/>
          <w:szCs w:val="18"/>
        </w:rPr>
        <w:t xml:space="preserve"> these areas, the plan for improvement is a three-year plan and will need further refinement as the council responds to change both internally and in response to emerging issues impacting on local government.</w:t>
      </w:r>
    </w:p>
    <w:p w14:paraId="4185A884" w14:textId="77777777" w:rsidR="00B42B89" w:rsidRDefault="00B42B89" w:rsidP="00B42B89">
      <w:pPr>
        <w:pStyle w:val="NoSpacing"/>
        <w:rPr>
          <w:rFonts w:ascii="Aptos" w:eastAsia="Times New Roman" w:hAnsi="Aptos" w:cs="Arial"/>
          <w:szCs w:val="18"/>
        </w:rPr>
      </w:pPr>
    </w:p>
    <w:p w14:paraId="20B0CF03" w14:textId="77777777" w:rsidR="00EE48F6" w:rsidRDefault="00EE48F6" w:rsidP="00B42B89">
      <w:pPr>
        <w:pStyle w:val="NoSpacing"/>
        <w:rPr>
          <w:rFonts w:ascii="Aptos" w:eastAsia="Times New Roman" w:hAnsi="Aptos" w:cs="Arial"/>
          <w:szCs w:val="18"/>
        </w:rPr>
      </w:pPr>
    </w:p>
    <w:p w14:paraId="604C1E55" w14:textId="77777777" w:rsidR="00EE48F6" w:rsidRPr="005C4458" w:rsidRDefault="00EE48F6" w:rsidP="00EE48F6">
      <w:pPr>
        <w:pStyle w:val="ListParagraph"/>
        <w:contextualSpacing/>
        <w:jc w:val="right"/>
        <w:rPr>
          <w:rFonts w:ascii="Aptos" w:hAnsi="Aptos" w:cs="Arial"/>
          <w:b/>
          <w:color w:val="B117B1"/>
          <w:sz w:val="24"/>
          <w:szCs w:val="24"/>
        </w:rPr>
      </w:pPr>
      <w:r w:rsidRPr="005C4458">
        <w:rPr>
          <w:rFonts w:ascii="Aptos" w:hAnsi="Aptos" w:cs="Arial"/>
          <w:b/>
          <w:color w:val="B117B1"/>
          <w:sz w:val="24"/>
          <w:szCs w:val="24"/>
        </w:rPr>
        <w:lastRenderedPageBreak/>
        <w:t>Annual Governance Statement (cont.)</w:t>
      </w:r>
    </w:p>
    <w:p w14:paraId="67D21216" w14:textId="77777777" w:rsidR="00EE48F6" w:rsidRPr="00687087" w:rsidRDefault="00EE48F6" w:rsidP="00B42B89">
      <w:pPr>
        <w:pStyle w:val="NoSpacing"/>
        <w:rPr>
          <w:rFonts w:ascii="Aptos" w:eastAsia="Times New Roman" w:hAnsi="Aptos" w:cs="Arial"/>
          <w:szCs w:val="18"/>
        </w:rPr>
      </w:pPr>
    </w:p>
    <w:p w14:paraId="3F9EAC6A" w14:textId="77777777" w:rsidR="00B42B89" w:rsidRDefault="00B42B89" w:rsidP="00B42B89">
      <w:pPr>
        <w:pStyle w:val="NoSpacing"/>
        <w:rPr>
          <w:rFonts w:ascii="Aptos" w:eastAsia="Times New Roman" w:hAnsi="Aptos" w:cs="Arial"/>
          <w:szCs w:val="18"/>
        </w:rPr>
      </w:pPr>
      <w:r w:rsidRPr="00687087">
        <w:rPr>
          <w:rFonts w:ascii="Aptos" w:eastAsia="Times New Roman" w:hAnsi="Aptos" w:cs="Arial"/>
          <w:szCs w:val="18"/>
        </w:rPr>
        <w:t>Specifically:</w:t>
      </w:r>
    </w:p>
    <w:p w14:paraId="3BF17866" w14:textId="77777777" w:rsidR="00B42B89" w:rsidRPr="00687087" w:rsidRDefault="00B42B89" w:rsidP="00B42B89">
      <w:pPr>
        <w:pStyle w:val="NoSpacing"/>
        <w:rPr>
          <w:rFonts w:ascii="Aptos" w:eastAsia="Times New Roman" w:hAnsi="Aptos" w:cs="Arial"/>
          <w:szCs w:val="18"/>
        </w:rPr>
      </w:pPr>
    </w:p>
    <w:p w14:paraId="25D83670" w14:textId="77777777" w:rsidR="00B42B89" w:rsidRDefault="00B42B89" w:rsidP="004A3809">
      <w:pPr>
        <w:pStyle w:val="NoSpacing"/>
        <w:numPr>
          <w:ilvl w:val="0"/>
          <w:numId w:val="33"/>
        </w:numPr>
        <w:rPr>
          <w:rFonts w:ascii="Aptos" w:eastAsia="Times New Roman" w:hAnsi="Aptos" w:cs="Arial"/>
          <w:szCs w:val="18"/>
        </w:rPr>
      </w:pPr>
      <w:r w:rsidRPr="00687087">
        <w:rPr>
          <w:rFonts w:ascii="Aptos" w:eastAsia="Times New Roman" w:hAnsi="Aptos" w:cs="Arial"/>
          <w:szCs w:val="18"/>
        </w:rPr>
        <w:t xml:space="preserve">Collaborating with partners to inform the engagement plan for the next iteration of the Moray Local Outcomes Improvement Plan, thereby ensuring resources available are fully aligned with identified partnership priorities. </w:t>
      </w:r>
    </w:p>
    <w:p w14:paraId="72AD1BA9" w14:textId="77777777" w:rsidR="00B42B89" w:rsidRDefault="00B42B89" w:rsidP="004A3809">
      <w:pPr>
        <w:pStyle w:val="NoSpacing"/>
        <w:numPr>
          <w:ilvl w:val="0"/>
          <w:numId w:val="33"/>
        </w:numPr>
        <w:rPr>
          <w:rFonts w:ascii="Aptos" w:eastAsia="Times New Roman" w:hAnsi="Aptos" w:cs="Arial"/>
          <w:szCs w:val="18"/>
        </w:rPr>
      </w:pPr>
      <w:r w:rsidRPr="00687087">
        <w:rPr>
          <w:rFonts w:ascii="Aptos" w:eastAsia="Times New Roman" w:hAnsi="Aptos" w:cs="Arial"/>
          <w:szCs w:val="18"/>
        </w:rPr>
        <w:t>Progressing multiple improvement initiatives across all services, including the management and oversight of substantial external funding streams including those for the Moray Growth Deal, Just Transition and Levelling Up Programmes.</w:t>
      </w:r>
    </w:p>
    <w:p w14:paraId="760B0C57" w14:textId="77777777" w:rsidR="00B42B89" w:rsidRDefault="00B42B89" w:rsidP="004A3809">
      <w:pPr>
        <w:pStyle w:val="NoSpacing"/>
        <w:numPr>
          <w:ilvl w:val="0"/>
          <w:numId w:val="33"/>
        </w:numPr>
        <w:rPr>
          <w:rFonts w:ascii="Aptos" w:eastAsia="Times New Roman" w:hAnsi="Aptos" w:cs="Arial"/>
          <w:szCs w:val="18"/>
        </w:rPr>
      </w:pPr>
      <w:r w:rsidRPr="00687087">
        <w:rPr>
          <w:rFonts w:ascii="Aptos" w:eastAsia="Times New Roman" w:hAnsi="Aptos" w:cs="Arial"/>
          <w:szCs w:val="18"/>
        </w:rPr>
        <w:t xml:space="preserve">Conclude work being undertaken to review and revise governance arrangements between the council and Moray Leisure. </w:t>
      </w:r>
    </w:p>
    <w:p w14:paraId="20E55FD1" w14:textId="77777777" w:rsidR="00B42B89" w:rsidRDefault="00B42B89" w:rsidP="004A3809">
      <w:pPr>
        <w:pStyle w:val="NoSpacing"/>
        <w:numPr>
          <w:ilvl w:val="0"/>
          <w:numId w:val="33"/>
        </w:numPr>
        <w:rPr>
          <w:rFonts w:ascii="Aptos" w:eastAsia="Times New Roman" w:hAnsi="Aptos" w:cs="Arial"/>
          <w:szCs w:val="18"/>
        </w:rPr>
      </w:pPr>
      <w:r w:rsidRPr="00687087">
        <w:rPr>
          <w:rFonts w:ascii="Aptos" w:eastAsia="Times New Roman" w:hAnsi="Aptos" w:cs="Arial"/>
          <w:szCs w:val="18"/>
        </w:rPr>
        <w:t>Pursuing transformation opportunities at pace aimed at securing service improvements and efficiencies.</w:t>
      </w:r>
    </w:p>
    <w:p w14:paraId="1A99924B" w14:textId="77777777" w:rsidR="00B42B89" w:rsidRDefault="00B42B89" w:rsidP="004A3809">
      <w:pPr>
        <w:pStyle w:val="NoSpacing"/>
        <w:numPr>
          <w:ilvl w:val="0"/>
          <w:numId w:val="33"/>
        </w:numPr>
        <w:rPr>
          <w:rFonts w:ascii="Aptos" w:eastAsia="Times New Roman" w:hAnsi="Aptos" w:cs="Arial"/>
          <w:szCs w:val="18"/>
        </w:rPr>
      </w:pPr>
      <w:r w:rsidRPr="00687087">
        <w:rPr>
          <w:rFonts w:ascii="Aptos" w:eastAsia="Times New Roman" w:hAnsi="Aptos" w:cs="Arial"/>
          <w:szCs w:val="18"/>
        </w:rPr>
        <w:t>Demonstrating financial sustainability, secured short-term through delivery of a balanced budget for 2026/27, and with medium to longer term financial plans updated to evidence a continuing commitment to sound financial management.</w:t>
      </w:r>
    </w:p>
    <w:p w14:paraId="108E1806" w14:textId="77777777" w:rsidR="00B42B89" w:rsidRPr="00687087" w:rsidRDefault="00B42B89" w:rsidP="004A3809">
      <w:pPr>
        <w:pStyle w:val="NoSpacing"/>
        <w:numPr>
          <w:ilvl w:val="0"/>
          <w:numId w:val="33"/>
        </w:numPr>
        <w:rPr>
          <w:rFonts w:ascii="Aptos" w:eastAsia="Times New Roman" w:hAnsi="Aptos" w:cs="Arial"/>
          <w:szCs w:val="18"/>
        </w:rPr>
      </w:pPr>
      <w:r w:rsidRPr="00687087">
        <w:rPr>
          <w:rFonts w:ascii="Aptos" w:eastAsia="Times New Roman" w:hAnsi="Aptos" w:cs="Arial"/>
          <w:szCs w:val="18"/>
        </w:rPr>
        <w:t>Progressing work to develop a shared set of organisational values and behaviours, supporting a positive workplace culture, effective leadership and employee engagement as part of the council’s wider transformation and improvement agenda.</w:t>
      </w:r>
    </w:p>
    <w:p w14:paraId="363C4A50" w14:textId="77777777" w:rsidR="00B42B89" w:rsidRDefault="00B42B89" w:rsidP="00B42B89">
      <w:pPr>
        <w:pStyle w:val="NoSpacing"/>
        <w:rPr>
          <w:rFonts w:ascii="Aptos" w:eastAsia="Times New Roman" w:hAnsi="Aptos" w:cs="Arial"/>
          <w:szCs w:val="18"/>
        </w:rPr>
      </w:pPr>
    </w:p>
    <w:p w14:paraId="41FBB861" w14:textId="77777777" w:rsidR="00B42B89" w:rsidRDefault="00B42B89" w:rsidP="00B42B89">
      <w:pPr>
        <w:pStyle w:val="NoSpacing"/>
        <w:rPr>
          <w:rFonts w:ascii="Aptos" w:eastAsia="Times New Roman" w:hAnsi="Aptos" w:cs="Arial"/>
          <w:szCs w:val="18"/>
        </w:rPr>
      </w:pPr>
      <w:r w:rsidRPr="00300941">
        <w:rPr>
          <w:rFonts w:ascii="Aptos" w:eastAsia="Times New Roman" w:hAnsi="Aptos" w:cs="Arial"/>
          <w:szCs w:val="18"/>
        </w:rPr>
        <w:t>Looking forward, key governance challenges relate to:</w:t>
      </w:r>
    </w:p>
    <w:p w14:paraId="70DD287E" w14:textId="77777777" w:rsidR="00B42B89" w:rsidRPr="00300941" w:rsidRDefault="00B42B89" w:rsidP="00B42B89">
      <w:pPr>
        <w:pStyle w:val="NoSpacing"/>
        <w:rPr>
          <w:rFonts w:ascii="Aptos" w:eastAsia="Times New Roman" w:hAnsi="Aptos" w:cs="Arial"/>
          <w:szCs w:val="18"/>
        </w:rPr>
      </w:pPr>
    </w:p>
    <w:p w14:paraId="6F676002" w14:textId="77777777" w:rsidR="00B42B89" w:rsidRDefault="00B42B89" w:rsidP="004A3809">
      <w:pPr>
        <w:pStyle w:val="NoSpacing"/>
        <w:numPr>
          <w:ilvl w:val="0"/>
          <w:numId w:val="34"/>
        </w:numPr>
        <w:rPr>
          <w:rFonts w:ascii="Aptos" w:eastAsia="Times New Roman" w:hAnsi="Aptos" w:cs="Arial"/>
          <w:szCs w:val="18"/>
        </w:rPr>
      </w:pPr>
      <w:r w:rsidRPr="00300941">
        <w:rPr>
          <w:rFonts w:ascii="Aptos" w:eastAsia="Times New Roman" w:hAnsi="Aptos" w:cs="Arial"/>
          <w:szCs w:val="18"/>
        </w:rPr>
        <w:t>supporting elected members to sustain the benefits derived from collaborative working, while recognising and respecting political difference;</w:t>
      </w:r>
    </w:p>
    <w:p w14:paraId="04F5A63F" w14:textId="77777777" w:rsidR="00B42B89" w:rsidRDefault="00B42B89" w:rsidP="004A3809">
      <w:pPr>
        <w:pStyle w:val="NoSpacing"/>
        <w:numPr>
          <w:ilvl w:val="0"/>
          <w:numId w:val="34"/>
        </w:numPr>
        <w:rPr>
          <w:rFonts w:ascii="Aptos" w:eastAsia="Times New Roman" w:hAnsi="Aptos" w:cs="Arial"/>
          <w:szCs w:val="18"/>
        </w:rPr>
      </w:pPr>
      <w:r w:rsidRPr="00300941">
        <w:rPr>
          <w:rFonts w:ascii="Aptos" w:eastAsia="Times New Roman" w:hAnsi="Aptos" w:cs="Arial"/>
          <w:szCs w:val="18"/>
        </w:rPr>
        <w:t>continuing to explore transformation opportunities where these are likely to generate improved, modern and sustainable ways of working.</w:t>
      </w:r>
    </w:p>
    <w:p w14:paraId="5EF76FE3" w14:textId="77777777" w:rsidR="00B42B89" w:rsidRDefault="00B42B89" w:rsidP="004A3809">
      <w:pPr>
        <w:pStyle w:val="NoSpacing"/>
        <w:numPr>
          <w:ilvl w:val="0"/>
          <w:numId w:val="34"/>
        </w:numPr>
        <w:rPr>
          <w:rFonts w:ascii="Aptos" w:eastAsia="Times New Roman" w:hAnsi="Aptos" w:cs="Arial"/>
          <w:szCs w:val="18"/>
        </w:rPr>
      </w:pPr>
      <w:r w:rsidRPr="00300941">
        <w:rPr>
          <w:rFonts w:ascii="Aptos" w:eastAsia="Times New Roman" w:hAnsi="Aptos" w:cs="Arial"/>
          <w:szCs w:val="18"/>
        </w:rPr>
        <w:t>monitoring closely capital and revenue spend, including allocations to partner bodies, to ensure the ongoing financial sustainability of the council.</w:t>
      </w:r>
    </w:p>
    <w:p w14:paraId="558C4FB9" w14:textId="77777777" w:rsidR="00B42B89" w:rsidRDefault="00B42B89" w:rsidP="004A3809">
      <w:pPr>
        <w:pStyle w:val="NoSpacing"/>
        <w:numPr>
          <w:ilvl w:val="0"/>
          <w:numId w:val="34"/>
        </w:numPr>
        <w:rPr>
          <w:rFonts w:ascii="Aptos" w:eastAsia="Times New Roman" w:hAnsi="Aptos" w:cs="Arial"/>
          <w:szCs w:val="18"/>
        </w:rPr>
      </w:pPr>
      <w:r w:rsidRPr="00300941">
        <w:rPr>
          <w:rFonts w:ascii="Aptos" w:eastAsia="Times New Roman" w:hAnsi="Aptos" w:cs="Arial"/>
          <w:szCs w:val="18"/>
        </w:rPr>
        <w:t>completion of training for elected members on scrutiny arrangements, and preparation for induction of elected members following the May 2027 local government election.</w:t>
      </w:r>
    </w:p>
    <w:p w14:paraId="02DB5A81" w14:textId="77777777" w:rsidR="00B42B89" w:rsidRPr="00300941" w:rsidRDefault="00B42B89" w:rsidP="004A3809">
      <w:pPr>
        <w:pStyle w:val="NoSpacing"/>
        <w:numPr>
          <w:ilvl w:val="0"/>
          <w:numId w:val="34"/>
        </w:numPr>
        <w:rPr>
          <w:rFonts w:ascii="Aptos" w:eastAsia="Times New Roman" w:hAnsi="Aptos" w:cs="Arial"/>
          <w:szCs w:val="18"/>
        </w:rPr>
      </w:pPr>
      <w:r w:rsidRPr="00300941">
        <w:rPr>
          <w:rFonts w:ascii="Aptos" w:eastAsia="Times New Roman" w:hAnsi="Aptos" w:cs="Arial"/>
          <w:szCs w:val="18"/>
        </w:rPr>
        <w:t>progressing the review of other staffing structures to create capacity necessary to deliver agreed priorities; Phase 1 of the senior management restructuring has been completed, and work is underway with Heads of Service to assess service requirements and inform the corporate planning of Phase 2 organisational reviews.</w:t>
      </w:r>
    </w:p>
    <w:p w14:paraId="342BC8BA" w14:textId="77777777" w:rsidR="00B42B89" w:rsidRDefault="00B42B89" w:rsidP="00B42B89">
      <w:pPr>
        <w:pStyle w:val="NoSpacing"/>
        <w:rPr>
          <w:rFonts w:ascii="Aptos" w:eastAsia="Times New Roman" w:hAnsi="Aptos" w:cs="Arial"/>
          <w:szCs w:val="18"/>
        </w:rPr>
      </w:pPr>
    </w:p>
    <w:p w14:paraId="0EC05474" w14:textId="77777777" w:rsidR="00B42B89" w:rsidRDefault="00B42B89" w:rsidP="00B42B89">
      <w:pPr>
        <w:pStyle w:val="NoSpacing"/>
        <w:rPr>
          <w:rFonts w:ascii="Aptos" w:eastAsia="Times New Roman" w:hAnsi="Aptos" w:cs="Arial"/>
          <w:szCs w:val="18"/>
        </w:rPr>
      </w:pPr>
      <w:r w:rsidRPr="00300941">
        <w:rPr>
          <w:rFonts w:ascii="Aptos" w:eastAsia="Times New Roman" w:hAnsi="Aptos" w:cs="Arial"/>
          <w:szCs w:val="18"/>
        </w:rPr>
        <w:t>Work is also being progressed to develop a Local Code of Governance that describes the council’s governance structures and functions; having such a Code in place will enable an abridged version of this Annual Governance Statement to be prepared for inclusion with the Annual Accounts in future years.</w:t>
      </w:r>
    </w:p>
    <w:p w14:paraId="03749832" w14:textId="77777777" w:rsidR="00B42B89" w:rsidRDefault="00B42B89" w:rsidP="00B42B89">
      <w:pPr>
        <w:pStyle w:val="NoSpacing"/>
        <w:rPr>
          <w:rFonts w:ascii="Aptos" w:eastAsia="Times New Roman" w:hAnsi="Aptos" w:cs="Arial"/>
          <w:szCs w:val="18"/>
        </w:rPr>
      </w:pPr>
    </w:p>
    <w:p w14:paraId="2AFF7687" w14:textId="77777777" w:rsidR="00B42B89" w:rsidRPr="000C71CC" w:rsidRDefault="00B42B89" w:rsidP="00B42B89">
      <w:pPr>
        <w:pStyle w:val="NoSpacing"/>
        <w:rPr>
          <w:rFonts w:ascii="Aptos" w:hAnsi="Aptos" w:cs="Arial"/>
          <w:b/>
          <w:szCs w:val="18"/>
        </w:rPr>
      </w:pPr>
      <w:r w:rsidRPr="00483A90">
        <w:rPr>
          <w:rFonts w:ascii="Aptos" w:hAnsi="Aptos" w:cs="Arial"/>
          <w:b/>
          <w:szCs w:val="18"/>
        </w:rPr>
        <w:t>Concluding Remarks</w:t>
      </w:r>
    </w:p>
    <w:p w14:paraId="2572F402" w14:textId="77777777" w:rsidR="00B42B89" w:rsidRPr="00300941" w:rsidRDefault="00B42B89" w:rsidP="00B42B89">
      <w:pPr>
        <w:rPr>
          <w:rFonts w:ascii="Aptos" w:hAnsi="Aptos" w:cs="Arial"/>
          <w:szCs w:val="18"/>
        </w:rPr>
      </w:pPr>
      <w:proofErr w:type="gramStart"/>
      <w:r w:rsidRPr="00300941">
        <w:rPr>
          <w:rFonts w:ascii="Aptos" w:hAnsi="Aptos" w:cs="Arial"/>
          <w:szCs w:val="18"/>
        </w:rPr>
        <w:t>A number of</w:t>
      </w:r>
      <w:proofErr w:type="gramEnd"/>
      <w:r w:rsidRPr="00300941">
        <w:rPr>
          <w:rFonts w:ascii="Aptos" w:hAnsi="Aptos" w:cs="Arial"/>
          <w:szCs w:val="18"/>
        </w:rPr>
        <w:t xml:space="preserve"> key governance issues have been addressed during 2025/26, notably the successful recruitment of </w:t>
      </w:r>
      <w:proofErr w:type="gramStart"/>
      <w:r w:rsidRPr="00300941">
        <w:rPr>
          <w:rFonts w:ascii="Aptos" w:hAnsi="Aptos" w:cs="Arial"/>
          <w:szCs w:val="18"/>
        </w:rPr>
        <w:t>a number of</w:t>
      </w:r>
      <w:proofErr w:type="gramEnd"/>
      <w:r w:rsidRPr="00300941">
        <w:rPr>
          <w:rFonts w:ascii="Aptos" w:hAnsi="Aptos" w:cs="Arial"/>
          <w:szCs w:val="18"/>
        </w:rPr>
        <w:t xml:space="preserve"> chief officers to the council’s Corporate Leadership Team, reassignment of duties and responsibilities of the officers within that team, and progress with delivery of improvements identified in the Best Value Action Plan. These changes and actions alongside other developments referenced throughout this governance statement reflect the determination of both members and officers to improve governance practice, all against a backdrop of ongoing challenges relating to transformation of services and ensuring financial sustainability.</w:t>
      </w:r>
    </w:p>
    <w:p w14:paraId="4607B7D5" w14:textId="77777777" w:rsidR="00B42B89" w:rsidRPr="00300941" w:rsidRDefault="00B42B89" w:rsidP="00B42B89">
      <w:pPr>
        <w:pStyle w:val="ListParagraph"/>
        <w:contextualSpacing/>
        <w:rPr>
          <w:rFonts w:ascii="Aptos" w:hAnsi="Aptos" w:cs="Arial"/>
          <w:szCs w:val="18"/>
        </w:rPr>
      </w:pPr>
    </w:p>
    <w:p w14:paraId="31244EAE" w14:textId="77777777" w:rsidR="00B42B89" w:rsidRPr="00483A90" w:rsidRDefault="00B42B89" w:rsidP="00B42B89">
      <w:pPr>
        <w:pStyle w:val="ListParagraph"/>
        <w:ind w:left="0"/>
        <w:rPr>
          <w:rFonts w:ascii="Aptos" w:hAnsi="Aptos" w:cs="Arial"/>
          <w:szCs w:val="18"/>
        </w:rPr>
      </w:pPr>
      <w:r w:rsidRPr="00300941">
        <w:rPr>
          <w:rFonts w:ascii="Aptos" w:hAnsi="Aptos" w:cs="Arial"/>
          <w:szCs w:val="18"/>
        </w:rPr>
        <w:t>Notwithstanding these challenges we remain committed in our respective roles as Council Leader and Chief Executive to the promotion and application of good governance practice in the delivery of Best Value services to the citizens and communities of Moray.</w:t>
      </w:r>
    </w:p>
    <w:p w14:paraId="58EB3D0E" w14:textId="77777777" w:rsidR="00B42B89" w:rsidRPr="00483A90" w:rsidRDefault="00B42B89" w:rsidP="00B42B89">
      <w:pPr>
        <w:pStyle w:val="ListParagraph"/>
        <w:ind w:left="0"/>
        <w:rPr>
          <w:rFonts w:ascii="Aptos" w:hAnsi="Aptos" w:cs="Arial"/>
          <w:szCs w:val="18"/>
        </w:rPr>
      </w:pPr>
    </w:p>
    <w:p w14:paraId="539225BD" w14:textId="77777777" w:rsidR="00B42B89" w:rsidRPr="00483A90" w:rsidRDefault="00B42B89" w:rsidP="00B42B89">
      <w:pPr>
        <w:pStyle w:val="ListParagraph"/>
        <w:ind w:left="0"/>
        <w:rPr>
          <w:rFonts w:ascii="Aptos" w:hAnsi="Aptos" w:cs="Arial"/>
          <w:szCs w:val="18"/>
        </w:rPr>
      </w:pPr>
    </w:p>
    <w:p w14:paraId="28BEB3D4" w14:textId="77777777" w:rsidR="00B42B89" w:rsidRPr="00483A90" w:rsidRDefault="00B42B89" w:rsidP="00B42B89">
      <w:pPr>
        <w:pStyle w:val="ListParagraph"/>
        <w:ind w:left="0"/>
        <w:rPr>
          <w:rFonts w:ascii="Aptos" w:hAnsi="Aptos" w:cs="Arial"/>
          <w:szCs w:val="18"/>
        </w:rPr>
      </w:pPr>
    </w:p>
    <w:p w14:paraId="3705A2A2" w14:textId="77777777" w:rsidR="00B42B89" w:rsidRDefault="00B42B89" w:rsidP="00B42B89">
      <w:pPr>
        <w:pStyle w:val="ListParagraph"/>
        <w:ind w:left="0"/>
        <w:jc w:val="right"/>
        <w:rPr>
          <w:rFonts w:ascii="Aptos" w:hAnsi="Aptos" w:cs="Arial"/>
          <w:szCs w:val="18"/>
        </w:rPr>
      </w:pPr>
    </w:p>
    <w:p w14:paraId="6E3CF9CA" w14:textId="77777777" w:rsidR="00B42B89" w:rsidRDefault="00B42B89" w:rsidP="00B42B89">
      <w:pPr>
        <w:pStyle w:val="ListParagraph"/>
        <w:ind w:left="0"/>
        <w:jc w:val="right"/>
        <w:rPr>
          <w:rFonts w:ascii="Aptos" w:hAnsi="Aptos" w:cs="Arial"/>
          <w:szCs w:val="18"/>
        </w:rPr>
      </w:pPr>
      <w:r w:rsidRPr="00483A90">
        <w:rPr>
          <w:rFonts w:ascii="Aptos" w:hAnsi="Aptos" w:cs="Arial"/>
          <w:szCs w:val="18"/>
        </w:rPr>
        <w:t>Kathleen Robertson</w:t>
      </w:r>
      <w:r>
        <w:rPr>
          <w:rFonts w:ascii="Aptos" w:hAnsi="Aptos" w:cs="Arial"/>
          <w:szCs w:val="18"/>
        </w:rPr>
        <w:tab/>
      </w:r>
      <w:r>
        <w:rPr>
          <w:rFonts w:ascii="Aptos" w:hAnsi="Aptos" w:cs="Arial"/>
          <w:szCs w:val="18"/>
        </w:rPr>
        <w:tab/>
      </w:r>
      <w:r>
        <w:rPr>
          <w:rFonts w:ascii="Aptos" w:hAnsi="Aptos" w:cs="Arial"/>
          <w:szCs w:val="18"/>
        </w:rPr>
        <w:tab/>
      </w:r>
      <w:r>
        <w:rPr>
          <w:rFonts w:ascii="Aptos" w:hAnsi="Aptos" w:cs="Arial"/>
          <w:szCs w:val="18"/>
        </w:rPr>
        <w:tab/>
      </w:r>
      <w:r w:rsidRPr="00483A90">
        <w:rPr>
          <w:rFonts w:ascii="Aptos" w:hAnsi="Aptos" w:cs="Arial"/>
          <w:szCs w:val="18"/>
        </w:rPr>
        <w:t xml:space="preserve">    </w:t>
      </w:r>
    </w:p>
    <w:p w14:paraId="3447AB87" w14:textId="77777777" w:rsidR="00B42B89" w:rsidRDefault="00B42B89" w:rsidP="00B42B89">
      <w:pPr>
        <w:pStyle w:val="ListParagraph"/>
        <w:ind w:left="0"/>
        <w:jc w:val="right"/>
        <w:rPr>
          <w:rFonts w:ascii="Aptos" w:hAnsi="Aptos" w:cs="Arial"/>
          <w:szCs w:val="18"/>
        </w:rPr>
      </w:pPr>
      <w:r w:rsidRPr="00483A90">
        <w:rPr>
          <w:rFonts w:ascii="Aptos" w:hAnsi="Aptos" w:cs="Arial"/>
          <w:szCs w:val="18"/>
        </w:rPr>
        <w:t xml:space="preserve">Leader of the </w:t>
      </w:r>
      <w:r>
        <w:rPr>
          <w:rFonts w:ascii="Aptos" w:hAnsi="Aptos" w:cs="Arial"/>
          <w:szCs w:val="18"/>
        </w:rPr>
        <w:t>Council</w:t>
      </w:r>
      <w:r>
        <w:rPr>
          <w:rFonts w:ascii="Aptos" w:hAnsi="Aptos" w:cs="Arial"/>
          <w:szCs w:val="18"/>
        </w:rPr>
        <w:tab/>
      </w:r>
      <w:r>
        <w:rPr>
          <w:rFonts w:ascii="Aptos" w:hAnsi="Aptos" w:cs="Arial"/>
          <w:szCs w:val="18"/>
        </w:rPr>
        <w:tab/>
      </w:r>
      <w:r>
        <w:rPr>
          <w:rFonts w:ascii="Aptos" w:hAnsi="Aptos" w:cs="Arial"/>
          <w:szCs w:val="18"/>
        </w:rPr>
        <w:tab/>
      </w:r>
      <w:r>
        <w:rPr>
          <w:rFonts w:ascii="Aptos" w:hAnsi="Aptos" w:cs="Arial"/>
          <w:szCs w:val="18"/>
        </w:rPr>
        <w:tab/>
      </w:r>
    </w:p>
    <w:p w14:paraId="3C8C184F" w14:textId="1CF12B3A" w:rsidR="00B42B89" w:rsidRPr="00300941" w:rsidRDefault="00B42B89" w:rsidP="00B42B89">
      <w:pPr>
        <w:pStyle w:val="ListParagraph"/>
        <w:ind w:left="0"/>
        <w:jc w:val="center"/>
        <w:rPr>
          <w:rFonts w:ascii="Aptos" w:hAnsi="Aptos" w:cs="Arial"/>
          <w:szCs w:val="18"/>
        </w:rPr>
      </w:pPr>
      <w:r>
        <w:rPr>
          <w:rFonts w:ascii="Aptos" w:hAnsi="Aptos" w:cs="Arial"/>
          <w:szCs w:val="18"/>
        </w:rPr>
        <w:t xml:space="preserve">                                              </w:t>
      </w:r>
      <w:r w:rsidR="00EE48F6">
        <w:rPr>
          <w:rFonts w:ascii="Aptos" w:hAnsi="Aptos" w:cs="Arial"/>
          <w:szCs w:val="18"/>
        </w:rPr>
        <w:t xml:space="preserve">                 </w:t>
      </w:r>
      <w:r>
        <w:rPr>
          <w:rFonts w:ascii="Aptos" w:hAnsi="Aptos" w:cs="Arial"/>
          <w:szCs w:val="18"/>
        </w:rPr>
        <w:t xml:space="preserve">     </w:t>
      </w:r>
      <w:r w:rsidR="00970B1F">
        <w:rPr>
          <w:rFonts w:ascii="Aptos" w:hAnsi="Aptos" w:cs="Arial"/>
          <w:szCs w:val="18"/>
        </w:rPr>
        <w:t>30</w:t>
      </w:r>
      <w:r w:rsidRPr="00300941">
        <w:rPr>
          <w:rFonts w:ascii="Aptos" w:hAnsi="Aptos" w:cs="Arial"/>
          <w:szCs w:val="18"/>
        </w:rPr>
        <w:t xml:space="preserve"> September 2026</w:t>
      </w:r>
    </w:p>
    <w:p w14:paraId="658D665D" w14:textId="77777777" w:rsidR="00B42B89" w:rsidRDefault="00B42B89" w:rsidP="00B42B89">
      <w:pPr>
        <w:pStyle w:val="ListParagraph"/>
        <w:ind w:left="0"/>
        <w:rPr>
          <w:rFonts w:ascii="Aptos" w:hAnsi="Aptos" w:cs="Arial"/>
          <w:szCs w:val="18"/>
        </w:rPr>
      </w:pPr>
    </w:p>
    <w:p w14:paraId="7C9CEB8D" w14:textId="77777777" w:rsidR="00B42B89" w:rsidRDefault="00B42B89" w:rsidP="00B42B89">
      <w:pPr>
        <w:pStyle w:val="ListParagraph"/>
        <w:ind w:left="0"/>
        <w:rPr>
          <w:rFonts w:ascii="Aptos" w:hAnsi="Aptos" w:cs="Arial"/>
          <w:szCs w:val="18"/>
        </w:rPr>
      </w:pPr>
    </w:p>
    <w:p w14:paraId="2B058466" w14:textId="77777777" w:rsidR="00B42B89" w:rsidRDefault="00B42B89" w:rsidP="00B42B89">
      <w:pPr>
        <w:pStyle w:val="ListParagraph"/>
        <w:ind w:left="0"/>
        <w:rPr>
          <w:rFonts w:ascii="Aptos" w:hAnsi="Aptos" w:cs="Arial"/>
          <w:szCs w:val="18"/>
        </w:rPr>
      </w:pPr>
    </w:p>
    <w:p w14:paraId="0DB5006B" w14:textId="77777777" w:rsidR="00B42B89" w:rsidRDefault="00B42B89" w:rsidP="00B42B89">
      <w:pPr>
        <w:pStyle w:val="ListParagraph"/>
        <w:ind w:left="0"/>
        <w:jc w:val="right"/>
        <w:rPr>
          <w:rFonts w:ascii="Aptos" w:hAnsi="Aptos" w:cs="Arial"/>
          <w:szCs w:val="18"/>
        </w:rPr>
      </w:pPr>
    </w:p>
    <w:p w14:paraId="73DDC7A8" w14:textId="77777777" w:rsidR="00B42B89" w:rsidRDefault="00B42B89" w:rsidP="00B42B89">
      <w:pPr>
        <w:pStyle w:val="ListParagraph"/>
        <w:ind w:left="0"/>
        <w:jc w:val="right"/>
        <w:rPr>
          <w:rFonts w:ascii="Aptos" w:hAnsi="Aptos" w:cs="Arial"/>
          <w:szCs w:val="18"/>
        </w:rPr>
      </w:pPr>
      <w:r w:rsidRPr="00483A90">
        <w:rPr>
          <w:rFonts w:ascii="Aptos" w:hAnsi="Aptos" w:cs="Arial"/>
          <w:szCs w:val="18"/>
        </w:rPr>
        <w:t xml:space="preserve">Karen Greaves BEM </w:t>
      </w:r>
      <w:r>
        <w:rPr>
          <w:rFonts w:ascii="Aptos" w:hAnsi="Aptos" w:cs="Arial"/>
          <w:szCs w:val="18"/>
        </w:rPr>
        <w:tab/>
      </w:r>
      <w:r>
        <w:rPr>
          <w:rFonts w:ascii="Aptos" w:hAnsi="Aptos" w:cs="Arial"/>
          <w:szCs w:val="18"/>
        </w:rPr>
        <w:tab/>
      </w:r>
      <w:r>
        <w:rPr>
          <w:rFonts w:ascii="Aptos" w:hAnsi="Aptos" w:cs="Arial"/>
          <w:szCs w:val="18"/>
        </w:rPr>
        <w:tab/>
      </w:r>
      <w:r>
        <w:rPr>
          <w:rFonts w:ascii="Aptos" w:hAnsi="Aptos" w:cs="Arial"/>
          <w:szCs w:val="18"/>
        </w:rPr>
        <w:tab/>
      </w:r>
      <w:r w:rsidRPr="00483A90">
        <w:rPr>
          <w:rFonts w:ascii="Aptos" w:hAnsi="Aptos" w:cs="Arial"/>
          <w:szCs w:val="18"/>
        </w:rPr>
        <w:t xml:space="preserve">                          </w:t>
      </w:r>
    </w:p>
    <w:p w14:paraId="1E41807A" w14:textId="3840246D" w:rsidR="00B42B89" w:rsidRDefault="00B42B89" w:rsidP="00B42B89">
      <w:pPr>
        <w:pStyle w:val="ListParagraph"/>
        <w:ind w:left="0"/>
        <w:jc w:val="center"/>
        <w:rPr>
          <w:rFonts w:ascii="Aptos" w:hAnsi="Aptos" w:cs="Arial"/>
          <w:szCs w:val="18"/>
        </w:rPr>
      </w:pPr>
      <w:r>
        <w:rPr>
          <w:rFonts w:ascii="Aptos" w:hAnsi="Aptos" w:cs="Arial"/>
          <w:szCs w:val="18"/>
        </w:rPr>
        <w:t xml:space="preserve">                                  </w:t>
      </w:r>
      <w:r>
        <w:rPr>
          <w:rFonts w:ascii="Aptos" w:hAnsi="Aptos" w:cs="Arial"/>
          <w:szCs w:val="18"/>
        </w:rPr>
        <w:tab/>
        <w:t xml:space="preserve">     </w:t>
      </w:r>
      <w:r w:rsidR="00EE48F6">
        <w:rPr>
          <w:rFonts w:ascii="Aptos" w:hAnsi="Aptos" w:cs="Arial"/>
          <w:szCs w:val="18"/>
        </w:rPr>
        <w:t xml:space="preserve">    </w:t>
      </w:r>
      <w:r w:rsidR="00EE48F6">
        <w:rPr>
          <w:rFonts w:ascii="Aptos" w:hAnsi="Aptos" w:cs="Arial"/>
          <w:szCs w:val="18"/>
        </w:rPr>
        <w:tab/>
        <w:t xml:space="preserve">   </w:t>
      </w:r>
      <w:r w:rsidR="00867CE0">
        <w:rPr>
          <w:rFonts w:ascii="Aptos" w:hAnsi="Aptos" w:cs="Arial"/>
          <w:szCs w:val="18"/>
        </w:rPr>
        <w:t xml:space="preserve"> </w:t>
      </w:r>
      <w:r>
        <w:rPr>
          <w:rFonts w:ascii="Aptos" w:hAnsi="Aptos" w:cs="Arial"/>
          <w:szCs w:val="18"/>
        </w:rPr>
        <w:t>Chief Executive</w:t>
      </w:r>
      <w:r>
        <w:rPr>
          <w:rFonts w:ascii="Aptos" w:hAnsi="Aptos" w:cs="Arial"/>
          <w:szCs w:val="18"/>
        </w:rPr>
        <w:tab/>
      </w:r>
    </w:p>
    <w:p w14:paraId="51EA9951" w14:textId="4DC35BB3" w:rsidR="00B42B89" w:rsidRDefault="00970B1F" w:rsidP="00B42B89">
      <w:pPr>
        <w:pStyle w:val="ListParagraph"/>
        <w:ind w:left="0"/>
        <w:jc w:val="right"/>
        <w:rPr>
          <w:rFonts w:ascii="Aptos" w:hAnsi="Aptos" w:cs="Arial"/>
          <w:szCs w:val="18"/>
        </w:rPr>
      </w:pPr>
      <w:r>
        <w:rPr>
          <w:rFonts w:ascii="Aptos" w:hAnsi="Aptos" w:cs="Arial"/>
          <w:szCs w:val="18"/>
        </w:rPr>
        <w:t>30</w:t>
      </w:r>
      <w:r w:rsidR="00B42B89" w:rsidRPr="00300941">
        <w:rPr>
          <w:rFonts w:ascii="Aptos" w:hAnsi="Aptos" w:cs="Arial"/>
          <w:szCs w:val="18"/>
        </w:rPr>
        <w:t xml:space="preserve"> September 2026</w:t>
      </w:r>
      <w:r w:rsidR="00B42B89">
        <w:rPr>
          <w:rFonts w:ascii="Aptos" w:hAnsi="Aptos" w:cs="Arial"/>
          <w:szCs w:val="18"/>
        </w:rPr>
        <w:tab/>
      </w:r>
      <w:r w:rsidR="00B42B89">
        <w:rPr>
          <w:rFonts w:ascii="Aptos" w:hAnsi="Aptos" w:cs="Arial"/>
          <w:szCs w:val="18"/>
        </w:rPr>
        <w:tab/>
      </w:r>
      <w:r w:rsidR="00B42B89">
        <w:rPr>
          <w:rFonts w:ascii="Aptos" w:hAnsi="Aptos" w:cs="Arial"/>
          <w:szCs w:val="18"/>
        </w:rPr>
        <w:tab/>
      </w:r>
      <w:r w:rsidR="00B42B89">
        <w:rPr>
          <w:rFonts w:ascii="Aptos" w:hAnsi="Aptos" w:cs="Arial"/>
          <w:szCs w:val="18"/>
        </w:rPr>
        <w:tab/>
      </w:r>
    </w:p>
    <w:p w14:paraId="30089FD4" w14:textId="77777777" w:rsidR="00B42B89" w:rsidRDefault="00B42B89" w:rsidP="00B42B89">
      <w:pPr>
        <w:pStyle w:val="ListParagraph"/>
        <w:ind w:left="0"/>
        <w:jc w:val="right"/>
        <w:rPr>
          <w:rFonts w:ascii="Aptos" w:hAnsi="Aptos" w:cs="Arial"/>
          <w:szCs w:val="18"/>
        </w:rPr>
      </w:pPr>
    </w:p>
    <w:p w14:paraId="55E854F7" w14:textId="77777777" w:rsidR="00B42B89" w:rsidRDefault="00B42B89" w:rsidP="00B42B89">
      <w:pPr>
        <w:pStyle w:val="ListParagraph"/>
        <w:ind w:left="0"/>
        <w:jc w:val="right"/>
        <w:rPr>
          <w:rFonts w:ascii="Aptos" w:hAnsi="Aptos" w:cs="Arial"/>
          <w:szCs w:val="18"/>
        </w:rPr>
      </w:pPr>
    </w:p>
    <w:p w14:paraId="4D107679" w14:textId="77777777" w:rsidR="00B42B89" w:rsidRDefault="00B42B89" w:rsidP="00B42B89">
      <w:pPr>
        <w:pStyle w:val="ListParagraph"/>
        <w:ind w:left="0"/>
        <w:jc w:val="right"/>
        <w:rPr>
          <w:rFonts w:ascii="Aptos" w:hAnsi="Aptos" w:cs="Arial"/>
          <w:szCs w:val="18"/>
        </w:rPr>
      </w:pPr>
    </w:p>
    <w:p w14:paraId="7F3A9C05" w14:textId="77777777" w:rsidR="00B42B89" w:rsidRDefault="00B42B89" w:rsidP="00B42B89">
      <w:pPr>
        <w:pStyle w:val="ListParagraph"/>
        <w:ind w:left="0"/>
        <w:rPr>
          <w:rFonts w:ascii="Aptos" w:hAnsi="Aptos" w:cs="Arial"/>
          <w:szCs w:val="18"/>
        </w:rPr>
      </w:pPr>
    </w:p>
    <w:p w14:paraId="06806CD9" w14:textId="77777777" w:rsidR="00B42B89" w:rsidRDefault="00B42B89" w:rsidP="00B42B89"/>
    <w:p w14:paraId="12DF33AB" w14:textId="3A4C6F27" w:rsidR="00C54DAF" w:rsidRPr="001435D3" w:rsidRDefault="00C54DAF" w:rsidP="00FA3811">
      <w:pPr>
        <w:pStyle w:val="Heading1"/>
        <w:jc w:val="right"/>
        <w:rPr>
          <w:rFonts w:ascii="Aptos" w:hAnsi="Aptos"/>
          <w:color w:val="B117B1"/>
          <w:sz w:val="36"/>
          <w:szCs w:val="36"/>
        </w:rPr>
      </w:pPr>
      <w:bookmarkStart w:id="20" w:name="_Toc233115417"/>
      <w:r w:rsidRPr="001435D3">
        <w:rPr>
          <w:rFonts w:ascii="Aptos" w:hAnsi="Aptos"/>
          <w:color w:val="B117B1"/>
          <w:sz w:val="36"/>
          <w:szCs w:val="36"/>
        </w:rPr>
        <w:t>Remuneration Report</w:t>
      </w:r>
      <w:bookmarkEnd w:id="18"/>
      <w:bookmarkEnd w:id="19"/>
      <w:bookmarkEnd w:id="20"/>
    </w:p>
    <w:p w14:paraId="17CDE8E9" w14:textId="77777777" w:rsidR="00C54DAF" w:rsidRPr="003A2349" w:rsidRDefault="00C54DAF" w:rsidP="00A72982">
      <w:pPr>
        <w:jc w:val="both"/>
        <w:rPr>
          <w:rFonts w:ascii="Aptos" w:hAnsi="Aptos" w:cs="Arial"/>
          <w:b/>
          <w:sz w:val="24"/>
          <w:szCs w:val="24"/>
        </w:rPr>
      </w:pPr>
    </w:p>
    <w:p w14:paraId="516CF88D" w14:textId="77777777" w:rsidR="00C54DAF" w:rsidRPr="003A2349" w:rsidRDefault="00C54DAF" w:rsidP="00A72982">
      <w:pPr>
        <w:jc w:val="both"/>
        <w:rPr>
          <w:rFonts w:ascii="Aptos" w:hAnsi="Aptos" w:cs="Arial"/>
          <w:b/>
          <w:szCs w:val="18"/>
        </w:rPr>
      </w:pPr>
      <w:r w:rsidRPr="003A2349">
        <w:rPr>
          <w:rFonts w:ascii="Aptos" w:hAnsi="Aptos" w:cs="Arial"/>
          <w:b/>
          <w:szCs w:val="18"/>
        </w:rPr>
        <w:t>Introduction</w:t>
      </w:r>
    </w:p>
    <w:p w14:paraId="5C88251E" w14:textId="77777777" w:rsidR="00C54DAF" w:rsidRPr="003A2349" w:rsidRDefault="00C54DAF" w:rsidP="00C54DAF">
      <w:pPr>
        <w:ind w:left="720" w:hanging="720"/>
        <w:jc w:val="both"/>
        <w:rPr>
          <w:rFonts w:ascii="Aptos" w:hAnsi="Aptos" w:cs="Arial"/>
          <w:b/>
          <w:szCs w:val="18"/>
        </w:rPr>
      </w:pPr>
      <w:r w:rsidRPr="003A2349">
        <w:rPr>
          <w:rFonts w:ascii="Aptos" w:hAnsi="Aptos" w:cs="Arial"/>
          <w:b/>
          <w:szCs w:val="18"/>
        </w:rPr>
        <w:tab/>
      </w:r>
    </w:p>
    <w:p w14:paraId="6E04DF50" w14:textId="71F6F733" w:rsidR="00C54DAF" w:rsidRPr="003A2349" w:rsidRDefault="00C54DAF" w:rsidP="00A72982">
      <w:pPr>
        <w:jc w:val="both"/>
        <w:rPr>
          <w:rFonts w:ascii="Aptos" w:hAnsi="Aptos" w:cs="Arial"/>
          <w:szCs w:val="18"/>
        </w:rPr>
      </w:pPr>
      <w:r w:rsidRPr="003A2349">
        <w:rPr>
          <w:rFonts w:ascii="Aptos" w:hAnsi="Aptos" w:cs="Arial"/>
          <w:szCs w:val="18"/>
        </w:rPr>
        <w:t xml:space="preserve">The Local Authority Accounts (Scotland) </w:t>
      </w:r>
      <w:r w:rsidR="00556AAE" w:rsidRPr="003A2349">
        <w:rPr>
          <w:rFonts w:ascii="Aptos" w:hAnsi="Aptos" w:cs="Arial"/>
          <w:szCs w:val="18"/>
        </w:rPr>
        <w:t xml:space="preserve">Regulations 2014 </w:t>
      </w:r>
      <w:r w:rsidRPr="003A2349">
        <w:rPr>
          <w:rFonts w:ascii="Aptos" w:hAnsi="Aptos" w:cs="Arial"/>
          <w:szCs w:val="18"/>
        </w:rPr>
        <w:t>require Local Authorities in Scotland to prepare a Remuneration Report as part of the statutory Annual Accounts.</w:t>
      </w:r>
    </w:p>
    <w:p w14:paraId="4BF80416" w14:textId="77777777" w:rsidR="00C54DAF" w:rsidRPr="003A2349" w:rsidRDefault="00C54DAF" w:rsidP="00C54DAF">
      <w:pPr>
        <w:ind w:left="720" w:hanging="720"/>
        <w:jc w:val="both"/>
        <w:rPr>
          <w:rFonts w:ascii="Aptos" w:hAnsi="Aptos" w:cs="Arial"/>
          <w:szCs w:val="18"/>
        </w:rPr>
      </w:pPr>
    </w:p>
    <w:p w14:paraId="04C19BEF" w14:textId="67D42045" w:rsidR="00C54DAF" w:rsidRPr="003A2349" w:rsidRDefault="00C54DAF" w:rsidP="00A72982">
      <w:pPr>
        <w:jc w:val="both"/>
        <w:rPr>
          <w:rFonts w:ascii="Aptos" w:hAnsi="Aptos" w:cs="Arial"/>
          <w:szCs w:val="18"/>
        </w:rPr>
      </w:pPr>
      <w:r w:rsidRPr="003A2349">
        <w:rPr>
          <w:rFonts w:ascii="Aptos" w:hAnsi="Aptos" w:cs="Arial"/>
          <w:szCs w:val="18"/>
        </w:rPr>
        <w:t>All information disclosed in the tables in this Remuneration Report, with the exception of</w:t>
      </w:r>
      <w:r w:rsidR="00982CDE">
        <w:rPr>
          <w:rFonts w:ascii="Aptos" w:hAnsi="Aptos" w:cs="Arial"/>
          <w:szCs w:val="18"/>
        </w:rPr>
        <w:t xml:space="preserve"> Table 2: Remuneration paid to Councillors,</w:t>
      </w:r>
      <w:r w:rsidRPr="003A2349">
        <w:rPr>
          <w:rFonts w:ascii="Aptos" w:hAnsi="Aptos" w:cs="Arial"/>
          <w:szCs w:val="18"/>
        </w:rPr>
        <w:t xml:space="preserve"> the Tiered Contribution Pay Rates table on </w:t>
      </w:r>
      <w:r w:rsidRPr="00731CF2">
        <w:rPr>
          <w:rFonts w:ascii="Aptos" w:hAnsi="Aptos" w:cs="Arial"/>
          <w:szCs w:val="18"/>
        </w:rPr>
        <w:t xml:space="preserve">page </w:t>
      </w:r>
      <w:r w:rsidR="00731CF2" w:rsidRPr="00731CF2">
        <w:rPr>
          <w:rFonts w:ascii="Aptos" w:hAnsi="Aptos" w:cs="Arial"/>
          <w:szCs w:val="18"/>
        </w:rPr>
        <w:t>3</w:t>
      </w:r>
      <w:r w:rsidR="00B51019">
        <w:rPr>
          <w:rFonts w:ascii="Aptos" w:hAnsi="Aptos" w:cs="Arial"/>
          <w:szCs w:val="18"/>
        </w:rPr>
        <w:t>4</w:t>
      </w:r>
      <w:r w:rsidR="00884F70" w:rsidRPr="003A2349">
        <w:rPr>
          <w:rFonts w:ascii="Aptos" w:hAnsi="Aptos" w:cs="Arial"/>
          <w:szCs w:val="18"/>
        </w:rPr>
        <w:t xml:space="preserve"> and the Trade Union disclosures</w:t>
      </w:r>
      <w:r w:rsidR="00A736EF" w:rsidRPr="003A2349">
        <w:rPr>
          <w:rFonts w:ascii="Aptos" w:hAnsi="Aptos" w:cs="Arial"/>
          <w:szCs w:val="18"/>
        </w:rPr>
        <w:t xml:space="preserve"> has been</w:t>
      </w:r>
      <w:r w:rsidRPr="003A2349">
        <w:rPr>
          <w:rFonts w:ascii="Aptos" w:hAnsi="Aptos" w:cs="Arial"/>
          <w:szCs w:val="18"/>
        </w:rPr>
        <w:t xml:space="preserve"> audited by the appointed auditors, </w:t>
      </w:r>
      <w:r w:rsidR="00E05805" w:rsidRPr="003A2349">
        <w:rPr>
          <w:rFonts w:ascii="Aptos" w:hAnsi="Aptos" w:cs="Arial"/>
          <w:szCs w:val="18"/>
        </w:rPr>
        <w:t>Grant Thornton UK LLP</w:t>
      </w:r>
      <w:r w:rsidR="00B26615" w:rsidRPr="003A2349">
        <w:rPr>
          <w:rFonts w:ascii="Aptos" w:hAnsi="Aptos" w:cs="Arial"/>
          <w:szCs w:val="18"/>
        </w:rPr>
        <w:t>,</w:t>
      </w:r>
      <w:r w:rsidRPr="003A2349">
        <w:rPr>
          <w:rFonts w:ascii="Aptos" w:hAnsi="Aptos" w:cs="Arial"/>
          <w:szCs w:val="18"/>
        </w:rPr>
        <w:t xml:space="preserve"> and the information reviewed by them to ensure it is consistent with other sections of the Annual Accounts.</w:t>
      </w:r>
    </w:p>
    <w:p w14:paraId="1287CE6F" w14:textId="77777777" w:rsidR="00C54DAF" w:rsidRPr="003A2349" w:rsidRDefault="00C54DAF" w:rsidP="00C54DAF">
      <w:pPr>
        <w:ind w:left="720" w:hanging="720"/>
        <w:jc w:val="both"/>
        <w:rPr>
          <w:rFonts w:ascii="Aptos" w:hAnsi="Aptos" w:cs="Arial"/>
          <w:szCs w:val="18"/>
        </w:rPr>
      </w:pPr>
    </w:p>
    <w:p w14:paraId="7F072B0C" w14:textId="1E9C8AF7" w:rsidR="00C54DAF" w:rsidRPr="003A2349" w:rsidRDefault="00C54DAF" w:rsidP="007F42C3">
      <w:pPr>
        <w:jc w:val="both"/>
        <w:rPr>
          <w:rFonts w:ascii="Aptos" w:hAnsi="Aptos" w:cs="Arial"/>
          <w:b/>
          <w:szCs w:val="18"/>
        </w:rPr>
      </w:pPr>
      <w:r w:rsidRPr="003A2349">
        <w:rPr>
          <w:rFonts w:ascii="Aptos" w:hAnsi="Aptos" w:cs="Arial"/>
          <w:b/>
          <w:szCs w:val="18"/>
        </w:rPr>
        <w:t xml:space="preserve">Remuneration Policy for the Leader of the </w:t>
      </w:r>
      <w:r w:rsidR="0020170B" w:rsidRPr="003A2349">
        <w:rPr>
          <w:rFonts w:ascii="Aptos" w:hAnsi="Aptos" w:cs="Arial"/>
          <w:b/>
          <w:szCs w:val="18"/>
        </w:rPr>
        <w:t>Council</w:t>
      </w:r>
      <w:r w:rsidRPr="003A2349">
        <w:rPr>
          <w:rFonts w:ascii="Aptos" w:hAnsi="Aptos" w:cs="Arial"/>
          <w:b/>
          <w:szCs w:val="18"/>
        </w:rPr>
        <w:t xml:space="preserve">, the </w:t>
      </w:r>
      <w:r w:rsidR="000B3360" w:rsidRPr="003A2349">
        <w:rPr>
          <w:rFonts w:ascii="Aptos" w:hAnsi="Aptos" w:cs="Arial"/>
          <w:b/>
          <w:szCs w:val="18"/>
        </w:rPr>
        <w:t>Civic Leader</w:t>
      </w:r>
      <w:r w:rsidRPr="003A2349">
        <w:rPr>
          <w:rFonts w:ascii="Aptos" w:hAnsi="Aptos" w:cs="Arial"/>
          <w:b/>
          <w:szCs w:val="18"/>
        </w:rPr>
        <w:t xml:space="preserve"> and Senior </w:t>
      </w:r>
      <w:r w:rsidR="0020170B" w:rsidRPr="003A2349">
        <w:rPr>
          <w:rFonts w:ascii="Aptos" w:hAnsi="Aptos" w:cs="Arial"/>
          <w:b/>
          <w:szCs w:val="18"/>
        </w:rPr>
        <w:t>Council</w:t>
      </w:r>
      <w:r w:rsidRPr="003A2349">
        <w:rPr>
          <w:rFonts w:ascii="Aptos" w:hAnsi="Aptos" w:cs="Arial"/>
          <w:b/>
          <w:szCs w:val="18"/>
        </w:rPr>
        <w:t>lors</w:t>
      </w:r>
    </w:p>
    <w:p w14:paraId="510B6A70" w14:textId="77777777" w:rsidR="00C54DAF" w:rsidRPr="003A2349" w:rsidRDefault="00C54DAF" w:rsidP="00C54DAF">
      <w:pPr>
        <w:ind w:left="720" w:hanging="720"/>
        <w:jc w:val="both"/>
        <w:rPr>
          <w:rFonts w:ascii="Aptos" w:hAnsi="Aptos" w:cs="Arial"/>
          <w:b/>
          <w:szCs w:val="18"/>
        </w:rPr>
      </w:pPr>
    </w:p>
    <w:p w14:paraId="60A17BB0" w14:textId="467F5DF8" w:rsidR="00893481" w:rsidRPr="003A2349" w:rsidRDefault="00893481" w:rsidP="00893481">
      <w:pPr>
        <w:jc w:val="both"/>
        <w:rPr>
          <w:rFonts w:ascii="Aptos" w:hAnsi="Aptos" w:cs="Arial"/>
          <w:szCs w:val="18"/>
        </w:rPr>
      </w:pPr>
      <w:r w:rsidRPr="003A2349">
        <w:rPr>
          <w:rFonts w:ascii="Aptos" w:hAnsi="Aptos" w:cs="Arial"/>
          <w:szCs w:val="18"/>
        </w:rPr>
        <w:t>The annual salary of the Leader of the Council and the upper limit for the annual salary of the Civic Leader are set out by the Scottish Government in terms of the Local Governance (Scotland) Act 2004 (Remuneration) Amendment Regulations 202</w:t>
      </w:r>
      <w:r>
        <w:rPr>
          <w:rFonts w:ascii="Aptos" w:hAnsi="Aptos" w:cs="Arial"/>
          <w:szCs w:val="18"/>
        </w:rPr>
        <w:t xml:space="preserve">5 </w:t>
      </w:r>
      <w:r w:rsidRPr="003A2349">
        <w:rPr>
          <w:rFonts w:ascii="Aptos" w:hAnsi="Aptos" w:cs="Arial"/>
          <w:szCs w:val="18"/>
        </w:rPr>
        <w:t>(SSI No. 202</w:t>
      </w:r>
      <w:r>
        <w:rPr>
          <w:rFonts w:ascii="Aptos" w:hAnsi="Aptos" w:cs="Arial"/>
          <w:szCs w:val="18"/>
        </w:rPr>
        <w:t>5</w:t>
      </w:r>
      <w:r w:rsidRPr="003A2349">
        <w:rPr>
          <w:rFonts w:ascii="Aptos" w:hAnsi="Aptos" w:cs="Arial"/>
          <w:szCs w:val="18"/>
        </w:rPr>
        <w:t>/</w:t>
      </w:r>
      <w:r>
        <w:rPr>
          <w:rFonts w:ascii="Aptos" w:hAnsi="Aptos" w:cs="Arial"/>
          <w:szCs w:val="18"/>
        </w:rPr>
        <w:t>8</w:t>
      </w:r>
      <w:r w:rsidRPr="003A2349">
        <w:rPr>
          <w:rFonts w:ascii="Aptos" w:hAnsi="Aptos" w:cs="Arial"/>
          <w:szCs w:val="18"/>
        </w:rPr>
        <w:t>) which amended the Local Governance (Scotland) Act 2004 (Remuneration) Amendment Regulations 202</w:t>
      </w:r>
      <w:r>
        <w:rPr>
          <w:rFonts w:ascii="Aptos" w:hAnsi="Aptos" w:cs="Arial"/>
          <w:szCs w:val="18"/>
        </w:rPr>
        <w:t>4</w:t>
      </w:r>
      <w:r w:rsidRPr="003A2349">
        <w:rPr>
          <w:rFonts w:ascii="Aptos" w:hAnsi="Aptos" w:cs="Arial"/>
          <w:szCs w:val="18"/>
        </w:rPr>
        <w:t xml:space="preserve"> (SSI No. 202</w:t>
      </w:r>
      <w:r>
        <w:rPr>
          <w:rFonts w:ascii="Aptos" w:hAnsi="Aptos" w:cs="Arial"/>
          <w:szCs w:val="18"/>
        </w:rPr>
        <w:t>4</w:t>
      </w:r>
      <w:r w:rsidRPr="003A2349">
        <w:rPr>
          <w:rFonts w:ascii="Aptos" w:hAnsi="Aptos" w:cs="Arial"/>
          <w:szCs w:val="18"/>
        </w:rPr>
        <w:t>/</w:t>
      </w:r>
      <w:r>
        <w:rPr>
          <w:rFonts w:ascii="Aptos" w:hAnsi="Aptos" w:cs="Arial"/>
          <w:szCs w:val="18"/>
        </w:rPr>
        <w:t>24</w:t>
      </w:r>
      <w:r w:rsidRPr="003A2349">
        <w:rPr>
          <w:rFonts w:ascii="Aptos" w:hAnsi="Aptos" w:cs="Arial"/>
          <w:szCs w:val="18"/>
        </w:rPr>
        <w:t xml:space="preserve">). The salary for the Leader of the Council is </w:t>
      </w:r>
      <w:r>
        <w:rPr>
          <w:rFonts w:ascii="Aptos" w:hAnsi="Aptos" w:cs="Arial"/>
          <w:szCs w:val="18"/>
        </w:rPr>
        <w:t xml:space="preserve">£50,063 </w:t>
      </w:r>
      <w:r w:rsidRPr="003A2349">
        <w:rPr>
          <w:rFonts w:ascii="Aptos" w:hAnsi="Aptos" w:cs="Arial"/>
          <w:szCs w:val="18"/>
        </w:rPr>
        <w:t>per annum (202</w:t>
      </w:r>
      <w:r>
        <w:rPr>
          <w:rFonts w:ascii="Aptos" w:hAnsi="Aptos" w:cs="Arial"/>
          <w:szCs w:val="18"/>
        </w:rPr>
        <w:t>4</w:t>
      </w:r>
      <w:r w:rsidRPr="003A2349">
        <w:rPr>
          <w:rFonts w:ascii="Aptos" w:hAnsi="Aptos" w:cs="Arial"/>
          <w:szCs w:val="18"/>
        </w:rPr>
        <w:t>/2</w:t>
      </w:r>
      <w:r>
        <w:rPr>
          <w:rFonts w:ascii="Aptos" w:hAnsi="Aptos" w:cs="Arial"/>
          <w:szCs w:val="18"/>
        </w:rPr>
        <w:t>5</w:t>
      </w:r>
      <w:r w:rsidRPr="003A2349">
        <w:rPr>
          <w:rFonts w:ascii="Aptos" w:hAnsi="Aptos" w:cs="Arial"/>
          <w:szCs w:val="18"/>
        </w:rPr>
        <w:t xml:space="preserve"> £3</w:t>
      </w:r>
      <w:r>
        <w:rPr>
          <w:rFonts w:ascii="Aptos" w:hAnsi="Aptos" w:cs="Arial"/>
          <w:szCs w:val="18"/>
        </w:rPr>
        <w:t>5,580</w:t>
      </w:r>
      <w:r w:rsidRPr="003A2349">
        <w:rPr>
          <w:rFonts w:ascii="Aptos" w:hAnsi="Aptos" w:cs="Arial"/>
          <w:szCs w:val="18"/>
        </w:rPr>
        <w:t>) and for the Civic Leader is £</w:t>
      </w:r>
      <w:r>
        <w:rPr>
          <w:rFonts w:ascii="Aptos" w:hAnsi="Aptos" w:cs="Arial"/>
          <w:szCs w:val="18"/>
        </w:rPr>
        <w:t xml:space="preserve">37,548 </w:t>
      </w:r>
      <w:r w:rsidRPr="003A2349">
        <w:rPr>
          <w:rFonts w:ascii="Aptos" w:hAnsi="Aptos" w:cs="Arial"/>
          <w:szCs w:val="18"/>
        </w:rPr>
        <w:t>per annum (202</w:t>
      </w:r>
      <w:r>
        <w:rPr>
          <w:rFonts w:ascii="Aptos" w:hAnsi="Aptos" w:cs="Arial"/>
          <w:szCs w:val="18"/>
        </w:rPr>
        <w:t>4</w:t>
      </w:r>
      <w:r w:rsidRPr="003A2349">
        <w:rPr>
          <w:rFonts w:ascii="Aptos" w:hAnsi="Aptos" w:cs="Arial"/>
          <w:szCs w:val="18"/>
        </w:rPr>
        <w:t>/2</w:t>
      </w:r>
      <w:r>
        <w:rPr>
          <w:rFonts w:ascii="Aptos" w:hAnsi="Aptos" w:cs="Arial"/>
          <w:szCs w:val="18"/>
        </w:rPr>
        <w:t>5</w:t>
      </w:r>
      <w:r w:rsidRPr="003A2349">
        <w:rPr>
          <w:rFonts w:ascii="Aptos" w:hAnsi="Aptos" w:cs="Arial"/>
          <w:szCs w:val="18"/>
        </w:rPr>
        <w:t xml:space="preserve"> £2</w:t>
      </w:r>
      <w:r>
        <w:rPr>
          <w:rFonts w:ascii="Aptos" w:hAnsi="Aptos" w:cs="Arial"/>
          <w:szCs w:val="18"/>
        </w:rPr>
        <w:t>6,686</w:t>
      </w:r>
      <w:r w:rsidRPr="00893481">
        <w:rPr>
          <w:rFonts w:ascii="Aptos" w:hAnsi="Aptos" w:cs="Arial"/>
          <w:szCs w:val="18"/>
        </w:rPr>
        <w:t xml:space="preserve">). </w:t>
      </w:r>
      <w:r w:rsidRPr="00893481">
        <w:rPr>
          <w:rFonts w:ascii="Aptos" w:hAnsi="Aptos" w:cs="Arial"/>
          <w:color w:val="1E1E1E"/>
          <w:shd w:val="clear" w:color="auto" w:fill="FFFFFF"/>
        </w:rPr>
        <w:t xml:space="preserve">The regulations provided for the local authorities currently falling under Band A to be moved to Band B and for an increase to </w:t>
      </w:r>
      <w:r w:rsidR="002B49A2">
        <w:rPr>
          <w:rFonts w:ascii="Aptos" w:hAnsi="Aptos" w:cs="Arial"/>
          <w:color w:val="1E1E1E"/>
          <w:shd w:val="clear" w:color="auto" w:fill="FFFFFF"/>
        </w:rPr>
        <w:t>ten</w:t>
      </w:r>
      <w:r w:rsidRPr="00893481">
        <w:rPr>
          <w:rFonts w:ascii="Aptos" w:hAnsi="Aptos" w:cs="Arial"/>
          <w:color w:val="1E1E1E"/>
          <w:shd w:val="clear" w:color="auto" w:fill="FFFFFF"/>
        </w:rPr>
        <w:t xml:space="preserve"> of the maximum number of Senior Councillors in certain local authorities.</w:t>
      </w:r>
    </w:p>
    <w:p w14:paraId="00851C95" w14:textId="77777777" w:rsidR="00C54DAF" w:rsidRPr="003A2349" w:rsidRDefault="00C54DAF" w:rsidP="00C54DAF">
      <w:pPr>
        <w:jc w:val="both"/>
        <w:rPr>
          <w:rFonts w:ascii="Aptos" w:hAnsi="Aptos" w:cs="Arial"/>
          <w:szCs w:val="18"/>
        </w:rPr>
      </w:pPr>
    </w:p>
    <w:p w14:paraId="0DA62260" w14:textId="2931FAFD" w:rsidR="00C54DAF" w:rsidRPr="003A2349" w:rsidRDefault="00C54DAF" w:rsidP="00A72982">
      <w:pPr>
        <w:jc w:val="both"/>
        <w:rPr>
          <w:rFonts w:ascii="Aptos" w:hAnsi="Aptos" w:cs="Arial"/>
          <w:szCs w:val="18"/>
        </w:rPr>
      </w:pPr>
      <w:r w:rsidRPr="003A2349">
        <w:rPr>
          <w:rFonts w:ascii="Aptos" w:hAnsi="Aptos" w:cs="Arial"/>
          <w:szCs w:val="18"/>
        </w:rPr>
        <w:t>In terms of the same Regula</w:t>
      </w:r>
      <w:r w:rsidR="000B3360" w:rsidRPr="003A2349">
        <w:rPr>
          <w:rFonts w:ascii="Aptos" w:hAnsi="Aptos" w:cs="Arial"/>
          <w:szCs w:val="18"/>
        </w:rPr>
        <w:t xml:space="preserve">tions, </w:t>
      </w:r>
      <w:r w:rsidRPr="003A2349">
        <w:rPr>
          <w:rFonts w:ascii="Aptos" w:hAnsi="Aptos" w:cs="Arial"/>
          <w:szCs w:val="18"/>
        </w:rPr>
        <w:t xml:space="preserve">Moray </w:t>
      </w:r>
      <w:r w:rsidR="0020170B" w:rsidRPr="003A2349">
        <w:rPr>
          <w:rFonts w:ascii="Aptos" w:hAnsi="Aptos" w:cs="Arial"/>
          <w:szCs w:val="18"/>
        </w:rPr>
        <w:t>Council</w:t>
      </w:r>
      <w:r w:rsidR="000B3360" w:rsidRPr="003A2349">
        <w:rPr>
          <w:rFonts w:ascii="Aptos" w:hAnsi="Aptos" w:cs="Arial"/>
          <w:szCs w:val="18"/>
        </w:rPr>
        <w:t xml:space="preserve"> can</w:t>
      </w:r>
      <w:r w:rsidRPr="003A2349">
        <w:rPr>
          <w:rFonts w:ascii="Aptos" w:hAnsi="Aptos" w:cs="Arial"/>
          <w:szCs w:val="18"/>
        </w:rPr>
        <w:t xml:space="preserve"> </w:t>
      </w:r>
      <w:r w:rsidR="00893481">
        <w:rPr>
          <w:rFonts w:ascii="Aptos" w:hAnsi="Aptos" w:cs="Arial"/>
          <w:szCs w:val="18"/>
        </w:rPr>
        <w:t xml:space="preserve">now </w:t>
      </w:r>
      <w:r w:rsidRPr="003A2349">
        <w:rPr>
          <w:rFonts w:ascii="Aptos" w:hAnsi="Aptos" w:cs="Arial"/>
          <w:szCs w:val="18"/>
        </w:rPr>
        <w:t xml:space="preserve">nominate up to </w:t>
      </w:r>
      <w:r w:rsidR="002B49A2">
        <w:rPr>
          <w:rFonts w:ascii="Aptos" w:hAnsi="Aptos" w:cs="Arial"/>
          <w:szCs w:val="18"/>
        </w:rPr>
        <w:t>ten</w:t>
      </w:r>
      <w:r w:rsidR="00893481">
        <w:rPr>
          <w:rFonts w:ascii="Aptos" w:hAnsi="Aptos" w:cs="Arial"/>
          <w:szCs w:val="18"/>
        </w:rPr>
        <w:t xml:space="preserve"> </w:t>
      </w:r>
      <w:r w:rsidRPr="003A2349">
        <w:rPr>
          <w:rFonts w:ascii="Aptos" w:hAnsi="Aptos" w:cs="Arial"/>
          <w:szCs w:val="18"/>
        </w:rPr>
        <w:t xml:space="preserve">Senior </w:t>
      </w:r>
      <w:r w:rsidR="0020170B" w:rsidRPr="003A2349">
        <w:rPr>
          <w:rFonts w:ascii="Aptos" w:hAnsi="Aptos" w:cs="Arial"/>
          <w:szCs w:val="18"/>
        </w:rPr>
        <w:t>Council</w:t>
      </w:r>
      <w:r w:rsidRPr="003A2349">
        <w:rPr>
          <w:rFonts w:ascii="Aptos" w:hAnsi="Aptos" w:cs="Arial"/>
          <w:szCs w:val="18"/>
        </w:rPr>
        <w:t xml:space="preserve">lors (in addition to the Leader of the </w:t>
      </w:r>
      <w:r w:rsidR="0020170B" w:rsidRPr="003A2349">
        <w:rPr>
          <w:rFonts w:ascii="Aptos" w:hAnsi="Aptos" w:cs="Arial"/>
          <w:szCs w:val="18"/>
        </w:rPr>
        <w:t>Council</w:t>
      </w:r>
      <w:r w:rsidRPr="003A2349">
        <w:rPr>
          <w:rFonts w:ascii="Aptos" w:hAnsi="Aptos" w:cs="Arial"/>
          <w:szCs w:val="18"/>
        </w:rPr>
        <w:t xml:space="preserve"> and the </w:t>
      </w:r>
      <w:r w:rsidR="000B3360" w:rsidRPr="003A2349">
        <w:rPr>
          <w:rFonts w:ascii="Aptos" w:hAnsi="Aptos" w:cs="Arial"/>
          <w:szCs w:val="18"/>
        </w:rPr>
        <w:t>Civic Leader</w:t>
      </w:r>
      <w:r w:rsidRPr="003A2349">
        <w:rPr>
          <w:rFonts w:ascii="Aptos" w:hAnsi="Aptos" w:cs="Arial"/>
          <w:szCs w:val="18"/>
        </w:rPr>
        <w:t xml:space="preserve">) whose salaries in aggregate must not exceed a specified amount, </w:t>
      </w:r>
      <w:r w:rsidRPr="0012437E">
        <w:rPr>
          <w:rFonts w:ascii="Aptos" w:hAnsi="Aptos" w:cs="Arial"/>
          <w:szCs w:val="18"/>
        </w:rPr>
        <w:t xml:space="preserve">currently </w:t>
      </w:r>
      <w:r w:rsidRPr="002B49A2">
        <w:rPr>
          <w:rFonts w:ascii="Aptos" w:hAnsi="Aptos" w:cs="Arial"/>
          <w:szCs w:val="18"/>
        </w:rPr>
        <w:t>£</w:t>
      </w:r>
      <w:r w:rsidR="000B6F10" w:rsidRPr="002B49A2">
        <w:rPr>
          <w:rFonts w:ascii="Aptos" w:hAnsi="Aptos" w:cs="Arial"/>
          <w:szCs w:val="18"/>
        </w:rPr>
        <w:t>317,6</w:t>
      </w:r>
      <w:r w:rsidR="002B49A2" w:rsidRPr="002B49A2">
        <w:rPr>
          <w:rFonts w:ascii="Aptos" w:hAnsi="Aptos" w:cs="Arial"/>
          <w:szCs w:val="18"/>
        </w:rPr>
        <w:t>50</w:t>
      </w:r>
      <w:r w:rsidR="002B49A2">
        <w:rPr>
          <w:rFonts w:ascii="Aptos" w:hAnsi="Aptos" w:cs="Arial"/>
          <w:szCs w:val="18"/>
        </w:rPr>
        <w:t xml:space="preserve"> </w:t>
      </w:r>
      <w:r w:rsidR="00C65BDB" w:rsidRPr="000B6F10">
        <w:rPr>
          <w:rFonts w:ascii="Aptos" w:hAnsi="Aptos" w:cs="Arial"/>
          <w:szCs w:val="18"/>
        </w:rPr>
        <w:t>(</w:t>
      </w:r>
      <w:r w:rsidRPr="000B6F10">
        <w:rPr>
          <w:rFonts w:ascii="Aptos" w:hAnsi="Aptos" w:cs="Arial"/>
          <w:szCs w:val="18"/>
        </w:rPr>
        <w:t>20</w:t>
      </w:r>
      <w:r w:rsidR="00A823FC" w:rsidRPr="000B6F10">
        <w:rPr>
          <w:rFonts w:ascii="Aptos" w:hAnsi="Aptos" w:cs="Arial"/>
          <w:szCs w:val="18"/>
        </w:rPr>
        <w:t>2</w:t>
      </w:r>
      <w:r w:rsidR="000B6F10" w:rsidRPr="000B6F10">
        <w:rPr>
          <w:rFonts w:ascii="Aptos" w:hAnsi="Aptos" w:cs="Arial"/>
          <w:szCs w:val="18"/>
        </w:rPr>
        <w:t>4/25</w:t>
      </w:r>
      <w:r w:rsidRPr="000B6F10">
        <w:rPr>
          <w:rFonts w:ascii="Aptos" w:hAnsi="Aptos" w:cs="Arial"/>
          <w:szCs w:val="18"/>
        </w:rPr>
        <w:t xml:space="preserve"> £</w:t>
      </w:r>
      <w:r w:rsidR="000B6F10" w:rsidRPr="000B6F10">
        <w:rPr>
          <w:rFonts w:ascii="Aptos" w:hAnsi="Aptos" w:cs="Arial"/>
          <w:szCs w:val="18"/>
        </w:rPr>
        <w:t>216,135</w:t>
      </w:r>
      <w:r w:rsidRPr="000B6F10">
        <w:rPr>
          <w:rFonts w:ascii="Aptos" w:hAnsi="Aptos" w:cs="Arial"/>
          <w:szCs w:val="18"/>
        </w:rPr>
        <w:t>)</w:t>
      </w:r>
      <w:r w:rsidRPr="003A2349">
        <w:rPr>
          <w:rFonts w:ascii="Aptos" w:hAnsi="Aptos" w:cs="Arial"/>
          <w:szCs w:val="18"/>
        </w:rPr>
        <w:t xml:space="preserve"> and whose salaries individually must be on a specified scale, currently</w:t>
      </w:r>
      <w:r w:rsidR="00C65BDB" w:rsidRPr="003A2349">
        <w:rPr>
          <w:rFonts w:ascii="Aptos" w:hAnsi="Aptos" w:cs="Arial"/>
          <w:szCs w:val="18"/>
        </w:rPr>
        <w:t xml:space="preserve"> </w:t>
      </w:r>
      <w:bookmarkStart w:id="21" w:name="_Hlk192681041"/>
      <w:r w:rsidR="00C65BDB" w:rsidRPr="003A2349">
        <w:rPr>
          <w:rFonts w:ascii="Aptos" w:hAnsi="Aptos" w:cs="Arial"/>
          <w:szCs w:val="18"/>
        </w:rPr>
        <w:t>£</w:t>
      </w:r>
      <w:r w:rsidR="00743709">
        <w:rPr>
          <w:rFonts w:ascii="Aptos" w:hAnsi="Aptos" w:cs="Arial"/>
          <w:szCs w:val="18"/>
        </w:rPr>
        <w:t>25,982 to £37,548</w:t>
      </w:r>
      <w:r w:rsidR="00721349">
        <w:rPr>
          <w:rFonts w:ascii="Aptos" w:hAnsi="Aptos" w:cs="Arial"/>
          <w:szCs w:val="18"/>
        </w:rPr>
        <w:t xml:space="preserve"> </w:t>
      </w:r>
      <w:bookmarkEnd w:id="21"/>
      <w:r w:rsidRPr="003A2349">
        <w:rPr>
          <w:rFonts w:ascii="Aptos" w:hAnsi="Aptos" w:cs="Arial"/>
          <w:szCs w:val="18"/>
        </w:rPr>
        <w:t>(20</w:t>
      </w:r>
      <w:r w:rsidR="00A823FC" w:rsidRPr="003A2349">
        <w:rPr>
          <w:rFonts w:ascii="Aptos" w:hAnsi="Aptos" w:cs="Arial"/>
          <w:szCs w:val="18"/>
        </w:rPr>
        <w:t>2</w:t>
      </w:r>
      <w:r w:rsidR="00743709">
        <w:rPr>
          <w:rFonts w:ascii="Aptos" w:hAnsi="Aptos" w:cs="Arial"/>
          <w:szCs w:val="18"/>
        </w:rPr>
        <w:t>4</w:t>
      </w:r>
      <w:r w:rsidRPr="003A2349">
        <w:rPr>
          <w:rFonts w:ascii="Aptos" w:hAnsi="Aptos" w:cs="Arial"/>
          <w:szCs w:val="18"/>
        </w:rPr>
        <w:t>/</w:t>
      </w:r>
      <w:r w:rsidR="000D75A7" w:rsidRPr="003A2349">
        <w:rPr>
          <w:rFonts w:ascii="Aptos" w:hAnsi="Aptos" w:cs="Arial"/>
          <w:szCs w:val="18"/>
        </w:rPr>
        <w:t>2</w:t>
      </w:r>
      <w:r w:rsidR="00743709">
        <w:rPr>
          <w:rFonts w:ascii="Aptos" w:hAnsi="Aptos" w:cs="Arial"/>
          <w:szCs w:val="18"/>
        </w:rPr>
        <w:t>5</w:t>
      </w:r>
      <w:r w:rsidRPr="003A2349">
        <w:rPr>
          <w:rFonts w:ascii="Aptos" w:hAnsi="Aptos" w:cs="Arial"/>
          <w:szCs w:val="18"/>
        </w:rPr>
        <w:t xml:space="preserve"> </w:t>
      </w:r>
      <w:r w:rsidR="00AA739A" w:rsidRPr="003A2349">
        <w:rPr>
          <w:rFonts w:ascii="Aptos" w:hAnsi="Aptos" w:cs="Arial"/>
          <w:szCs w:val="18"/>
        </w:rPr>
        <w:t>£2</w:t>
      </w:r>
      <w:r w:rsidR="00743709">
        <w:rPr>
          <w:rFonts w:ascii="Aptos" w:hAnsi="Aptos" w:cs="Arial"/>
          <w:szCs w:val="18"/>
        </w:rPr>
        <w:t>1,345</w:t>
      </w:r>
      <w:r w:rsidR="00AA739A" w:rsidRPr="003A2349">
        <w:rPr>
          <w:rFonts w:ascii="Aptos" w:hAnsi="Aptos" w:cs="Arial"/>
          <w:szCs w:val="18"/>
        </w:rPr>
        <w:t xml:space="preserve"> to £2</w:t>
      </w:r>
      <w:r w:rsidR="00743709">
        <w:rPr>
          <w:rFonts w:ascii="Aptos" w:hAnsi="Aptos" w:cs="Arial"/>
          <w:szCs w:val="18"/>
        </w:rPr>
        <w:t>6,686</w:t>
      </w:r>
      <w:r w:rsidRPr="003A2349">
        <w:rPr>
          <w:rFonts w:ascii="Aptos" w:hAnsi="Aptos" w:cs="Arial"/>
          <w:szCs w:val="18"/>
        </w:rPr>
        <w:t xml:space="preserve">).  </w:t>
      </w:r>
    </w:p>
    <w:p w14:paraId="398170BA" w14:textId="77777777" w:rsidR="00C54DAF" w:rsidRPr="003A2349" w:rsidRDefault="00C54DAF" w:rsidP="00A72982">
      <w:pPr>
        <w:jc w:val="both"/>
        <w:rPr>
          <w:rFonts w:ascii="Aptos" w:hAnsi="Aptos" w:cs="Arial"/>
          <w:szCs w:val="18"/>
        </w:rPr>
      </w:pPr>
    </w:p>
    <w:p w14:paraId="35CE6939" w14:textId="3AC9B8F4" w:rsidR="00C54DAF" w:rsidRPr="003A2349" w:rsidRDefault="00C54DAF" w:rsidP="00A72982">
      <w:pPr>
        <w:pStyle w:val="NoSpacing"/>
        <w:jc w:val="both"/>
        <w:rPr>
          <w:rFonts w:ascii="Aptos" w:hAnsi="Aptos"/>
          <w:szCs w:val="18"/>
        </w:rPr>
      </w:pPr>
      <w:r w:rsidRPr="003A2349">
        <w:rPr>
          <w:rFonts w:ascii="Aptos" w:hAnsi="Aptos"/>
          <w:szCs w:val="18"/>
        </w:rPr>
        <w:t xml:space="preserve">In addition to the </w:t>
      </w:r>
      <w:r w:rsidR="00F50F8B" w:rsidRPr="003A2349">
        <w:rPr>
          <w:rFonts w:ascii="Aptos" w:hAnsi="Aptos"/>
          <w:szCs w:val="18"/>
        </w:rPr>
        <w:t xml:space="preserve">Senior </w:t>
      </w:r>
      <w:r w:rsidR="0020170B" w:rsidRPr="003A2349">
        <w:rPr>
          <w:rFonts w:ascii="Aptos" w:hAnsi="Aptos"/>
          <w:szCs w:val="18"/>
        </w:rPr>
        <w:t>Council</w:t>
      </w:r>
      <w:r w:rsidRPr="003A2349">
        <w:rPr>
          <w:rFonts w:ascii="Aptos" w:hAnsi="Aptos"/>
          <w:szCs w:val="18"/>
        </w:rPr>
        <w:t xml:space="preserve">lors of the </w:t>
      </w:r>
      <w:r w:rsidR="0020170B" w:rsidRPr="003A2349">
        <w:rPr>
          <w:rFonts w:ascii="Aptos" w:hAnsi="Aptos"/>
          <w:szCs w:val="18"/>
        </w:rPr>
        <w:t>Council</w:t>
      </w:r>
      <w:r w:rsidRPr="003A2349">
        <w:rPr>
          <w:rFonts w:ascii="Aptos" w:hAnsi="Aptos"/>
          <w:szCs w:val="18"/>
        </w:rPr>
        <w:t xml:space="preserve">, the Regulations also set out the remuneration payable to </w:t>
      </w:r>
      <w:r w:rsidR="0020170B" w:rsidRPr="003A2349">
        <w:rPr>
          <w:rFonts w:ascii="Aptos" w:hAnsi="Aptos"/>
          <w:szCs w:val="18"/>
        </w:rPr>
        <w:t>Council</w:t>
      </w:r>
      <w:r w:rsidRPr="003A2349">
        <w:rPr>
          <w:rFonts w:ascii="Aptos" w:hAnsi="Aptos"/>
          <w:szCs w:val="18"/>
        </w:rPr>
        <w:t xml:space="preserve">lors with the responsibility of a Convener or a Vice-Convener of a Joint Board such as a Valuation Joint Board.  The Regulations require the remuneration to be paid by the </w:t>
      </w:r>
      <w:r w:rsidR="0020170B" w:rsidRPr="003A2349">
        <w:rPr>
          <w:rFonts w:ascii="Aptos" w:hAnsi="Aptos"/>
          <w:szCs w:val="18"/>
        </w:rPr>
        <w:t>Council</w:t>
      </w:r>
      <w:r w:rsidRPr="003A2349">
        <w:rPr>
          <w:rFonts w:ascii="Aptos" w:hAnsi="Aptos"/>
          <w:szCs w:val="18"/>
        </w:rPr>
        <w:t xml:space="preserve"> of which the Convener or Vice-Convener (as the case may be) is a member. The </w:t>
      </w:r>
      <w:r w:rsidR="0020170B" w:rsidRPr="003A2349">
        <w:rPr>
          <w:rFonts w:ascii="Aptos" w:hAnsi="Aptos"/>
          <w:szCs w:val="18"/>
        </w:rPr>
        <w:t>Council</w:t>
      </w:r>
      <w:r w:rsidRPr="003A2349">
        <w:rPr>
          <w:rFonts w:ascii="Aptos" w:hAnsi="Aptos"/>
          <w:szCs w:val="18"/>
        </w:rPr>
        <w:t xml:space="preserve"> is also required to pay any pension contributions arising from the Convener or Vice-Convener being a member of the Local Government Pension Scheme. </w:t>
      </w:r>
    </w:p>
    <w:p w14:paraId="61FEBF16" w14:textId="77777777" w:rsidR="00C54DAF" w:rsidRPr="003A2349" w:rsidRDefault="00C54DAF" w:rsidP="00C54DAF">
      <w:pPr>
        <w:pStyle w:val="Default"/>
        <w:spacing w:line="276" w:lineRule="auto"/>
        <w:jc w:val="both"/>
        <w:rPr>
          <w:rFonts w:ascii="Aptos" w:hAnsi="Aptos" w:cs="Arial"/>
          <w:sz w:val="18"/>
          <w:szCs w:val="18"/>
        </w:rPr>
      </w:pPr>
    </w:p>
    <w:p w14:paraId="04F5AA1A" w14:textId="29569A61" w:rsidR="00FF753F" w:rsidRPr="003A2349" w:rsidRDefault="00FF753F" w:rsidP="00A72982">
      <w:pPr>
        <w:jc w:val="both"/>
        <w:rPr>
          <w:rFonts w:ascii="Aptos" w:hAnsi="Aptos" w:cs="Arial"/>
          <w:szCs w:val="18"/>
        </w:rPr>
      </w:pPr>
      <w:r w:rsidRPr="003A2349">
        <w:rPr>
          <w:rFonts w:ascii="Aptos" w:hAnsi="Aptos" w:cs="Arial"/>
          <w:szCs w:val="18"/>
        </w:rPr>
        <w:t xml:space="preserve">Under the Regulations, remuneration disclosures are to </w:t>
      </w:r>
      <w:r w:rsidRPr="0012437E">
        <w:rPr>
          <w:rFonts w:ascii="Aptos" w:hAnsi="Aptos" w:cs="Arial"/>
          <w:szCs w:val="18"/>
        </w:rPr>
        <w:t xml:space="preserve">be made for the Leader of the </w:t>
      </w:r>
      <w:r w:rsidR="0020170B" w:rsidRPr="0012437E">
        <w:rPr>
          <w:rFonts w:ascii="Aptos" w:hAnsi="Aptos" w:cs="Arial"/>
          <w:szCs w:val="18"/>
        </w:rPr>
        <w:t>Council</w:t>
      </w:r>
      <w:r w:rsidRPr="0012437E">
        <w:rPr>
          <w:rFonts w:ascii="Aptos" w:hAnsi="Aptos" w:cs="Arial"/>
          <w:szCs w:val="18"/>
        </w:rPr>
        <w:t xml:space="preserve">, the </w:t>
      </w:r>
      <w:r w:rsidR="00AC28AB" w:rsidRPr="0012437E">
        <w:rPr>
          <w:rFonts w:ascii="Aptos" w:hAnsi="Aptos" w:cs="Arial"/>
          <w:szCs w:val="18"/>
        </w:rPr>
        <w:t xml:space="preserve">Civic </w:t>
      </w:r>
      <w:r w:rsidR="003373C0" w:rsidRPr="0012437E">
        <w:rPr>
          <w:rFonts w:ascii="Aptos" w:hAnsi="Aptos" w:cs="Arial"/>
          <w:szCs w:val="18"/>
        </w:rPr>
        <w:t>Leader</w:t>
      </w:r>
      <w:r w:rsidRPr="0012437E">
        <w:rPr>
          <w:rFonts w:ascii="Aptos" w:hAnsi="Aptos" w:cs="Arial"/>
          <w:szCs w:val="18"/>
        </w:rPr>
        <w:t xml:space="preserve"> and any </w:t>
      </w:r>
      <w:r w:rsidR="0020170B" w:rsidRPr="0012437E">
        <w:rPr>
          <w:rFonts w:ascii="Aptos" w:hAnsi="Aptos" w:cs="Arial"/>
          <w:szCs w:val="18"/>
        </w:rPr>
        <w:t>Council</w:t>
      </w:r>
      <w:r w:rsidRPr="0012437E">
        <w:rPr>
          <w:rFonts w:ascii="Aptos" w:hAnsi="Aptos" w:cs="Arial"/>
          <w:szCs w:val="18"/>
        </w:rPr>
        <w:t xml:space="preserve">lor designated a Senior </w:t>
      </w:r>
      <w:r w:rsidR="0020170B" w:rsidRPr="0012437E">
        <w:rPr>
          <w:rFonts w:ascii="Aptos" w:hAnsi="Aptos" w:cs="Arial"/>
          <w:szCs w:val="18"/>
        </w:rPr>
        <w:t>Council</w:t>
      </w:r>
      <w:r w:rsidRPr="0012437E">
        <w:rPr>
          <w:rFonts w:ascii="Aptos" w:hAnsi="Aptos" w:cs="Arial"/>
          <w:szCs w:val="18"/>
        </w:rPr>
        <w:t>lor.  In 20</w:t>
      </w:r>
      <w:r w:rsidR="00E774C2" w:rsidRPr="0012437E">
        <w:rPr>
          <w:rFonts w:ascii="Aptos" w:hAnsi="Aptos" w:cs="Arial"/>
          <w:szCs w:val="18"/>
        </w:rPr>
        <w:t>2</w:t>
      </w:r>
      <w:r w:rsidR="003D08EF">
        <w:rPr>
          <w:rFonts w:ascii="Aptos" w:hAnsi="Aptos" w:cs="Arial"/>
          <w:szCs w:val="18"/>
        </w:rPr>
        <w:t>5</w:t>
      </w:r>
      <w:r w:rsidRPr="0012437E">
        <w:rPr>
          <w:rFonts w:ascii="Aptos" w:hAnsi="Aptos" w:cs="Arial"/>
          <w:szCs w:val="18"/>
        </w:rPr>
        <w:t>/</w:t>
      </w:r>
      <w:r w:rsidR="007D195E" w:rsidRPr="0012437E">
        <w:rPr>
          <w:rFonts w:ascii="Aptos" w:hAnsi="Aptos" w:cs="Arial"/>
          <w:szCs w:val="18"/>
        </w:rPr>
        <w:t>2</w:t>
      </w:r>
      <w:r w:rsidR="003D08EF">
        <w:rPr>
          <w:rFonts w:ascii="Aptos" w:hAnsi="Aptos" w:cs="Arial"/>
          <w:szCs w:val="18"/>
        </w:rPr>
        <w:t>6</w:t>
      </w:r>
      <w:r w:rsidRPr="0012437E">
        <w:rPr>
          <w:rFonts w:ascii="Aptos" w:hAnsi="Aptos" w:cs="Arial"/>
          <w:szCs w:val="18"/>
        </w:rPr>
        <w:t xml:space="preserve">, Moray </w:t>
      </w:r>
      <w:r w:rsidRPr="001A0E4C">
        <w:rPr>
          <w:rFonts w:ascii="Aptos" w:hAnsi="Aptos" w:cs="Arial"/>
          <w:szCs w:val="18"/>
        </w:rPr>
        <w:t xml:space="preserve">had </w:t>
      </w:r>
      <w:r w:rsidR="003F2BEC" w:rsidRPr="001A0E4C">
        <w:rPr>
          <w:rFonts w:ascii="Aptos" w:hAnsi="Aptos" w:cs="Arial"/>
          <w:szCs w:val="18"/>
        </w:rPr>
        <w:t>eight</w:t>
      </w:r>
      <w:r w:rsidRPr="001A0E4C">
        <w:rPr>
          <w:rFonts w:ascii="Aptos" w:hAnsi="Aptos" w:cs="Arial"/>
          <w:szCs w:val="18"/>
        </w:rPr>
        <w:t xml:space="preserve"> Senior</w:t>
      </w:r>
      <w:r w:rsidRPr="003A2349">
        <w:rPr>
          <w:rFonts w:ascii="Aptos" w:hAnsi="Aptos" w:cs="Arial"/>
          <w:szCs w:val="18"/>
        </w:rPr>
        <w:t xml:space="preserve"> </w:t>
      </w:r>
      <w:r w:rsidR="0020170B" w:rsidRPr="003A2349">
        <w:rPr>
          <w:rFonts w:ascii="Aptos" w:hAnsi="Aptos" w:cs="Arial"/>
          <w:szCs w:val="18"/>
        </w:rPr>
        <w:t>Council</w:t>
      </w:r>
      <w:r w:rsidRPr="003A2349">
        <w:rPr>
          <w:rFonts w:ascii="Aptos" w:hAnsi="Aptos" w:cs="Arial"/>
          <w:szCs w:val="18"/>
        </w:rPr>
        <w:t>lors, (</w:t>
      </w:r>
      <w:r w:rsidR="003F2BEC" w:rsidRPr="003A2349">
        <w:rPr>
          <w:rFonts w:ascii="Aptos" w:hAnsi="Aptos" w:cs="Arial"/>
          <w:szCs w:val="18"/>
        </w:rPr>
        <w:t>seven</w:t>
      </w:r>
      <w:r w:rsidRPr="003A2349">
        <w:rPr>
          <w:rFonts w:ascii="Aptos" w:hAnsi="Aptos" w:cs="Arial"/>
          <w:szCs w:val="18"/>
        </w:rPr>
        <w:t xml:space="preserve"> committee chairs</w:t>
      </w:r>
      <w:r w:rsidR="00CE627E" w:rsidRPr="003A2349">
        <w:rPr>
          <w:rFonts w:ascii="Aptos" w:hAnsi="Aptos" w:cs="Arial"/>
          <w:szCs w:val="18"/>
        </w:rPr>
        <w:t>/depute chairs</w:t>
      </w:r>
      <w:r w:rsidRPr="003A2349">
        <w:rPr>
          <w:rFonts w:ascii="Aptos" w:hAnsi="Aptos" w:cs="Arial"/>
          <w:szCs w:val="18"/>
        </w:rPr>
        <w:t xml:space="preserve"> and the Leader o</w:t>
      </w:r>
      <w:r w:rsidR="00721C86" w:rsidRPr="003A2349">
        <w:rPr>
          <w:rFonts w:ascii="Aptos" w:hAnsi="Aptos" w:cs="Arial"/>
          <w:szCs w:val="18"/>
        </w:rPr>
        <w:t>f the largest opposition group),</w:t>
      </w:r>
      <w:r w:rsidRPr="003A2349">
        <w:rPr>
          <w:rFonts w:ascii="Aptos" w:hAnsi="Aptos" w:cs="Arial"/>
          <w:szCs w:val="18"/>
        </w:rPr>
        <w:t xml:space="preserve"> each paid a salary of £</w:t>
      </w:r>
      <w:r w:rsidR="003D08EF">
        <w:rPr>
          <w:rFonts w:ascii="Aptos" w:hAnsi="Aptos" w:cs="Arial"/>
          <w:szCs w:val="18"/>
        </w:rPr>
        <w:t xml:space="preserve">31,764 </w:t>
      </w:r>
      <w:r w:rsidRPr="003A2349">
        <w:rPr>
          <w:rFonts w:ascii="Aptos" w:hAnsi="Aptos" w:cs="Arial"/>
          <w:szCs w:val="18"/>
        </w:rPr>
        <w:t>per annum (20</w:t>
      </w:r>
      <w:r w:rsidR="004266B8" w:rsidRPr="003A2349">
        <w:rPr>
          <w:rFonts w:ascii="Aptos" w:hAnsi="Aptos" w:cs="Arial"/>
          <w:szCs w:val="18"/>
        </w:rPr>
        <w:t>2</w:t>
      </w:r>
      <w:r w:rsidR="00955D6C">
        <w:rPr>
          <w:rFonts w:ascii="Aptos" w:hAnsi="Aptos" w:cs="Arial"/>
          <w:szCs w:val="18"/>
        </w:rPr>
        <w:t>4</w:t>
      </w:r>
      <w:r w:rsidR="003D08EF">
        <w:rPr>
          <w:rFonts w:ascii="Aptos" w:hAnsi="Aptos" w:cs="Arial"/>
          <w:szCs w:val="18"/>
        </w:rPr>
        <w:t>/2</w:t>
      </w:r>
      <w:r w:rsidR="00955D6C">
        <w:rPr>
          <w:rFonts w:ascii="Aptos" w:hAnsi="Aptos" w:cs="Arial"/>
          <w:szCs w:val="18"/>
        </w:rPr>
        <w:t>5</w:t>
      </w:r>
      <w:r w:rsidRPr="003A2349">
        <w:rPr>
          <w:rFonts w:ascii="Aptos" w:hAnsi="Aptos" w:cs="Arial"/>
          <w:szCs w:val="18"/>
        </w:rPr>
        <w:t xml:space="preserve"> £</w:t>
      </w:r>
      <w:r w:rsidR="00D2748D" w:rsidRPr="003A2349">
        <w:rPr>
          <w:rFonts w:ascii="Aptos" w:hAnsi="Aptos" w:cs="Arial"/>
          <w:szCs w:val="18"/>
        </w:rPr>
        <w:t>2</w:t>
      </w:r>
      <w:r w:rsidR="003D08EF">
        <w:rPr>
          <w:rFonts w:ascii="Aptos" w:hAnsi="Aptos" w:cs="Arial"/>
          <w:szCs w:val="18"/>
        </w:rPr>
        <w:t>6,686</w:t>
      </w:r>
      <w:r w:rsidRPr="003A2349">
        <w:rPr>
          <w:rFonts w:ascii="Aptos" w:hAnsi="Aptos" w:cs="Arial"/>
          <w:szCs w:val="18"/>
        </w:rPr>
        <w:t xml:space="preserve">).   The </w:t>
      </w:r>
      <w:r w:rsidR="005540A0" w:rsidRPr="003A2349">
        <w:rPr>
          <w:rFonts w:ascii="Aptos" w:hAnsi="Aptos" w:cs="Arial"/>
          <w:szCs w:val="18"/>
        </w:rPr>
        <w:t>Convener</w:t>
      </w:r>
      <w:r w:rsidRPr="003A2349">
        <w:rPr>
          <w:rFonts w:ascii="Aptos" w:hAnsi="Aptos" w:cs="Arial"/>
          <w:szCs w:val="18"/>
        </w:rPr>
        <w:t xml:space="preserve"> of the Gram</w:t>
      </w:r>
      <w:r w:rsidR="00CB2F47" w:rsidRPr="003A2349">
        <w:rPr>
          <w:rFonts w:ascii="Aptos" w:hAnsi="Aptos" w:cs="Arial"/>
          <w:szCs w:val="18"/>
        </w:rPr>
        <w:t>pian Valuation Joint Board</w:t>
      </w:r>
      <w:r w:rsidR="00C65BDB" w:rsidRPr="003A2349">
        <w:rPr>
          <w:rFonts w:ascii="Aptos" w:hAnsi="Aptos" w:cs="Arial"/>
          <w:szCs w:val="18"/>
        </w:rPr>
        <w:t xml:space="preserve"> received an allowance for this responsibility </w:t>
      </w:r>
      <w:r w:rsidR="00721349" w:rsidRPr="003A2349">
        <w:rPr>
          <w:rFonts w:ascii="Aptos" w:hAnsi="Aptos" w:cs="Arial"/>
          <w:szCs w:val="18"/>
        </w:rPr>
        <w:t>which was</w:t>
      </w:r>
      <w:r w:rsidR="00721349">
        <w:rPr>
          <w:rFonts w:ascii="Aptos" w:hAnsi="Aptos" w:cs="Arial"/>
          <w:szCs w:val="18"/>
        </w:rPr>
        <w:t xml:space="preserve"> </w:t>
      </w:r>
      <w:r w:rsidR="00C65BDB" w:rsidRPr="003A2349">
        <w:rPr>
          <w:rFonts w:ascii="Aptos" w:hAnsi="Aptos" w:cs="Arial"/>
          <w:szCs w:val="18"/>
        </w:rPr>
        <w:t xml:space="preserve">reimbursed </w:t>
      </w:r>
      <w:r w:rsidR="00721349">
        <w:rPr>
          <w:rFonts w:ascii="Aptos" w:hAnsi="Aptos" w:cs="Arial"/>
          <w:szCs w:val="18"/>
        </w:rPr>
        <w:t xml:space="preserve">to the Council </w:t>
      </w:r>
      <w:r w:rsidR="00C65BDB" w:rsidRPr="003A2349">
        <w:rPr>
          <w:rFonts w:ascii="Aptos" w:hAnsi="Aptos" w:cs="Arial"/>
          <w:szCs w:val="18"/>
        </w:rPr>
        <w:t>by the Board</w:t>
      </w:r>
      <w:r w:rsidRPr="003A2349">
        <w:rPr>
          <w:rFonts w:ascii="Aptos" w:hAnsi="Aptos" w:cs="Arial"/>
          <w:szCs w:val="18"/>
        </w:rPr>
        <w:t xml:space="preserve">.  The </w:t>
      </w:r>
      <w:r w:rsidR="005540A0" w:rsidRPr="003A2349">
        <w:rPr>
          <w:rFonts w:ascii="Aptos" w:hAnsi="Aptos" w:cs="Arial"/>
          <w:szCs w:val="18"/>
        </w:rPr>
        <w:t>Vice-</w:t>
      </w:r>
      <w:r w:rsidRPr="003A2349">
        <w:rPr>
          <w:rFonts w:ascii="Aptos" w:hAnsi="Aptos" w:cs="Arial"/>
          <w:szCs w:val="18"/>
        </w:rPr>
        <w:t>Chair</w:t>
      </w:r>
      <w:r w:rsidR="00721349">
        <w:rPr>
          <w:rFonts w:ascii="Aptos" w:hAnsi="Aptos" w:cs="Arial"/>
          <w:szCs w:val="18"/>
        </w:rPr>
        <w:t xml:space="preserve"> </w:t>
      </w:r>
      <w:r w:rsidRPr="003A2349">
        <w:rPr>
          <w:rFonts w:ascii="Aptos" w:hAnsi="Aptos" w:cs="Arial"/>
          <w:szCs w:val="18"/>
        </w:rPr>
        <w:t xml:space="preserve">of the Moray Integration Joint Board </w:t>
      </w:r>
      <w:r w:rsidR="00C65BDB" w:rsidRPr="003A2349">
        <w:rPr>
          <w:rFonts w:ascii="Aptos" w:hAnsi="Aptos" w:cs="Arial"/>
          <w:szCs w:val="18"/>
        </w:rPr>
        <w:t>received an allowance for th</w:t>
      </w:r>
      <w:r w:rsidR="0096738F">
        <w:rPr>
          <w:rFonts w:ascii="Aptos" w:hAnsi="Aptos" w:cs="Arial"/>
          <w:szCs w:val="18"/>
        </w:rPr>
        <w:t xml:space="preserve">e </w:t>
      </w:r>
      <w:r w:rsidR="00C65BDB" w:rsidRPr="003A2349">
        <w:rPr>
          <w:rFonts w:ascii="Aptos" w:hAnsi="Aptos" w:cs="Arial"/>
          <w:szCs w:val="18"/>
        </w:rPr>
        <w:t xml:space="preserve">additional responsibility </w:t>
      </w:r>
      <w:r w:rsidR="006C7E78">
        <w:rPr>
          <w:rFonts w:ascii="Aptos" w:hAnsi="Aptos" w:cs="Arial"/>
          <w:szCs w:val="18"/>
        </w:rPr>
        <w:t xml:space="preserve">which was </w:t>
      </w:r>
      <w:r w:rsidR="00C65BDB" w:rsidRPr="003A2349">
        <w:rPr>
          <w:rFonts w:ascii="Aptos" w:hAnsi="Aptos" w:cs="Arial"/>
          <w:szCs w:val="18"/>
        </w:rPr>
        <w:t>funded in full by Moray Council.</w:t>
      </w:r>
    </w:p>
    <w:p w14:paraId="5F8B6BA1" w14:textId="52B5CE78" w:rsidR="00FF753F" w:rsidRPr="003A2349" w:rsidRDefault="00FF753F" w:rsidP="00FF753F">
      <w:pPr>
        <w:ind w:left="709"/>
        <w:jc w:val="both"/>
        <w:rPr>
          <w:rFonts w:ascii="Aptos" w:hAnsi="Aptos" w:cs="Arial"/>
          <w:szCs w:val="18"/>
        </w:rPr>
      </w:pPr>
    </w:p>
    <w:p w14:paraId="0903DC03" w14:textId="6E1CE5B2" w:rsidR="00286267" w:rsidRPr="003A2349" w:rsidRDefault="00397596" w:rsidP="00213729">
      <w:pPr>
        <w:jc w:val="both"/>
        <w:rPr>
          <w:rFonts w:ascii="Aptos" w:hAnsi="Aptos"/>
          <w:b/>
          <w:sz w:val="24"/>
          <w:szCs w:val="24"/>
        </w:rPr>
      </w:pPr>
      <w:r w:rsidRPr="003A2349">
        <w:rPr>
          <w:rFonts w:ascii="Aptos" w:hAnsi="Aptos" w:cs="Arial"/>
          <w:szCs w:val="18"/>
        </w:rPr>
        <w:t xml:space="preserve">Table 1 shows the relevant amounts, before tax and other deductions, for each of the persons named for the year </w:t>
      </w:r>
      <w:r w:rsidR="00C11D7A" w:rsidRPr="003A2349">
        <w:rPr>
          <w:rFonts w:ascii="Aptos" w:hAnsi="Aptos" w:cs="Arial"/>
          <w:szCs w:val="18"/>
        </w:rPr>
        <w:t xml:space="preserve">to </w:t>
      </w:r>
      <w:r w:rsidRPr="003A2349">
        <w:rPr>
          <w:rFonts w:ascii="Aptos" w:hAnsi="Aptos" w:cs="Arial"/>
          <w:szCs w:val="18"/>
        </w:rPr>
        <w:t>31 March 20</w:t>
      </w:r>
      <w:r w:rsidR="007D195E" w:rsidRPr="003A2349">
        <w:rPr>
          <w:rFonts w:ascii="Aptos" w:hAnsi="Aptos" w:cs="Arial"/>
          <w:szCs w:val="18"/>
        </w:rPr>
        <w:t>2</w:t>
      </w:r>
      <w:r w:rsidR="009427A0">
        <w:rPr>
          <w:rFonts w:ascii="Aptos" w:hAnsi="Aptos" w:cs="Arial"/>
          <w:szCs w:val="18"/>
        </w:rPr>
        <w:t>6</w:t>
      </w:r>
      <w:r w:rsidRPr="003A2349">
        <w:rPr>
          <w:rFonts w:ascii="Aptos" w:hAnsi="Aptos" w:cs="Arial"/>
          <w:szCs w:val="18"/>
        </w:rPr>
        <w:t>. All salaries are paid monthly.</w:t>
      </w:r>
    </w:p>
    <w:p w14:paraId="741C1BA1" w14:textId="77777777" w:rsidR="00286267" w:rsidRPr="003A2349" w:rsidRDefault="00286267" w:rsidP="00A72982">
      <w:pPr>
        <w:jc w:val="both"/>
        <w:rPr>
          <w:rFonts w:ascii="Aptos" w:hAnsi="Aptos" w:cs="Arial"/>
          <w:b/>
          <w:bCs/>
          <w:sz w:val="24"/>
          <w:szCs w:val="24"/>
        </w:rPr>
      </w:pPr>
    </w:p>
    <w:p w14:paraId="35FE2334" w14:textId="77777777" w:rsidR="00311CB8" w:rsidRPr="003A2349" w:rsidRDefault="00311CB8" w:rsidP="00A72982">
      <w:pPr>
        <w:jc w:val="both"/>
        <w:rPr>
          <w:rFonts w:ascii="Aptos" w:hAnsi="Aptos" w:cs="Arial"/>
          <w:b/>
          <w:bCs/>
          <w:sz w:val="24"/>
          <w:szCs w:val="24"/>
        </w:rPr>
      </w:pPr>
    </w:p>
    <w:p w14:paraId="163BF699" w14:textId="77777777" w:rsidR="00311CB8" w:rsidRPr="003A2349" w:rsidRDefault="00311CB8" w:rsidP="00A72982">
      <w:pPr>
        <w:jc w:val="both"/>
        <w:rPr>
          <w:rFonts w:ascii="Aptos" w:hAnsi="Aptos" w:cs="Arial"/>
          <w:b/>
          <w:bCs/>
          <w:sz w:val="24"/>
          <w:szCs w:val="24"/>
        </w:rPr>
      </w:pPr>
    </w:p>
    <w:p w14:paraId="06F17919" w14:textId="77777777" w:rsidR="00311CB8" w:rsidRPr="003A2349" w:rsidRDefault="00311CB8" w:rsidP="00A72982">
      <w:pPr>
        <w:jc w:val="both"/>
        <w:rPr>
          <w:rFonts w:ascii="Aptos" w:hAnsi="Aptos" w:cs="Arial"/>
          <w:b/>
          <w:bCs/>
          <w:sz w:val="24"/>
          <w:szCs w:val="24"/>
        </w:rPr>
      </w:pPr>
    </w:p>
    <w:p w14:paraId="5F4B6945" w14:textId="77777777" w:rsidR="00311CB8" w:rsidRPr="003A2349" w:rsidRDefault="00311CB8" w:rsidP="00A72982">
      <w:pPr>
        <w:jc w:val="both"/>
        <w:rPr>
          <w:rFonts w:ascii="Aptos" w:hAnsi="Aptos" w:cs="Arial"/>
          <w:b/>
          <w:bCs/>
          <w:sz w:val="24"/>
          <w:szCs w:val="24"/>
        </w:rPr>
      </w:pPr>
    </w:p>
    <w:p w14:paraId="3C0B9935" w14:textId="77777777" w:rsidR="00311CB8" w:rsidRPr="003A2349" w:rsidRDefault="00311CB8" w:rsidP="00A72982">
      <w:pPr>
        <w:jc w:val="both"/>
        <w:rPr>
          <w:rFonts w:ascii="Aptos" w:hAnsi="Aptos" w:cs="Arial"/>
          <w:b/>
          <w:bCs/>
          <w:sz w:val="24"/>
          <w:szCs w:val="24"/>
        </w:rPr>
      </w:pPr>
    </w:p>
    <w:p w14:paraId="656E37C4" w14:textId="77777777" w:rsidR="00311CB8" w:rsidRPr="003A2349" w:rsidRDefault="00311CB8" w:rsidP="00A72982">
      <w:pPr>
        <w:jc w:val="both"/>
        <w:rPr>
          <w:rFonts w:ascii="Aptos" w:hAnsi="Aptos" w:cs="Arial"/>
          <w:b/>
          <w:bCs/>
          <w:sz w:val="24"/>
          <w:szCs w:val="24"/>
        </w:rPr>
      </w:pPr>
    </w:p>
    <w:p w14:paraId="4BFBF944" w14:textId="77777777" w:rsidR="00311CB8" w:rsidRPr="003A2349" w:rsidRDefault="00311CB8" w:rsidP="00A72982">
      <w:pPr>
        <w:jc w:val="both"/>
        <w:rPr>
          <w:rFonts w:ascii="Aptos" w:hAnsi="Aptos" w:cs="Arial"/>
          <w:b/>
          <w:bCs/>
          <w:sz w:val="24"/>
          <w:szCs w:val="24"/>
        </w:rPr>
      </w:pPr>
    </w:p>
    <w:p w14:paraId="57092DC0" w14:textId="77777777" w:rsidR="00311CB8" w:rsidRPr="003A2349" w:rsidRDefault="00311CB8" w:rsidP="00A72982">
      <w:pPr>
        <w:jc w:val="both"/>
        <w:rPr>
          <w:rFonts w:ascii="Aptos" w:hAnsi="Aptos" w:cs="Arial"/>
          <w:b/>
          <w:bCs/>
          <w:sz w:val="24"/>
          <w:szCs w:val="24"/>
        </w:rPr>
      </w:pPr>
    </w:p>
    <w:p w14:paraId="5785BC4D" w14:textId="77777777" w:rsidR="00311CB8" w:rsidRPr="003A2349" w:rsidRDefault="00311CB8" w:rsidP="00A72982">
      <w:pPr>
        <w:jc w:val="both"/>
        <w:rPr>
          <w:rFonts w:ascii="Aptos" w:hAnsi="Aptos" w:cs="Arial"/>
          <w:b/>
          <w:bCs/>
          <w:sz w:val="24"/>
          <w:szCs w:val="24"/>
        </w:rPr>
      </w:pPr>
    </w:p>
    <w:p w14:paraId="4A8384DA" w14:textId="77777777" w:rsidR="00311CB8" w:rsidRPr="003A2349" w:rsidRDefault="00311CB8" w:rsidP="00A72982">
      <w:pPr>
        <w:jc w:val="both"/>
        <w:rPr>
          <w:rFonts w:ascii="Aptos" w:hAnsi="Aptos" w:cs="Arial"/>
          <w:b/>
          <w:bCs/>
          <w:sz w:val="24"/>
          <w:szCs w:val="24"/>
        </w:rPr>
      </w:pPr>
    </w:p>
    <w:p w14:paraId="551FBC81" w14:textId="77777777" w:rsidR="00311CB8" w:rsidRPr="003A2349" w:rsidRDefault="00311CB8" w:rsidP="00A72982">
      <w:pPr>
        <w:jc w:val="both"/>
        <w:rPr>
          <w:rFonts w:ascii="Aptos" w:hAnsi="Aptos" w:cs="Arial"/>
          <w:b/>
          <w:bCs/>
          <w:sz w:val="24"/>
          <w:szCs w:val="24"/>
        </w:rPr>
      </w:pPr>
    </w:p>
    <w:p w14:paraId="47937855" w14:textId="77777777" w:rsidR="00311CB8" w:rsidRPr="003A2349" w:rsidRDefault="00311CB8" w:rsidP="00A72982">
      <w:pPr>
        <w:jc w:val="both"/>
        <w:rPr>
          <w:rFonts w:ascii="Aptos" w:hAnsi="Aptos" w:cs="Arial"/>
          <w:b/>
          <w:bCs/>
          <w:sz w:val="24"/>
          <w:szCs w:val="24"/>
        </w:rPr>
      </w:pPr>
    </w:p>
    <w:p w14:paraId="5CDC3AB3" w14:textId="77777777" w:rsidR="00311CB8" w:rsidRPr="003A2349" w:rsidRDefault="00311CB8" w:rsidP="00A72982">
      <w:pPr>
        <w:jc w:val="both"/>
        <w:rPr>
          <w:rFonts w:ascii="Aptos" w:hAnsi="Aptos" w:cs="Arial"/>
          <w:b/>
          <w:bCs/>
          <w:sz w:val="24"/>
          <w:szCs w:val="24"/>
        </w:rPr>
      </w:pPr>
    </w:p>
    <w:p w14:paraId="2516F714" w14:textId="77777777" w:rsidR="00311CB8" w:rsidRPr="003A2349" w:rsidRDefault="00311CB8" w:rsidP="00A72982">
      <w:pPr>
        <w:jc w:val="both"/>
        <w:rPr>
          <w:rFonts w:ascii="Aptos" w:hAnsi="Aptos" w:cs="Arial"/>
          <w:b/>
          <w:bCs/>
          <w:sz w:val="24"/>
          <w:szCs w:val="24"/>
        </w:rPr>
      </w:pPr>
    </w:p>
    <w:p w14:paraId="20F6A056" w14:textId="77777777" w:rsidR="00311CB8" w:rsidRPr="003A2349" w:rsidRDefault="00311CB8" w:rsidP="00A72982">
      <w:pPr>
        <w:jc w:val="both"/>
        <w:rPr>
          <w:rFonts w:ascii="Aptos" w:hAnsi="Aptos" w:cs="Arial"/>
          <w:b/>
          <w:bCs/>
          <w:sz w:val="24"/>
          <w:szCs w:val="24"/>
        </w:rPr>
      </w:pPr>
    </w:p>
    <w:p w14:paraId="4216EF1F" w14:textId="77777777" w:rsidR="00C666E9" w:rsidRPr="003A2349" w:rsidRDefault="00C666E9" w:rsidP="00A72982">
      <w:pPr>
        <w:jc w:val="both"/>
        <w:rPr>
          <w:rFonts w:ascii="Aptos" w:hAnsi="Aptos" w:cs="Arial"/>
          <w:b/>
          <w:bCs/>
          <w:sz w:val="24"/>
          <w:szCs w:val="24"/>
        </w:rPr>
      </w:pPr>
    </w:p>
    <w:p w14:paraId="0AF3EAD5" w14:textId="42CA24F7" w:rsidR="00311CB8" w:rsidRPr="001A6B11" w:rsidRDefault="00311CB8" w:rsidP="001A6B11">
      <w:pPr>
        <w:ind w:left="239"/>
        <w:jc w:val="right"/>
        <w:rPr>
          <w:rFonts w:ascii="Aptos" w:hAnsi="Aptos" w:cs="Arial"/>
          <w:b/>
          <w:color w:val="B117B1"/>
          <w:sz w:val="24"/>
          <w:szCs w:val="24"/>
        </w:rPr>
      </w:pPr>
      <w:r w:rsidRPr="001A6B11">
        <w:rPr>
          <w:rFonts w:ascii="Aptos" w:hAnsi="Aptos" w:cs="Arial"/>
          <w:b/>
          <w:color w:val="B117B1"/>
          <w:sz w:val="24"/>
          <w:szCs w:val="24"/>
        </w:rPr>
        <w:t>Remuneration Report (cont</w:t>
      </w:r>
      <w:r w:rsidR="000C71CC" w:rsidRPr="001A6B11">
        <w:rPr>
          <w:rFonts w:ascii="Aptos" w:hAnsi="Aptos" w:cs="Arial"/>
          <w:b/>
          <w:color w:val="B117B1"/>
          <w:sz w:val="24"/>
          <w:szCs w:val="24"/>
        </w:rPr>
        <w:t>.</w:t>
      </w:r>
      <w:r w:rsidRPr="001A6B11">
        <w:rPr>
          <w:rFonts w:ascii="Aptos" w:hAnsi="Aptos" w:cs="Arial"/>
          <w:b/>
          <w:color w:val="B117B1"/>
          <w:sz w:val="24"/>
          <w:szCs w:val="24"/>
        </w:rPr>
        <w:t>)</w:t>
      </w:r>
    </w:p>
    <w:p w14:paraId="4A09F7EA" w14:textId="77777777" w:rsidR="00311CB8" w:rsidRPr="003A2349" w:rsidRDefault="00311CB8" w:rsidP="00A72982">
      <w:pPr>
        <w:jc w:val="both"/>
        <w:rPr>
          <w:rFonts w:ascii="Aptos" w:hAnsi="Aptos" w:cs="Arial"/>
          <w:b/>
          <w:bCs/>
          <w:sz w:val="24"/>
          <w:szCs w:val="24"/>
        </w:rPr>
      </w:pPr>
    </w:p>
    <w:p w14:paraId="755CE6B2" w14:textId="64E4DB1B" w:rsidR="00254902" w:rsidRPr="003A2349" w:rsidRDefault="00254902" w:rsidP="00A72982">
      <w:pPr>
        <w:jc w:val="both"/>
        <w:rPr>
          <w:rFonts w:ascii="Aptos" w:hAnsi="Aptos" w:cs="Arial"/>
          <w:b/>
          <w:bCs/>
          <w:szCs w:val="18"/>
        </w:rPr>
      </w:pPr>
      <w:r w:rsidRPr="003A2349">
        <w:rPr>
          <w:rFonts w:ascii="Aptos" w:hAnsi="Aptos" w:cs="Arial"/>
          <w:b/>
          <w:bCs/>
          <w:szCs w:val="18"/>
        </w:rPr>
        <w:t xml:space="preserve">TABLE 1:  Remuneration of Senior </w:t>
      </w:r>
      <w:r w:rsidR="0020170B" w:rsidRPr="003A2349">
        <w:rPr>
          <w:rFonts w:ascii="Aptos" w:hAnsi="Aptos" w:cs="Arial"/>
          <w:b/>
          <w:bCs/>
          <w:szCs w:val="18"/>
        </w:rPr>
        <w:t>Council</w:t>
      </w:r>
      <w:r w:rsidRPr="003A2349">
        <w:rPr>
          <w:rFonts w:ascii="Aptos" w:hAnsi="Aptos" w:cs="Arial"/>
          <w:b/>
          <w:bCs/>
          <w:szCs w:val="18"/>
        </w:rPr>
        <w:t>lors and Conveners and Vice-Conveners/Chairs of Joint Boards</w:t>
      </w:r>
    </w:p>
    <w:p w14:paraId="2E150EE9" w14:textId="6EF7CAD1" w:rsidR="001437AA" w:rsidRPr="003A2349" w:rsidRDefault="001437AA" w:rsidP="003F2BEC">
      <w:pPr>
        <w:jc w:val="both"/>
        <w:rPr>
          <w:rFonts w:ascii="Aptos" w:hAnsi="Aptos" w:cs="Arial"/>
          <w:b/>
        </w:rPr>
      </w:pPr>
    </w:p>
    <w:bookmarkStart w:id="22" w:name="_MON_1811748598"/>
    <w:bookmarkEnd w:id="22"/>
    <w:p w14:paraId="11E16219" w14:textId="1D4D12F3" w:rsidR="00213729" w:rsidRPr="003A2349" w:rsidRDefault="00286AB4" w:rsidP="00213729">
      <w:pPr>
        <w:jc w:val="both"/>
        <w:rPr>
          <w:rFonts w:ascii="Aptos" w:hAnsi="Aptos" w:cs="Arial"/>
          <w:color w:val="000000"/>
          <w:szCs w:val="18"/>
        </w:rPr>
      </w:pPr>
      <w:r w:rsidRPr="003A2349">
        <w:rPr>
          <w:rFonts w:ascii="Aptos" w:hAnsi="Aptos" w:cs="Arial"/>
          <w:szCs w:val="18"/>
        </w:rPr>
        <w:object w:dxaOrig="9962" w:dyaOrig="10450" w14:anchorId="29AE4F0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74pt;height:515.25pt" o:ole="">
            <v:imagedata r:id="rId82" o:title=""/>
          </v:shape>
          <o:OLEObject Type="Embed" ProgID="Excel.Sheet.12" ShapeID="_x0000_i1025" DrawAspect="Content" ObjectID="_1843896790" r:id="rId83"/>
        </w:object>
      </w:r>
    </w:p>
    <w:p w14:paraId="61208BDB" w14:textId="77777777" w:rsidR="003D68E0" w:rsidRPr="003A2349" w:rsidRDefault="003D68E0" w:rsidP="006D5E05">
      <w:pPr>
        <w:jc w:val="both"/>
        <w:rPr>
          <w:rFonts w:ascii="Aptos" w:hAnsi="Aptos" w:cs="Arial"/>
          <w:szCs w:val="18"/>
        </w:rPr>
      </w:pPr>
    </w:p>
    <w:p w14:paraId="19B2B31A" w14:textId="77777777" w:rsidR="007A3E76" w:rsidRDefault="007A3E76" w:rsidP="006D5E05">
      <w:pPr>
        <w:jc w:val="both"/>
        <w:rPr>
          <w:rFonts w:ascii="Aptos" w:hAnsi="Aptos" w:cs="Arial"/>
          <w:szCs w:val="18"/>
        </w:rPr>
      </w:pPr>
    </w:p>
    <w:p w14:paraId="19438637" w14:textId="0701F683" w:rsidR="006D5E05" w:rsidRDefault="009543CA" w:rsidP="006D5E05">
      <w:pPr>
        <w:jc w:val="both"/>
        <w:rPr>
          <w:rFonts w:ascii="Aptos" w:hAnsi="Aptos" w:cs="Arial"/>
          <w:szCs w:val="18"/>
        </w:rPr>
      </w:pPr>
      <w:r w:rsidRPr="00B07C99">
        <w:rPr>
          <w:rFonts w:ascii="Aptos" w:hAnsi="Aptos" w:cs="Arial"/>
          <w:szCs w:val="18"/>
        </w:rPr>
        <w:t xml:space="preserve">Note 1 - </w:t>
      </w:r>
      <w:r w:rsidR="006D5E05" w:rsidRPr="00B07C99">
        <w:rPr>
          <w:rFonts w:ascii="Aptos" w:hAnsi="Aptos" w:cs="Arial"/>
          <w:szCs w:val="18"/>
        </w:rPr>
        <w:t xml:space="preserve">No taxable expenses were paid </w:t>
      </w:r>
      <w:r w:rsidR="00A01EF3">
        <w:rPr>
          <w:rFonts w:ascii="Aptos" w:hAnsi="Aptos" w:cs="Arial"/>
          <w:szCs w:val="18"/>
        </w:rPr>
        <w:t xml:space="preserve">to Councillors </w:t>
      </w:r>
      <w:r w:rsidR="006D5E05" w:rsidRPr="00B07C99">
        <w:rPr>
          <w:rFonts w:ascii="Aptos" w:hAnsi="Aptos" w:cs="Arial"/>
          <w:szCs w:val="18"/>
        </w:rPr>
        <w:t xml:space="preserve">in </w:t>
      </w:r>
      <w:r w:rsidR="00AA739A" w:rsidRPr="00B07C99">
        <w:rPr>
          <w:rFonts w:ascii="Aptos" w:hAnsi="Aptos" w:cs="Arial"/>
          <w:szCs w:val="18"/>
        </w:rPr>
        <w:t>202</w:t>
      </w:r>
      <w:r w:rsidR="004C7824" w:rsidRPr="00B07C99">
        <w:rPr>
          <w:rFonts w:ascii="Aptos" w:hAnsi="Aptos" w:cs="Arial"/>
          <w:szCs w:val="18"/>
        </w:rPr>
        <w:t>4/25</w:t>
      </w:r>
      <w:r w:rsidR="004B53FC" w:rsidRPr="00B07C99">
        <w:rPr>
          <w:rFonts w:ascii="Aptos" w:hAnsi="Aptos" w:cs="Arial"/>
          <w:szCs w:val="18"/>
        </w:rPr>
        <w:t xml:space="preserve"> or 202</w:t>
      </w:r>
      <w:r w:rsidR="004C7824" w:rsidRPr="00B07C99">
        <w:rPr>
          <w:rFonts w:ascii="Aptos" w:hAnsi="Aptos" w:cs="Arial"/>
          <w:szCs w:val="18"/>
        </w:rPr>
        <w:t>5</w:t>
      </w:r>
      <w:r w:rsidR="00C52A99" w:rsidRPr="00B07C99">
        <w:rPr>
          <w:rFonts w:ascii="Aptos" w:hAnsi="Aptos" w:cs="Arial"/>
          <w:szCs w:val="18"/>
        </w:rPr>
        <w:t>/2</w:t>
      </w:r>
      <w:r w:rsidR="004C7824" w:rsidRPr="00B07C99">
        <w:rPr>
          <w:rFonts w:ascii="Aptos" w:hAnsi="Aptos" w:cs="Arial"/>
          <w:szCs w:val="18"/>
        </w:rPr>
        <w:t>6</w:t>
      </w:r>
      <w:r w:rsidR="004B53FC" w:rsidRPr="00B07C99">
        <w:rPr>
          <w:rFonts w:ascii="Aptos" w:hAnsi="Aptos" w:cs="Arial"/>
          <w:szCs w:val="18"/>
        </w:rPr>
        <w:t>.</w:t>
      </w:r>
    </w:p>
    <w:p w14:paraId="4F918FBC" w14:textId="3063AE85" w:rsidR="009543CA" w:rsidRPr="003A2349" w:rsidRDefault="009543CA" w:rsidP="006D5E05">
      <w:pPr>
        <w:jc w:val="both"/>
        <w:rPr>
          <w:rFonts w:ascii="Aptos" w:hAnsi="Aptos" w:cs="Arial"/>
          <w:b/>
          <w:szCs w:val="18"/>
        </w:rPr>
      </w:pPr>
      <w:r>
        <w:rPr>
          <w:rFonts w:ascii="Aptos" w:hAnsi="Aptos" w:cs="Arial"/>
          <w:szCs w:val="18"/>
        </w:rPr>
        <w:t xml:space="preserve">Note 2 </w:t>
      </w:r>
      <w:r w:rsidR="00B07C99">
        <w:rPr>
          <w:rFonts w:ascii="Aptos" w:hAnsi="Aptos" w:cs="Arial"/>
          <w:szCs w:val="18"/>
        </w:rPr>
        <w:t>-</w:t>
      </w:r>
      <w:r>
        <w:rPr>
          <w:rFonts w:ascii="Aptos" w:hAnsi="Aptos" w:cs="Arial"/>
          <w:szCs w:val="18"/>
        </w:rPr>
        <w:t xml:space="preserve"> Cllr McBain refused the senior responsibility allowance that he was entitled to for this position.</w:t>
      </w:r>
    </w:p>
    <w:p w14:paraId="370632F3" w14:textId="78EBA415" w:rsidR="00201FFD" w:rsidRPr="003A2349" w:rsidRDefault="00201FFD" w:rsidP="006D5E05">
      <w:pPr>
        <w:jc w:val="both"/>
        <w:rPr>
          <w:rFonts w:ascii="Aptos" w:hAnsi="Aptos" w:cs="Arial"/>
          <w:szCs w:val="18"/>
        </w:rPr>
      </w:pPr>
    </w:p>
    <w:p w14:paraId="4E09494B" w14:textId="33EECC51" w:rsidR="009435EC" w:rsidRPr="003A2349" w:rsidRDefault="009435EC">
      <w:pPr>
        <w:rPr>
          <w:rFonts w:ascii="Aptos" w:hAnsi="Aptos" w:cs="Arial"/>
          <w:strike/>
          <w:color w:val="FF0000"/>
          <w:szCs w:val="18"/>
        </w:rPr>
      </w:pPr>
      <w:r w:rsidRPr="003A2349">
        <w:rPr>
          <w:rFonts w:ascii="Aptos" w:hAnsi="Aptos" w:cs="Arial"/>
          <w:strike/>
          <w:color w:val="FF0000"/>
          <w:szCs w:val="18"/>
        </w:rPr>
        <w:br w:type="page"/>
      </w:r>
    </w:p>
    <w:p w14:paraId="39A13E3F" w14:textId="78A72942" w:rsidR="00311CB8" w:rsidRPr="001A6B11" w:rsidRDefault="00311CB8"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Remuneration Report (cont</w:t>
      </w:r>
      <w:r w:rsidR="00D419EB" w:rsidRPr="001A6B11">
        <w:rPr>
          <w:rFonts w:ascii="Aptos" w:hAnsi="Aptos" w:cs="Arial"/>
          <w:b/>
          <w:color w:val="B117B1"/>
          <w:sz w:val="24"/>
          <w:szCs w:val="24"/>
        </w:rPr>
        <w:t>.</w:t>
      </w:r>
      <w:r w:rsidRPr="001A6B11">
        <w:rPr>
          <w:rFonts w:ascii="Aptos" w:hAnsi="Aptos" w:cs="Arial"/>
          <w:b/>
          <w:color w:val="B117B1"/>
          <w:sz w:val="24"/>
          <w:szCs w:val="24"/>
        </w:rPr>
        <w:t>)</w:t>
      </w:r>
    </w:p>
    <w:p w14:paraId="3D8E5422" w14:textId="77777777" w:rsidR="00311CB8" w:rsidRPr="003A2349" w:rsidRDefault="00311CB8" w:rsidP="00C54DAF">
      <w:pPr>
        <w:ind w:left="720" w:hanging="720"/>
        <w:jc w:val="both"/>
        <w:rPr>
          <w:rFonts w:ascii="Aptos" w:hAnsi="Aptos" w:cs="Arial"/>
          <w:szCs w:val="18"/>
        </w:rPr>
      </w:pPr>
    </w:p>
    <w:p w14:paraId="4B4EC65B" w14:textId="77777777" w:rsidR="00311CB8" w:rsidRPr="003A2349" w:rsidRDefault="00311CB8" w:rsidP="00311CB8">
      <w:pPr>
        <w:jc w:val="both"/>
        <w:rPr>
          <w:rFonts w:ascii="Aptos" w:hAnsi="Aptos" w:cs="Arial"/>
          <w:b/>
          <w:szCs w:val="18"/>
        </w:rPr>
      </w:pPr>
      <w:r w:rsidRPr="003A2349">
        <w:rPr>
          <w:rFonts w:ascii="Aptos" w:hAnsi="Aptos" w:cs="Arial"/>
          <w:b/>
          <w:szCs w:val="18"/>
        </w:rPr>
        <w:t xml:space="preserve">TABLE 2: Remuneration paid to Councillors  </w:t>
      </w:r>
    </w:p>
    <w:p w14:paraId="281C6F18" w14:textId="77777777" w:rsidR="00311CB8" w:rsidRPr="003A2349" w:rsidRDefault="00311CB8" w:rsidP="00311CB8">
      <w:pPr>
        <w:jc w:val="both"/>
        <w:rPr>
          <w:rFonts w:ascii="Aptos" w:hAnsi="Aptos" w:cs="Arial"/>
          <w:b/>
          <w:szCs w:val="18"/>
        </w:rPr>
      </w:pPr>
    </w:p>
    <w:p w14:paraId="65DEC3FB" w14:textId="4B58D047" w:rsidR="00311CB8" w:rsidRPr="003A2349" w:rsidRDefault="00311CB8" w:rsidP="00311CB8">
      <w:pPr>
        <w:jc w:val="both"/>
        <w:rPr>
          <w:rFonts w:ascii="Aptos" w:hAnsi="Aptos" w:cs="Arial"/>
          <w:szCs w:val="18"/>
        </w:rPr>
      </w:pPr>
      <w:r w:rsidRPr="003A2349">
        <w:rPr>
          <w:rFonts w:ascii="Aptos" w:hAnsi="Aptos" w:cs="Arial"/>
          <w:szCs w:val="18"/>
        </w:rPr>
        <w:t xml:space="preserve">The annual return of Councillors’ salaries and expenses is available to view on the Council’s website at </w:t>
      </w:r>
      <w:hyperlink r:id="rId84" w:history="1">
        <w:r w:rsidRPr="001A4082">
          <w:rPr>
            <w:rStyle w:val="Hyperlink"/>
            <w:rFonts w:ascii="Aptos" w:hAnsi="Aptos" w:cs="Arial"/>
            <w:szCs w:val="18"/>
          </w:rPr>
          <w:t>http://www.moray.gov.uk/moray_standard/page_90017.html</w:t>
        </w:r>
      </w:hyperlink>
      <w:r w:rsidRPr="003A2349">
        <w:rPr>
          <w:rFonts w:ascii="Aptos" w:hAnsi="Aptos" w:cs="Arial"/>
          <w:szCs w:val="18"/>
        </w:rPr>
        <w:t xml:space="preserve"> </w:t>
      </w:r>
    </w:p>
    <w:p w14:paraId="2E117357" w14:textId="77777777" w:rsidR="00311CB8" w:rsidRPr="003A2349" w:rsidRDefault="00311CB8" w:rsidP="00311CB8">
      <w:pPr>
        <w:jc w:val="both"/>
        <w:rPr>
          <w:rFonts w:ascii="Aptos" w:hAnsi="Aptos" w:cs="Arial"/>
          <w:szCs w:val="18"/>
        </w:rPr>
      </w:pPr>
    </w:p>
    <w:p w14:paraId="6E828D72" w14:textId="77777777" w:rsidR="00311CB8" w:rsidRPr="003A2349" w:rsidRDefault="00311CB8" w:rsidP="00311CB8">
      <w:pPr>
        <w:jc w:val="both"/>
        <w:rPr>
          <w:rFonts w:ascii="Aptos" w:hAnsi="Aptos" w:cs="Arial"/>
          <w:szCs w:val="18"/>
        </w:rPr>
      </w:pPr>
      <w:r w:rsidRPr="003A2349">
        <w:rPr>
          <w:rFonts w:ascii="Aptos" w:hAnsi="Aptos" w:cs="Arial"/>
          <w:szCs w:val="18"/>
        </w:rPr>
        <w:t>The annual return of Councillors’ salaries and expenses is compiled under Scottish Local Authority Remuneration Committee (SLARC) guidance for public records whereas the Remuneration Report is compiled under a Scottish Statutory Instrument (SSI).</w:t>
      </w:r>
    </w:p>
    <w:p w14:paraId="21793B23" w14:textId="77777777" w:rsidR="00311CB8" w:rsidRPr="003A2349" w:rsidRDefault="00311CB8" w:rsidP="00311CB8">
      <w:pPr>
        <w:jc w:val="both"/>
        <w:rPr>
          <w:rFonts w:ascii="Aptos" w:hAnsi="Aptos" w:cs="Arial"/>
          <w:szCs w:val="18"/>
        </w:rPr>
      </w:pPr>
    </w:p>
    <w:p w14:paraId="42DE76C5" w14:textId="77777777" w:rsidR="00311CB8" w:rsidRPr="003A2349" w:rsidRDefault="00311CB8" w:rsidP="00311CB8">
      <w:pPr>
        <w:jc w:val="both"/>
        <w:rPr>
          <w:rFonts w:ascii="Aptos" w:hAnsi="Aptos" w:cs="Arial"/>
          <w:szCs w:val="18"/>
        </w:rPr>
      </w:pPr>
      <w:r w:rsidRPr="003A2349">
        <w:rPr>
          <w:rFonts w:ascii="Aptos" w:hAnsi="Aptos" w:cs="Arial"/>
          <w:szCs w:val="18"/>
        </w:rPr>
        <w:t>The Council paid the following salaries, allowances and expenses to all Councillors (including the Senior Councillors above) during the year.</w:t>
      </w:r>
    </w:p>
    <w:p w14:paraId="2D3DDF03" w14:textId="77777777" w:rsidR="00311CB8" w:rsidRPr="003A2349" w:rsidRDefault="00311CB8" w:rsidP="00C54DAF">
      <w:pPr>
        <w:ind w:left="720" w:hanging="720"/>
        <w:jc w:val="both"/>
        <w:rPr>
          <w:rFonts w:ascii="Aptos" w:hAnsi="Aptos" w:cs="Arial"/>
          <w:szCs w:val="18"/>
        </w:rPr>
      </w:pPr>
    </w:p>
    <w:bookmarkStart w:id="23" w:name="_MON_1748084954"/>
    <w:bookmarkEnd w:id="23"/>
    <w:p w14:paraId="2D2E675A" w14:textId="0671BA1A" w:rsidR="00C54DAF" w:rsidRPr="003A2349" w:rsidRDefault="00867CE0" w:rsidP="00C54DAF">
      <w:pPr>
        <w:ind w:left="720" w:hanging="720"/>
        <w:jc w:val="both"/>
        <w:rPr>
          <w:rFonts w:ascii="Aptos" w:hAnsi="Aptos" w:cs="Arial"/>
          <w:szCs w:val="18"/>
        </w:rPr>
      </w:pPr>
      <w:r w:rsidRPr="003A2349">
        <w:rPr>
          <w:rFonts w:ascii="Aptos" w:hAnsi="Aptos" w:cs="Arial"/>
          <w:szCs w:val="18"/>
        </w:rPr>
        <w:object w:dxaOrig="9609" w:dyaOrig="1762" w14:anchorId="308A839F">
          <v:shape id="_x0000_i1026" type="#_x0000_t75" style="width:452.25pt;height:82.5pt" o:ole="">
            <v:imagedata r:id="rId85" o:title=""/>
          </v:shape>
          <o:OLEObject Type="Embed" ProgID="Excel.Sheet.12" ShapeID="_x0000_i1026" DrawAspect="Content" ObjectID="_1843896791" r:id="rId86"/>
        </w:object>
      </w:r>
    </w:p>
    <w:p w14:paraId="1491FB03" w14:textId="03C43F4F" w:rsidR="00AD30D7" w:rsidRPr="003A2349" w:rsidRDefault="00AD30D7" w:rsidP="00C54DAF">
      <w:pPr>
        <w:ind w:left="720" w:hanging="720"/>
        <w:jc w:val="both"/>
        <w:rPr>
          <w:rFonts w:ascii="Aptos" w:hAnsi="Aptos" w:cs="Arial"/>
          <w:szCs w:val="18"/>
        </w:rPr>
      </w:pPr>
    </w:p>
    <w:p w14:paraId="39597B5F" w14:textId="191A194B" w:rsidR="00C54DAF" w:rsidRPr="003A2349" w:rsidRDefault="00C54DAF" w:rsidP="006D5E05">
      <w:pPr>
        <w:jc w:val="both"/>
        <w:rPr>
          <w:rFonts w:ascii="Aptos" w:hAnsi="Aptos" w:cs="Arial"/>
          <w:b/>
          <w:szCs w:val="18"/>
        </w:rPr>
      </w:pPr>
      <w:r w:rsidRPr="00DD4359">
        <w:rPr>
          <w:rFonts w:ascii="Aptos" w:hAnsi="Aptos" w:cs="Arial"/>
          <w:b/>
          <w:szCs w:val="18"/>
        </w:rPr>
        <w:t>Remuneration Policy for Senior Officers</w:t>
      </w:r>
    </w:p>
    <w:p w14:paraId="38DEC893" w14:textId="77777777" w:rsidR="00C54DAF" w:rsidRPr="003A2349" w:rsidRDefault="00C54DAF" w:rsidP="00C54DAF">
      <w:pPr>
        <w:ind w:left="720" w:hanging="720"/>
        <w:jc w:val="both"/>
        <w:rPr>
          <w:rFonts w:ascii="Aptos" w:hAnsi="Aptos" w:cs="Arial"/>
          <w:b/>
          <w:szCs w:val="18"/>
        </w:rPr>
      </w:pPr>
    </w:p>
    <w:p w14:paraId="55C179CE" w14:textId="22FE3B74" w:rsidR="00C54DAF" w:rsidRPr="003A2349" w:rsidRDefault="00C54DAF" w:rsidP="00A72982">
      <w:pPr>
        <w:jc w:val="both"/>
        <w:rPr>
          <w:rFonts w:ascii="Aptos" w:hAnsi="Aptos" w:cs="Arial"/>
          <w:szCs w:val="18"/>
        </w:rPr>
      </w:pPr>
      <w:r w:rsidRPr="003A2349">
        <w:rPr>
          <w:rFonts w:ascii="Aptos" w:hAnsi="Aptos" w:cs="Arial"/>
          <w:szCs w:val="18"/>
        </w:rPr>
        <w:t>The salaries of Senior Officers are set by reference to national arrangements.  The Scottish Joint Negotiating Committee (SJNC) for Lo</w:t>
      </w:r>
      <w:r w:rsidRPr="00CF2A97">
        <w:rPr>
          <w:rFonts w:ascii="Aptos" w:hAnsi="Aptos" w:cs="Arial"/>
          <w:szCs w:val="18"/>
        </w:rPr>
        <w:t>cal Authority Services sets out the salary for the Chief Executives of Scottish Local Authorities</w:t>
      </w:r>
      <w:r w:rsidR="00170396" w:rsidRPr="00CF2A97">
        <w:rPr>
          <w:rFonts w:ascii="Aptos" w:hAnsi="Aptos" w:cs="Arial"/>
          <w:szCs w:val="18"/>
        </w:rPr>
        <w:t xml:space="preserve"> (SPPA</w:t>
      </w:r>
      <w:r w:rsidR="00170396" w:rsidRPr="00C5593C">
        <w:rPr>
          <w:rFonts w:ascii="Aptos" w:hAnsi="Aptos" w:cs="Arial"/>
          <w:szCs w:val="18"/>
        </w:rPr>
        <w:t>)</w:t>
      </w:r>
      <w:r w:rsidRPr="00C5593C">
        <w:rPr>
          <w:rFonts w:ascii="Aptos" w:hAnsi="Aptos" w:cs="Arial"/>
          <w:szCs w:val="18"/>
        </w:rPr>
        <w:t xml:space="preserve">.  Circular </w:t>
      </w:r>
      <w:r w:rsidR="00CF2A97" w:rsidRPr="00C5593C">
        <w:rPr>
          <w:rFonts w:ascii="Aptos" w:hAnsi="Aptos" w:cs="Arial"/>
          <w:szCs w:val="18"/>
        </w:rPr>
        <w:t>CO-</w:t>
      </w:r>
      <w:proofErr w:type="gramStart"/>
      <w:r w:rsidR="00CF2A97" w:rsidRPr="00C5593C">
        <w:rPr>
          <w:rFonts w:ascii="Aptos" w:hAnsi="Aptos" w:cs="Arial"/>
          <w:szCs w:val="18"/>
        </w:rPr>
        <w:t>15</w:t>
      </w:r>
      <w:r w:rsidR="00BC12E1" w:rsidRPr="00C5593C">
        <w:rPr>
          <w:rFonts w:ascii="Aptos" w:hAnsi="Aptos" w:cs="Arial"/>
          <w:szCs w:val="18"/>
        </w:rPr>
        <w:t>5</w:t>
      </w:r>
      <w:r w:rsidR="00CF2A97" w:rsidRPr="00C5593C">
        <w:rPr>
          <w:rFonts w:ascii="Aptos" w:hAnsi="Aptos" w:cs="Arial"/>
          <w:szCs w:val="18"/>
        </w:rPr>
        <w:t xml:space="preserve"> </w:t>
      </w:r>
      <w:r w:rsidRPr="00C5593C">
        <w:rPr>
          <w:rFonts w:ascii="Aptos" w:hAnsi="Aptos" w:cs="Arial"/>
          <w:szCs w:val="18"/>
        </w:rPr>
        <w:t xml:space="preserve"> was</w:t>
      </w:r>
      <w:proofErr w:type="gramEnd"/>
      <w:r w:rsidRPr="00C5593C">
        <w:rPr>
          <w:rFonts w:ascii="Aptos" w:hAnsi="Aptos" w:cs="Arial"/>
          <w:szCs w:val="18"/>
        </w:rPr>
        <w:t xml:space="preserve"> issued </w:t>
      </w:r>
      <w:r w:rsidR="00CF2A97" w:rsidRPr="00C5593C">
        <w:rPr>
          <w:rFonts w:ascii="Aptos" w:hAnsi="Aptos" w:cs="Arial"/>
          <w:szCs w:val="18"/>
        </w:rPr>
        <w:t>1</w:t>
      </w:r>
      <w:r w:rsidR="00BC12E1" w:rsidRPr="00C5593C">
        <w:rPr>
          <w:rFonts w:ascii="Aptos" w:hAnsi="Aptos" w:cs="Arial"/>
          <w:szCs w:val="18"/>
        </w:rPr>
        <w:t>1</w:t>
      </w:r>
      <w:r w:rsidR="00CF2A97" w:rsidRPr="00C5593C">
        <w:rPr>
          <w:rFonts w:ascii="Aptos" w:hAnsi="Aptos" w:cs="Arial"/>
          <w:szCs w:val="18"/>
        </w:rPr>
        <w:t xml:space="preserve"> </w:t>
      </w:r>
      <w:r w:rsidR="00BC12E1" w:rsidRPr="00C5593C">
        <w:rPr>
          <w:rFonts w:ascii="Aptos" w:hAnsi="Aptos" w:cs="Arial"/>
          <w:szCs w:val="18"/>
        </w:rPr>
        <w:t>July</w:t>
      </w:r>
      <w:r w:rsidR="00CF2A97" w:rsidRPr="00C5593C">
        <w:rPr>
          <w:rFonts w:ascii="Aptos" w:hAnsi="Aptos" w:cs="Arial"/>
          <w:szCs w:val="18"/>
        </w:rPr>
        <w:t xml:space="preserve"> 202</w:t>
      </w:r>
      <w:r w:rsidR="00BC12E1" w:rsidRPr="00C5593C">
        <w:rPr>
          <w:rFonts w:ascii="Aptos" w:hAnsi="Aptos" w:cs="Arial"/>
          <w:szCs w:val="18"/>
        </w:rPr>
        <w:t>5</w:t>
      </w:r>
      <w:r w:rsidR="00CF2A97" w:rsidRPr="00C5593C">
        <w:rPr>
          <w:rFonts w:ascii="Aptos" w:hAnsi="Aptos" w:cs="Arial"/>
          <w:szCs w:val="18"/>
        </w:rPr>
        <w:t xml:space="preserve"> </w:t>
      </w:r>
      <w:r w:rsidRPr="00C5593C">
        <w:rPr>
          <w:rFonts w:ascii="Aptos" w:hAnsi="Aptos" w:cs="Arial"/>
          <w:szCs w:val="18"/>
        </w:rPr>
        <w:t>and cover</w:t>
      </w:r>
      <w:r w:rsidR="00C5593C" w:rsidRPr="00C5593C">
        <w:rPr>
          <w:rFonts w:ascii="Aptos" w:hAnsi="Aptos" w:cs="Arial"/>
          <w:szCs w:val="18"/>
        </w:rPr>
        <w:t>ed</w:t>
      </w:r>
      <w:r w:rsidRPr="00C5593C">
        <w:rPr>
          <w:rFonts w:ascii="Aptos" w:hAnsi="Aptos" w:cs="Arial"/>
          <w:szCs w:val="18"/>
        </w:rPr>
        <w:t xml:space="preserve"> salary scales </w:t>
      </w:r>
      <w:r w:rsidR="00C5593C">
        <w:rPr>
          <w:rFonts w:ascii="Aptos" w:hAnsi="Aptos" w:cs="Arial"/>
          <w:szCs w:val="18"/>
        </w:rPr>
        <w:t xml:space="preserve">due </w:t>
      </w:r>
      <w:r w:rsidRPr="00C5593C">
        <w:rPr>
          <w:rFonts w:ascii="Aptos" w:hAnsi="Aptos" w:cs="Arial"/>
          <w:szCs w:val="18"/>
        </w:rPr>
        <w:t>to be paid to Chief Office</w:t>
      </w:r>
      <w:r w:rsidR="00316B0E" w:rsidRPr="00C5593C">
        <w:rPr>
          <w:rFonts w:ascii="Aptos" w:hAnsi="Aptos" w:cs="Arial"/>
          <w:szCs w:val="18"/>
        </w:rPr>
        <w:t>rs for the period of 1 April 202</w:t>
      </w:r>
      <w:r w:rsidR="00BC12E1" w:rsidRPr="00C5593C">
        <w:rPr>
          <w:rFonts w:ascii="Aptos" w:hAnsi="Aptos" w:cs="Arial"/>
          <w:szCs w:val="18"/>
        </w:rPr>
        <w:t>5</w:t>
      </w:r>
      <w:r w:rsidRPr="00C5593C">
        <w:rPr>
          <w:rFonts w:ascii="Aptos" w:hAnsi="Aptos" w:cs="Arial"/>
          <w:szCs w:val="18"/>
        </w:rPr>
        <w:t xml:space="preserve"> to 31 March 20</w:t>
      </w:r>
      <w:r w:rsidR="00316B0E" w:rsidRPr="00C5593C">
        <w:rPr>
          <w:rFonts w:ascii="Aptos" w:hAnsi="Aptos" w:cs="Arial"/>
          <w:szCs w:val="18"/>
        </w:rPr>
        <w:t>2</w:t>
      </w:r>
      <w:r w:rsidR="00BC12E1" w:rsidRPr="00C5593C">
        <w:rPr>
          <w:rFonts w:ascii="Aptos" w:hAnsi="Aptos" w:cs="Arial"/>
          <w:szCs w:val="18"/>
        </w:rPr>
        <w:t>7</w:t>
      </w:r>
      <w:r w:rsidRPr="00C5593C">
        <w:rPr>
          <w:rFonts w:ascii="Aptos" w:hAnsi="Aptos" w:cs="Arial"/>
          <w:szCs w:val="18"/>
        </w:rPr>
        <w:t>.</w:t>
      </w:r>
      <w:r w:rsidR="00943F10" w:rsidRPr="00C5593C">
        <w:rPr>
          <w:rFonts w:ascii="Aptos" w:hAnsi="Aptos" w:cs="Arial"/>
          <w:szCs w:val="18"/>
        </w:rPr>
        <w:t xml:space="preserve">  </w:t>
      </w:r>
      <w:proofErr w:type="spellStart"/>
      <w:r w:rsidR="00943F10" w:rsidRPr="00C5593C">
        <w:rPr>
          <w:rFonts w:ascii="Aptos" w:hAnsi="Aptos" w:cs="Arial"/>
          <w:szCs w:val="18"/>
        </w:rPr>
        <w:t>Depute</w:t>
      </w:r>
      <w:proofErr w:type="spellEnd"/>
      <w:r w:rsidR="00943F10" w:rsidRPr="00C5593C">
        <w:rPr>
          <w:rFonts w:ascii="Aptos" w:hAnsi="Aptos" w:cs="Arial"/>
          <w:szCs w:val="18"/>
        </w:rPr>
        <w:t xml:space="preserve"> Chief Executives</w:t>
      </w:r>
      <w:r w:rsidR="00C5593C">
        <w:rPr>
          <w:rFonts w:ascii="Aptos" w:hAnsi="Aptos" w:cs="Arial"/>
          <w:szCs w:val="18"/>
        </w:rPr>
        <w:t xml:space="preserve">/Directors </w:t>
      </w:r>
      <w:r w:rsidRPr="00C5593C">
        <w:rPr>
          <w:rFonts w:ascii="Aptos" w:hAnsi="Aptos" w:cs="Arial"/>
          <w:szCs w:val="18"/>
        </w:rPr>
        <w:t>receive</w:t>
      </w:r>
      <w:r w:rsidR="00C5593C">
        <w:rPr>
          <w:rFonts w:ascii="Aptos" w:hAnsi="Aptos" w:cs="Arial"/>
          <w:szCs w:val="18"/>
        </w:rPr>
        <w:t>d</w:t>
      </w:r>
      <w:r w:rsidRPr="00C5593C">
        <w:rPr>
          <w:rFonts w:ascii="Aptos" w:hAnsi="Aptos" w:cs="Arial"/>
          <w:szCs w:val="18"/>
        </w:rPr>
        <w:t xml:space="preserve"> 84% of the Chief Executive’s salary.</w:t>
      </w:r>
      <w:r w:rsidR="00745C73" w:rsidRPr="00C5593C">
        <w:rPr>
          <w:rFonts w:ascii="Aptos" w:hAnsi="Aptos" w:cs="Arial"/>
          <w:szCs w:val="18"/>
        </w:rPr>
        <w:t xml:space="preserve"> </w:t>
      </w:r>
      <w:r w:rsidR="00C5593C">
        <w:rPr>
          <w:rFonts w:ascii="Aptos" w:hAnsi="Aptos" w:cs="Arial"/>
          <w:szCs w:val="18"/>
        </w:rPr>
        <w:t xml:space="preserve"> Further to this, the Convention of Scottish Local Authorities (COSLA) issued an Industrial Relations Circular (2025 IR 11 25) implementing a new Chief Executive pay framework which was based on the findings of an independent review (the Docherty Report).  </w:t>
      </w:r>
      <w:r w:rsidR="007271AF">
        <w:rPr>
          <w:rFonts w:ascii="Aptos" w:hAnsi="Aptos" w:cs="Arial"/>
          <w:szCs w:val="18"/>
        </w:rPr>
        <w:t>Phase 1 of the new framework was implemented from 1</w:t>
      </w:r>
      <w:r w:rsidR="007271AF" w:rsidRPr="007271AF">
        <w:rPr>
          <w:rFonts w:ascii="Aptos" w:hAnsi="Aptos" w:cs="Arial"/>
          <w:szCs w:val="18"/>
          <w:vertAlign w:val="superscript"/>
        </w:rPr>
        <w:t>st</w:t>
      </w:r>
      <w:r w:rsidR="007271AF">
        <w:rPr>
          <w:rFonts w:ascii="Aptos" w:hAnsi="Aptos" w:cs="Arial"/>
          <w:szCs w:val="18"/>
        </w:rPr>
        <w:t xml:space="preserve"> November 2025, and this superseded the previous Circular CO-155.  From November 2025, Directors received 75.5% of the Chief Executive’s salary.</w:t>
      </w:r>
      <w:r w:rsidR="00A9360A">
        <w:rPr>
          <w:rFonts w:ascii="Aptos" w:hAnsi="Aptos" w:cs="Arial"/>
          <w:szCs w:val="18"/>
        </w:rPr>
        <w:t xml:space="preserve">  </w:t>
      </w:r>
    </w:p>
    <w:p w14:paraId="7A6ABBD5" w14:textId="77777777" w:rsidR="00C54DAF" w:rsidRPr="003A2349" w:rsidRDefault="00C54DAF" w:rsidP="00C54DAF">
      <w:pPr>
        <w:ind w:left="720" w:hanging="720"/>
        <w:jc w:val="both"/>
        <w:rPr>
          <w:rFonts w:ascii="Aptos" w:hAnsi="Aptos" w:cs="Arial"/>
          <w:b/>
          <w:szCs w:val="18"/>
        </w:rPr>
      </w:pPr>
    </w:p>
    <w:p w14:paraId="6BB4DF13" w14:textId="77777777" w:rsidR="00C54DAF" w:rsidRPr="003A2349" w:rsidRDefault="00C54DAF" w:rsidP="00C54DAF">
      <w:pPr>
        <w:jc w:val="both"/>
        <w:rPr>
          <w:rFonts w:ascii="Aptos" w:hAnsi="Aptos" w:cs="Arial"/>
          <w:szCs w:val="18"/>
        </w:rPr>
      </w:pPr>
      <w:r w:rsidRPr="003A2349">
        <w:rPr>
          <w:rFonts w:ascii="Aptos" w:hAnsi="Aptos" w:cs="Arial"/>
          <w:szCs w:val="18"/>
        </w:rPr>
        <w:t>The Regulations define a Senior Officer as an employee who meets one or more of the following criteria:</w:t>
      </w:r>
    </w:p>
    <w:p w14:paraId="14DED01E" w14:textId="77777777" w:rsidR="00C54DAF" w:rsidRPr="003A2349" w:rsidRDefault="00C54DAF" w:rsidP="00C54DAF">
      <w:pPr>
        <w:ind w:left="720"/>
        <w:jc w:val="both"/>
        <w:rPr>
          <w:rFonts w:ascii="Aptos" w:hAnsi="Aptos" w:cs="Arial"/>
          <w:szCs w:val="18"/>
        </w:rPr>
      </w:pPr>
    </w:p>
    <w:p w14:paraId="42E2DE3F" w14:textId="77777777" w:rsidR="00C54DAF" w:rsidRPr="003A2349" w:rsidRDefault="00C54DAF" w:rsidP="00110E63">
      <w:pPr>
        <w:pStyle w:val="ListParagraph"/>
        <w:numPr>
          <w:ilvl w:val="0"/>
          <w:numId w:val="2"/>
        </w:numPr>
        <w:ind w:hanging="720"/>
        <w:contextualSpacing/>
        <w:jc w:val="both"/>
        <w:rPr>
          <w:rFonts w:ascii="Aptos" w:hAnsi="Aptos" w:cs="Arial"/>
          <w:szCs w:val="18"/>
        </w:rPr>
      </w:pPr>
      <w:r w:rsidRPr="003A2349">
        <w:rPr>
          <w:rFonts w:ascii="Aptos" w:hAnsi="Aptos" w:cs="Arial"/>
          <w:szCs w:val="18"/>
        </w:rPr>
        <w:t>A person who has responsibility for the management of the Local Authority to the extent that the person has the power to direct or control the major activities of the Authority, whether solely or collectively with other persons;</w:t>
      </w:r>
    </w:p>
    <w:p w14:paraId="1474FE71" w14:textId="77777777" w:rsidR="00C54DAF" w:rsidRPr="003A2349" w:rsidRDefault="00C54DAF" w:rsidP="00110E63">
      <w:pPr>
        <w:pStyle w:val="ListParagraph"/>
        <w:numPr>
          <w:ilvl w:val="0"/>
          <w:numId w:val="2"/>
        </w:numPr>
        <w:ind w:hanging="720"/>
        <w:contextualSpacing/>
        <w:jc w:val="both"/>
        <w:rPr>
          <w:rFonts w:ascii="Aptos" w:hAnsi="Aptos" w:cs="Arial"/>
          <w:szCs w:val="18"/>
        </w:rPr>
      </w:pPr>
      <w:r w:rsidRPr="003A2349">
        <w:rPr>
          <w:rFonts w:ascii="Aptos" w:hAnsi="Aptos" w:cs="Arial"/>
          <w:szCs w:val="18"/>
        </w:rPr>
        <w:t>A person who holds a post that is politically restricted by reason of section 2(1) (a), (b) or (c) of the Local Government and Housing Act 1989; or</w:t>
      </w:r>
    </w:p>
    <w:p w14:paraId="6751E993" w14:textId="77777777" w:rsidR="00C54DAF" w:rsidRPr="003A2349" w:rsidRDefault="00C54DAF" w:rsidP="00110E63">
      <w:pPr>
        <w:pStyle w:val="ListParagraph"/>
        <w:numPr>
          <w:ilvl w:val="0"/>
          <w:numId w:val="2"/>
        </w:numPr>
        <w:ind w:hanging="720"/>
        <w:contextualSpacing/>
        <w:jc w:val="both"/>
        <w:rPr>
          <w:rFonts w:ascii="Aptos" w:hAnsi="Aptos" w:cs="Arial"/>
          <w:szCs w:val="18"/>
        </w:rPr>
      </w:pPr>
      <w:r w:rsidRPr="003A2349">
        <w:rPr>
          <w:rFonts w:ascii="Aptos" w:hAnsi="Aptos" w:cs="Arial"/>
          <w:szCs w:val="18"/>
        </w:rPr>
        <w:t>A person whose annual remuneration, including any annual remuneration from a Local Authority subsidiary body, is £150,000 or more.</w:t>
      </w:r>
    </w:p>
    <w:p w14:paraId="4C7A92E7" w14:textId="77777777" w:rsidR="00C54DAF" w:rsidRPr="003A2349" w:rsidRDefault="00C54DAF" w:rsidP="00110E63">
      <w:pPr>
        <w:jc w:val="both"/>
        <w:rPr>
          <w:rFonts w:ascii="Aptos" w:hAnsi="Aptos" w:cs="Arial"/>
          <w:szCs w:val="18"/>
        </w:rPr>
      </w:pPr>
    </w:p>
    <w:p w14:paraId="15629458" w14:textId="7A466FAC" w:rsidR="00C54DAF" w:rsidRPr="003A2349" w:rsidRDefault="00C54DAF" w:rsidP="00110E63">
      <w:pPr>
        <w:jc w:val="both"/>
        <w:rPr>
          <w:rFonts w:ascii="Aptos" w:hAnsi="Aptos" w:cs="Arial"/>
          <w:szCs w:val="18"/>
        </w:rPr>
      </w:pPr>
      <w:r w:rsidRPr="003A2349">
        <w:rPr>
          <w:rFonts w:ascii="Aptos" w:hAnsi="Aptos" w:cs="Arial"/>
          <w:szCs w:val="18"/>
        </w:rPr>
        <w:t xml:space="preserve">The term </w:t>
      </w:r>
      <w:r w:rsidRPr="003A2349">
        <w:rPr>
          <w:rFonts w:ascii="Aptos" w:hAnsi="Aptos" w:cs="Arial"/>
          <w:i/>
          <w:szCs w:val="18"/>
        </w:rPr>
        <w:t>remuneration</w:t>
      </w:r>
      <w:r w:rsidRPr="003A2349">
        <w:rPr>
          <w:rFonts w:ascii="Aptos" w:hAnsi="Aptos" w:cs="Arial"/>
          <w:szCs w:val="18"/>
        </w:rPr>
        <w:t xml:space="preserve"> means gross salary, fees and bonuses, allowances and taxable expenses, and compensation for loss of employment.  </w:t>
      </w:r>
      <w:r w:rsidR="00776C08" w:rsidRPr="003A2349">
        <w:rPr>
          <w:rFonts w:ascii="Aptos" w:hAnsi="Aptos" w:cs="Arial"/>
          <w:szCs w:val="18"/>
        </w:rPr>
        <w:t>Remuneration details are shown i</w:t>
      </w:r>
      <w:r w:rsidRPr="003A2349">
        <w:rPr>
          <w:rFonts w:ascii="Aptos" w:hAnsi="Aptos" w:cs="Arial"/>
          <w:szCs w:val="18"/>
        </w:rPr>
        <w:t>n Table 3</w:t>
      </w:r>
      <w:r w:rsidR="009506DC" w:rsidRPr="003A2349">
        <w:rPr>
          <w:rFonts w:ascii="Aptos" w:hAnsi="Aptos" w:cs="Arial"/>
          <w:szCs w:val="18"/>
        </w:rPr>
        <w:t xml:space="preserve">. </w:t>
      </w:r>
      <w:r w:rsidRPr="003A2349">
        <w:rPr>
          <w:rFonts w:ascii="Aptos" w:hAnsi="Aptos" w:cs="Arial"/>
          <w:szCs w:val="18"/>
        </w:rPr>
        <w:t xml:space="preserve">The table shows the relevant amounts, before tax and other deductions, for each of the persons named for the year </w:t>
      </w:r>
      <w:r w:rsidR="009506DC" w:rsidRPr="003A2349">
        <w:rPr>
          <w:rFonts w:ascii="Aptos" w:hAnsi="Aptos" w:cs="Arial"/>
          <w:szCs w:val="18"/>
        </w:rPr>
        <w:t>to 31 March 20</w:t>
      </w:r>
      <w:r w:rsidR="006D5E05" w:rsidRPr="003A2349">
        <w:rPr>
          <w:rFonts w:ascii="Aptos" w:hAnsi="Aptos" w:cs="Arial"/>
          <w:szCs w:val="18"/>
        </w:rPr>
        <w:t>2</w:t>
      </w:r>
      <w:r w:rsidR="006D74BF">
        <w:rPr>
          <w:rFonts w:ascii="Aptos" w:hAnsi="Aptos" w:cs="Arial"/>
          <w:szCs w:val="18"/>
        </w:rPr>
        <w:t>6</w:t>
      </w:r>
      <w:r w:rsidR="009506DC" w:rsidRPr="003A2349">
        <w:rPr>
          <w:rFonts w:ascii="Aptos" w:hAnsi="Aptos" w:cs="Arial"/>
          <w:szCs w:val="18"/>
        </w:rPr>
        <w:t xml:space="preserve">. </w:t>
      </w:r>
      <w:r w:rsidR="00FF753F" w:rsidRPr="003A2349">
        <w:rPr>
          <w:rFonts w:ascii="Aptos" w:hAnsi="Aptos" w:cs="Arial"/>
          <w:szCs w:val="18"/>
        </w:rPr>
        <w:t>Salaries are paid monthly.</w:t>
      </w:r>
      <w:r w:rsidR="00A9360A">
        <w:rPr>
          <w:rFonts w:ascii="Aptos" w:hAnsi="Aptos" w:cs="Arial"/>
          <w:szCs w:val="18"/>
        </w:rPr>
        <w:t xml:space="preserve">  The Council undertook a restructure of </w:t>
      </w:r>
      <w:r w:rsidR="00400E98">
        <w:rPr>
          <w:rFonts w:ascii="Aptos" w:hAnsi="Aptos" w:cs="Arial"/>
          <w:szCs w:val="18"/>
        </w:rPr>
        <w:t xml:space="preserve">their </w:t>
      </w:r>
      <w:r w:rsidR="00A9360A">
        <w:rPr>
          <w:rFonts w:ascii="Aptos" w:hAnsi="Aptos" w:cs="Arial"/>
          <w:szCs w:val="18"/>
        </w:rPr>
        <w:t xml:space="preserve">management </w:t>
      </w:r>
      <w:r w:rsidR="00400E98">
        <w:rPr>
          <w:rFonts w:ascii="Aptos" w:hAnsi="Aptos" w:cs="Arial"/>
          <w:szCs w:val="18"/>
        </w:rPr>
        <w:t>framework</w:t>
      </w:r>
      <w:r w:rsidR="00A9360A">
        <w:rPr>
          <w:rFonts w:ascii="Aptos" w:hAnsi="Aptos" w:cs="Arial"/>
          <w:szCs w:val="18"/>
        </w:rPr>
        <w:t xml:space="preserve"> and changes were approved by Moray Council on 25</w:t>
      </w:r>
      <w:r w:rsidR="00A9360A" w:rsidRPr="00A9360A">
        <w:rPr>
          <w:rFonts w:ascii="Aptos" w:hAnsi="Aptos" w:cs="Arial"/>
          <w:szCs w:val="18"/>
          <w:vertAlign w:val="superscript"/>
        </w:rPr>
        <w:t>th</w:t>
      </w:r>
      <w:r w:rsidR="00A9360A">
        <w:rPr>
          <w:rFonts w:ascii="Aptos" w:hAnsi="Aptos" w:cs="Arial"/>
          <w:szCs w:val="18"/>
        </w:rPr>
        <w:t xml:space="preserve"> June 2025.</w:t>
      </w:r>
    </w:p>
    <w:p w14:paraId="506349AD" w14:textId="77777777" w:rsidR="000A03C6" w:rsidRPr="003A2349" w:rsidRDefault="000A03C6" w:rsidP="006D5E05">
      <w:pPr>
        <w:rPr>
          <w:rFonts w:ascii="Aptos" w:hAnsi="Aptos"/>
          <w:b/>
          <w:szCs w:val="18"/>
        </w:rPr>
      </w:pPr>
    </w:p>
    <w:p w14:paraId="61BE70BB" w14:textId="77777777" w:rsidR="000A03C6" w:rsidRPr="003A2349" w:rsidRDefault="000A03C6" w:rsidP="006D5E05">
      <w:pPr>
        <w:rPr>
          <w:rFonts w:ascii="Aptos" w:hAnsi="Aptos"/>
          <w:b/>
          <w:sz w:val="22"/>
        </w:rPr>
      </w:pPr>
    </w:p>
    <w:p w14:paraId="48671A14" w14:textId="77777777" w:rsidR="000A03C6" w:rsidRPr="003A2349" w:rsidRDefault="000A03C6" w:rsidP="006D5E05">
      <w:pPr>
        <w:rPr>
          <w:rFonts w:ascii="Aptos" w:hAnsi="Aptos"/>
          <w:b/>
          <w:sz w:val="22"/>
        </w:rPr>
      </w:pPr>
    </w:p>
    <w:p w14:paraId="6B87F6F7" w14:textId="77777777" w:rsidR="00A97D2E" w:rsidRPr="003A2349" w:rsidRDefault="00A97D2E" w:rsidP="006D5E05">
      <w:pPr>
        <w:rPr>
          <w:rFonts w:ascii="Aptos" w:hAnsi="Aptos"/>
          <w:b/>
          <w:sz w:val="22"/>
        </w:rPr>
      </w:pPr>
    </w:p>
    <w:p w14:paraId="40236B78" w14:textId="77777777" w:rsidR="00A97D2E" w:rsidRPr="003A2349" w:rsidRDefault="00A97D2E" w:rsidP="006D5E05">
      <w:pPr>
        <w:rPr>
          <w:rFonts w:ascii="Aptos" w:hAnsi="Aptos"/>
          <w:b/>
          <w:sz w:val="22"/>
        </w:rPr>
      </w:pPr>
    </w:p>
    <w:p w14:paraId="600A7481" w14:textId="77777777" w:rsidR="00A97D2E" w:rsidRPr="003A2349" w:rsidRDefault="00A97D2E" w:rsidP="006D5E05">
      <w:pPr>
        <w:rPr>
          <w:rFonts w:ascii="Aptos" w:hAnsi="Aptos"/>
          <w:b/>
          <w:sz w:val="22"/>
        </w:rPr>
      </w:pPr>
    </w:p>
    <w:p w14:paraId="6906EF3E" w14:textId="77777777" w:rsidR="00A97D2E" w:rsidRPr="003A2349" w:rsidRDefault="00A97D2E" w:rsidP="006D5E05">
      <w:pPr>
        <w:rPr>
          <w:rFonts w:ascii="Aptos" w:hAnsi="Aptos"/>
          <w:b/>
          <w:sz w:val="22"/>
        </w:rPr>
      </w:pPr>
    </w:p>
    <w:p w14:paraId="2D536FC4" w14:textId="77777777" w:rsidR="000A03C6" w:rsidRPr="003A2349" w:rsidRDefault="000A03C6" w:rsidP="006D5E05">
      <w:pPr>
        <w:rPr>
          <w:rFonts w:ascii="Aptos" w:hAnsi="Aptos"/>
          <w:b/>
          <w:sz w:val="22"/>
        </w:rPr>
      </w:pPr>
    </w:p>
    <w:p w14:paraId="6CBBFB03" w14:textId="77777777" w:rsidR="00EA1D73" w:rsidRPr="003A2349" w:rsidRDefault="00EA1D73" w:rsidP="006D5E05">
      <w:pPr>
        <w:rPr>
          <w:rFonts w:ascii="Aptos" w:hAnsi="Aptos"/>
          <w:b/>
          <w:sz w:val="22"/>
        </w:rPr>
      </w:pPr>
    </w:p>
    <w:p w14:paraId="26502B46" w14:textId="77777777" w:rsidR="00311CB8" w:rsidRPr="003A2349" w:rsidRDefault="00311CB8" w:rsidP="006D5E05">
      <w:pPr>
        <w:rPr>
          <w:rFonts w:ascii="Aptos" w:hAnsi="Aptos"/>
          <w:b/>
          <w:sz w:val="22"/>
        </w:rPr>
      </w:pPr>
    </w:p>
    <w:p w14:paraId="42A84CB0" w14:textId="77777777" w:rsidR="00311CB8" w:rsidRPr="003A2349" w:rsidRDefault="00311CB8" w:rsidP="006D5E05">
      <w:pPr>
        <w:rPr>
          <w:rFonts w:ascii="Aptos" w:hAnsi="Aptos"/>
          <w:b/>
          <w:sz w:val="22"/>
        </w:rPr>
      </w:pPr>
    </w:p>
    <w:p w14:paraId="14B889A0" w14:textId="77777777" w:rsidR="00311CB8" w:rsidRPr="003A2349" w:rsidRDefault="00311CB8" w:rsidP="006D5E05">
      <w:pPr>
        <w:rPr>
          <w:rFonts w:ascii="Aptos" w:hAnsi="Aptos"/>
          <w:b/>
          <w:sz w:val="22"/>
        </w:rPr>
      </w:pPr>
    </w:p>
    <w:p w14:paraId="21589931" w14:textId="77777777" w:rsidR="00311CB8" w:rsidRPr="003A2349" w:rsidRDefault="00311CB8" w:rsidP="006D5E05">
      <w:pPr>
        <w:rPr>
          <w:rFonts w:ascii="Aptos" w:hAnsi="Aptos"/>
          <w:b/>
          <w:sz w:val="22"/>
        </w:rPr>
      </w:pPr>
    </w:p>
    <w:p w14:paraId="292A999B" w14:textId="77777777" w:rsidR="00311CB8" w:rsidRPr="003A2349" w:rsidRDefault="00311CB8" w:rsidP="006D5E05">
      <w:pPr>
        <w:rPr>
          <w:rFonts w:ascii="Aptos" w:hAnsi="Aptos"/>
          <w:b/>
          <w:sz w:val="22"/>
        </w:rPr>
      </w:pPr>
    </w:p>
    <w:p w14:paraId="3B3FCE80" w14:textId="77777777" w:rsidR="00311CB8" w:rsidRPr="003A2349" w:rsidRDefault="00311CB8" w:rsidP="006D5E05">
      <w:pPr>
        <w:rPr>
          <w:rFonts w:ascii="Aptos" w:hAnsi="Aptos"/>
          <w:b/>
          <w:sz w:val="22"/>
        </w:rPr>
      </w:pPr>
    </w:p>
    <w:p w14:paraId="06A31DBC" w14:textId="77777777" w:rsidR="00311CB8" w:rsidRPr="003A2349" w:rsidRDefault="00311CB8" w:rsidP="006D5E05">
      <w:pPr>
        <w:rPr>
          <w:rFonts w:ascii="Aptos" w:hAnsi="Aptos"/>
          <w:b/>
          <w:sz w:val="22"/>
        </w:rPr>
      </w:pPr>
    </w:p>
    <w:p w14:paraId="5CFEA963" w14:textId="12288DD3" w:rsidR="006D5E05" w:rsidRPr="001A6B11" w:rsidRDefault="006D5E05"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Remuneration Report (cont</w:t>
      </w:r>
      <w:r w:rsidR="00D419EB" w:rsidRPr="001A6B11">
        <w:rPr>
          <w:rFonts w:ascii="Aptos" w:hAnsi="Aptos" w:cs="Arial"/>
          <w:b/>
          <w:color w:val="B117B1"/>
          <w:sz w:val="24"/>
          <w:szCs w:val="24"/>
        </w:rPr>
        <w:t>.</w:t>
      </w:r>
      <w:r w:rsidRPr="001A6B11">
        <w:rPr>
          <w:rFonts w:ascii="Aptos" w:hAnsi="Aptos" w:cs="Arial"/>
          <w:b/>
          <w:color w:val="B117B1"/>
          <w:sz w:val="24"/>
          <w:szCs w:val="24"/>
        </w:rPr>
        <w:t>)</w:t>
      </w:r>
    </w:p>
    <w:p w14:paraId="590C7A0A" w14:textId="77777777" w:rsidR="006D5E05" w:rsidRPr="003A2349" w:rsidRDefault="006D5E05" w:rsidP="00A72982">
      <w:pPr>
        <w:jc w:val="both"/>
        <w:rPr>
          <w:rFonts w:ascii="Aptos" w:hAnsi="Aptos" w:cs="Arial"/>
          <w:b/>
          <w:sz w:val="24"/>
          <w:szCs w:val="24"/>
        </w:rPr>
      </w:pPr>
    </w:p>
    <w:p w14:paraId="47ED3D14" w14:textId="40A67B58" w:rsidR="00254902" w:rsidRPr="003A2349" w:rsidRDefault="00254902" w:rsidP="00A72982">
      <w:pPr>
        <w:jc w:val="both"/>
        <w:rPr>
          <w:rFonts w:ascii="Aptos" w:hAnsi="Aptos" w:cs="Arial"/>
          <w:b/>
          <w:szCs w:val="18"/>
        </w:rPr>
      </w:pPr>
      <w:r w:rsidRPr="003A2349">
        <w:rPr>
          <w:rFonts w:ascii="Aptos" w:hAnsi="Aptos" w:cs="Arial"/>
          <w:b/>
          <w:szCs w:val="18"/>
        </w:rPr>
        <w:t xml:space="preserve">TABLE 3:  </w:t>
      </w:r>
      <w:bookmarkStart w:id="24" w:name="OLE_LINK1"/>
      <w:bookmarkStart w:id="25" w:name="OLE_LINK2"/>
      <w:r w:rsidRPr="003A2349">
        <w:rPr>
          <w:rFonts w:ascii="Aptos" w:hAnsi="Aptos" w:cs="Arial"/>
          <w:b/>
          <w:szCs w:val="18"/>
        </w:rPr>
        <w:t xml:space="preserve">Remuneration of Senior Employees of the </w:t>
      </w:r>
      <w:r w:rsidR="0020170B" w:rsidRPr="003A2349">
        <w:rPr>
          <w:rFonts w:ascii="Aptos" w:hAnsi="Aptos" w:cs="Arial"/>
          <w:b/>
          <w:szCs w:val="18"/>
        </w:rPr>
        <w:t>Council</w:t>
      </w:r>
      <w:bookmarkEnd w:id="24"/>
      <w:bookmarkEnd w:id="25"/>
    </w:p>
    <w:p w14:paraId="734D06AD" w14:textId="73373105" w:rsidR="00254902" w:rsidRPr="003A2349" w:rsidRDefault="00254902" w:rsidP="00A72982">
      <w:pPr>
        <w:jc w:val="both"/>
        <w:rPr>
          <w:rFonts w:ascii="Aptos" w:hAnsi="Aptos" w:cs="Arial"/>
          <w:b/>
          <w:szCs w:val="18"/>
        </w:rPr>
      </w:pPr>
    </w:p>
    <w:bookmarkStart w:id="26" w:name="_Hlk356823920"/>
    <w:bookmarkStart w:id="27" w:name="_MON_1811748661"/>
    <w:bookmarkEnd w:id="27"/>
    <w:p w14:paraId="5203A7D4" w14:textId="1D717165" w:rsidR="00A97D2E" w:rsidRPr="003A2349" w:rsidRDefault="0085609A" w:rsidP="00A72982">
      <w:pPr>
        <w:jc w:val="both"/>
        <w:rPr>
          <w:rFonts w:ascii="Aptos" w:hAnsi="Aptos"/>
          <w:szCs w:val="18"/>
        </w:rPr>
      </w:pPr>
      <w:r w:rsidRPr="003A2349">
        <w:rPr>
          <w:rFonts w:ascii="Aptos" w:hAnsi="Aptos" w:cs="Arial"/>
          <w:szCs w:val="18"/>
        </w:rPr>
        <w:object w:dxaOrig="10430" w:dyaOrig="6039" w14:anchorId="70E6591E">
          <v:shape id="_x0000_i1027" type="#_x0000_t75" style="width:493.5pt;height:293.25pt" o:ole="">
            <v:imagedata r:id="rId87" o:title=""/>
          </v:shape>
          <o:OLEObject Type="Embed" ProgID="Excel.Sheet.12" ShapeID="_x0000_i1027" DrawAspect="Content" ObjectID="_1843896792" r:id="rId88"/>
        </w:object>
      </w:r>
    </w:p>
    <w:p w14:paraId="4918C2AE" w14:textId="77777777" w:rsidR="00A97D2E" w:rsidRPr="003A2349" w:rsidRDefault="00A97D2E" w:rsidP="00A72982">
      <w:pPr>
        <w:jc w:val="both"/>
        <w:rPr>
          <w:rFonts w:ascii="Aptos" w:hAnsi="Aptos"/>
          <w:szCs w:val="18"/>
        </w:rPr>
      </w:pPr>
    </w:p>
    <w:bookmarkEnd w:id="26"/>
    <w:p w14:paraId="46141277" w14:textId="77777777" w:rsidR="00437A4F" w:rsidRDefault="00437A4F" w:rsidP="00A72982">
      <w:pPr>
        <w:jc w:val="both"/>
        <w:rPr>
          <w:rFonts w:ascii="Aptos" w:hAnsi="Aptos" w:cs="Arial"/>
          <w:szCs w:val="18"/>
        </w:rPr>
      </w:pPr>
    </w:p>
    <w:tbl>
      <w:tblPr>
        <w:tblW w:w="14260" w:type="dxa"/>
        <w:tblLook w:val="04A0" w:firstRow="1" w:lastRow="0" w:firstColumn="1" w:lastColumn="0" w:noHBand="0" w:noVBand="1"/>
      </w:tblPr>
      <w:tblGrid>
        <w:gridCol w:w="12220"/>
        <w:gridCol w:w="2040"/>
      </w:tblGrid>
      <w:tr w:rsidR="00F7475B" w:rsidRPr="00F7475B" w14:paraId="58495EA0" w14:textId="77777777" w:rsidTr="00F7475B">
        <w:trPr>
          <w:trHeight w:val="300"/>
        </w:trPr>
        <w:tc>
          <w:tcPr>
            <w:tcW w:w="14260" w:type="dxa"/>
            <w:gridSpan w:val="2"/>
            <w:tcBorders>
              <w:top w:val="nil"/>
              <w:left w:val="nil"/>
              <w:bottom w:val="nil"/>
              <w:right w:val="nil"/>
            </w:tcBorders>
            <w:vAlign w:val="bottom"/>
          </w:tcPr>
          <w:p w14:paraId="693C8433" w14:textId="1B8A2A71" w:rsidR="00F7475B" w:rsidRDefault="00F7475B" w:rsidP="00F7475B">
            <w:pPr>
              <w:rPr>
                <w:rFonts w:ascii="Aptos Narrow" w:hAnsi="Aptos Narrow"/>
                <w:color w:val="000000"/>
                <w:szCs w:val="18"/>
              </w:rPr>
            </w:pPr>
            <w:r>
              <w:rPr>
                <w:rFonts w:ascii="Aptos Narrow" w:hAnsi="Aptos Narrow"/>
                <w:color w:val="000000"/>
                <w:szCs w:val="18"/>
              </w:rPr>
              <w:t>Note 1 - John Mundell left on 24 April 2025 following the permanent appointment of Karen Greaves as Chief Executive on 17 March 2025</w:t>
            </w:r>
            <w:r w:rsidR="00EF0132">
              <w:rPr>
                <w:rFonts w:ascii="Aptos Narrow" w:hAnsi="Aptos Narrow"/>
                <w:color w:val="000000"/>
                <w:szCs w:val="18"/>
              </w:rPr>
              <w:t>.</w:t>
            </w:r>
          </w:p>
          <w:p w14:paraId="2A68D45A" w14:textId="77777777" w:rsidR="00F7475B" w:rsidRDefault="00F7475B" w:rsidP="00F7475B">
            <w:pPr>
              <w:rPr>
                <w:rFonts w:ascii="Aptos Narrow" w:hAnsi="Aptos Narrow"/>
                <w:color w:val="000000"/>
                <w:szCs w:val="18"/>
              </w:rPr>
            </w:pPr>
            <w:r>
              <w:rPr>
                <w:rFonts w:ascii="Aptos Narrow" w:hAnsi="Aptos Narrow"/>
                <w:color w:val="000000"/>
                <w:szCs w:val="18"/>
              </w:rPr>
              <w:t xml:space="preserve">Note 2 - Following a management restructure approved by Moray Council on 25 June 2025, Rhona Gunn was transferred from </w:t>
            </w:r>
          </w:p>
          <w:p w14:paraId="0D54DDEC" w14:textId="7109879C" w:rsidR="00F7475B" w:rsidRDefault="00F7475B" w:rsidP="00F7475B">
            <w:pPr>
              <w:rPr>
                <w:rFonts w:ascii="Aptos Narrow" w:hAnsi="Aptos Narrow"/>
                <w:color w:val="000000"/>
                <w:szCs w:val="18"/>
              </w:rPr>
            </w:pPr>
            <w:r>
              <w:rPr>
                <w:rFonts w:ascii="Aptos Narrow" w:hAnsi="Aptos Narrow"/>
                <w:color w:val="000000"/>
                <w:szCs w:val="18"/>
              </w:rPr>
              <w:t>Depute Chief Executive for Economy, Environment and Finance to Executive Director Economy, Enterprise and Operations.</w:t>
            </w:r>
          </w:p>
          <w:p w14:paraId="1EF0CA46" w14:textId="77777777" w:rsidR="00F7475B" w:rsidRDefault="00F7475B" w:rsidP="00F7475B">
            <w:pPr>
              <w:rPr>
                <w:rFonts w:ascii="Aptos Narrow" w:hAnsi="Aptos Narrow"/>
                <w:color w:val="000000"/>
                <w:szCs w:val="18"/>
              </w:rPr>
            </w:pPr>
            <w:r>
              <w:rPr>
                <w:rFonts w:ascii="Aptos Narrow" w:hAnsi="Aptos Narrow"/>
                <w:color w:val="000000"/>
                <w:szCs w:val="18"/>
              </w:rPr>
              <w:t xml:space="preserve">Note 3 - Following a management restructure approved by Moray Council on 25 June 2025, Denise Whitworth was transferred </w:t>
            </w:r>
          </w:p>
          <w:p w14:paraId="29A1E351" w14:textId="15A4586F" w:rsidR="00F7475B" w:rsidRDefault="00F7475B" w:rsidP="00F7475B">
            <w:pPr>
              <w:rPr>
                <w:rFonts w:ascii="Aptos Narrow" w:hAnsi="Aptos Narrow"/>
                <w:color w:val="000000"/>
                <w:szCs w:val="18"/>
              </w:rPr>
            </w:pPr>
            <w:r>
              <w:rPr>
                <w:rFonts w:ascii="Aptos Narrow" w:hAnsi="Aptos Narrow"/>
                <w:color w:val="000000"/>
                <w:szCs w:val="18"/>
              </w:rPr>
              <w:t>from Depute Chief Executive for Education, Communities and Organisation Development to Executive Director Education,</w:t>
            </w:r>
          </w:p>
          <w:p w14:paraId="69AC7153" w14:textId="2993CA69" w:rsidR="00F7475B" w:rsidRDefault="00F7475B" w:rsidP="00F7475B">
            <w:pPr>
              <w:rPr>
                <w:rFonts w:ascii="Aptos Narrow" w:hAnsi="Aptos Narrow"/>
                <w:color w:val="000000"/>
                <w:szCs w:val="18"/>
              </w:rPr>
            </w:pPr>
            <w:r>
              <w:rPr>
                <w:rFonts w:ascii="Aptos Narrow" w:hAnsi="Aptos Narrow"/>
                <w:color w:val="000000"/>
                <w:szCs w:val="18"/>
              </w:rPr>
              <w:t>Housing and Communities</w:t>
            </w:r>
            <w:r w:rsidR="00EF0132">
              <w:rPr>
                <w:rFonts w:ascii="Aptos Narrow" w:hAnsi="Aptos Narrow"/>
                <w:color w:val="000000"/>
                <w:szCs w:val="18"/>
              </w:rPr>
              <w:t>.</w:t>
            </w:r>
            <w:r w:rsidR="00A9360A">
              <w:rPr>
                <w:rFonts w:ascii="Aptos Narrow" w:hAnsi="Aptos Narrow"/>
                <w:color w:val="000000"/>
                <w:szCs w:val="18"/>
              </w:rPr>
              <w:t xml:space="preserve">  The role of Presiding Officer was also undertaken by the Depute Chief Executive until the restructure</w:t>
            </w:r>
          </w:p>
          <w:p w14:paraId="5A0B552B" w14:textId="3F2301D7" w:rsidR="00A9360A" w:rsidRDefault="00A9360A" w:rsidP="00F7475B">
            <w:pPr>
              <w:rPr>
                <w:rFonts w:ascii="Aptos Narrow" w:hAnsi="Aptos Narrow"/>
                <w:color w:val="000000"/>
                <w:szCs w:val="18"/>
              </w:rPr>
            </w:pPr>
            <w:r>
              <w:rPr>
                <w:rFonts w:ascii="Aptos Narrow" w:hAnsi="Aptos Narrow"/>
                <w:color w:val="000000"/>
                <w:szCs w:val="18"/>
              </w:rPr>
              <w:t>and remuneration for this is included in the salary noted in the table above.</w:t>
            </w:r>
          </w:p>
          <w:p w14:paraId="54CC57CD" w14:textId="5CE153A5" w:rsidR="0046079B" w:rsidRDefault="0046079B" w:rsidP="0046079B">
            <w:pPr>
              <w:rPr>
                <w:rFonts w:ascii="Aptos Narrow" w:hAnsi="Aptos Narrow"/>
                <w:color w:val="000000"/>
                <w:szCs w:val="18"/>
              </w:rPr>
            </w:pPr>
            <w:r>
              <w:rPr>
                <w:rFonts w:ascii="Aptos Narrow" w:hAnsi="Aptos Narrow"/>
                <w:color w:val="000000"/>
                <w:szCs w:val="18"/>
              </w:rPr>
              <w:t>Note 4 - Jon Matthews was appointed Executive Director Finance Strategy &amp; Transformation from 16th February 2026</w:t>
            </w:r>
            <w:r w:rsidR="00EF0132">
              <w:rPr>
                <w:rFonts w:ascii="Aptos Narrow" w:hAnsi="Aptos Narrow"/>
                <w:color w:val="000000"/>
                <w:szCs w:val="18"/>
              </w:rPr>
              <w:t>.</w:t>
            </w:r>
            <w:r w:rsidR="009561B6">
              <w:rPr>
                <w:rFonts w:ascii="Aptos Narrow" w:hAnsi="Aptos Narrow"/>
                <w:color w:val="000000"/>
                <w:szCs w:val="18"/>
              </w:rPr>
              <w:t xml:space="preserve"> The role of s95 Officer</w:t>
            </w:r>
          </w:p>
          <w:p w14:paraId="449F581D" w14:textId="5AA8185C" w:rsidR="009561B6" w:rsidRDefault="009561B6" w:rsidP="0046079B">
            <w:pPr>
              <w:rPr>
                <w:rFonts w:ascii="Aptos Narrow" w:hAnsi="Aptos Narrow"/>
                <w:color w:val="000000"/>
                <w:szCs w:val="18"/>
              </w:rPr>
            </w:pPr>
            <w:r>
              <w:rPr>
                <w:rFonts w:ascii="Aptos Narrow" w:hAnsi="Aptos Narrow"/>
                <w:color w:val="000000"/>
                <w:szCs w:val="18"/>
              </w:rPr>
              <w:t>was transferred to this post following the management restructure in June 2025.</w:t>
            </w:r>
          </w:p>
          <w:p w14:paraId="54207A00" w14:textId="70FAF5C2" w:rsidR="0046079B" w:rsidRDefault="0046079B" w:rsidP="0046079B">
            <w:pPr>
              <w:rPr>
                <w:rFonts w:ascii="Aptos Narrow" w:hAnsi="Aptos Narrow"/>
                <w:color w:val="000000"/>
                <w:szCs w:val="18"/>
              </w:rPr>
            </w:pPr>
            <w:r>
              <w:rPr>
                <w:rFonts w:ascii="Aptos Narrow" w:hAnsi="Aptos Narrow"/>
                <w:color w:val="000000"/>
                <w:szCs w:val="18"/>
              </w:rPr>
              <w:t>Note 5 - Lorraine Paisey left the post of Chief Financial Officer (s95 Officer) on 31 March 2026</w:t>
            </w:r>
            <w:r w:rsidR="00EF0132">
              <w:rPr>
                <w:rFonts w:ascii="Aptos Narrow" w:hAnsi="Aptos Narrow"/>
                <w:color w:val="000000"/>
                <w:szCs w:val="18"/>
              </w:rPr>
              <w:t>.</w:t>
            </w:r>
          </w:p>
          <w:p w14:paraId="392934DC" w14:textId="77777777" w:rsidR="00F7475B" w:rsidRDefault="00F7475B" w:rsidP="00F7475B">
            <w:pPr>
              <w:rPr>
                <w:rFonts w:ascii="Aptos Narrow" w:hAnsi="Aptos Narrow"/>
                <w:color w:val="000000"/>
                <w:szCs w:val="18"/>
              </w:rPr>
            </w:pPr>
          </w:p>
          <w:p w14:paraId="3785BFBF" w14:textId="77777777" w:rsidR="00F7475B" w:rsidRDefault="00F7475B" w:rsidP="00F7475B">
            <w:pPr>
              <w:rPr>
                <w:rFonts w:ascii="Aptos Narrow" w:hAnsi="Aptos Narrow"/>
                <w:color w:val="000000"/>
                <w:szCs w:val="18"/>
              </w:rPr>
            </w:pPr>
          </w:p>
          <w:p w14:paraId="2B041FEC" w14:textId="63AC827C" w:rsidR="00F7475B" w:rsidRPr="00F7475B" w:rsidRDefault="00F7475B" w:rsidP="00F7475B">
            <w:pPr>
              <w:rPr>
                <w:rFonts w:ascii="Aptos Narrow" w:hAnsi="Aptos Narrow"/>
                <w:color w:val="000000"/>
                <w:szCs w:val="18"/>
              </w:rPr>
            </w:pPr>
          </w:p>
        </w:tc>
      </w:tr>
      <w:tr w:rsidR="00F7475B" w:rsidRPr="00F7475B" w14:paraId="14579CD8" w14:textId="77777777" w:rsidTr="00F7475B">
        <w:trPr>
          <w:trHeight w:val="300"/>
        </w:trPr>
        <w:tc>
          <w:tcPr>
            <w:tcW w:w="12220" w:type="dxa"/>
            <w:tcBorders>
              <w:top w:val="nil"/>
              <w:left w:val="nil"/>
              <w:bottom w:val="nil"/>
              <w:right w:val="nil"/>
            </w:tcBorders>
            <w:vAlign w:val="bottom"/>
          </w:tcPr>
          <w:p w14:paraId="11BFFB51" w14:textId="6C16C030" w:rsidR="00F7475B" w:rsidRPr="00F7475B" w:rsidRDefault="00F7475B" w:rsidP="00F7475B">
            <w:pPr>
              <w:rPr>
                <w:rFonts w:ascii="Aptos Narrow" w:hAnsi="Aptos Narrow"/>
                <w:color w:val="000000"/>
                <w:szCs w:val="18"/>
              </w:rPr>
            </w:pPr>
          </w:p>
        </w:tc>
        <w:tc>
          <w:tcPr>
            <w:tcW w:w="2040" w:type="dxa"/>
            <w:tcBorders>
              <w:top w:val="nil"/>
              <w:left w:val="nil"/>
              <w:bottom w:val="nil"/>
              <w:right w:val="nil"/>
            </w:tcBorders>
            <w:noWrap/>
            <w:vAlign w:val="bottom"/>
          </w:tcPr>
          <w:p w14:paraId="0D190814" w14:textId="77777777" w:rsidR="00F7475B" w:rsidRPr="00F7475B" w:rsidRDefault="00F7475B" w:rsidP="00F7475B">
            <w:pPr>
              <w:rPr>
                <w:rFonts w:ascii="Aptos Narrow" w:hAnsi="Aptos Narrow"/>
                <w:color w:val="000000"/>
                <w:szCs w:val="18"/>
              </w:rPr>
            </w:pPr>
          </w:p>
        </w:tc>
      </w:tr>
      <w:tr w:rsidR="00F7475B" w:rsidRPr="00F7475B" w14:paraId="7BBA76FD" w14:textId="77777777" w:rsidTr="00F7475B">
        <w:trPr>
          <w:trHeight w:val="300"/>
        </w:trPr>
        <w:tc>
          <w:tcPr>
            <w:tcW w:w="12220" w:type="dxa"/>
            <w:tcBorders>
              <w:top w:val="nil"/>
              <w:left w:val="nil"/>
              <w:bottom w:val="nil"/>
              <w:right w:val="nil"/>
            </w:tcBorders>
            <w:vAlign w:val="bottom"/>
          </w:tcPr>
          <w:p w14:paraId="0028B914" w14:textId="3FD7D5EB" w:rsidR="00F7475B" w:rsidRPr="00F7475B" w:rsidRDefault="00F7475B" w:rsidP="00F7475B">
            <w:pPr>
              <w:rPr>
                <w:rFonts w:ascii="Aptos Narrow" w:hAnsi="Aptos Narrow"/>
                <w:color w:val="000000"/>
                <w:szCs w:val="18"/>
              </w:rPr>
            </w:pPr>
          </w:p>
        </w:tc>
        <w:tc>
          <w:tcPr>
            <w:tcW w:w="2040" w:type="dxa"/>
            <w:tcBorders>
              <w:top w:val="nil"/>
              <w:left w:val="nil"/>
              <w:bottom w:val="nil"/>
              <w:right w:val="nil"/>
            </w:tcBorders>
            <w:noWrap/>
            <w:vAlign w:val="bottom"/>
          </w:tcPr>
          <w:p w14:paraId="3550E6FE" w14:textId="77777777" w:rsidR="00F7475B" w:rsidRPr="00F7475B" w:rsidRDefault="00F7475B" w:rsidP="00F7475B">
            <w:pPr>
              <w:rPr>
                <w:rFonts w:ascii="Aptos Narrow" w:hAnsi="Aptos Narrow"/>
                <w:color w:val="000000"/>
                <w:szCs w:val="18"/>
              </w:rPr>
            </w:pPr>
          </w:p>
        </w:tc>
      </w:tr>
      <w:tr w:rsidR="00F7475B" w:rsidRPr="00F7475B" w14:paraId="4DE8D401" w14:textId="77777777" w:rsidTr="00F7475B">
        <w:trPr>
          <w:trHeight w:val="300"/>
        </w:trPr>
        <w:tc>
          <w:tcPr>
            <w:tcW w:w="12220" w:type="dxa"/>
            <w:tcBorders>
              <w:top w:val="nil"/>
              <w:left w:val="nil"/>
              <w:bottom w:val="nil"/>
              <w:right w:val="nil"/>
            </w:tcBorders>
            <w:vAlign w:val="bottom"/>
          </w:tcPr>
          <w:p w14:paraId="3B73B289" w14:textId="5636622D" w:rsidR="00F7475B" w:rsidRPr="00F7475B" w:rsidRDefault="00F7475B" w:rsidP="00F7475B">
            <w:pPr>
              <w:rPr>
                <w:rFonts w:ascii="Aptos Narrow" w:hAnsi="Aptos Narrow"/>
                <w:color w:val="000000"/>
                <w:szCs w:val="18"/>
              </w:rPr>
            </w:pPr>
          </w:p>
        </w:tc>
        <w:tc>
          <w:tcPr>
            <w:tcW w:w="2040" w:type="dxa"/>
            <w:tcBorders>
              <w:top w:val="nil"/>
              <w:left w:val="nil"/>
              <w:bottom w:val="nil"/>
              <w:right w:val="nil"/>
            </w:tcBorders>
            <w:noWrap/>
            <w:vAlign w:val="bottom"/>
          </w:tcPr>
          <w:p w14:paraId="6094F787" w14:textId="77777777" w:rsidR="00F7475B" w:rsidRPr="00F7475B" w:rsidRDefault="00F7475B" w:rsidP="00F7475B">
            <w:pPr>
              <w:rPr>
                <w:rFonts w:ascii="Aptos Narrow" w:hAnsi="Aptos Narrow"/>
                <w:color w:val="000000"/>
                <w:szCs w:val="18"/>
              </w:rPr>
            </w:pPr>
          </w:p>
        </w:tc>
      </w:tr>
      <w:tr w:rsidR="00F7475B" w:rsidRPr="00F7475B" w14:paraId="62CD162A" w14:textId="77777777" w:rsidTr="00F7475B">
        <w:trPr>
          <w:trHeight w:val="300"/>
        </w:trPr>
        <w:tc>
          <w:tcPr>
            <w:tcW w:w="12220" w:type="dxa"/>
            <w:tcBorders>
              <w:top w:val="nil"/>
              <w:left w:val="nil"/>
              <w:bottom w:val="nil"/>
              <w:right w:val="nil"/>
            </w:tcBorders>
            <w:vAlign w:val="bottom"/>
          </w:tcPr>
          <w:p w14:paraId="7819FBA8" w14:textId="7F612EF6" w:rsidR="00F7475B" w:rsidRPr="00F7475B" w:rsidRDefault="00F7475B" w:rsidP="00F7475B">
            <w:pPr>
              <w:rPr>
                <w:rFonts w:ascii="Aptos Narrow" w:hAnsi="Aptos Narrow"/>
                <w:color w:val="000000"/>
                <w:szCs w:val="18"/>
              </w:rPr>
            </w:pPr>
          </w:p>
        </w:tc>
        <w:tc>
          <w:tcPr>
            <w:tcW w:w="2040" w:type="dxa"/>
            <w:tcBorders>
              <w:top w:val="nil"/>
              <w:left w:val="nil"/>
              <w:bottom w:val="nil"/>
              <w:right w:val="nil"/>
            </w:tcBorders>
            <w:noWrap/>
            <w:vAlign w:val="bottom"/>
          </w:tcPr>
          <w:p w14:paraId="17D85F4F" w14:textId="77777777" w:rsidR="00F7475B" w:rsidRPr="00F7475B" w:rsidRDefault="00F7475B" w:rsidP="00F7475B">
            <w:pPr>
              <w:rPr>
                <w:rFonts w:ascii="Aptos Narrow" w:hAnsi="Aptos Narrow"/>
                <w:color w:val="000000"/>
                <w:szCs w:val="18"/>
              </w:rPr>
            </w:pPr>
          </w:p>
        </w:tc>
      </w:tr>
    </w:tbl>
    <w:p w14:paraId="7C162628" w14:textId="77777777" w:rsidR="00254902" w:rsidRPr="003A2349" w:rsidRDefault="00254902" w:rsidP="00A72982">
      <w:pPr>
        <w:jc w:val="both"/>
        <w:rPr>
          <w:rFonts w:ascii="Aptos" w:hAnsi="Aptos" w:cs="Arial"/>
          <w:sz w:val="24"/>
          <w:szCs w:val="24"/>
        </w:rPr>
      </w:pPr>
    </w:p>
    <w:p w14:paraId="78C2D0ED" w14:textId="77777777" w:rsidR="00254902" w:rsidRPr="003A2349" w:rsidRDefault="00254902" w:rsidP="00A72982">
      <w:pPr>
        <w:jc w:val="both"/>
        <w:rPr>
          <w:rFonts w:ascii="Aptos" w:hAnsi="Aptos" w:cs="Arial"/>
          <w:sz w:val="24"/>
          <w:szCs w:val="24"/>
        </w:rPr>
      </w:pPr>
    </w:p>
    <w:p w14:paraId="4AEFFA0B" w14:textId="77777777" w:rsidR="00437A4F" w:rsidRDefault="00437A4F">
      <w:pPr>
        <w:rPr>
          <w:rFonts w:ascii="Aptos" w:hAnsi="Aptos" w:cs="Arial"/>
          <w:b/>
          <w:szCs w:val="18"/>
        </w:rPr>
      </w:pPr>
      <w:r>
        <w:rPr>
          <w:rFonts w:ascii="Aptos" w:hAnsi="Aptos" w:cs="Arial"/>
          <w:b/>
          <w:szCs w:val="18"/>
        </w:rPr>
        <w:br w:type="page"/>
      </w:r>
    </w:p>
    <w:p w14:paraId="70C8E293" w14:textId="75B70698" w:rsidR="003B29DB" w:rsidRPr="001A6B11" w:rsidRDefault="003B29DB"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Remuneration Report (cont</w:t>
      </w:r>
      <w:r w:rsidR="00D419EB" w:rsidRPr="001A6B11">
        <w:rPr>
          <w:rFonts w:ascii="Aptos" w:hAnsi="Aptos" w:cs="Arial"/>
          <w:b/>
          <w:color w:val="B117B1"/>
          <w:sz w:val="24"/>
          <w:szCs w:val="24"/>
        </w:rPr>
        <w:t>.</w:t>
      </w:r>
      <w:r w:rsidRPr="001A6B11">
        <w:rPr>
          <w:rFonts w:ascii="Aptos" w:hAnsi="Aptos" w:cs="Arial"/>
          <w:b/>
          <w:color w:val="B117B1"/>
          <w:sz w:val="24"/>
          <w:szCs w:val="24"/>
        </w:rPr>
        <w:t>)</w:t>
      </w:r>
    </w:p>
    <w:p w14:paraId="76107797" w14:textId="77777777" w:rsidR="003B29DB" w:rsidRDefault="003B29DB" w:rsidP="00595548">
      <w:pPr>
        <w:jc w:val="both"/>
        <w:rPr>
          <w:rFonts w:ascii="Aptos" w:hAnsi="Aptos" w:cs="Arial"/>
          <w:b/>
          <w:szCs w:val="18"/>
        </w:rPr>
      </w:pPr>
    </w:p>
    <w:p w14:paraId="529EED6C" w14:textId="5F630DAC" w:rsidR="00595548" w:rsidRPr="003A2349" w:rsidRDefault="00595548" w:rsidP="00595548">
      <w:pPr>
        <w:jc w:val="both"/>
        <w:rPr>
          <w:rFonts w:ascii="Aptos" w:hAnsi="Aptos" w:cs="Arial"/>
          <w:b/>
          <w:szCs w:val="18"/>
        </w:rPr>
      </w:pPr>
      <w:r w:rsidRPr="003A2349">
        <w:rPr>
          <w:rFonts w:ascii="Aptos" w:hAnsi="Aptos" w:cs="Arial"/>
          <w:b/>
          <w:szCs w:val="18"/>
        </w:rPr>
        <w:t>Pension Entitlement</w:t>
      </w:r>
    </w:p>
    <w:p w14:paraId="36072812" w14:textId="77777777" w:rsidR="00595548" w:rsidRPr="003A2349" w:rsidRDefault="00595548" w:rsidP="00595548">
      <w:pPr>
        <w:jc w:val="both"/>
        <w:rPr>
          <w:rFonts w:ascii="Aptos" w:hAnsi="Aptos" w:cs="Arial"/>
          <w:szCs w:val="18"/>
        </w:rPr>
      </w:pPr>
    </w:p>
    <w:p w14:paraId="4B98FA3A" w14:textId="09EE4C5B" w:rsidR="00595548" w:rsidRPr="003A2349" w:rsidRDefault="00595548" w:rsidP="00595548">
      <w:pPr>
        <w:jc w:val="both"/>
        <w:rPr>
          <w:rFonts w:ascii="Aptos" w:hAnsi="Aptos" w:cs="Arial"/>
          <w:szCs w:val="18"/>
        </w:rPr>
      </w:pPr>
      <w:r w:rsidRPr="003A2349">
        <w:rPr>
          <w:rFonts w:ascii="Aptos" w:hAnsi="Aptos" w:cs="Arial"/>
          <w:szCs w:val="18"/>
        </w:rPr>
        <w:t xml:space="preserve">Pension benefits for </w:t>
      </w:r>
      <w:r w:rsidR="0020170B" w:rsidRPr="003A2349">
        <w:rPr>
          <w:rFonts w:ascii="Aptos" w:hAnsi="Aptos" w:cs="Arial"/>
          <w:szCs w:val="18"/>
        </w:rPr>
        <w:t>Council</w:t>
      </w:r>
      <w:r w:rsidRPr="003A2349">
        <w:rPr>
          <w:rFonts w:ascii="Aptos" w:hAnsi="Aptos" w:cs="Arial"/>
          <w:szCs w:val="18"/>
        </w:rPr>
        <w:t xml:space="preserve">lors and Local Government employees are provided through the Local Government Pension Scheme (LGPS) and for teachers and former teachers through the Scottish Public Pensions Agency.  The pension is based on the person’s pensionable service (how long he or she has been a member of the pension scheme) and his or her pay.  For </w:t>
      </w:r>
      <w:r w:rsidR="0020170B" w:rsidRPr="003A2349">
        <w:rPr>
          <w:rFonts w:ascii="Aptos" w:hAnsi="Aptos" w:cs="Arial"/>
          <w:szCs w:val="18"/>
        </w:rPr>
        <w:t>Council</w:t>
      </w:r>
      <w:r w:rsidRPr="003A2349">
        <w:rPr>
          <w:rFonts w:ascii="Aptos" w:hAnsi="Aptos" w:cs="Arial"/>
          <w:szCs w:val="18"/>
        </w:rPr>
        <w:t>lors, the pension is based on “career average” - the aggregate of each year’s pay (adjusted by inflation) is divided by the total number of years and part years they have been a member of the LGPS.</w:t>
      </w:r>
    </w:p>
    <w:p w14:paraId="46C46C0B" w14:textId="77777777" w:rsidR="00595548" w:rsidRPr="003A2349" w:rsidRDefault="00595548" w:rsidP="00595548">
      <w:pPr>
        <w:ind w:left="1440" w:hanging="731"/>
        <w:jc w:val="both"/>
        <w:rPr>
          <w:rFonts w:ascii="Aptos" w:hAnsi="Aptos" w:cs="Arial"/>
          <w:szCs w:val="18"/>
        </w:rPr>
      </w:pPr>
    </w:p>
    <w:p w14:paraId="7871CE30" w14:textId="6E26299C" w:rsidR="00595548" w:rsidRPr="003A2349" w:rsidRDefault="00595548" w:rsidP="00595548">
      <w:pPr>
        <w:jc w:val="both"/>
        <w:rPr>
          <w:rFonts w:ascii="Aptos" w:hAnsi="Aptos" w:cs="Arial"/>
          <w:szCs w:val="18"/>
        </w:rPr>
      </w:pPr>
      <w:r w:rsidRPr="003A2349">
        <w:rPr>
          <w:rFonts w:ascii="Aptos" w:hAnsi="Aptos" w:cs="Arial"/>
          <w:szCs w:val="18"/>
        </w:rPr>
        <w:t xml:space="preserve">For officers, </w:t>
      </w:r>
      <w:r w:rsidR="00F26706" w:rsidRPr="003A2349">
        <w:rPr>
          <w:rFonts w:ascii="Aptos" w:hAnsi="Aptos" w:cs="Arial"/>
          <w:szCs w:val="18"/>
        </w:rPr>
        <w:t xml:space="preserve">from 1 April 2015 </w:t>
      </w:r>
      <w:r w:rsidRPr="003A2349">
        <w:rPr>
          <w:rFonts w:ascii="Aptos" w:hAnsi="Aptos" w:cs="Arial"/>
          <w:szCs w:val="18"/>
        </w:rPr>
        <w:t xml:space="preserve">the pension is </w:t>
      </w:r>
      <w:r w:rsidR="00F26706" w:rsidRPr="003A2349">
        <w:rPr>
          <w:rFonts w:ascii="Aptos" w:hAnsi="Aptos" w:cs="Arial"/>
          <w:szCs w:val="18"/>
        </w:rPr>
        <w:t>a Career Average Revalued Earnings (CARE) scheme</w:t>
      </w:r>
      <w:r w:rsidRPr="003A2349">
        <w:rPr>
          <w:rFonts w:ascii="Aptos" w:hAnsi="Aptos" w:cs="Arial"/>
          <w:szCs w:val="18"/>
        </w:rPr>
        <w:t xml:space="preserve">.  For service before this date, the annual pension is calculated by dividing their pay by 80 (60 for service after 31 March 2009) and multiplying this by their total membership.  The normal retirement age (NRA) for service post 1 April 2015 is the same as for the state pension; the NRA for service </w:t>
      </w:r>
      <w:proofErr w:type="gramStart"/>
      <w:r w:rsidRPr="003A2349">
        <w:rPr>
          <w:rFonts w:ascii="Aptos" w:hAnsi="Aptos" w:cs="Arial"/>
          <w:szCs w:val="18"/>
        </w:rPr>
        <w:t>pre 1 April 2015</w:t>
      </w:r>
      <w:proofErr w:type="gramEnd"/>
      <w:r w:rsidRPr="003A2349">
        <w:rPr>
          <w:rFonts w:ascii="Aptos" w:hAnsi="Aptos" w:cs="Arial"/>
          <w:szCs w:val="18"/>
        </w:rPr>
        <w:t xml:space="preserve"> is 65.  Pensions </w:t>
      </w:r>
      <w:proofErr w:type="gramStart"/>
      <w:r w:rsidRPr="003A2349">
        <w:rPr>
          <w:rFonts w:ascii="Aptos" w:hAnsi="Aptos" w:cs="Arial"/>
          <w:szCs w:val="18"/>
        </w:rPr>
        <w:t>payable</w:t>
      </w:r>
      <w:proofErr w:type="gramEnd"/>
      <w:r w:rsidRPr="003A2349">
        <w:rPr>
          <w:rFonts w:ascii="Aptos" w:hAnsi="Aptos" w:cs="Arial"/>
          <w:szCs w:val="18"/>
        </w:rPr>
        <w:t xml:space="preserve"> are increased annually in line with changes in the Pensions (Increase) Act 1971 and Section 59 of the Social Security Pension Act 1975.  Members may opt to give up (commute) pension for a lump sum up to the limit set by the Finance Act 2004.</w:t>
      </w:r>
    </w:p>
    <w:p w14:paraId="039C224F" w14:textId="77777777" w:rsidR="000B0B58" w:rsidRPr="003A2349" w:rsidRDefault="000B0B58" w:rsidP="00A72982">
      <w:pPr>
        <w:jc w:val="both"/>
        <w:rPr>
          <w:rFonts w:ascii="Aptos" w:hAnsi="Aptos" w:cs="Arial"/>
          <w:szCs w:val="18"/>
        </w:rPr>
      </w:pPr>
    </w:p>
    <w:p w14:paraId="4CAB1ECE" w14:textId="5C23A3FD" w:rsidR="00F26706" w:rsidRPr="003A2349" w:rsidRDefault="00F26706" w:rsidP="00F26706">
      <w:pPr>
        <w:jc w:val="both"/>
        <w:rPr>
          <w:rFonts w:ascii="Aptos" w:hAnsi="Aptos" w:cs="Arial"/>
          <w:szCs w:val="18"/>
        </w:rPr>
      </w:pPr>
      <w:r w:rsidRPr="003A2349">
        <w:rPr>
          <w:rFonts w:ascii="Aptos" w:hAnsi="Aptos" w:cs="Arial"/>
          <w:szCs w:val="18"/>
        </w:rPr>
        <w:t xml:space="preserve">LGPS regulations require that contribution rates are applied according to ranges of pay bands rising from 5.5% to 12% depending on the member’s rate of pensionable pay. The table for the allocation of rates </w:t>
      </w:r>
      <w:r w:rsidR="00D17AF9">
        <w:rPr>
          <w:rFonts w:ascii="Aptos" w:hAnsi="Aptos" w:cs="Arial"/>
          <w:szCs w:val="18"/>
        </w:rPr>
        <w:t xml:space="preserve">for </w:t>
      </w:r>
      <w:r w:rsidRPr="003A2349">
        <w:rPr>
          <w:rFonts w:ascii="Aptos" w:hAnsi="Aptos" w:cs="Arial"/>
          <w:szCs w:val="18"/>
        </w:rPr>
        <w:t>202</w:t>
      </w:r>
      <w:r w:rsidR="0046079B">
        <w:rPr>
          <w:rFonts w:ascii="Aptos" w:hAnsi="Aptos" w:cs="Arial"/>
          <w:szCs w:val="18"/>
        </w:rPr>
        <w:t>5</w:t>
      </w:r>
      <w:r w:rsidRPr="003A2349">
        <w:rPr>
          <w:rFonts w:ascii="Aptos" w:hAnsi="Aptos" w:cs="Arial"/>
          <w:szCs w:val="18"/>
        </w:rPr>
        <w:t>/2</w:t>
      </w:r>
      <w:r w:rsidR="0046079B">
        <w:rPr>
          <w:rFonts w:ascii="Aptos" w:hAnsi="Aptos" w:cs="Arial"/>
          <w:szCs w:val="18"/>
        </w:rPr>
        <w:t>6</w:t>
      </w:r>
      <w:r w:rsidRPr="003A2349">
        <w:rPr>
          <w:rFonts w:ascii="Aptos" w:hAnsi="Aptos" w:cs="Arial"/>
          <w:szCs w:val="18"/>
        </w:rPr>
        <w:t xml:space="preserve"> is shown below and can be found on the Scottish Public Pensions Agency website: </w:t>
      </w:r>
    </w:p>
    <w:p w14:paraId="1296513B" w14:textId="1A611422" w:rsidR="00D17AF9" w:rsidRPr="003A2349" w:rsidRDefault="0046079B" w:rsidP="00B81FB3">
      <w:pPr>
        <w:rPr>
          <w:rFonts w:ascii="Aptos" w:hAnsi="Aptos"/>
          <w:b/>
          <w:sz w:val="24"/>
          <w:szCs w:val="24"/>
        </w:rPr>
      </w:pPr>
      <w:hyperlink r:id="rId89" w:history="1">
        <w:r w:rsidRPr="0046079B">
          <w:rPr>
            <w:color w:val="0000FF"/>
            <w:u w:val="single"/>
          </w:rPr>
          <w:t>2025-02_LGPS_Circular_-_Tiered_Contribution_Rate_System_5_ March_2025V2.pdf</w:t>
        </w:r>
      </w:hyperlink>
    </w:p>
    <w:p w14:paraId="1B1F16E1" w14:textId="77777777" w:rsidR="00C25AB6" w:rsidRPr="003A2349" w:rsidRDefault="00C25AB6" w:rsidP="00B81FB3">
      <w:pPr>
        <w:rPr>
          <w:rFonts w:ascii="Aptos" w:hAnsi="Aptos"/>
          <w:b/>
          <w:sz w:val="24"/>
          <w:szCs w:val="24"/>
        </w:rPr>
      </w:pPr>
    </w:p>
    <w:p w14:paraId="04E50B93" w14:textId="77777777" w:rsidR="00C54DAF" w:rsidRPr="00437A4F" w:rsidRDefault="00C54DAF" w:rsidP="00437A4F">
      <w:pPr>
        <w:rPr>
          <w:rFonts w:ascii="Aptos" w:hAnsi="Aptos"/>
          <w:b/>
          <w:sz w:val="24"/>
          <w:szCs w:val="24"/>
        </w:rPr>
      </w:pPr>
      <w:r w:rsidRPr="003A2349">
        <w:rPr>
          <w:rFonts w:ascii="Aptos" w:hAnsi="Aptos" w:cs="Arial"/>
          <w:b/>
          <w:szCs w:val="18"/>
        </w:rPr>
        <w:t>Tiered Contribution Pay Rates</w:t>
      </w:r>
    </w:p>
    <w:p w14:paraId="61F9A8A5" w14:textId="77777777" w:rsidR="00C54DAF" w:rsidRPr="003A2349" w:rsidRDefault="00C54DAF" w:rsidP="00C54DAF">
      <w:pPr>
        <w:ind w:left="1440" w:hanging="731"/>
        <w:jc w:val="both"/>
        <w:rPr>
          <w:rFonts w:ascii="Aptos" w:hAnsi="Aptos" w:cs="Arial"/>
          <w:b/>
          <w:szCs w:val="18"/>
        </w:rPr>
      </w:pPr>
    </w:p>
    <w:tbl>
      <w:tblPr>
        <w:tblW w:w="9498"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828"/>
        <w:gridCol w:w="992"/>
        <w:gridCol w:w="3685"/>
        <w:gridCol w:w="993"/>
      </w:tblGrid>
      <w:tr w:rsidR="00EA5439" w:rsidRPr="003A2349" w14:paraId="671D1785" w14:textId="77777777" w:rsidTr="00875DB2">
        <w:trPr>
          <w:trHeight w:val="746"/>
        </w:trPr>
        <w:tc>
          <w:tcPr>
            <w:tcW w:w="3828" w:type="dxa"/>
          </w:tcPr>
          <w:p w14:paraId="41C79C28" w14:textId="0246B49A" w:rsidR="00EA5439" w:rsidRPr="003A2349" w:rsidRDefault="00B94B62" w:rsidP="00AD30D7">
            <w:pPr>
              <w:jc w:val="both"/>
              <w:rPr>
                <w:rFonts w:ascii="Aptos" w:hAnsi="Aptos" w:cs="Arial"/>
                <w:b/>
                <w:szCs w:val="18"/>
                <w:highlight w:val="yellow"/>
              </w:rPr>
            </w:pPr>
            <w:r w:rsidRPr="003A2349">
              <w:rPr>
                <w:rFonts w:ascii="Aptos" w:hAnsi="Aptos" w:cs="Arial"/>
                <w:b/>
                <w:szCs w:val="18"/>
              </w:rPr>
              <w:t>Pensionable Pay 202</w:t>
            </w:r>
            <w:r w:rsidR="00875DB2">
              <w:rPr>
                <w:rFonts w:ascii="Aptos" w:hAnsi="Aptos" w:cs="Arial"/>
                <w:b/>
                <w:szCs w:val="18"/>
              </w:rPr>
              <w:t>4/25</w:t>
            </w:r>
          </w:p>
        </w:tc>
        <w:tc>
          <w:tcPr>
            <w:tcW w:w="992" w:type="dxa"/>
          </w:tcPr>
          <w:p w14:paraId="21BE78AF" w14:textId="7EC15B79" w:rsidR="00EA5439" w:rsidRPr="003A2349" w:rsidRDefault="00B94B62" w:rsidP="00BB605B">
            <w:pPr>
              <w:jc w:val="center"/>
              <w:rPr>
                <w:rFonts w:ascii="Aptos" w:hAnsi="Aptos" w:cs="Arial"/>
                <w:b/>
                <w:szCs w:val="18"/>
              </w:rPr>
            </w:pPr>
            <w:r w:rsidRPr="003A2349">
              <w:rPr>
                <w:rFonts w:ascii="Aptos" w:hAnsi="Aptos" w:cs="Arial"/>
                <w:b/>
                <w:szCs w:val="18"/>
              </w:rPr>
              <w:t>Rate</w:t>
            </w:r>
            <w:r w:rsidR="00BB605B" w:rsidRPr="003A2349">
              <w:rPr>
                <w:rFonts w:ascii="Aptos" w:hAnsi="Aptos" w:cs="Arial"/>
                <w:b/>
                <w:szCs w:val="18"/>
              </w:rPr>
              <w:t xml:space="preserve"> (</w:t>
            </w:r>
            <w:r w:rsidRPr="003A2349">
              <w:rPr>
                <w:rFonts w:ascii="Aptos" w:hAnsi="Aptos" w:cs="Arial"/>
                <w:b/>
                <w:szCs w:val="18"/>
              </w:rPr>
              <w:t>%)</w:t>
            </w:r>
            <w:r w:rsidR="00EA5439" w:rsidRPr="003A2349">
              <w:rPr>
                <w:rFonts w:ascii="Aptos" w:hAnsi="Aptos" w:cs="Arial"/>
                <w:b/>
                <w:szCs w:val="18"/>
              </w:rPr>
              <w:t xml:space="preserve"> 20</w:t>
            </w:r>
            <w:r w:rsidR="00D20265" w:rsidRPr="003A2349">
              <w:rPr>
                <w:rFonts w:ascii="Aptos" w:hAnsi="Aptos" w:cs="Arial"/>
                <w:b/>
                <w:szCs w:val="18"/>
              </w:rPr>
              <w:t>2</w:t>
            </w:r>
            <w:r w:rsidR="00875DB2">
              <w:rPr>
                <w:rFonts w:ascii="Aptos" w:hAnsi="Aptos" w:cs="Arial"/>
                <w:b/>
                <w:szCs w:val="18"/>
              </w:rPr>
              <w:t>4</w:t>
            </w:r>
            <w:r w:rsidR="00EA5439" w:rsidRPr="003A2349">
              <w:rPr>
                <w:rFonts w:ascii="Aptos" w:hAnsi="Aptos" w:cs="Arial"/>
                <w:b/>
                <w:szCs w:val="18"/>
              </w:rPr>
              <w:t>/</w:t>
            </w:r>
            <w:r w:rsidR="000D75A7" w:rsidRPr="003A2349">
              <w:rPr>
                <w:rFonts w:ascii="Aptos" w:hAnsi="Aptos" w:cs="Arial"/>
                <w:b/>
                <w:szCs w:val="18"/>
              </w:rPr>
              <w:t>2</w:t>
            </w:r>
            <w:r w:rsidR="00875DB2">
              <w:rPr>
                <w:rFonts w:ascii="Aptos" w:hAnsi="Aptos" w:cs="Arial"/>
                <w:b/>
                <w:szCs w:val="18"/>
              </w:rPr>
              <w:t>5</w:t>
            </w:r>
          </w:p>
        </w:tc>
        <w:tc>
          <w:tcPr>
            <w:tcW w:w="3685" w:type="dxa"/>
          </w:tcPr>
          <w:p w14:paraId="0148B904" w14:textId="70789CCD" w:rsidR="00EA5439" w:rsidRPr="003A2349" w:rsidRDefault="00B94B62" w:rsidP="00AD30D7">
            <w:pPr>
              <w:rPr>
                <w:rFonts w:ascii="Aptos" w:hAnsi="Aptos" w:cs="Arial"/>
                <w:b/>
                <w:szCs w:val="18"/>
              </w:rPr>
            </w:pPr>
            <w:r w:rsidRPr="003A2349">
              <w:rPr>
                <w:rFonts w:ascii="Aptos" w:hAnsi="Aptos" w:cs="Arial"/>
                <w:b/>
                <w:szCs w:val="18"/>
              </w:rPr>
              <w:t>Pensionable Pay</w:t>
            </w:r>
            <w:r w:rsidR="00EA5439" w:rsidRPr="003A2349">
              <w:rPr>
                <w:rFonts w:ascii="Aptos" w:hAnsi="Aptos" w:cs="Arial"/>
                <w:b/>
                <w:szCs w:val="18"/>
              </w:rPr>
              <w:t xml:space="preserve"> 20</w:t>
            </w:r>
            <w:r w:rsidR="000D75A7" w:rsidRPr="003A2349">
              <w:rPr>
                <w:rFonts w:ascii="Aptos" w:hAnsi="Aptos" w:cs="Arial"/>
                <w:b/>
                <w:szCs w:val="18"/>
              </w:rPr>
              <w:t>2</w:t>
            </w:r>
            <w:r w:rsidR="00875DB2">
              <w:rPr>
                <w:rFonts w:ascii="Aptos" w:hAnsi="Aptos" w:cs="Arial"/>
                <w:b/>
                <w:szCs w:val="18"/>
              </w:rPr>
              <w:t>5</w:t>
            </w:r>
            <w:r w:rsidR="000C76B7" w:rsidRPr="003A2349">
              <w:rPr>
                <w:rFonts w:ascii="Aptos" w:hAnsi="Aptos" w:cs="Arial"/>
                <w:b/>
                <w:szCs w:val="18"/>
              </w:rPr>
              <w:t>/</w:t>
            </w:r>
            <w:r w:rsidR="00EA5439" w:rsidRPr="003A2349">
              <w:rPr>
                <w:rFonts w:ascii="Aptos" w:hAnsi="Aptos" w:cs="Arial"/>
                <w:b/>
                <w:szCs w:val="18"/>
              </w:rPr>
              <w:t>2</w:t>
            </w:r>
            <w:r w:rsidR="00875DB2">
              <w:rPr>
                <w:rFonts w:ascii="Aptos" w:hAnsi="Aptos" w:cs="Arial"/>
                <w:b/>
                <w:szCs w:val="18"/>
              </w:rPr>
              <w:t>6</w:t>
            </w:r>
          </w:p>
        </w:tc>
        <w:tc>
          <w:tcPr>
            <w:tcW w:w="993" w:type="dxa"/>
          </w:tcPr>
          <w:p w14:paraId="2328965C" w14:textId="6D09FF62" w:rsidR="00EA5439" w:rsidRPr="003A2349" w:rsidRDefault="00B94B62" w:rsidP="00BB605B">
            <w:pPr>
              <w:jc w:val="center"/>
              <w:rPr>
                <w:rFonts w:ascii="Aptos" w:hAnsi="Aptos" w:cs="Arial"/>
                <w:b/>
                <w:szCs w:val="18"/>
              </w:rPr>
            </w:pPr>
            <w:r w:rsidRPr="003A2349">
              <w:rPr>
                <w:rFonts w:ascii="Aptos" w:hAnsi="Aptos" w:cs="Arial"/>
                <w:b/>
                <w:szCs w:val="18"/>
              </w:rPr>
              <w:t>Rate (%)</w:t>
            </w:r>
            <w:r w:rsidRPr="003A2349">
              <w:rPr>
                <w:rFonts w:ascii="Aptos" w:hAnsi="Aptos" w:cs="Arial"/>
                <w:b/>
                <w:szCs w:val="18"/>
              </w:rPr>
              <w:br/>
              <w:t>202</w:t>
            </w:r>
            <w:r w:rsidR="00875DB2">
              <w:rPr>
                <w:rFonts w:ascii="Aptos" w:hAnsi="Aptos" w:cs="Arial"/>
                <w:b/>
                <w:szCs w:val="18"/>
              </w:rPr>
              <w:t>5</w:t>
            </w:r>
            <w:r w:rsidRPr="003A2349">
              <w:rPr>
                <w:rFonts w:ascii="Aptos" w:hAnsi="Aptos" w:cs="Arial"/>
                <w:b/>
                <w:szCs w:val="18"/>
              </w:rPr>
              <w:t>/2</w:t>
            </w:r>
            <w:r w:rsidR="00875DB2">
              <w:rPr>
                <w:rFonts w:ascii="Aptos" w:hAnsi="Aptos" w:cs="Arial"/>
                <w:b/>
                <w:szCs w:val="18"/>
              </w:rPr>
              <w:t>6</w:t>
            </w:r>
          </w:p>
        </w:tc>
      </w:tr>
      <w:tr w:rsidR="00840314" w:rsidRPr="003A2349" w14:paraId="1262BA04" w14:textId="77777777" w:rsidTr="00875DB2">
        <w:trPr>
          <w:trHeight w:val="396"/>
        </w:trPr>
        <w:tc>
          <w:tcPr>
            <w:tcW w:w="3828" w:type="dxa"/>
          </w:tcPr>
          <w:p w14:paraId="6D7D5BB1" w14:textId="40E65239" w:rsidR="00840314" w:rsidRPr="003A2349" w:rsidRDefault="002F1E12" w:rsidP="00083929">
            <w:pPr>
              <w:rPr>
                <w:rFonts w:ascii="Aptos" w:hAnsi="Aptos" w:cs="Arial"/>
                <w:szCs w:val="18"/>
              </w:rPr>
            </w:pPr>
            <w:r w:rsidRPr="003A2349">
              <w:rPr>
                <w:rFonts w:ascii="Aptos" w:hAnsi="Aptos" w:cs="Arial"/>
                <w:szCs w:val="18"/>
              </w:rPr>
              <w:t>On earnings up to and including £2</w:t>
            </w:r>
            <w:r w:rsidR="00875DB2">
              <w:rPr>
                <w:rFonts w:ascii="Aptos" w:hAnsi="Aptos" w:cs="Arial"/>
                <w:szCs w:val="18"/>
              </w:rPr>
              <w:t>7</w:t>
            </w:r>
            <w:r w:rsidR="00AA739A" w:rsidRPr="003A2349">
              <w:rPr>
                <w:rFonts w:ascii="Aptos" w:hAnsi="Aptos" w:cs="Arial"/>
                <w:szCs w:val="18"/>
              </w:rPr>
              <w:t>,</w:t>
            </w:r>
            <w:r w:rsidR="00875DB2">
              <w:rPr>
                <w:rFonts w:ascii="Aptos" w:hAnsi="Aptos" w:cs="Arial"/>
                <w:szCs w:val="18"/>
              </w:rPr>
              <w:t>0</w:t>
            </w:r>
            <w:r w:rsidRPr="003A2349">
              <w:rPr>
                <w:rFonts w:ascii="Aptos" w:hAnsi="Aptos" w:cs="Arial"/>
                <w:szCs w:val="18"/>
              </w:rPr>
              <w:t>00</w:t>
            </w:r>
          </w:p>
        </w:tc>
        <w:tc>
          <w:tcPr>
            <w:tcW w:w="992" w:type="dxa"/>
          </w:tcPr>
          <w:p w14:paraId="7D337F8C" w14:textId="52652894" w:rsidR="00840314" w:rsidRPr="003A2349" w:rsidRDefault="00840314" w:rsidP="00840314">
            <w:pPr>
              <w:jc w:val="right"/>
              <w:rPr>
                <w:rFonts w:ascii="Aptos" w:hAnsi="Aptos" w:cs="Arial"/>
                <w:szCs w:val="18"/>
              </w:rPr>
            </w:pPr>
            <w:r w:rsidRPr="003A2349">
              <w:rPr>
                <w:rFonts w:ascii="Aptos" w:hAnsi="Aptos" w:cs="Arial"/>
                <w:szCs w:val="18"/>
              </w:rPr>
              <w:t>5.5%</w:t>
            </w:r>
          </w:p>
        </w:tc>
        <w:tc>
          <w:tcPr>
            <w:tcW w:w="3685" w:type="dxa"/>
          </w:tcPr>
          <w:p w14:paraId="51A1DB53" w14:textId="4D479536" w:rsidR="00840314" w:rsidRPr="003A2349" w:rsidRDefault="00840314" w:rsidP="00083929">
            <w:pPr>
              <w:rPr>
                <w:rFonts w:ascii="Aptos" w:hAnsi="Aptos" w:cs="Arial"/>
                <w:szCs w:val="18"/>
              </w:rPr>
            </w:pPr>
            <w:r w:rsidRPr="003A2349">
              <w:rPr>
                <w:rFonts w:ascii="Aptos" w:hAnsi="Aptos" w:cs="Arial"/>
                <w:szCs w:val="18"/>
              </w:rPr>
              <w:t xml:space="preserve">On earnings up to and including </w:t>
            </w:r>
            <w:r w:rsidR="00EF4B58">
              <w:rPr>
                <w:rFonts w:ascii="Aptos" w:hAnsi="Aptos" w:cs="Arial"/>
                <w:szCs w:val="18"/>
              </w:rPr>
              <w:t>£27,</w:t>
            </w:r>
            <w:r w:rsidR="00875DB2">
              <w:rPr>
                <w:rFonts w:ascii="Aptos" w:hAnsi="Aptos" w:cs="Arial"/>
                <w:szCs w:val="18"/>
              </w:rPr>
              <w:t>5</w:t>
            </w:r>
            <w:r w:rsidR="00EF4B58">
              <w:rPr>
                <w:rFonts w:ascii="Aptos" w:hAnsi="Aptos" w:cs="Arial"/>
                <w:szCs w:val="18"/>
              </w:rPr>
              <w:t>00</w:t>
            </w:r>
          </w:p>
        </w:tc>
        <w:tc>
          <w:tcPr>
            <w:tcW w:w="993" w:type="dxa"/>
          </w:tcPr>
          <w:p w14:paraId="3BB10D94" w14:textId="65323697" w:rsidR="00840314" w:rsidRPr="003A2349" w:rsidRDefault="000C76B7" w:rsidP="00840314">
            <w:pPr>
              <w:jc w:val="right"/>
              <w:rPr>
                <w:rFonts w:ascii="Aptos" w:hAnsi="Aptos" w:cs="Arial"/>
                <w:szCs w:val="18"/>
              </w:rPr>
            </w:pPr>
            <w:r w:rsidRPr="003A2349">
              <w:rPr>
                <w:rFonts w:ascii="Aptos" w:hAnsi="Aptos" w:cs="Arial"/>
                <w:szCs w:val="18"/>
              </w:rPr>
              <w:t>5.5</w:t>
            </w:r>
            <w:r w:rsidR="00840314" w:rsidRPr="003A2349">
              <w:rPr>
                <w:rFonts w:ascii="Aptos" w:hAnsi="Aptos" w:cs="Arial"/>
                <w:szCs w:val="18"/>
              </w:rPr>
              <w:t>%</w:t>
            </w:r>
          </w:p>
        </w:tc>
      </w:tr>
      <w:tr w:rsidR="00840314" w:rsidRPr="003A2349" w14:paraId="000AC1A5" w14:textId="77777777" w:rsidTr="00875DB2">
        <w:trPr>
          <w:trHeight w:val="520"/>
        </w:trPr>
        <w:tc>
          <w:tcPr>
            <w:tcW w:w="3828" w:type="dxa"/>
          </w:tcPr>
          <w:p w14:paraId="7086D75C" w14:textId="3A13A5D7" w:rsidR="00840314" w:rsidRPr="003A2349" w:rsidRDefault="00AA739A" w:rsidP="00840314">
            <w:pPr>
              <w:jc w:val="both"/>
              <w:rPr>
                <w:rFonts w:ascii="Aptos" w:hAnsi="Aptos" w:cs="Arial"/>
                <w:szCs w:val="18"/>
              </w:rPr>
            </w:pPr>
            <w:r w:rsidRPr="003A2349">
              <w:rPr>
                <w:rFonts w:ascii="Aptos" w:hAnsi="Aptos" w:cs="Arial"/>
                <w:szCs w:val="18"/>
              </w:rPr>
              <w:t>On earnings above £2</w:t>
            </w:r>
            <w:r w:rsidR="00875DB2">
              <w:rPr>
                <w:rFonts w:ascii="Aptos" w:hAnsi="Aptos" w:cs="Arial"/>
                <w:szCs w:val="18"/>
              </w:rPr>
              <w:t>7</w:t>
            </w:r>
            <w:r w:rsidRPr="003A2349">
              <w:rPr>
                <w:rFonts w:ascii="Aptos" w:hAnsi="Aptos" w:cs="Arial"/>
                <w:szCs w:val="18"/>
              </w:rPr>
              <w:t>,</w:t>
            </w:r>
            <w:r w:rsidR="00875DB2">
              <w:rPr>
                <w:rFonts w:ascii="Aptos" w:hAnsi="Aptos" w:cs="Arial"/>
                <w:szCs w:val="18"/>
              </w:rPr>
              <w:t>0</w:t>
            </w:r>
            <w:r w:rsidRPr="003A2349">
              <w:rPr>
                <w:rFonts w:ascii="Aptos" w:hAnsi="Aptos" w:cs="Arial"/>
                <w:szCs w:val="18"/>
              </w:rPr>
              <w:t>01 and up to £3</w:t>
            </w:r>
            <w:r w:rsidR="00875DB2">
              <w:rPr>
                <w:rFonts w:ascii="Aptos" w:hAnsi="Aptos" w:cs="Arial"/>
                <w:szCs w:val="18"/>
              </w:rPr>
              <w:t>3</w:t>
            </w:r>
            <w:r w:rsidRPr="003A2349">
              <w:rPr>
                <w:rFonts w:ascii="Aptos" w:hAnsi="Aptos" w:cs="Arial"/>
                <w:szCs w:val="18"/>
              </w:rPr>
              <w:t>,000</w:t>
            </w:r>
          </w:p>
        </w:tc>
        <w:tc>
          <w:tcPr>
            <w:tcW w:w="992" w:type="dxa"/>
          </w:tcPr>
          <w:p w14:paraId="0000CF33" w14:textId="676136B6" w:rsidR="00840314" w:rsidRPr="003A2349" w:rsidRDefault="00840314" w:rsidP="00840314">
            <w:pPr>
              <w:jc w:val="right"/>
              <w:rPr>
                <w:rFonts w:ascii="Aptos" w:hAnsi="Aptos" w:cs="Arial"/>
                <w:szCs w:val="18"/>
              </w:rPr>
            </w:pPr>
            <w:r w:rsidRPr="003A2349">
              <w:rPr>
                <w:rFonts w:ascii="Aptos" w:hAnsi="Aptos" w:cs="Arial"/>
                <w:szCs w:val="18"/>
              </w:rPr>
              <w:t>7.25%</w:t>
            </w:r>
          </w:p>
        </w:tc>
        <w:tc>
          <w:tcPr>
            <w:tcW w:w="3685" w:type="dxa"/>
          </w:tcPr>
          <w:p w14:paraId="395DEA26" w14:textId="4A31EC2B" w:rsidR="00840314" w:rsidRPr="003A2349" w:rsidRDefault="00840314" w:rsidP="00840314">
            <w:pPr>
              <w:rPr>
                <w:rFonts w:ascii="Aptos" w:hAnsi="Aptos" w:cs="Arial"/>
                <w:szCs w:val="18"/>
              </w:rPr>
            </w:pPr>
            <w:r w:rsidRPr="003A2349">
              <w:rPr>
                <w:rFonts w:ascii="Aptos" w:hAnsi="Aptos" w:cs="Arial"/>
                <w:szCs w:val="18"/>
              </w:rPr>
              <w:t>On earnings above £</w:t>
            </w:r>
            <w:r w:rsidR="00EF4B58">
              <w:rPr>
                <w:rFonts w:ascii="Aptos" w:hAnsi="Aptos" w:cs="Arial"/>
                <w:szCs w:val="18"/>
              </w:rPr>
              <w:t>27,</w:t>
            </w:r>
            <w:r w:rsidR="00875DB2">
              <w:rPr>
                <w:rFonts w:ascii="Aptos" w:hAnsi="Aptos" w:cs="Arial"/>
                <w:szCs w:val="18"/>
              </w:rPr>
              <w:t>5</w:t>
            </w:r>
            <w:r w:rsidR="00EF4B58">
              <w:rPr>
                <w:rFonts w:ascii="Aptos" w:hAnsi="Aptos" w:cs="Arial"/>
                <w:szCs w:val="18"/>
              </w:rPr>
              <w:t>01</w:t>
            </w:r>
            <w:r w:rsidRPr="003A2349">
              <w:rPr>
                <w:rFonts w:ascii="Aptos" w:hAnsi="Aptos" w:cs="Arial"/>
                <w:szCs w:val="18"/>
              </w:rPr>
              <w:t xml:space="preserve"> and up to £</w:t>
            </w:r>
            <w:r w:rsidR="00EF4B58">
              <w:rPr>
                <w:rFonts w:ascii="Aptos" w:hAnsi="Aptos" w:cs="Arial"/>
                <w:szCs w:val="18"/>
              </w:rPr>
              <w:t>33,</w:t>
            </w:r>
            <w:r w:rsidR="00875DB2">
              <w:rPr>
                <w:rFonts w:ascii="Aptos" w:hAnsi="Aptos" w:cs="Arial"/>
                <w:szCs w:val="18"/>
              </w:rPr>
              <w:t>6</w:t>
            </w:r>
            <w:r w:rsidR="00EF4B58">
              <w:rPr>
                <w:rFonts w:ascii="Aptos" w:hAnsi="Aptos" w:cs="Arial"/>
                <w:szCs w:val="18"/>
              </w:rPr>
              <w:t>00</w:t>
            </w:r>
          </w:p>
        </w:tc>
        <w:tc>
          <w:tcPr>
            <w:tcW w:w="993" w:type="dxa"/>
          </w:tcPr>
          <w:p w14:paraId="3A1984DC" w14:textId="66CFFB82" w:rsidR="00840314" w:rsidRPr="003A2349" w:rsidRDefault="000C76B7" w:rsidP="00840314">
            <w:pPr>
              <w:jc w:val="right"/>
              <w:rPr>
                <w:rFonts w:ascii="Aptos" w:hAnsi="Aptos" w:cs="Arial"/>
                <w:szCs w:val="18"/>
              </w:rPr>
            </w:pPr>
            <w:r w:rsidRPr="003A2349">
              <w:rPr>
                <w:rFonts w:ascii="Aptos" w:hAnsi="Aptos" w:cs="Arial"/>
                <w:szCs w:val="18"/>
              </w:rPr>
              <w:t>7.25</w:t>
            </w:r>
            <w:r w:rsidR="00840314" w:rsidRPr="003A2349">
              <w:rPr>
                <w:rFonts w:ascii="Aptos" w:hAnsi="Aptos" w:cs="Arial"/>
                <w:szCs w:val="18"/>
              </w:rPr>
              <w:t>%</w:t>
            </w:r>
          </w:p>
        </w:tc>
      </w:tr>
      <w:tr w:rsidR="00840314" w:rsidRPr="003A2349" w14:paraId="54E7C073" w14:textId="77777777" w:rsidTr="00875DB2">
        <w:trPr>
          <w:trHeight w:val="520"/>
        </w:trPr>
        <w:tc>
          <w:tcPr>
            <w:tcW w:w="3828" w:type="dxa"/>
          </w:tcPr>
          <w:p w14:paraId="37B3906A" w14:textId="1FF4D761" w:rsidR="00840314" w:rsidRPr="003A2349" w:rsidRDefault="00AA739A" w:rsidP="00840314">
            <w:pPr>
              <w:jc w:val="both"/>
              <w:rPr>
                <w:rFonts w:ascii="Aptos" w:hAnsi="Aptos" w:cs="Arial"/>
                <w:szCs w:val="18"/>
              </w:rPr>
            </w:pPr>
            <w:r w:rsidRPr="003A2349">
              <w:rPr>
                <w:rFonts w:ascii="Aptos" w:hAnsi="Aptos" w:cs="Arial"/>
                <w:szCs w:val="18"/>
              </w:rPr>
              <w:t>On earnings above £3</w:t>
            </w:r>
            <w:r w:rsidR="00875DB2">
              <w:rPr>
                <w:rFonts w:ascii="Aptos" w:hAnsi="Aptos" w:cs="Arial"/>
                <w:szCs w:val="18"/>
              </w:rPr>
              <w:t>3</w:t>
            </w:r>
            <w:r w:rsidRPr="003A2349">
              <w:rPr>
                <w:rFonts w:ascii="Aptos" w:hAnsi="Aptos" w:cs="Arial"/>
                <w:szCs w:val="18"/>
              </w:rPr>
              <w:t>,001 and up to £4</w:t>
            </w:r>
            <w:r w:rsidR="00875DB2">
              <w:rPr>
                <w:rFonts w:ascii="Aptos" w:hAnsi="Aptos" w:cs="Arial"/>
                <w:szCs w:val="18"/>
              </w:rPr>
              <w:t>5</w:t>
            </w:r>
            <w:r w:rsidRPr="003A2349">
              <w:rPr>
                <w:rFonts w:ascii="Aptos" w:hAnsi="Aptos" w:cs="Arial"/>
                <w:szCs w:val="18"/>
              </w:rPr>
              <w:t>,</w:t>
            </w:r>
            <w:r w:rsidR="00875DB2">
              <w:rPr>
                <w:rFonts w:ascii="Aptos" w:hAnsi="Aptos" w:cs="Arial"/>
                <w:szCs w:val="18"/>
              </w:rPr>
              <w:t>3</w:t>
            </w:r>
            <w:r w:rsidRPr="003A2349">
              <w:rPr>
                <w:rFonts w:ascii="Aptos" w:hAnsi="Aptos" w:cs="Arial"/>
                <w:szCs w:val="18"/>
              </w:rPr>
              <w:t>00</w:t>
            </w:r>
          </w:p>
        </w:tc>
        <w:tc>
          <w:tcPr>
            <w:tcW w:w="992" w:type="dxa"/>
          </w:tcPr>
          <w:p w14:paraId="7EB7F232" w14:textId="2D24D167" w:rsidR="00840314" w:rsidRPr="003A2349" w:rsidRDefault="00840314" w:rsidP="00840314">
            <w:pPr>
              <w:jc w:val="right"/>
              <w:rPr>
                <w:rFonts w:ascii="Aptos" w:hAnsi="Aptos" w:cs="Arial"/>
                <w:szCs w:val="18"/>
              </w:rPr>
            </w:pPr>
            <w:r w:rsidRPr="003A2349">
              <w:rPr>
                <w:rFonts w:ascii="Aptos" w:hAnsi="Aptos" w:cs="Arial"/>
                <w:szCs w:val="18"/>
              </w:rPr>
              <w:t>8.5%</w:t>
            </w:r>
          </w:p>
        </w:tc>
        <w:tc>
          <w:tcPr>
            <w:tcW w:w="3685" w:type="dxa"/>
          </w:tcPr>
          <w:p w14:paraId="1D3C09C7" w14:textId="60DCA0CF" w:rsidR="00840314" w:rsidRPr="003A2349" w:rsidRDefault="00840314" w:rsidP="00840314">
            <w:pPr>
              <w:rPr>
                <w:rFonts w:ascii="Aptos" w:hAnsi="Aptos" w:cs="Arial"/>
                <w:szCs w:val="18"/>
              </w:rPr>
            </w:pPr>
            <w:r w:rsidRPr="003A2349">
              <w:rPr>
                <w:rFonts w:ascii="Aptos" w:hAnsi="Aptos" w:cs="Arial"/>
                <w:szCs w:val="18"/>
              </w:rPr>
              <w:t>On earnings above £</w:t>
            </w:r>
            <w:r w:rsidR="00EF4B58">
              <w:rPr>
                <w:rFonts w:ascii="Aptos" w:hAnsi="Aptos" w:cs="Arial"/>
                <w:szCs w:val="18"/>
              </w:rPr>
              <w:t>33,</w:t>
            </w:r>
            <w:r w:rsidR="00875DB2">
              <w:rPr>
                <w:rFonts w:ascii="Aptos" w:hAnsi="Aptos" w:cs="Arial"/>
                <w:szCs w:val="18"/>
              </w:rPr>
              <w:t>6</w:t>
            </w:r>
            <w:r w:rsidR="00EF4B58">
              <w:rPr>
                <w:rFonts w:ascii="Aptos" w:hAnsi="Aptos" w:cs="Arial"/>
                <w:szCs w:val="18"/>
              </w:rPr>
              <w:t>01</w:t>
            </w:r>
            <w:r w:rsidRPr="003A2349">
              <w:rPr>
                <w:rFonts w:ascii="Aptos" w:hAnsi="Aptos" w:cs="Arial"/>
                <w:szCs w:val="18"/>
              </w:rPr>
              <w:t xml:space="preserve"> and up to £</w:t>
            </w:r>
            <w:r w:rsidR="00EF4B58">
              <w:rPr>
                <w:rFonts w:ascii="Aptos" w:hAnsi="Aptos" w:cs="Arial"/>
                <w:szCs w:val="18"/>
              </w:rPr>
              <w:t>4</w:t>
            </w:r>
            <w:r w:rsidR="00875DB2">
              <w:rPr>
                <w:rFonts w:ascii="Aptos" w:hAnsi="Aptos" w:cs="Arial"/>
                <w:szCs w:val="18"/>
              </w:rPr>
              <w:t>6,100</w:t>
            </w:r>
          </w:p>
        </w:tc>
        <w:tc>
          <w:tcPr>
            <w:tcW w:w="993" w:type="dxa"/>
          </w:tcPr>
          <w:p w14:paraId="71D35EC6" w14:textId="43CD9918" w:rsidR="00840314" w:rsidRPr="003A2349" w:rsidRDefault="000C76B7" w:rsidP="00840314">
            <w:pPr>
              <w:jc w:val="right"/>
              <w:rPr>
                <w:rFonts w:ascii="Aptos" w:hAnsi="Aptos" w:cs="Arial"/>
                <w:szCs w:val="18"/>
              </w:rPr>
            </w:pPr>
            <w:r w:rsidRPr="003A2349">
              <w:rPr>
                <w:rFonts w:ascii="Aptos" w:hAnsi="Aptos" w:cs="Arial"/>
                <w:szCs w:val="18"/>
              </w:rPr>
              <w:t>8.5</w:t>
            </w:r>
            <w:r w:rsidR="00840314" w:rsidRPr="003A2349">
              <w:rPr>
                <w:rFonts w:ascii="Aptos" w:hAnsi="Aptos" w:cs="Arial"/>
                <w:szCs w:val="18"/>
              </w:rPr>
              <w:t>%</w:t>
            </w:r>
          </w:p>
        </w:tc>
      </w:tr>
      <w:tr w:rsidR="00840314" w:rsidRPr="003A2349" w14:paraId="23684FA7" w14:textId="77777777" w:rsidTr="00875DB2">
        <w:trPr>
          <w:trHeight w:val="520"/>
        </w:trPr>
        <w:tc>
          <w:tcPr>
            <w:tcW w:w="3828" w:type="dxa"/>
          </w:tcPr>
          <w:p w14:paraId="59CED29E" w14:textId="5341C599" w:rsidR="00840314" w:rsidRPr="003A2349" w:rsidRDefault="00AA739A" w:rsidP="00840314">
            <w:pPr>
              <w:jc w:val="both"/>
              <w:rPr>
                <w:rFonts w:ascii="Aptos" w:hAnsi="Aptos" w:cs="Arial"/>
                <w:szCs w:val="18"/>
              </w:rPr>
            </w:pPr>
            <w:r w:rsidRPr="003A2349">
              <w:rPr>
                <w:rFonts w:ascii="Aptos" w:hAnsi="Aptos" w:cs="Arial"/>
                <w:szCs w:val="18"/>
              </w:rPr>
              <w:t>On earnings above £4</w:t>
            </w:r>
            <w:r w:rsidR="00875DB2">
              <w:rPr>
                <w:rFonts w:ascii="Aptos" w:hAnsi="Aptos" w:cs="Arial"/>
                <w:szCs w:val="18"/>
              </w:rPr>
              <w:t>5</w:t>
            </w:r>
            <w:r w:rsidRPr="003A2349">
              <w:rPr>
                <w:rFonts w:ascii="Aptos" w:hAnsi="Aptos" w:cs="Arial"/>
                <w:szCs w:val="18"/>
              </w:rPr>
              <w:t>,</w:t>
            </w:r>
            <w:r w:rsidR="00875DB2">
              <w:rPr>
                <w:rFonts w:ascii="Aptos" w:hAnsi="Aptos" w:cs="Arial"/>
                <w:szCs w:val="18"/>
              </w:rPr>
              <w:t>3</w:t>
            </w:r>
            <w:r w:rsidRPr="003A2349">
              <w:rPr>
                <w:rFonts w:ascii="Aptos" w:hAnsi="Aptos" w:cs="Arial"/>
                <w:szCs w:val="18"/>
              </w:rPr>
              <w:t>01 and up to £</w:t>
            </w:r>
            <w:r w:rsidR="00875DB2">
              <w:rPr>
                <w:rFonts w:ascii="Aptos" w:hAnsi="Aptos" w:cs="Arial"/>
                <w:szCs w:val="18"/>
              </w:rPr>
              <w:t>60</w:t>
            </w:r>
            <w:r w:rsidRPr="003A2349">
              <w:rPr>
                <w:rFonts w:ascii="Aptos" w:hAnsi="Aptos" w:cs="Arial"/>
                <w:szCs w:val="18"/>
              </w:rPr>
              <w:t>,</w:t>
            </w:r>
            <w:r w:rsidR="00875DB2">
              <w:rPr>
                <w:rFonts w:ascii="Aptos" w:hAnsi="Aptos" w:cs="Arial"/>
                <w:szCs w:val="18"/>
              </w:rPr>
              <w:t>4</w:t>
            </w:r>
            <w:r w:rsidRPr="003A2349">
              <w:rPr>
                <w:rFonts w:ascii="Aptos" w:hAnsi="Aptos" w:cs="Arial"/>
                <w:szCs w:val="18"/>
              </w:rPr>
              <w:t>00</w:t>
            </w:r>
          </w:p>
        </w:tc>
        <w:tc>
          <w:tcPr>
            <w:tcW w:w="992" w:type="dxa"/>
          </w:tcPr>
          <w:p w14:paraId="6E72E53E" w14:textId="341B0E29" w:rsidR="00840314" w:rsidRPr="003A2349" w:rsidRDefault="00840314" w:rsidP="00840314">
            <w:pPr>
              <w:jc w:val="right"/>
              <w:rPr>
                <w:rFonts w:ascii="Aptos" w:hAnsi="Aptos" w:cs="Arial"/>
                <w:szCs w:val="18"/>
              </w:rPr>
            </w:pPr>
            <w:r w:rsidRPr="003A2349">
              <w:rPr>
                <w:rFonts w:ascii="Aptos" w:hAnsi="Aptos" w:cs="Arial"/>
                <w:szCs w:val="18"/>
              </w:rPr>
              <w:t>9.5%</w:t>
            </w:r>
          </w:p>
        </w:tc>
        <w:tc>
          <w:tcPr>
            <w:tcW w:w="3685" w:type="dxa"/>
          </w:tcPr>
          <w:p w14:paraId="7DD10478" w14:textId="7C798612" w:rsidR="00840314" w:rsidRPr="003A2349" w:rsidRDefault="00840314" w:rsidP="00840314">
            <w:pPr>
              <w:rPr>
                <w:rFonts w:ascii="Aptos" w:hAnsi="Aptos" w:cs="Arial"/>
                <w:szCs w:val="18"/>
              </w:rPr>
            </w:pPr>
            <w:r w:rsidRPr="003A2349">
              <w:rPr>
                <w:rFonts w:ascii="Aptos" w:hAnsi="Aptos" w:cs="Arial"/>
                <w:szCs w:val="18"/>
              </w:rPr>
              <w:t>On earnings above £</w:t>
            </w:r>
            <w:r w:rsidR="00EF4B58">
              <w:rPr>
                <w:rFonts w:ascii="Aptos" w:hAnsi="Aptos" w:cs="Arial"/>
                <w:szCs w:val="18"/>
              </w:rPr>
              <w:t>4</w:t>
            </w:r>
            <w:r w:rsidR="00875DB2">
              <w:rPr>
                <w:rFonts w:ascii="Aptos" w:hAnsi="Aptos" w:cs="Arial"/>
                <w:szCs w:val="18"/>
              </w:rPr>
              <w:t>6</w:t>
            </w:r>
            <w:r w:rsidR="00EF4B58">
              <w:rPr>
                <w:rFonts w:ascii="Aptos" w:hAnsi="Aptos" w:cs="Arial"/>
                <w:szCs w:val="18"/>
              </w:rPr>
              <w:t>,</w:t>
            </w:r>
            <w:r w:rsidR="00875DB2">
              <w:rPr>
                <w:rFonts w:ascii="Aptos" w:hAnsi="Aptos" w:cs="Arial"/>
                <w:szCs w:val="18"/>
              </w:rPr>
              <w:t>1</w:t>
            </w:r>
            <w:r w:rsidR="00EF4B58">
              <w:rPr>
                <w:rFonts w:ascii="Aptos" w:hAnsi="Aptos" w:cs="Arial"/>
                <w:szCs w:val="18"/>
              </w:rPr>
              <w:t>01</w:t>
            </w:r>
            <w:r w:rsidRPr="003A2349">
              <w:rPr>
                <w:rFonts w:ascii="Aptos" w:hAnsi="Aptos" w:cs="Arial"/>
                <w:szCs w:val="18"/>
              </w:rPr>
              <w:t xml:space="preserve"> and up to £</w:t>
            </w:r>
            <w:r w:rsidR="00EF4B58">
              <w:rPr>
                <w:rFonts w:ascii="Aptos" w:hAnsi="Aptos" w:cs="Arial"/>
                <w:szCs w:val="18"/>
              </w:rPr>
              <w:t>6</w:t>
            </w:r>
            <w:r w:rsidR="00875DB2">
              <w:rPr>
                <w:rFonts w:ascii="Aptos" w:hAnsi="Aptos" w:cs="Arial"/>
                <w:szCs w:val="18"/>
              </w:rPr>
              <w:t>1</w:t>
            </w:r>
            <w:r w:rsidR="00EF4B58">
              <w:rPr>
                <w:rFonts w:ascii="Aptos" w:hAnsi="Aptos" w:cs="Arial"/>
                <w:szCs w:val="18"/>
              </w:rPr>
              <w:t>,400</w:t>
            </w:r>
          </w:p>
        </w:tc>
        <w:tc>
          <w:tcPr>
            <w:tcW w:w="993" w:type="dxa"/>
          </w:tcPr>
          <w:p w14:paraId="48D1604D" w14:textId="132A9F69" w:rsidR="00840314" w:rsidRPr="003A2349" w:rsidRDefault="000C76B7" w:rsidP="00840314">
            <w:pPr>
              <w:jc w:val="right"/>
              <w:rPr>
                <w:rFonts w:ascii="Aptos" w:hAnsi="Aptos" w:cs="Arial"/>
                <w:szCs w:val="18"/>
              </w:rPr>
            </w:pPr>
            <w:r w:rsidRPr="003A2349">
              <w:rPr>
                <w:rFonts w:ascii="Aptos" w:hAnsi="Aptos" w:cs="Arial"/>
                <w:szCs w:val="18"/>
              </w:rPr>
              <w:t>9.5</w:t>
            </w:r>
            <w:r w:rsidR="00840314" w:rsidRPr="003A2349">
              <w:rPr>
                <w:rFonts w:ascii="Aptos" w:hAnsi="Aptos" w:cs="Arial"/>
                <w:szCs w:val="18"/>
              </w:rPr>
              <w:t>%</w:t>
            </w:r>
          </w:p>
        </w:tc>
      </w:tr>
      <w:tr w:rsidR="00840314" w:rsidRPr="003A2349" w14:paraId="750427AE" w14:textId="77777777" w:rsidTr="00875DB2">
        <w:trPr>
          <w:trHeight w:val="395"/>
        </w:trPr>
        <w:tc>
          <w:tcPr>
            <w:tcW w:w="3828" w:type="dxa"/>
          </w:tcPr>
          <w:p w14:paraId="73C47FCC" w14:textId="7D2176C0" w:rsidR="00840314" w:rsidRPr="003A2349" w:rsidRDefault="002F1E12" w:rsidP="00840314">
            <w:pPr>
              <w:jc w:val="both"/>
              <w:rPr>
                <w:rFonts w:ascii="Aptos" w:hAnsi="Aptos" w:cs="Arial"/>
                <w:szCs w:val="18"/>
              </w:rPr>
            </w:pPr>
            <w:r w:rsidRPr="003A2349">
              <w:rPr>
                <w:rFonts w:ascii="Aptos" w:hAnsi="Aptos" w:cs="Arial"/>
                <w:szCs w:val="18"/>
              </w:rPr>
              <w:t>On earnings of £</w:t>
            </w:r>
            <w:r w:rsidR="00875DB2">
              <w:rPr>
                <w:rFonts w:ascii="Aptos" w:hAnsi="Aptos" w:cs="Arial"/>
                <w:szCs w:val="18"/>
              </w:rPr>
              <w:t>60,40</w:t>
            </w:r>
            <w:r w:rsidR="00AA739A" w:rsidRPr="003A2349">
              <w:rPr>
                <w:rFonts w:ascii="Aptos" w:hAnsi="Aptos" w:cs="Arial"/>
                <w:szCs w:val="18"/>
              </w:rPr>
              <w:t xml:space="preserve">1 </w:t>
            </w:r>
            <w:r w:rsidRPr="003A2349">
              <w:rPr>
                <w:rFonts w:ascii="Aptos" w:hAnsi="Aptos" w:cs="Arial"/>
                <w:szCs w:val="18"/>
              </w:rPr>
              <w:t>and above</w:t>
            </w:r>
          </w:p>
        </w:tc>
        <w:tc>
          <w:tcPr>
            <w:tcW w:w="992" w:type="dxa"/>
          </w:tcPr>
          <w:p w14:paraId="5467B5E9" w14:textId="17688132" w:rsidR="00840314" w:rsidRPr="003A2349" w:rsidRDefault="00840314" w:rsidP="00840314">
            <w:pPr>
              <w:jc w:val="right"/>
              <w:rPr>
                <w:rFonts w:ascii="Aptos" w:hAnsi="Aptos" w:cs="Arial"/>
                <w:szCs w:val="18"/>
              </w:rPr>
            </w:pPr>
            <w:r w:rsidRPr="003A2349">
              <w:rPr>
                <w:rFonts w:ascii="Aptos" w:hAnsi="Aptos" w:cs="Arial"/>
                <w:szCs w:val="18"/>
              </w:rPr>
              <w:t>12%</w:t>
            </w:r>
          </w:p>
        </w:tc>
        <w:tc>
          <w:tcPr>
            <w:tcW w:w="3685" w:type="dxa"/>
          </w:tcPr>
          <w:p w14:paraId="40159269" w14:textId="29A95D45" w:rsidR="00840314" w:rsidRPr="003A2349" w:rsidRDefault="00840314" w:rsidP="00840314">
            <w:pPr>
              <w:rPr>
                <w:rFonts w:ascii="Aptos" w:hAnsi="Aptos" w:cs="Arial"/>
                <w:szCs w:val="18"/>
              </w:rPr>
            </w:pPr>
            <w:r w:rsidRPr="003A2349">
              <w:rPr>
                <w:rFonts w:ascii="Aptos" w:hAnsi="Aptos" w:cs="Arial"/>
                <w:szCs w:val="18"/>
              </w:rPr>
              <w:t>On earnings of £</w:t>
            </w:r>
            <w:r w:rsidR="00EF4B58">
              <w:rPr>
                <w:rFonts w:ascii="Aptos" w:hAnsi="Aptos" w:cs="Arial"/>
                <w:szCs w:val="18"/>
              </w:rPr>
              <w:t>6</w:t>
            </w:r>
            <w:r w:rsidR="00875DB2">
              <w:rPr>
                <w:rFonts w:ascii="Aptos" w:hAnsi="Aptos" w:cs="Arial"/>
                <w:szCs w:val="18"/>
              </w:rPr>
              <w:t>1</w:t>
            </w:r>
            <w:r w:rsidR="00EF4B58">
              <w:rPr>
                <w:rFonts w:ascii="Aptos" w:hAnsi="Aptos" w:cs="Arial"/>
                <w:szCs w:val="18"/>
              </w:rPr>
              <w:t>,401</w:t>
            </w:r>
            <w:r w:rsidRPr="003A2349">
              <w:rPr>
                <w:rFonts w:ascii="Aptos" w:hAnsi="Aptos" w:cs="Arial"/>
                <w:szCs w:val="18"/>
              </w:rPr>
              <w:t xml:space="preserve"> and above</w:t>
            </w:r>
          </w:p>
        </w:tc>
        <w:tc>
          <w:tcPr>
            <w:tcW w:w="993" w:type="dxa"/>
          </w:tcPr>
          <w:p w14:paraId="29BA8EC7" w14:textId="638E0B73" w:rsidR="00840314" w:rsidRPr="003A2349" w:rsidRDefault="000C76B7" w:rsidP="00840314">
            <w:pPr>
              <w:jc w:val="right"/>
              <w:rPr>
                <w:rFonts w:ascii="Aptos" w:hAnsi="Aptos" w:cs="Arial"/>
                <w:szCs w:val="18"/>
              </w:rPr>
            </w:pPr>
            <w:r w:rsidRPr="003A2349">
              <w:rPr>
                <w:rFonts w:ascii="Aptos" w:hAnsi="Aptos" w:cs="Arial"/>
                <w:szCs w:val="18"/>
              </w:rPr>
              <w:t>12</w:t>
            </w:r>
            <w:r w:rsidR="00840314" w:rsidRPr="003A2349">
              <w:rPr>
                <w:rFonts w:ascii="Aptos" w:hAnsi="Aptos" w:cs="Arial"/>
                <w:szCs w:val="18"/>
              </w:rPr>
              <w:t>%</w:t>
            </w:r>
          </w:p>
        </w:tc>
      </w:tr>
    </w:tbl>
    <w:p w14:paraId="3B7331AD" w14:textId="77777777" w:rsidR="00C54DAF" w:rsidRPr="003A2349" w:rsidRDefault="00C54DAF" w:rsidP="00C54DAF">
      <w:pPr>
        <w:ind w:left="1440" w:hanging="731"/>
        <w:jc w:val="both"/>
        <w:rPr>
          <w:rFonts w:ascii="Aptos" w:hAnsi="Aptos" w:cs="Arial"/>
          <w:b/>
          <w:szCs w:val="18"/>
        </w:rPr>
      </w:pPr>
    </w:p>
    <w:p w14:paraId="4D45903D" w14:textId="785646DE" w:rsidR="00C54DAF" w:rsidRPr="003A2349" w:rsidRDefault="00C54DAF" w:rsidP="00A72982">
      <w:pPr>
        <w:jc w:val="both"/>
        <w:rPr>
          <w:rFonts w:ascii="Aptos" w:hAnsi="Aptos" w:cs="Arial"/>
          <w:szCs w:val="18"/>
        </w:rPr>
      </w:pPr>
      <w:r w:rsidRPr="003A2349">
        <w:rPr>
          <w:rFonts w:ascii="Aptos" w:hAnsi="Aptos" w:cs="Arial"/>
          <w:szCs w:val="18"/>
        </w:rPr>
        <w:t xml:space="preserve">The value of benefits in Tables 4 and 5 </w:t>
      </w:r>
      <w:r w:rsidR="00267999" w:rsidRPr="003A2349">
        <w:rPr>
          <w:rFonts w:ascii="Aptos" w:hAnsi="Aptos" w:cs="Arial"/>
          <w:szCs w:val="18"/>
        </w:rPr>
        <w:t>below</w:t>
      </w:r>
      <w:r w:rsidRPr="003A2349">
        <w:rPr>
          <w:rFonts w:ascii="Aptos" w:hAnsi="Aptos" w:cs="Arial"/>
          <w:szCs w:val="18"/>
        </w:rPr>
        <w:t xml:space="preserve"> have been provided by the North East Scotland Pension Fund (NESPF) and are calculated on the basis of the age at which the person will first become entitled to a full pension on retirement without reduction on account of its payment at that date</w:t>
      </w:r>
      <w:r w:rsidR="0009292D" w:rsidRPr="003A2349">
        <w:rPr>
          <w:rFonts w:ascii="Aptos" w:hAnsi="Aptos" w:cs="Arial"/>
          <w:szCs w:val="18"/>
        </w:rPr>
        <w:t>;</w:t>
      </w:r>
      <w:r w:rsidRPr="003A2349">
        <w:rPr>
          <w:rFonts w:ascii="Aptos" w:hAnsi="Aptos" w:cs="Arial"/>
          <w:szCs w:val="18"/>
        </w:rPr>
        <w:t xml:space="preserve"> without exercising any option to commute pension entitlement into a lump sum and without any adjustment for the effects of future inflation.  The pension figures shown relate to the benefits that the person has accrued </w:t>
      </w:r>
      <w:r w:rsidR="0034759A" w:rsidRPr="003A2349">
        <w:rPr>
          <w:rFonts w:ascii="Aptos" w:hAnsi="Aptos" w:cs="Arial"/>
          <w:szCs w:val="18"/>
        </w:rPr>
        <w:t>because of</w:t>
      </w:r>
      <w:r w:rsidRPr="003A2349">
        <w:rPr>
          <w:rFonts w:ascii="Aptos" w:hAnsi="Aptos" w:cs="Arial"/>
          <w:szCs w:val="18"/>
        </w:rPr>
        <w:t xml:space="preserve"> their total Local Government service and not just their current appointment.</w:t>
      </w:r>
    </w:p>
    <w:p w14:paraId="2F276B18" w14:textId="77777777" w:rsidR="00C54DAF" w:rsidRPr="003A2349" w:rsidRDefault="00C54DAF" w:rsidP="003D3A6C">
      <w:pPr>
        <w:jc w:val="both"/>
        <w:rPr>
          <w:rFonts w:ascii="Aptos" w:hAnsi="Aptos" w:cs="Arial"/>
          <w:szCs w:val="18"/>
        </w:rPr>
      </w:pPr>
    </w:p>
    <w:p w14:paraId="34F14E9A" w14:textId="78ACAA5C" w:rsidR="006A170C" w:rsidRPr="003A2349" w:rsidRDefault="006A170C" w:rsidP="006A170C">
      <w:pPr>
        <w:jc w:val="both"/>
        <w:rPr>
          <w:rFonts w:ascii="Aptos" w:hAnsi="Aptos" w:cs="Arial"/>
          <w:szCs w:val="18"/>
        </w:rPr>
      </w:pPr>
      <w:r w:rsidRPr="003A2349">
        <w:rPr>
          <w:rFonts w:ascii="Aptos" w:hAnsi="Aptos" w:cs="Arial"/>
          <w:szCs w:val="18"/>
        </w:rPr>
        <w:t>The pension entitlements for Senior Councillo</w:t>
      </w:r>
      <w:r w:rsidR="00714922" w:rsidRPr="003A2349">
        <w:rPr>
          <w:rFonts w:ascii="Aptos" w:hAnsi="Aptos" w:cs="Arial"/>
          <w:szCs w:val="18"/>
        </w:rPr>
        <w:t>rs for the year to 31 March 202</w:t>
      </w:r>
      <w:r w:rsidR="00875DB2">
        <w:rPr>
          <w:rFonts w:ascii="Aptos" w:hAnsi="Aptos" w:cs="Arial"/>
          <w:szCs w:val="18"/>
        </w:rPr>
        <w:t>6</w:t>
      </w:r>
      <w:r w:rsidRPr="003A2349">
        <w:rPr>
          <w:rFonts w:ascii="Aptos" w:hAnsi="Aptos" w:cs="Arial"/>
          <w:szCs w:val="18"/>
        </w:rPr>
        <w:t xml:space="preserve"> are shown in the table below, together with the contribution made by the Council to each Senior Councillor’s pension during the year.</w:t>
      </w:r>
    </w:p>
    <w:p w14:paraId="164434B7" w14:textId="77777777" w:rsidR="00C54DAF" w:rsidRPr="003A2349" w:rsidRDefault="00C54DAF" w:rsidP="00C54DAF">
      <w:pPr>
        <w:jc w:val="both"/>
        <w:rPr>
          <w:rFonts w:ascii="Aptos" w:hAnsi="Aptos" w:cs="Arial"/>
          <w:b/>
          <w:szCs w:val="18"/>
        </w:rPr>
      </w:pPr>
    </w:p>
    <w:p w14:paraId="51A709EA" w14:textId="77777777" w:rsidR="00C54DAF" w:rsidRPr="003A2349" w:rsidRDefault="00C54DAF" w:rsidP="00C54DAF">
      <w:pPr>
        <w:jc w:val="both"/>
        <w:rPr>
          <w:rFonts w:ascii="Aptos" w:hAnsi="Aptos" w:cs="Arial"/>
          <w:b/>
          <w:szCs w:val="18"/>
        </w:rPr>
      </w:pPr>
    </w:p>
    <w:p w14:paraId="10342566" w14:textId="77777777" w:rsidR="00C54DAF" w:rsidRPr="003A2349" w:rsidRDefault="00C54DAF" w:rsidP="00C54DAF">
      <w:pPr>
        <w:jc w:val="both"/>
        <w:rPr>
          <w:rFonts w:ascii="Aptos" w:hAnsi="Aptos" w:cs="Arial"/>
          <w:b/>
          <w:szCs w:val="18"/>
        </w:rPr>
      </w:pPr>
    </w:p>
    <w:p w14:paraId="3B8B6B82" w14:textId="77777777" w:rsidR="00C54DAF" w:rsidRPr="003A2349" w:rsidRDefault="00C54DAF" w:rsidP="00C54DAF">
      <w:pPr>
        <w:jc w:val="both"/>
        <w:rPr>
          <w:rFonts w:ascii="Aptos" w:hAnsi="Aptos" w:cs="Arial"/>
          <w:b/>
          <w:szCs w:val="18"/>
        </w:rPr>
      </w:pPr>
    </w:p>
    <w:p w14:paraId="6EA82F91" w14:textId="77777777" w:rsidR="00254902" w:rsidRPr="003A2349" w:rsidRDefault="00254902" w:rsidP="00C54DAF">
      <w:pPr>
        <w:jc w:val="both"/>
        <w:rPr>
          <w:rFonts w:ascii="Aptos" w:hAnsi="Aptos" w:cs="Arial"/>
          <w:b/>
        </w:rPr>
      </w:pPr>
    </w:p>
    <w:p w14:paraId="4535C99B" w14:textId="77777777" w:rsidR="00824EC9" w:rsidRPr="003A2349" w:rsidRDefault="00824EC9" w:rsidP="00C54DAF">
      <w:pPr>
        <w:jc w:val="both"/>
        <w:rPr>
          <w:rFonts w:ascii="Aptos" w:hAnsi="Aptos" w:cs="Arial"/>
          <w:b/>
        </w:rPr>
      </w:pPr>
    </w:p>
    <w:p w14:paraId="3B8429EF" w14:textId="77777777" w:rsidR="00824EC9" w:rsidRPr="003A2349" w:rsidRDefault="00824EC9" w:rsidP="00C54DAF">
      <w:pPr>
        <w:jc w:val="both"/>
        <w:rPr>
          <w:rFonts w:ascii="Aptos" w:hAnsi="Aptos" w:cs="Arial"/>
          <w:b/>
        </w:rPr>
      </w:pPr>
    </w:p>
    <w:p w14:paraId="58497B82" w14:textId="77777777" w:rsidR="00824EC9" w:rsidRPr="003A2349" w:rsidRDefault="00824EC9" w:rsidP="00C54DAF">
      <w:pPr>
        <w:jc w:val="both"/>
        <w:rPr>
          <w:rFonts w:ascii="Aptos" w:hAnsi="Aptos" w:cs="Arial"/>
          <w:b/>
        </w:rPr>
      </w:pPr>
    </w:p>
    <w:p w14:paraId="16140139" w14:textId="77777777" w:rsidR="00824EC9" w:rsidRPr="003A2349" w:rsidRDefault="00824EC9" w:rsidP="00C54DAF">
      <w:pPr>
        <w:jc w:val="both"/>
        <w:rPr>
          <w:rFonts w:ascii="Aptos" w:hAnsi="Aptos" w:cs="Arial"/>
          <w:b/>
        </w:rPr>
      </w:pPr>
    </w:p>
    <w:p w14:paraId="6C6FA0C7" w14:textId="77777777" w:rsidR="00861294" w:rsidRPr="003A2349" w:rsidRDefault="00861294" w:rsidP="00861294">
      <w:pPr>
        <w:jc w:val="both"/>
        <w:rPr>
          <w:rFonts w:ascii="Aptos" w:hAnsi="Aptos"/>
          <w:b/>
          <w:sz w:val="22"/>
        </w:rPr>
      </w:pPr>
    </w:p>
    <w:p w14:paraId="4E0D0A00" w14:textId="77777777" w:rsidR="00C64297" w:rsidRPr="003A2349" w:rsidRDefault="00C64297" w:rsidP="00861294">
      <w:pPr>
        <w:jc w:val="both"/>
        <w:rPr>
          <w:rFonts w:ascii="Aptos" w:hAnsi="Aptos"/>
          <w:b/>
          <w:sz w:val="22"/>
        </w:rPr>
      </w:pPr>
    </w:p>
    <w:p w14:paraId="1E0DA016" w14:textId="77777777" w:rsidR="00595548" w:rsidRPr="003A2349" w:rsidRDefault="00595548" w:rsidP="00861294">
      <w:pPr>
        <w:jc w:val="both"/>
        <w:rPr>
          <w:rFonts w:ascii="Aptos" w:hAnsi="Aptos"/>
          <w:b/>
          <w:sz w:val="22"/>
        </w:rPr>
      </w:pPr>
    </w:p>
    <w:p w14:paraId="56EBC20D" w14:textId="77777777" w:rsidR="00595548" w:rsidRPr="003A2349" w:rsidRDefault="00595548" w:rsidP="00861294">
      <w:pPr>
        <w:jc w:val="both"/>
        <w:rPr>
          <w:rFonts w:ascii="Aptos" w:hAnsi="Aptos"/>
          <w:b/>
          <w:sz w:val="22"/>
        </w:rPr>
      </w:pPr>
    </w:p>
    <w:p w14:paraId="188DF702" w14:textId="77777777" w:rsidR="00595548" w:rsidRPr="003A2349" w:rsidRDefault="00595548" w:rsidP="00861294">
      <w:pPr>
        <w:jc w:val="both"/>
        <w:rPr>
          <w:rFonts w:ascii="Aptos" w:hAnsi="Aptos"/>
          <w:b/>
          <w:sz w:val="22"/>
        </w:rPr>
      </w:pPr>
    </w:p>
    <w:p w14:paraId="39E988E3" w14:textId="77777777" w:rsidR="006A170C" w:rsidRPr="003A2349" w:rsidRDefault="006A170C" w:rsidP="00861294">
      <w:pPr>
        <w:jc w:val="both"/>
        <w:rPr>
          <w:rFonts w:ascii="Aptos" w:hAnsi="Aptos"/>
          <w:b/>
          <w:sz w:val="22"/>
        </w:rPr>
        <w:sectPr w:rsidR="006A170C" w:rsidRPr="003A2349" w:rsidSect="0078392D">
          <w:headerReference w:type="default" r:id="rId90"/>
          <w:footerReference w:type="default" r:id="rId91"/>
          <w:pgSz w:w="11894" w:h="16834" w:code="9"/>
          <w:pgMar w:top="1134" w:right="1134" w:bottom="1134" w:left="1134" w:header="720" w:footer="720" w:gutter="0"/>
          <w:pgNumType w:start="21"/>
          <w:cols w:space="720"/>
        </w:sectPr>
      </w:pPr>
    </w:p>
    <w:p w14:paraId="76616C38" w14:textId="1CA17A75" w:rsidR="00C54DAF" w:rsidRPr="001A6B11" w:rsidRDefault="00C54DAF"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Remuneration Report (cont</w:t>
      </w:r>
      <w:r w:rsidR="00D419EB" w:rsidRPr="001A6B11">
        <w:rPr>
          <w:rFonts w:ascii="Aptos" w:hAnsi="Aptos" w:cs="Arial"/>
          <w:b/>
          <w:color w:val="B117B1"/>
          <w:sz w:val="24"/>
          <w:szCs w:val="24"/>
        </w:rPr>
        <w:t>.</w:t>
      </w:r>
      <w:r w:rsidRPr="001A6B11">
        <w:rPr>
          <w:rFonts w:ascii="Aptos" w:hAnsi="Aptos" w:cs="Arial"/>
          <w:b/>
          <w:color w:val="B117B1"/>
          <w:sz w:val="24"/>
          <w:szCs w:val="24"/>
        </w:rPr>
        <w:t>)</w:t>
      </w:r>
    </w:p>
    <w:p w14:paraId="1281A63E" w14:textId="77777777" w:rsidR="0046315E" w:rsidRPr="003A2349" w:rsidRDefault="0046315E" w:rsidP="00861294">
      <w:pPr>
        <w:jc w:val="both"/>
        <w:rPr>
          <w:rFonts w:ascii="Aptos" w:hAnsi="Aptos" w:cs="Arial"/>
          <w:b/>
          <w:sz w:val="24"/>
          <w:szCs w:val="24"/>
        </w:rPr>
      </w:pPr>
    </w:p>
    <w:p w14:paraId="285E1CCA" w14:textId="2D49771D" w:rsidR="005B1CAA" w:rsidRDefault="0046315E" w:rsidP="00861294">
      <w:pPr>
        <w:jc w:val="both"/>
        <w:rPr>
          <w:rFonts w:ascii="Aptos" w:hAnsi="Aptos" w:cs="Arial"/>
          <w:b/>
          <w:szCs w:val="18"/>
        </w:rPr>
      </w:pPr>
      <w:bookmarkStart w:id="28" w:name="_1788787762"/>
      <w:bookmarkStart w:id="29" w:name="_1788787773"/>
      <w:bookmarkStart w:id="30" w:name="_1788787783"/>
      <w:bookmarkEnd w:id="28"/>
      <w:bookmarkEnd w:id="29"/>
      <w:bookmarkEnd w:id="30"/>
      <w:r w:rsidRPr="003A2349">
        <w:rPr>
          <w:rFonts w:ascii="Aptos" w:hAnsi="Aptos" w:cs="Arial"/>
          <w:b/>
          <w:szCs w:val="18"/>
        </w:rPr>
        <w:t>TABLE 4:  Senior Councillors</w:t>
      </w:r>
    </w:p>
    <w:p w14:paraId="61E899EE" w14:textId="77777777" w:rsidR="00867CE0" w:rsidRPr="003A2349" w:rsidRDefault="00867CE0" w:rsidP="00861294">
      <w:pPr>
        <w:jc w:val="both"/>
        <w:rPr>
          <w:rFonts w:ascii="Aptos" w:hAnsi="Aptos"/>
          <w:noProof/>
        </w:rPr>
      </w:pPr>
    </w:p>
    <w:bookmarkStart w:id="31" w:name="_MON_1788934385"/>
    <w:bookmarkEnd w:id="31"/>
    <w:p w14:paraId="1E9A0071" w14:textId="36047141" w:rsidR="007F2584" w:rsidRPr="00F671D2" w:rsidRDefault="00867CE0" w:rsidP="00F671D2">
      <w:pPr>
        <w:jc w:val="both"/>
        <w:rPr>
          <w:rFonts w:ascii="Aptos" w:hAnsi="Aptos"/>
          <w:noProof/>
        </w:rPr>
      </w:pPr>
      <w:r w:rsidRPr="003A2349">
        <w:rPr>
          <w:rFonts w:ascii="Aptos" w:hAnsi="Aptos"/>
          <w:noProof/>
        </w:rPr>
        <w:object w:dxaOrig="10318" w:dyaOrig="12886" w14:anchorId="5029442E">
          <v:shape id="_x0000_i1028" type="#_x0000_t75" style="width:495pt;height:9in" o:ole="">
            <v:imagedata r:id="rId92" o:title=""/>
          </v:shape>
          <o:OLEObject Type="Embed" ProgID="Excel.Sheet.12" ShapeID="_x0000_i1028" DrawAspect="Content" ObjectID="_1843896793" r:id="rId93"/>
        </w:object>
      </w:r>
    </w:p>
    <w:p w14:paraId="3F616184" w14:textId="77777777" w:rsidR="00E81D4D" w:rsidRDefault="00E81D4D" w:rsidP="001A6B11">
      <w:pPr>
        <w:ind w:left="239"/>
        <w:jc w:val="right"/>
        <w:rPr>
          <w:rFonts w:ascii="Aptos" w:hAnsi="Aptos" w:cs="Arial"/>
          <w:b/>
          <w:color w:val="B117B1"/>
          <w:sz w:val="24"/>
          <w:szCs w:val="24"/>
        </w:rPr>
      </w:pPr>
    </w:p>
    <w:p w14:paraId="7D4B2A2E" w14:textId="5F04FF37" w:rsidR="00C33D13" w:rsidRPr="001A6B11" w:rsidRDefault="00C33D13"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Remuneration Report (cont</w:t>
      </w:r>
      <w:r w:rsidR="00D419EB" w:rsidRPr="001A6B11">
        <w:rPr>
          <w:rFonts w:ascii="Aptos" w:hAnsi="Aptos" w:cs="Arial"/>
          <w:b/>
          <w:color w:val="B117B1"/>
          <w:sz w:val="24"/>
          <w:szCs w:val="24"/>
        </w:rPr>
        <w:t>.</w:t>
      </w:r>
      <w:r w:rsidRPr="001A6B11">
        <w:rPr>
          <w:rFonts w:ascii="Aptos" w:hAnsi="Aptos" w:cs="Arial"/>
          <w:b/>
          <w:color w:val="B117B1"/>
          <w:sz w:val="24"/>
          <w:szCs w:val="24"/>
        </w:rPr>
        <w:t>)</w:t>
      </w:r>
    </w:p>
    <w:p w14:paraId="230C2952" w14:textId="77777777" w:rsidR="00F671D2" w:rsidRDefault="00F671D2" w:rsidP="00C33D13">
      <w:pPr>
        <w:jc w:val="both"/>
        <w:rPr>
          <w:rFonts w:ascii="Aptos" w:hAnsi="Aptos" w:cs="Arial"/>
          <w:b/>
          <w:sz w:val="24"/>
          <w:szCs w:val="24"/>
        </w:rPr>
      </w:pPr>
    </w:p>
    <w:p w14:paraId="216E70EC" w14:textId="307F3233" w:rsidR="00F671D2" w:rsidRPr="003A2349" w:rsidRDefault="00F671D2" w:rsidP="00F671D2">
      <w:pPr>
        <w:jc w:val="both"/>
        <w:rPr>
          <w:rFonts w:ascii="Aptos" w:hAnsi="Aptos"/>
          <w:noProof/>
        </w:rPr>
      </w:pPr>
      <w:r w:rsidRPr="003A2349">
        <w:rPr>
          <w:rFonts w:ascii="Aptos" w:hAnsi="Aptos" w:cs="Arial"/>
          <w:b/>
          <w:szCs w:val="18"/>
        </w:rPr>
        <w:t>TABLE 4:  Senior Councillors</w:t>
      </w:r>
      <w:r>
        <w:rPr>
          <w:rFonts w:ascii="Aptos" w:hAnsi="Aptos" w:cs="Arial"/>
          <w:b/>
          <w:szCs w:val="18"/>
        </w:rPr>
        <w:t xml:space="preserve"> (cont.)</w:t>
      </w:r>
    </w:p>
    <w:p w14:paraId="275921B2" w14:textId="77777777" w:rsidR="00F671D2" w:rsidRPr="003A2349" w:rsidRDefault="00F671D2" w:rsidP="00C33D13">
      <w:pPr>
        <w:jc w:val="both"/>
        <w:rPr>
          <w:rFonts w:ascii="Aptos" w:hAnsi="Aptos" w:cs="Arial"/>
          <w:b/>
          <w:sz w:val="24"/>
          <w:szCs w:val="24"/>
        </w:rPr>
      </w:pPr>
    </w:p>
    <w:p w14:paraId="13928F85" w14:textId="3635376C" w:rsidR="00C33D13" w:rsidRPr="003A2349" w:rsidRDefault="00C33D13" w:rsidP="00C33D13">
      <w:pPr>
        <w:jc w:val="both"/>
        <w:rPr>
          <w:rFonts w:ascii="Aptos" w:hAnsi="Aptos"/>
          <w:noProof/>
        </w:rPr>
      </w:pPr>
    </w:p>
    <w:bookmarkStart w:id="32" w:name="_MON_1788934962"/>
    <w:bookmarkEnd w:id="32"/>
    <w:p w14:paraId="7898A606" w14:textId="1F28B24C" w:rsidR="00C33D13" w:rsidRDefault="00A419D8" w:rsidP="00C33D13">
      <w:pPr>
        <w:jc w:val="both"/>
        <w:rPr>
          <w:rFonts w:ascii="Aptos" w:hAnsi="Aptos"/>
          <w:noProof/>
        </w:rPr>
      </w:pPr>
      <w:r w:rsidRPr="003A2349">
        <w:rPr>
          <w:rFonts w:ascii="Aptos" w:hAnsi="Aptos"/>
          <w:noProof/>
        </w:rPr>
        <w:object w:dxaOrig="10236" w:dyaOrig="6763" w14:anchorId="086A9E64">
          <v:shape id="_x0000_i1029" type="#_x0000_t75" style="width:499.5pt;height:339.75pt" o:ole="">
            <v:imagedata r:id="rId94" o:title=""/>
          </v:shape>
          <o:OLEObject Type="Embed" ProgID="Excel.Sheet.12" ShapeID="_x0000_i1029" DrawAspect="Content" ObjectID="_1843896794" r:id="rId95"/>
        </w:object>
      </w:r>
    </w:p>
    <w:p w14:paraId="5AAF3337" w14:textId="77777777" w:rsidR="009C4768" w:rsidRDefault="009C4768" w:rsidP="00C33D13">
      <w:pPr>
        <w:jc w:val="both"/>
        <w:rPr>
          <w:rFonts w:ascii="Aptos" w:hAnsi="Aptos"/>
          <w:noProof/>
        </w:rPr>
      </w:pPr>
    </w:p>
    <w:p w14:paraId="2F7AED2C" w14:textId="418ACE3D" w:rsidR="009C4768" w:rsidRPr="003A2349" w:rsidRDefault="009C4768" w:rsidP="00C33D13">
      <w:pPr>
        <w:jc w:val="both"/>
        <w:rPr>
          <w:rFonts w:ascii="Aptos" w:hAnsi="Aptos"/>
          <w:noProof/>
        </w:rPr>
      </w:pPr>
      <w:r>
        <w:rPr>
          <w:rFonts w:ascii="Aptos" w:hAnsi="Aptos"/>
          <w:noProof/>
        </w:rPr>
        <w:t>Note 1 – Cllr Cowie and Cllr Bloomfield are no longer contributing to the Local Government Pension Scheme.</w:t>
      </w:r>
    </w:p>
    <w:p w14:paraId="15EE26E6" w14:textId="77777777" w:rsidR="00C33D13" w:rsidRPr="003A2349" w:rsidRDefault="00C33D13" w:rsidP="00861294">
      <w:pPr>
        <w:jc w:val="both"/>
        <w:rPr>
          <w:rFonts w:ascii="Aptos" w:hAnsi="Aptos"/>
          <w:noProof/>
        </w:rPr>
      </w:pPr>
    </w:p>
    <w:p w14:paraId="0EA83A3C" w14:textId="77777777" w:rsidR="005B1CAA" w:rsidRPr="003A2349" w:rsidRDefault="005B1CAA" w:rsidP="00861294">
      <w:pPr>
        <w:jc w:val="both"/>
        <w:rPr>
          <w:rFonts w:ascii="Aptos" w:hAnsi="Aptos"/>
          <w:noProof/>
        </w:rPr>
      </w:pPr>
    </w:p>
    <w:p w14:paraId="71602933" w14:textId="669A25A1" w:rsidR="005B1CAA" w:rsidRPr="003A2349" w:rsidRDefault="005B1CAA" w:rsidP="005B1CAA">
      <w:pPr>
        <w:jc w:val="both"/>
        <w:rPr>
          <w:rFonts w:ascii="Aptos" w:hAnsi="Aptos"/>
          <w:noProof/>
        </w:rPr>
      </w:pPr>
    </w:p>
    <w:p w14:paraId="6FB1EF87" w14:textId="5B61D511" w:rsidR="004322A6" w:rsidRPr="003A2349" w:rsidRDefault="004322A6" w:rsidP="00861294">
      <w:pPr>
        <w:jc w:val="both"/>
        <w:rPr>
          <w:rFonts w:ascii="Aptos" w:hAnsi="Aptos"/>
          <w:noProof/>
        </w:rPr>
        <w:sectPr w:rsidR="004322A6" w:rsidRPr="003A2349" w:rsidSect="003F7204">
          <w:pgSz w:w="11894" w:h="16834" w:code="9"/>
          <w:pgMar w:top="1134" w:right="1134" w:bottom="1134" w:left="1134" w:header="720" w:footer="720" w:gutter="0"/>
          <w:cols w:space="720"/>
          <w:docGrid w:linePitch="245"/>
        </w:sectPr>
      </w:pPr>
    </w:p>
    <w:p w14:paraId="5B89D6AF" w14:textId="290CF065" w:rsidR="008935DC" w:rsidRPr="001A6B11" w:rsidRDefault="006A170C"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w:t>
      </w:r>
      <w:r w:rsidR="008935DC" w:rsidRPr="001A6B11">
        <w:rPr>
          <w:rFonts w:ascii="Aptos" w:hAnsi="Aptos" w:cs="Arial"/>
          <w:b/>
          <w:color w:val="B117B1"/>
          <w:sz w:val="24"/>
          <w:szCs w:val="24"/>
        </w:rPr>
        <w:t>emuneration Report (cont</w:t>
      </w:r>
      <w:r w:rsidR="00D419EB" w:rsidRPr="001A6B11">
        <w:rPr>
          <w:rFonts w:ascii="Aptos" w:hAnsi="Aptos" w:cs="Arial"/>
          <w:b/>
          <w:color w:val="B117B1"/>
          <w:sz w:val="24"/>
          <w:szCs w:val="24"/>
        </w:rPr>
        <w:t>.</w:t>
      </w:r>
      <w:r w:rsidR="008935DC" w:rsidRPr="001A6B11">
        <w:rPr>
          <w:rFonts w:ascii="Aptos" w:hAnsi="Aptos" w:cs="Arial"/>
          <w:b/>
          <w:color w:val="B117B1"/>
          <w:sz w:val="24"/>
          <w:szCs w:val="24"/>
        </w:rPr>
        <w:t>)</w:t>
      </w:r>
    </w:p>
    <w:p w14:paraId="3CB51BDF" w14:textId="77777777" w:rsidR="00586C86" w:rsidRPr="003A2349" w:rsidRDefault="00586C86" w:rsidP="00C54DAF">
      <w:pPr>
        <w:jc w:val="both"/>
        <w:rPr>
          <w:rFonts w:ascii="Aptos" w:hAnsi="Aptos" w:cs="Arial"/>
          <w:b/>
          <w:sz w:val="24"/>
          <w:szCs w:val="24"/>
        </w:rPr>
      </w:pPr>
    </w:p>
    <w:p w14:paraId="2900916E" w14:textId="01DB8B8C" w:rsidR="00254902" w:rsidRPr="003A2349" w:rsidRDefault="00254902" w:rsidP="00254902">
      <w:pPr>
        <w:jc w:val="both"/>
        <w:rPr>
          <w:rFonts w:ascii="Aptos" w:hAnsi="Aptos" w:cs="Arial"/>
          <w:b/>
          <w:szCs w:val="18"/>
        </w:rPr>
      </w:pPr>
      <w:r w:rsidRPr="003A2349">
        <w:rPr>
          <w:rFonts w:ascii="Aptos" w:hAnsi="Aptos" w:cs="Arial"/>
          <w:b/>
          <w:szCs w:val="18"/>
        </w:rPr>
        <w:t xml:space="preserve">TABLE 5:  Senior Employees </w:t>
      </w:r>
    </w:p>
    <w:p w14:paraId="15D801D4" w14:textId="77777777" w:rsidR="00254902" w:rsidRPr="003A2349" w:rsidRDefault="00254902" w:rsidP="00254902">
      <w:pPr>
        <w:jc w:val="both"/>
        <w:rPr>
          <w:rFonts w:ascii="Aptos" w:hAnsi="Aptos" w:cs="Arial"/>
          <w:b/>
          <w:szCs w:val="18"/>
        </w:rPr>
      </w:pPr>
    </w:p>
    <w:p w14:paraId="5147252C" w14:textId="4A47ED3D" w:rsidR="00254902" w:rsidRPr="003A2349" w:rsidRDefault="00254902" w:rsidP="00254902">
      <w:pPr>
        <w:jc w:val="both"/>
        <w:rPr>
          <w:rFonts w:ascii="Aptos" w:hAnsi="Aptos" w:cs="Arial"/>
          <w:szCs w:val="18"/>
        </w:rPr>
      </w:pPr>
      <w:r w:rsidRPr="003A2349">
        <w:rPr>
          <w:rFonts w:ascii="Aptos" w:hAnsi="Aptos" w:cs="Arial"/>
          <w:szCs w:val="18"/>
        </w:rPr>
        <w:t>The pension entitlements of Senior Employees for the year to 31 March 20</w:t>
      </w:r>
      <w:r w:rsidR="00764027" w:rsidRPr="003A2349">
        <w:rPr>
          <w:rFonts w:ascii="Aptos" w:hAnsi="Aptos" w:cs="Arial"/>
          <w:szCs w:val="18"/>
        </w:rPr>
        <w:t>2</w:t>
      </w:r>
      <w:r w:rsidR="007A69F9">
        <w:rPr>
          <w:rFonts w:ascii="Aptos" w:hAnsi="Aptos" w:cs="Arial"/>
          <w:szCs w:val="18"/>
        </w:rPr>
        <w:t>6</w:t>
      </w:r>
      <w:r w:rsidRPr="003A2349">
        <w:rPr>
          <w:rFonts w:ascii="Aptos" w:hAnsi="Aptos" w:cs="Arial"/>
          <w:szCs w:val="18"/>
        </w:rPr>
        <w:t xml:space="preserve"> are shown in the table below, together with the contribution made by the </w:t>
      </w:r>
      <w:r w:rsidR="0020170B" w:rsidRPr="003A2349">
        <w:rPr>
          <w:rFonts w:ascii="Aptos" w:hAnsi="Aptos" w:cs="Arial"/>
          <w:szCs w:val="18"/>
        </w:rPr>
        <w:t>Council</w:t>
      </w:r>
      <w:r w:rsidRPr="003A2349">
        <w:rPr>
          <w:rFonts w:ascii="Aptos" w:hAnsi="Aptos" w:cs="Arial"/>
          <w:szCs w:val="18"/>
        </w:rPr>
        <w:t xml:space="preserve"> to each Senior Employee’s pension during the year.</w:t>
      </w:r>
    </w:p>
    <w:p w14:paraId="699B1EE6" w14:textId="6EAA0098" w:rsidR="00764027" w:rsidRPr="003A2349" w:rsidRDefault="00764027" w:rsidP="00A72982">
      <w:pPr>
        <w:jc w:val="both"/>
        <w:rPr>
          <w:rFonts w:ascii="Aptos" w:hAnsi="Aptos" w:cs="Arial"/>
          <w:szCs w:val="18"/>
        </w:rPr>
      </w:pPr>
    </w:p>
    <w:bookmarkStart w:id="33" w:name="_MON_1817727191"/>
    <w:bookmarkEnd w:id="33"/>
    <w:p w14:paraId="2809FB0F" w14:textId="4C46301B" w:rsidR="008B3907" w:rsidRPr="003A2349" w:rsidRDefault="003A1F79" w:rsidP="00A72982">
      <w:pPr>
        <w:jc w:val="both"/>
        <w:rPr>
          <w:rFonts w:ascii="Aptos" w:hAnsi="Aptos" w:cs="Arial"/>
          <w:szCs w:val="18"/>
        </w:rPr>
      </w:pPr>
      <w:r>
        <w:rPr>
          <w:rFonts w:ascii="Aptos" w:hAnsi="Aptos" w:cs="Arial"/>
          <w:szCs w:val="18"/>
        </w:rPr>
        <w:object w:dxaOrig="10462" w:dyaOrig="8146" w14:anchorId="5336E78F">
          <v:shape id="_x0000_i1030" type="#_x0000_t75" style="width:521.25pt;height:404.25pt" o:ole="">
            <v:imagedata r:id="rId96" o:title=""/>
          </v:shape>
          <o:OLEObject Type="Embed" ProgID="Excel.Sheet.12" ShapeID="_x0000_i1030" DrawAspect="Content" ObjectID="_1843896795" r:id="rId97"/>
        </w:object>
      </w:r>
    </w:p>
    <w:p w14:paraId="69A63937" w14:textId="7B449E46" w:rsidR="008B3907" w:rsidRPr="003A2349" w:rsidRDefault="008B3907" w:rsidP="00764027">
      <w:pPr>
        <w:jc w:val="both"/>
        <w:rPr>
          <w:rFonts w:ascii="Aptos" w:hAnsi="Aptos" w:cs="Arial"/>
          <w:szCs w:val="18"/>
        </w:rPr>
      </w:pPr>
    </w:p>
    <w:p w14:paraId="12EF36DA" w14:textId="7D585CDF" w:rsidR="002247A4" w:rsidRDefault="00801520" w:rsidP="00764027">
      <w:pPr>
        <w:jc w:val="both"/>
        <w:rPr>
          <w:rFonts w:ascii="Aptos" w:hAnsi="Aptos" w:cs="Arial"/>
          <w:szCs w:val="18"/>
        </w:rPr>
      </w:pPr>
      <w:r w:rsidRPr="00801520">
        <w:rPr>
          <w:rFonts w:ascii="Aptos" w:hAnsi="Aptos" w:cs="Arial"/>
          <w:szCs w:val="18"/>
        </w:rPr>
        <w:t xml:space="preserve">Note 1 - John Mundell and James Lyon are not in the </w:t>
      </w:r>
      <w:r w:rsidR="00B44D5C">
        <w:rPr>
          <w:rFonts w:ascii="Aptos" w:hAnsi="Aptos" w:cs="Arial"/>
          <w:szCs w:val="18"/>
        </w:rPr>
        <w:t>L</w:t>
      </w:r>
      <w:r w:rsidRPr="00801520">
        <w:rPr>
          <w:rFonts w:ascii="Aptos" w:hAnsi="Aptos" w:cs="Arial"/>
          <w:szCs w:val="18"/>
        </w:rPr>
        <w:t xml:space="preserve">ocal </w:t>
      </w:r>
      <w:r w:rsidR="00B44D5C">
        <w:rPr>
          <w:rFonts w:ascii="Aptos" w:hAnsi="Aptos" w:cs="Arial"/>
          <w:szCs w:val="18"/>
        </w:rPr>
        <w:t>G</w:t>
      </w:r>
      <w:r w:rsidRPr="00801520">
        <w:rPr>
          <w:rFonts w:ascii="Aptos" w:hAnsi="Aptos" w:cs="Arial"/>
          <w:szCs w:val="18"/>
        </w:rPr>
        <w:t xml:space="preserve">overnment </w:t>
      </w:r>
      <w:r w:rsidR="00B44D5C">
        <w:rPr>
          <w:rFonts w:ascii="Aptos" w:hAnsi="Aptos" w:cs="Arial"/>
          <w:szCs w:val="18"/>
        </w:rPr>
        <w:t>P</w:t>
      </w:r>
      <w:r w:rsidRPr="00801520">
        <w:rPr>
          <w:rFonts w:ascii="Aptos" w:hAnsi="Aptos" w:cs="Arial"/>
          <w:szCs w:val="18"/>
        </w:rPr>
        <w:t xml:space="preserve">ension </w:t>
      </w:r>
      <w:r w:rsidR="00B44D5C">
        <w:rPr>
          <w:rFonts w:ascii="Aptos" w:hAnsi="Aptos" w:cs="Arial"/>
          <w:szCs w:val="18"/>
        </w:rPr>
        <w:t>S</w:t>
      </w:r>
      <w:r w:rsidRPr="00801520">
        <w:rPr>
          <w:rFonts w:ascii="Aptos" w:hAnsi="Aptos" w:cs="Arial"/>
          <w:szCs w:val="18"/>
        </w:rPr>
        <w:t>cheme.</w:t>
      </w:r>
    </w:p>
    <w:p w14:paraId="57E7FACE" w14:textId="0D4AB4B3" w:rsidR="007A69F9" w:rsidRDefault="007A69F9" w:rsidP="00764027">
      <w:pPr>
        <w:jc w:val="both"/>
        <w:rPr>
          <w:rFonts w:ascii="Aptos" w:hAnsi="Aptos" w:cs="Arial"/>
          <w:szCs w:val="18"/>
        </w:rPr>
      </w:pPr>
      <w:r>
        <w:rPr>
          <w:rFonts w:ascii="Aptos" w:hAnsi="Aptos" w:cs="Arial"/>
          <w:szCs w:val="18"/>
        </w:rPr>
        <w:t>Note 2 - Karen Greaves transferred benefits into the scheme during 25-26.</w:t>
      </w:r>
    </w:p>
    <w:p w14:paraId="5620602E" w14:textId="39D3FE0F" w:rsidR="007A69F9" w:rsidRDefault="007A69F9" w:rsidP="00764027">
      <w:pPr>
        <w:jc w:val="both"/>
        <w:rPr>
          <w:rFonts w:ascii="Aptos" w:hAnsi="Aptos" w:cs="Arial"/>
          <w:szCs w:val="18"/>
        </w:rPr>
      </w:pPr>
      <w:r>
        <w:rPr>
          <w:rFonts w:ascii="Aptos" w:hAnsi="Aptos" w:cs="Arial"/>
          <w:szCs w:val="18"/>
        </w:rPr>
        <w:t>Note 3 - Jon Matthews only started in the scheme on 16 February 2026.</w:t>
      </w:r>
    </w:p>
    <w:p w14:paraId="289BA4EB" w14:textId="29A744BA" w:rsidR="00801520" w:rsidRPr="00801520" w:rsidRDefault="00801520" w:rsidP="00764027">
      <w:pPr>
        <w:jc w:val="both"/>
        <w:rPr>
          <w:rFonts w:ascii="Aptos" w:hAnsi="Aptos"/>
          <w:bCs/>
          <w:szCs w:val="16"/>
        </w:rPr>
      </w:pPr>
      <w:r w:rsidRPr="00801520">
        <w:rPr>
          <w:rFonts w:ascii="Aptos" w:hAnsi="Aptos"/>
          <w:bCs/>
          <w:szCs w:val="16"/>
        </w:rPr>
        <w:t xml:space="preserve">Note </w:t>
      </w:r>
      <w:r w:rsidR="007A69F9">
        <w:rPr>
          <w:rFonts w:ascii="Aptos" w:hAnsi="Aptos"/>
          <w:bCs/>
          <w:szCs w:val="16"/>
        </w:rPr>
        <w:t>4</w:t>
      </w:r>
      <w:r w:rsidRPr="00801520">
        <w:rPr>
          <w:rFonts w:ascii="Aptos" w:hAnsi="Aptos"/>
          <w:bCs/>
          <w:szCs w:val="16"/>
        </w:rPr>
        <w:t xml:space="preserve"> </w:t>
      </w:r>
      <w:r w:rsidR="00B44D5C" w:rsidRPr="00801520">
        <w:rPr>
          <w:rFonts w:ascii="Aptos" w:hAnsi="Aptos"/>
          <w:bCs/>
          <w:szCs w:val="16"/>
        </w:rPr>
        <w:t>- In</w:t>
      </w:r>
      <w:r w:rsidRPr="00801520">
        <w:rPr>
          <w:rFonts w:ascii="Aptos" w:hAnsi="Aptos"/>
          <w:bCs/>
          <w:szCs w:val="16"/>
        </w:rPr>
        <w:t>-year pension contributions are part year.  See Notes per Table 3 for the relevant start/end dates of employment.</w:t>
      </w:r>
    </w:p>
    <w:p w14:paraId="60E46B4F" w14:textId="77777777" w:rsidR="002247A4" w:rsidRPr="003A2349" w:rsidRDefault="002247A4" w:rsidP="00764027">
      <w:pPr>
        <w:jc w:val="both"/>
        <w:rPr>
          <w:rFonts w:ascii="Aptos" w:hAnsi="Aptos"/>
          <w:b/>
          <w:sz w:val="22"/>
        </w:rPr>
      </w:pPr>
    </w:p>
    <w:p w14:paraId="42A454AF" w14:textId="77777777" w:rsidR="002247A4" w:rsidRPr="003A2349" w:rsidRDefault="002247A4" w:rsidP="00764027">
      <w:pPr>
        <w:jc w:val="both"/>
        <w:rPr>
          <w:rFonts w:ascii="Aptos" w:hAnsi="Aptos"/>
          <w:b/>
          <w:sz w:val="22"/>
        </w:rPr>
      </w:pPr>
    </w:p>
    <w:p w14:paraId="10C2E0D3" w14:textId="77777777" w:rsidR="002247A4" w:rsidRPr="003A2349" w:rsidRDefault="002247A4" w:rsidP="00764027">
      <w:pPr>
        <w:jc w:val="both"/>
        <w:rPr>
          <w:rFonts w:ascii="Aptos" w:hAnsi="Aptos"/>
          <w:b/>
          <w:sz w:val="22"/>
        </w:rPr>
      </w:pPr>
    </w:p>
    <w:p w14:paraId="138CF356" w14:textId="77777777" w:rsidR="007E691E" w:rsidRPr="003A2349" w:rsidRDefault="007E691E" w:rsidP="00764027">
      <w:pPr>
        <w:jc w:val="both"/>
        <w:rPr>
          <w:rFonts w:ascii="Aptos" w:hAnsi="Aptos"/>
          <w:b/>
          <w:sz w:val="22"/>
        </w:rPr>
      </w:pPr>
    </w:p>
    <w:p w14:paraId="2C4F360C" w14:textId="77777777" w:rsidR="007E691E" w:rsidRPr="003A2349" w:rsidRDefault="007E691E" w:rsidP="00764027">
      <w:pPr>
        <w:jc w:val="both"/>
        <w:rPr>
          <w:rFonts w:ascii="Aptos" w:hAnsi="Aptos"/>
          <w:b/>
          <w:sz w:val="22"/>
        </w:rPr>
      </w:pPr>
    </w:p>
    <w:p w14:paraId="4E231644" w14:textId="77777777" w:rsidR="007E691E" w:rsidRPr="003A2349" w:rsidRDefault="007E691E" w:rsidP="00764027">
      <w:pPr>
        <w:jc w:val="both"/>
        <w:rPr>
          <w:rFonts w:ascii="Aptos" w:hAnsi="Aptos"/>
          <w:b/>
          <w:sz w:val="22"/>
        </w:rPr>
      </w:pPr>
    </w:p>
    <w:p w14:paraId="7C0AE56C" w14:textId="77777777" w:rsidR="007E691E" w:rsidRPr="003A2349" w:rsidRDefault="007E691E" w:rsidP="00764027">
      <w:pPr>
        <w:jc w:val="both"/>
        <w:rPr>
          <w:rFonts w:ascii="Aptos" w:hAnsi="Aptos"/>
          <w:b/>
          <w:sz w:val="22"/>
        </w:rPr>
      </w:pPr>
    </w:p>
    <w:p w14:paraId="4136ED21" w14:textId="77777777" w:rsidR="008B3907" w:rsidRPr="003A2349" w:rsidRDefault="008B3907" w:rsidP="00764027">
      <w:pPr>
        <w:jc w:val="both"/>
        <w:rPr>
          <w:rFonts w:ascii="Aptos" w:hAnsi="Aptos"/>
          <w:b/>
          <w:sz w:val="22"/>
        </w:rPr>
      </w:pPr>
    </w:p>
    <w:p w14:paraId="2A5419E0" w14:textId="77777777" w:rsidR="008B3907" w:rsidRPr="003A2349" w:rsidRDefault="008B3907" w:rsidP="00764027">
      <w:pPr>
        <w:jc w:val="both"/>
        <w:rPr>
          <w:rFonts w:ascii="Aptos" w:hAnsi="Aptos"/>
          <w:b/>
          <w:sz w:val="22"/>
        </w:rPr>
      </w:pPr>
    </w:p>
    <w:p w14:paraId="58730E19" w14:textId="77777777" w:rsidR="008B3907" w:rsidRPr="003A2349" w:rsidRDefault="008B3907" w:rsidP="00764027">
      <w:pPr>
        <w:jc w:val="both"/>
        <w:rPr>
          <w:rFonts w:ascii="Aptos" w:hAnsi="Aptos"/>
          <w:b/>
          <w:sz w:val="22"/>
        </w:rPr>
      </w:pPr>
    </w:p>
    <w:p w14:paraId="7D09C1C4" w14:textId="77777777" w:rsidR="00435C8A" w:rsidRPr="003A2349" w:rsidRDefault="00435C8A">
      <w:pPr>
        <w:rPr>
          <w:rFonts w:ascii="Aptos" w:hAnsi="Aptos"/>
          <w:b/>
          <w:sz w:val="24"/>
          <w:szCs w:val="24"/>
        </w:rPr>
      </w:pPr>
      <w:r w:rsidRPr="003A2349">
        <w:rPr>
          <w:rFonts w:ascii="Aptos" w:hAnsi="Aptos"/>
          <w:b/>
          <w:sz w:val="24"/>
          <w:szCs w:val="24"/>
        </w:rPr>
        <w:br w:type="page"/>
      </w:r>
    </w:p>
    <w:p w14:paraId="4AAF5BD6" w14:textId="4CCF409F" w:rsidR="009268E0" w:rsidRPr="001A6B11" w:rsidRDefault="009268E0"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Remuneration Report (cont</w:t>
      </w:r>
      <w:r w:rsidR="00E17925" w:rsidRPr="001A6B11">
        <w:rPr>
          <w:rFonts w:ascii="Aptos" w:hAnsi="Aptos" w:cs="Arial"/>
          <w:b/>
          <w:color w:val="B117B1"/>
          <w:sz w:val="24"/>
          <w:szCs w:val="24"/>
        </w:rPr>
        <w:t>.</w:t>
      </w:r>
      <w:r w:rsidRPr="001A6B11">
        <w:rPr>
          <w:rFonts w:ascii="Aptos" w:hAnsi="Aptos" w:cs="Arial"/>
          <w:b/>
          <w:color w:val="B117B1"/>
          <w:sz w:val="24"/>
          <w:szCs w:val="24"/>
        </w:rPr>
        <w:t>)</w:t>
      </w:r>
    </w:p>
    <w:p w14:paraId="4462F689" w14:textId="77777777" w:rsidR="009268E0" w:rsidRPr="003A2349" w:rsidRDefault="009268E0" w:rsidP="00286267">
      <w:pPr>
        <w:jc w:val="both"/>
        <w:rPr>
          <w:rFonts w:ascii="Aptos" w:hAnsi="Aptos" w:cs="Arial"/>
          <w:b/>
          <w:sz w:val="24"/>
          <w:szCs w:val="24"/>
        </w:rPr>
      </w:pPr>
    </w:p>
    <w:p w14:paraId="2398BEC9" w14:textId="77777777" w:rsidR="00286267" w:rsidRPr="003A2349" w:rsidRDefault="00286267" w:rsidP="00286267">
      <w:pPr>
        <w:jc w:val="both"/>
        <w:rPr>
          <w:rFonts w:ascii="Aptos" w:hAnsi="Aptos" w:cs="Arial"/>
          <w:b/>
          <w:szCs w:val="18"/>
        </w:rPr>
      </w:pPr>
      <w:r w:rsidRPr="003A2349">
        <w:rPr>
          <w:rFonts w:ascii="Aptos" w:hAnsi="Aptos" w:cs="Arial"/>
          <w:b/>
          <w:szCs w:val="18"/>
        </w:rPr>
        <w:t>Remuneration of Officers receiving more than £50,000</w:t>
      </w:r>
    </w:p>
    <w:p w14:paraId="35DBF6C4" w14:textId="77777777" w:rsidR="00286267" w:rsidRPr="003A2349" w:rsidRDefault="00286267" w:rsidP="00286267">
      <w:pPr>
        <w:jc w:val="both"/>
        <w:rPr>
          <w:rFonts w:ascii="Aptos" w:hAnsi="Aptos" w:cs="Arial"/>
          <w:b/>
          <w:szCs w:val="18"/>
        </w:rPr>
      </w:pPr>
    </w:p>
    <w:p w14:paraId="52969D8F" w14:textId="156A1026" w:rsidR="00286267" w:rsidRPr="003A2349" w:rsidRDefault="00286267" w:rsidP="00A72982">
      <w:pPr>
        <w:jc w:val="both"/>
        <w:rPr>
          <w:rFonts w:ascii="Aptos" w:hAnsi="Aptos" w:cs="Arial"/>
          <w:szCs w:val="18"/>
        </w:rPr>
      </w:pPr>
      <w:r w:rsidRPr="003A2349">
        <w:rPr>
          <w:rFonts w:ascii="Aptos" w:hAnsi="Aptos" w:cs="Arial"/>
          <w:szCs w:val="18"/>
        </w:rPr>
        <w:t xml:space="preserve">The following table provides details of the number of people paid by the </w:t>
      </w:r>
      <w:r w:rsidR="0020170B" w:rsidRPr="003A2349">
        <w:rPr>
          <w:rFonts w:ascii="Aptos" w:hAnsi="Aptos" w:cs="Arial"/>
          <w:szCs w:val="18"/>
        </w:rPr>
        <w:t>Council</w:t>
      </w:r>
      <w:r w:rsidRPr="003A2349">
        <w:rPr>
          <w:rFonts w:ascii="Aptos" w:hAnsi="Aptos" w:cs="Arial"/>
          <w:szCs w:val="18"/>
        </w:rPr>
        <w:t xml:space="preserve"> whose remuneration is £50,000 or more.  </w:t>
      </w:r>
      <w:r w:rsidR="00694136" w:rsidRPr="003A2349">
        <w:rPr>
          <w:rFonts w:ascii="Aptos" w:hAnsi="Aptos" w:cs="Arial"/>
          <w:szCs w:val="18"/>
        </w:rPr>
        <w:t xml:space="preserve">Remuneration includes early retirement/voluntary severance costs. </w:t>
      </w:r>
      <w:r w:rsidRPr="003A2349">
        <w:rPr>
          <w:rFonts w:ascii="Aptos" w:hAnsi="Aptos" w:cs="Arial"/>
          <w:szCs w:val="18"/>
        </w:rPr>
        <w:t xml:space="preserve">The table includes the remuneration of the </w:t>
      </w:r>
      <w:r w:rsidR="0012745F" w:rsidRPr="003A2349">
        <w:rPr>
          <w:rFonts w:ascii="Aptos" w:hAnsi="Aptos" w:cs="Arial"/>
          <w:szCs w:val="18"/>
        </w:rPr>
        <w:t>S</w:t>
      </w:r>
      <w:r w:rsidRPr="003A2349">
        <w:rPr>
          <w:rFonts w:ascii="Aptos" w:hAnsi="Aptos" w:cs="Arial"/>
          <w:szCs w:val="18"/>
        </w:rPr>
        <w:t xml:space="preserve">enior </w:t>
      </w:r>
      <w:r w:rsidR="0012745F" w:rsidRPr="003A2349">
        <w:rPr>
          <w:rFonts w:ascii="Aptos" w:hAnsi="Aptos" w:cs="Arial"/>
          <w:szCs w:val="18"/>
        </w:rPr>
        <w:t>E</w:t>
      </w:r>
      <w:r w:rsidRPr="003A2349">
        <w:rPr>
          <w:rFonts w:ascii="Aptos" w:hAnsi="Aptos" w:cs="Arial"/>
          <w:szCs w:val="18"/>
        </w:rPr>
        <w:t>mployees detailed above.</w:t>
      </w:r>
    </w:p>
    <w:p w14:paraId="7727676A" w14:textId="77777777" w:rsidR="00286267" w:rsidRPr="003A2349" w:rsidRDefault="00286267" w:rsidP="00A72982">
      <w:pPr>
        <w:jc w:val="both"/>
        <w:rPr>
          <w:rFonts w:ascii="Aptos" w:hAnsi="Aptos" w:cs="Arial"/>
          <w:szCs w:val="18"/>
        </w:rPr>
      </w:pPr>
    </w:p>
    <w:p w14:paraId="3DB74000" w14:textId="77777777" w:rsidR="00286267" w:rsidRPr="003A2349" w:rsidRDefault="00286267" w:rsidP="00286267">
      <w:pPr>
        <w:jc w:val="both"/>
        <w:rPr>
          <w:rFonts w:ascii="Aptos" w:hAnsi="Aptos" w:cs="Arial"/>
          <w:b/>
          <w:szCs w:val="18"/>
        </w:rPr>
      </w:pPr>
      <w:r w:rsidRPr="003A2349">
        <w:rPr>
          <w:rFonts w:ascii="Aptos" w:hAnsi="Aptos" w:cs="Arial"/>
          <w:b/>
          <w:szCs w:val="18"/>
        </w:rPr>
        <w:t xml:space="preserve">TABLE 6:  General Disclosure by Pay Band </w:t>
      </w:r>
    </w:p>
    <w:p w14:paraId="3A1F0875" w14:textId="5EF984CE" w:rsidR="00286267" w:rsidRPr="003A2349" w:rsidRDefault="00286267" w:rsidP="00A72982">
      <w:pPr>
        <w:jc w:val="both"/>
        <w:rPr>
          <w:rFonts w:ascii="Aptos" w:hAnsi="Aptos" w:cs="Arial"/>
          <w:szCs w:val="18"/>
        </w:rPr>
      </w:pPr>
    </w:p>
    <w:bookmarkStart w:id="34" w:name="_MON_1748087011"/>
    <w:bookmarkEnd w:id="34"/>
    <w:p w14:paraId="2568B1C6" w14:textId="1FD210D9" w:rsidR="00714922" w:rsidRPr="003A2349" w:rsidRDefault="00574AAC" w:rsidP="00A72982">
      <w:pPr>
        <w:jc w:val="both"/>
        <w:rPr>
          <w:rFonts w:ascii="Aptos" w:hAnsi="Aptos" w:cs="Arial"/>
          <w:szCs w:val="18"/>
        </w:rPr>
      </w:pPr>
      <w:r w:rsidRPr="003A2349">
        <w:rPr>
          <w:rFonts w:ascii="Aptos" w:hAnsi="Aptos" w:cs="Arial"/>
          <w:szCs w:val="18"/>
        </w:rPr>
        <w:object w:dxaOrig="9300" w:dyaOrig="6118" w14:anchorId="79743587">
          <v:shape id="_x0000_i1031" type="#_x0000_t75" style="width:462.75pt;height:307.5pt" o:ole="">
            <v:imagedata r:id="rId98" o:title=""/>
          </v:shape>
          <o:OLEObject Type="Embed" ProgID="Excel.Sheet.12" ShapeID="_x0000_i1031" DrawAspect="Content" ObjectID="_1843896796" r:id="rId99"/>
        </w:object>
      </w:r>
      <w:r w:rsidR="000D176D" w:rsidRPr="003A2349">
        <w:rPr>
          <w:rFonts w:ascii="Aptos" w:hAnsi="Aptos" w:cs="Arial"/>
          <w:szCs w:val="18"/>
        </w:rPr>
        <w:t xml:space="preserve"> </w:t>
      </w:r>
    </w:p>
    <w:p w14:paraId="62EA521D" w14:textId="77777777" w:rsidR="008B3907" w:rsidRPr="003A2349" w:rsidRDefault="008B3907" w:rsidP="00A72982">
      <w:pPr>
        <w:jc w:val="both"/>
        <w:rPr>
          <w:rFonts w:ascii="Aptos" w:hAnsi="Aptos" w:cs="Arial"/>
          <w:szCs w:val="18"/>
        </w:rPr>
      </w:pPr>
    </w:p>
    <w:p w14:paraId="610BF556" w14:textId="77777777" w:rsidR="00801520" w:rsidRDefault="00801520" w:rsidP="00694136">
      <w:pPr>
        <w:jc w:val="both"/>
        <w:rPr>
          <w:rFonts w:ascii="Aptos" w:hAnsi="Aptos" w:cs="Arial"/>
          <w:color w:val="000000"/>
          <w:szCs w:val="18"/>
        </w:rPr>
      </w:pPr>
    </w:p>
    <w:p w14:paraId="2B3490F5" w14:textId="2EECD7B7" w:rsidR="00694136" w:rsidRPr="003A2349" w:rsidRDefault="00694136" w:rsidP="00694136">
      <w:pPr>
        <w:jc w:val="both"/>
        <w:rPr>
          <w:rFonts w:ascii="Aptos" w:hAnsi="Aptos" w:cs="Arial"/>
          <w:color w:val="000000"/>
          <w:szCs w:val="18"/>
        </w:rPr>
      </w:pPr>
      <w:r w:rsidRPr="003A2349">
        <w:rPr>
          <w:rFonts w:ascii="Aptos" w:hAnsi="Aptos" w:cs="Arial"/>
          <w:color w:val="000000"/>
          <w:szCs w:val="18"/>
        </w:rPr>
        <w:t>In Table 6 the number of officers whose remuneration was £50,000 or more during 202</w:t>
      </w:r>
      <w:r w:rsidR="007A69F9">
        <w:rPr>
          <w:rFonts w:ascii="Aptos" w:hAnsi="Aptos" w:cs="Arial"/>
          <w:color w:val="000000"/>
          <w:szCs w:val="18"/>
        </w:rPr>
        <w:t>5</w:t>
      </w:r>
      <w:r w:rsidRPr="003A2349">
        <w:rPr>
          <w:rFonts w:ascii="Aptos" w:hAnsi="Aptos" w:cs="Arial"/>
          <w:color w:val="000000"/>
          <w:szCs w:val="18"/>
        </w:rPr>
        <w:t>/2</w:t>
      </w:r>
      <w:r w:rsidR="007A69F9">
        <w:rPr>
          <w:rFonts w:ascii="Aptos" w:hAnsi="Aptos" w:cs="Arial"/>
          <w:color w:val="000000"/>
          <w:szCs w:val="18"/>
        </w:rPr>
        <w:t>6</w:t>
      </w:r>
      <w:r w:rsidRPr="003A2349">
        <w:rPr>
          <w:rFonts w:ascii="Aptos" w:hAnsi="Aptos" w:cs="Arial"/>
          <w:color w:val="000000"/>
          <w:szCs w:val="18"/>
        </w:rPr>
        <w:t xml:space="preserve"> increased by </w:t>
      </w:r>
      <w:r w:rsidR="007A69F9">
        <w:rPr>
          <w:rFonts w:ascii="Aptos" w:hAnsi="Aptos" w:cs="Arial"/>
          <w:color w:val="000000"/>
          <w:szCs w:val="18"/>
        </w:rPr>
        <w:t>238</w:t>
      </w:r>
      <w:r w:rsidR="00275057">
        <w:rPr>
          <w:rFonts w:ascii="Aptos" w:hAnsi="Aptos" w:cs="Arial"/>
          <w:color w:val="000000"/>
          <w:szCs w:val="18"/>
        </w:rPr>
        <w:t xml:space="preserve"> from 2024/25 </w:t>
      </w:r>
      <w:r w:rsidR="00275057" w:rsidRPr="003A2349">
        <w:rPr>
          <w:rFonts w:ascii="Aptos" w:hAnsi="Aptos" w:cs="Arial"/>
          <w:color w:val="000000"/>
          <w:szCs w:val="18"/>
        </w:rPr>
        <w:t>for</w:t>
      </w:r>
      <w:r w:rsidRPr="003A2349">
        <w:rPr>
          <w:rFonts w:ascii="Aptos" w:hAnsi="Aptos" w:cs="Arial"/>
          <w:color w:val="000000"/>
          <w:szCs w:val="18"/>
        </w:rPr>
        <w:t xml:space="preserve"> </w:t>
      </w:r>
      <w:proofErr w:type="gramStart"/>
      <w:r w:rsidRPr="003A2349">
        <w:rPr>
          <w:rFonts w:ascii="Aptos" w:hAnsi="Aptos" w:cs="Arial"/>
          <w:color w:val="000000"/>
          <w:szCs w:val="18"/>
        </w:rPr>
        <w:t>a number of</w:t>
      </w:r>
      <w:proofErr w:type="gramEnd"/>
      <w:r w:rsidRPr="003A2349">
        <w:rPr>
          <w:rFonts w:ascii="Aptos" w:hAnsi="Aptos" w:cs="Arial"/>
          <w:color w:val="000000"/>
          <w:szCs w:val="18"/>
        </w:rPr>
        <w:t xml:space="preserve"> reasons:</w:t>
      </w:r>
    </w:p>
    <w:p w14:paraId="5F28E707" w14:textId="77777777" w:rsidR="00A0270F" w:rsidRPr="003A2349" w:rsidRDefault="00A0270F" w:rsidP="00A0270F">
      <w:pPr>
        <w:pStyle w:val="ListParagraph"/>
        <w:jc w:val="both"/>
        <w:rPr>
          <w:rFonts w:ascii="Aptos" w:hAnsi="Aptos" w:cs="Arial"/>
          <w:color w:val="000000"/>
          <w:szCs w:val="18"/>
        </w:rPr>
      </w:pPr>
    </w:p>
    <w:p w14:paraId="78A84531" w14:textId="1B738D5D" w:rsidR="00694136" w:rsidRPr="003A2349" w:rsidRDefault="00694136" w:rsidP="00B910F1">
      <w:pPr>
        <w:pStyle w:val="ListParagraph"/>
        <w:numPr>
          <w:ilvl w:val="0"/>
          <w:numId w:val="25"/>
        </w:numPr>
        <w:jc w:val="both"/>
        <w:rPr>
          <w:rFonts w:ascii="Aptos" w:hAnsi="Aptos" w:cs="Arial"/>
          <w:color w:val="000000"/>
          <w:szCs w:val="18"/>
        </w:rPr>
      </w:pPr>
      <w:r w:rsidRPr="003A2349">
        <w:rPr>
          <w:rFonts w:ascii="Aptos" w:hAnsi="Aptos" w:cs="Arial"/>
          <w:color w:val="000000"/>
          <w:szCs w:val="18"/>
        </w:rPr>
        <w:t>202</w:t>
      </w:r>
      <w:r w:rsidR="00275057">
        <w:rPr>
          <w:rFonts w:ascii="Aptos" w:hAnsi="Aptos" w:cs="Arial"/>
          <w:color w:val="000000"/>
          <w:szCs w:val="18"/>
        </w:rPr>
        <w:t>5</w:t>
      </w:r>
      <w:r w:rsidRPr="003A2349">
        <w:rPr>
          <w:rFonts w:ascii="Aptos" w:hAnsi="Aptos" w:cs="Arial"/>
          <w:color w:val="000000"/>
          <w:szCs w:val="18"/>
        </w:rPr>
        <w:t>/2</w:t>
      </w:r>
      <w:r w:rsidR="00275057">
        <w:rPr>
          <w:rFonts w:ascii="Aptos" w:hAnsi="Aptos" w:cs="Arial"/>
          <w:color w:val="000000"/>
          <w:szCs w:val="18"/>
        </w:rPr>
        <w:t>6</w:t>
      </w:r>
      <w:r w:rsidRPr="003A2349">
        <w:rPr>
          <w:rFonts w:ascii="Aptos" w:hAnsi="Aptos" w:cs="Arial"/>
          <w:color w:val="000000"/>
          <w:szCs w:val="18"/>
        </w:rPr>
        <w:t xml:space="preserve"> nationally agreed pay awards for all staff, including Teachers</w:t>
      </w:r>
    </w:p>
    <w:p w14:paraId="16909DD5" w14:textId="21D614B6" w:rsidR="00694136" w:rsidRPr="003A2349" w:rsidRDefault="00694136" w:rsidP="00B910F1">
      <w:pPr>
        <w:pStyle w:val="ListParagraph"/>
        <w:numPr>
          <w:ilvl w:val="0"/>
          <w:numId w:val="25"/>
        </w:numPr>
        <w:jc w:val="both"/>
        <w:rPr>
          <w:rFonts w:ascii="Aptos" w:hAnsi="Aptos" w:cs="Arial"/>
          <w:color w:val="000000"/>
          <w:szCs w:val="18"/>
        </w:rPr>
      </w:pPr>
      <w:r w:rsidRPr="003A2349">
        <w:rPr>
          <w:rFonts w:ascii="Aptos" w:hAnsi="Aptos" w:cs="Arial"/>
          <w:color w:val="000000"/>
          <w:szCs w:val="18"/>
        </w:rPr>
        <w:t>Incremental salary progression</w:t>
      </w:r>
    </w:p>
    <w:p w14:paraId="6F2E48A8" w14:textId="0C7444F1" w:rsidR="00714922" w:rsidRPr="003A2349" w:rsidRDefault="00714922" w:rsidP="00A72982">
      <w:pPr>
        <w:jc w:val="both"/>
        <w:rPr>
          <w:rFonts w:ascii="Aptos" w:hAnsi="Aptos" w:cs="Arial"/>
          <w:szCs w:val="18"/>
        </w:rPr>
      </w:pPr>
    </w:p>
    <w:p w14:paraId="5B683EDB" w14:textId="476398DA" w:rsidR="00714922" w:rsidRPr="003A2349" w:rsidRDefault="00714922" w:rsidP="00A72982">
      <w:pPr>
        <w:jc w:val="both"/>
        <w:rPr>
          <w:rFonts w:ascii="Aptos" w:hAnsi="Aptos" w:cs="Arial"/>
          <w:szCs w:val="18"/>
        </w:rPr>
      </w:pPr>
    </w:p>
    <w:p w14:paraId="2C840255" w14:textId="77777777" w:rsidR="00801520" w:rsidRDefault="00801520">
      <w:pPr>
        <w:rPr>
          <w:rFonts w:ascii="Aptos" w:hAnsi="Aptos" w:cs="Arial"/>
          <w:b/>
          <w:szCs w:val="18"/>
        </w:rPr>
      </w:pPr>
      <w:r>
        <w:rPr>
          <w:rFonts w:ascii="Aptos" w:hAnsi="Aptos" w:cs="Arial"/>
          <w:b/>
          <w:szCs w:val="18"/>
        </w:rPr>
        <w:br w:type="page"/>
      </w:r>
    </w:p>
    <w:p w14:paraId="304247CD" w14:textId="7CAA8142" w:rsidR="003B29DB" w:rsidRPr="001A6B11" w:rsidRDefault="003B29DB" w:rsidP="001A6B11">
      <w:pPr>
        <w:ind w:left="239"/>
        <w:jc w:val="right"/>
        <w:rPr>
          <w:rFonts w:ascii="Aptos" w:hAnsi="Aptos" w:cs="Arial"/>
          <w:b/>
          <w:color w:val="B117B1"/>
          <w:sz w:val="24"/>
          <w:szCs w:val="24"/>
        </w:rPr>
      </w:pPr>
      <w:r w:rsidRPr="001A6B11">
        <w:rPr>
          <w:rFonts w:ascii="Aptos" w:hAnsi="Aptos" w:cs="Arial"/>
          <w:b/>
          <w:color w:val="B117B1"/>
          <w:sz w:val="24"/>
          <w:szCs w:val="24"/>
        </w:rPr>
        <w:lastRenderedPageBreak/>
        <w:t>Remuneration Report (cont</w:t>
      </w:r>
      <w:r w:rsidR="00E17925" w:rsidRPr="001A6B11">
        <w:rPr>
          <w:rFonts w:ascii="Aptos" w:hAnsi="Aptos" w:cs="Arial"/>
          <w:b/>
          <w:color w:val="B117B1"/>
          <w:sz w:val="24"/>
          <w:szCs w:val="24"/>
        </w:rPr>
        <w:t>.</w:t>
      </w:r>
      <w:r w:rsidRPr="001A6B11">
        <w:rPr>
          <w:rFonts w:ascii="Aptos" w:hAnsi="Aptos" w:cs="Arial"/>
          <w:b/>
          <w:color w:val="B117B1"/>
          <w:sz w:val="24"/>
          <w:szCs w:val="24"/>
        </w:rPr>
        <w:t>)</w:t>
      </w:r>
    </w:p>
    <w:p w14:paraId="24CEE560" w14:textId="77777777" w:rsidR="003B29DB" w:rsidRDefault="003B29DB" w:rsidP="00C54DAF">
      <w:pPr>
        <w:jc w:val="both"/>
        <w:rPr>
          <w:rFonts w:ascii="Aptos" w:hAnsi="Aptos" w:cs="Arial"/>
          <w:b/>
          <w:szCs w:val="18"/>
        </w:rPr>
      </w:pPr>
    </w:p>
    <w:p w14:paraId="00E168DD" w14:textId="6108AC82" w:rsidR="00C54DAF" w:rsidRPr="003A2349" w:rsidRDefault="00C54DAF" w:rsidP="00C54DAF">
      <w:pPr>
        <w:jc w:val="both"/>
        <w:rPr>
          <w:rFonts w:ascii="Aptos" w:hAnsi="Aptos" w:cs="Arial"/>
          <w:b/>
          <w:szCs w:val="18"/>
        </w:rPr>
      </w:pPr>
      <w:r w:rsidRPr="003A2349">
        <w:rPr>
          <w:rFonts w:ascii="Aptos" w:hAnsi="Aptos" w:cs="Arial"/>
          <w:b/>
          <w:szCs w:val="18"/>
        </w:rPr>
        <w:t>Exit Packages of Employees</w:t>
      </w:r>
    </w:p>
    <w:p w14:paraId="62809A82" w14:textId="77777777" w:rsidR="00C54DAF" w:rsidRPr="003A2349" w:rsidRDefault="00C54DAF" w:rsidP="00C54DAF">
      <w:pPr>
        <w:jc w:val="both"/>
        <w:rPr>
          <w:rFonts w:ascii="Aptos" w:hAnsi="Aptos" w:cs="Arial"/>
          <w:b/>
          <w:szCs w:val="18"/>
        </w:rPr>
      </w:pPr>
    </w:p>
    <w:p w14:paraId="7AB45E37" w14:textId="30C9BD05" w:rsidR="00C54DAF" w:rsidRPr="003A2349" w:rsidRDefault="00C54DAF"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00FE79AD" w:rsidRPr="003A2349">
        <w:rPr>
          <w:rFonts w:ascii="Aptos" w:hAnsi="Aptos" w:cs="Arial"/>
          <w:szCs w:val="18"/>
        </w:rPr>
        <w:t xml:space="preserve"> has agreed </w:t>
      </w:r>
      <w:r w:rsidR="00C44B00">
        <w:rPr>
          <w:rFonts w:ascii="Aptos" w:hAnsi="Aptos" w:cs="Arial"/>
          <w:szCs w:val="18"/>
        </w:rPr>
        <w:t>1</w:t>
      </w:r>
      <w:r w:rsidR="00763E13">
        <w:rPr>
          <w:rFonts w:ascii="Aptos" w:hAnsi="Aptos" w:cs="Arial"/>
          <w:szCs w:val="18"/>
        </w:rPr>
        <w:t>3</w:t>
      </w:r>
      <w:r w:rsidR="00C44B00">
        <w:rPr>
          <w:rFonts w:ascii="Aptos" w:hAnsi="Aptos" w:cs="Arial"/>
          <w:szCs w:val="18"/>
        </w:rPr>
        <w:t xml:space="preserve"> </w:t>
      </w:r>
      <w:r w:rsidR="00FE79AD" w:rsidRPr="003A2349">
        <w:rPr>
          <w:rFonts w:ascii="Aptos" w:hAnsi="Aptos" w:cs="Arial"/>
          <w:szCs w:val="18"/>
        </w:rPr>
        <w:t>exit package</w:t>
      </w:r>
      <w:r w:rsidR="00D75E07" w:rsidRPr="003A2349">
        <w:rPr>
          <w:rFonts w:ascii="Aptos" w:hAnsi="Aptos" w:cs="Arial"/>
          <w:szCs w:val="18"/>
        </w:rPr>
        <w:t>s</w:t>
      </w:r>
      <w:r w:rsidR="00776C08" w:rsidRPr="003A2349">
        <w:rPr>
          <w:rFonts w:ascii="Aptos" w:hAnsi="Aptos" w:cs="Arial"/>
          <w:szCs w:val="18"/>
        </w:rPr>
        <w:t xml:space="preserve"> as detailed i</w:t>
      </w:r>
      <w:r w:rsidR="00FE79AD" w:rsidRPr="003A2349">
        <w:rPr>
          <w:rFonts w:ascii="Aptos" w:hAnsi="Aptos" w:cs="Arial"/>
          <w:szCs w:val="18"/>
        </w:rPr>
        <w:t>n Table 7.  Exit packages</w:t>
      </w:r>
      <w:r w:rsidRPr="003A2349">
        <w:rPr>
          <w:rFonts w:ascii="Aptos" w:hAnsi="Aptos" w:cs="Arial"/>
          <w:szCs w:val="18"/>
        </w:rPr>
        <w:t xml:space="preserve"> are split between compulsory redundancies and other departures.  The figures shown include redundancy, settlement costs for loss of employment and payments to the pension fund for early retirements agreed by Committee.  The </w:t>
      </w:r>
      <w:r w:rsidR="0020170B" w:rsidRPr="003A2349">
        <w:rPr>
          <w:rFonts w:ascii="Aptos" w:hAnsi="Aptos" w:cs="Arial"/>
          <w:szCs w:val="18"/>
        </w:rPr>
        <w:t>Council</w:t>
      </w:r>
      <w:r w:rsidRPr="003A2349">
        <w:rPr>
          <w:rFonts w:ascii="Aptos" w:hAnsi="Aptos" w:cs="Arial"/>
          <w:szCs w:val="18"/>
        </w:rPr>
        <w:t xml:space="preserve"> only agrees exit packages where they are consistent with wider workforce planning and service delivery objectives and where the savings accruing from an individual ceasing employment with the </w:t>
      </w:r>
      <w:r w:rsidR="0020170B" w:rsidRPr="003A2349">
        <w:rPr>
          <w:rFonts w:ascii="Aptos" w:hAnsi="Aptos" w:cs="Arial"/>
          <w:szCs w:val="18"/>
        </w:rPr>
        <w:t>Council</w:t>
      </w:r>
      <w:r w:rsidRPr="003A2349">
        <w:rPr>
          <w:rFonts w:ascii="Aptos" w:hAnsi="Aptos" w:cs="Arial"/>
          <w:szCs w:val="18"/>
        </w:rPr>
        <w:t xml:space="preserve"> exceed the costs of the exit package within an acceptable period.</w:t>
      </w:r>
    </w:p>
    <w:p w14:paraId="4CF2509B" w14:textId="6EA5BBCE" w:rsidR="008C5304" w:rsidRPr="003A2349" w:rsidRDefault="008C5304" w:rsidP="00A72982">
      <w:pPr>
        <w:jc w:val="both"/>
        <w:rPr>
          <w:rFonts w:ascii="Aptos" w:hAnsi="Aptos" w:cs="Arial"/>
          <w:szCs w:val="18"/>
        </w:rPr>
      </w:pPr>
    </w:p>
    <w:p w14:paraId="1A130A38" w14:textId="18B69FB8" w:rsidR="008C5304" w:rsidRPr="003A2349" w:rsidRDefault="008C5304" w:rsidP="008C5304">
      <w:pPr>
        <w:jc w:val="both"/>
        <w:rPr>
          <w:rFonts w:ascii="Aptos" w:hAnsi="Aptos" w:cs="Arial"/>
          <w:b/>
          <w:szCs w:val="18"/>
        </w:rPr>
      </w:pPr>
      <w:r w:rsidRPr="003A2349">
        <w:rPr>
          <w:rFonts w:ascii="Aptos" w:hAnsi="Aptos" w:cs="Arial"/>
          <w:b/>
          <w:szCs w:val="18"/>
        </w:rPr>
        <w:t>TABLE 7:  Exit Packages</w:t>
      </w:r>
    </w:p>
    <w:bookmarkStart w:id="35" w:name="_MON_1748087087"/>
    <w:bookmarkEnd w:id="35"/>
    <w:p w14:paraId="6722CDE3" w14:textId="13669E16" w:rsidR="008C5304" w:rsidRPr="003A2349" w:rsidRDefault="00574AAC" w:rsidP="00A72982">
      <w:pPr>
        <w:jc w:val="both"/>
        <w:rPr>
          <w:rFonts w:ascii="Aptos" w:hAnsi="Aptos" w:cs="Arial"/>
          <w:szCs w:val="18"/>
        </w:rPr>
      </w:pPr>
      <w:r w:rsidRPr="003A2349">
        <w:rPr>
          <w:rFonts w:ascii="Aptos" w:hAnsi="Aptos" w:cs="Arial"/>
          <w:b/>
          <w:szCs w:val="18"/>
        </w:rPr>
        <w:object w:dxaOrig="9722" w:dyaOrig="3589" w14:anchorId="7DB717E5">
          <v:shape id="_x0000_i1032" type="#_x0000_t75" style="width:473.25pt;height:169.5pt" o:ole="">
            <v:imagedata r:id="rId100" o:title=""/>
          </v:shape>
          <o:OLEObject Type="Embed" ProgID="Excel.Sheet.12" ShapeID="_x0000_i1032" DrawAspect="Content" ObjectID="_1843896797" r:id="rId101"/>
        </w:object>
      </w:r>
    </w:p>
    <w:p w14:paraId="71DE72BA" w14:textId="401EEEAC" w:rsidR="0040254E" w:rsidRPr="003A2349" w:rsidRDefault="0040254E" w:rsidP="00254902">
      <w:pPr>
        <w:jc w:val="both"/>
        <w:rPr>
          <w:rFonts w:ascii="Aptos" w:hAnsi="Aptos" w:cs="Arial"/>
          <w:b/>
          <w:szCs w:val="18"/>
        </w:rPr>
      </w:pPr>
    </w:p>
    <w:p w14:paraId="7E3367B8" w14:textId="77777777" w:rsidR="0040254E" w:rsidRPr="003A2349" w:rsidRDefault="0040254E" w:rsidP="00254902">
      <w:pPr>
        <w:jc w:val="both"/>
        <w:rPr>
          <w:rFonts w:ascii="Aptos" w:hAnsi="Aptos" w:cs="Arial"/>
          <w:b/>
          <w:sz w:val="24"/>
          <w:szCs w:val="24"/>
        </w:rPr>
      </w:pPr>
    </w:p>
    <w:p w14:paraId="4BB702D1" w14:textId="59B96970" w:rsidR="00C54DAF" w:rsidRPr="003A2349" w:rsidRDefault="005F5402" w:rsidP="00A72982">
      <w:pPr>
        <w:ind w:right="237"/>
        <w:jc w:val="both"/>
        <w:rPr>
          <w:rFonts w:ascii="Aptos" w:hAnsi="Aptos" w:cs="Arial"/>
          <w:b/>
          <w:szCs w:val="18"/>
        </w:rPr>
      </w:pPr>
      <w:r w:rsidRPr="003A2349">
        <w:rPr>
          <w:rFonts w:ascii="Aptos" w:hAnsi="Aptos" w:cs="Arial"/>
          <w:b/>
          <w:szCs w:val="18"/>
        </w:rPr>
        <w:t>Ter</w:t>
      </w:r>
      <w:r w:rsidR="00C54DAF" w:rsidRPr="003A2349">
        <w:rPr>
          <w:rFonts w:ascii="Aptos" w:hAnsi="Aptos" w:cs="Arial"/>
          <w:b/>
          <w:szCs w:val="18"/>
        </w:rPr>
        <w:t>mination Benefits</w:t>
      </w:r>
    </w:p>
    <w:p w14:paraId="46F3D954" w14:textId="77777777" w:rsidR="002F300F" w:rsidRPr="003A2349" w:rsidRDefault="002F300F" w:rsidP="00A72982">
      <w:pPr>
        <w:ind w:right="237"/>
        <w:jc w:val="both"/>
        <w:rPr>
          <w:rFonts w:ascii="Aptos" w:hAnsi="Aptos" w:cs="Arial"/>
          <w:b/>
          <w:szCs w:val="18"/>
        </w:rPr>
      </w:pPr>
    </w:p>
    <w:p w14:paraId="13E53759" w14:textId="7AD440EC" w:rsidR="00C54DAF" w:rsidRPr="003A2349" w:rsidRDefault="00C54DAF" w:rsidP="00A72982">
      <w:pPr>
        <w:ind w:right="237"/>
        <w:jc w:val="both"/>
        <w:rPr>
          <w:rFonts w:ascii="Aptos" w:hAnsi="Aptos" w:cs="Arial"/>
          <w:szCs w:val="18"/>
        </w:rPr>
      </w:pPr>
      <w:r w:rsidRPr="003A2349">
        <w:rPr>
          <w:rFonts w:ascii="Aptos" w:hAnsi="Aptos" w:cs="Arial"/>
          <w:szCs w:val="18"/>
        </w:rPr>
        <w:t>During 20</w:t>
      </w:r>
      <w:r w:rsidR="00D83742" w:rsidRPr="003A2349">
        <w:rPr>
          <w:rFonts w:ascii="Aptos" w:hAnsi="Aptos" w:cs="Arial"/>
          <w:szCs w:val="18"/>
        </w:rPr>
        <w:t>2</w:t>
      </w:r>
      <w:r w:rsidR="00CD0F24">
        <w:rPr>
          <w:rFonts w:ascii="Aptos" w:hAnsi="Aptos" w:cs="Arial"/>
          <w:szCs w:val="18"/>
        </w:rPr>
        <w:t>5</w:t>
      </w:r>
      <w:r w:rsidR="001378F4" w:rsidRPr="003A2349">
        <w:rPr>
          <w:rFonts w:ascii="Aptos" w:hAnsi="Aptos" w:cs="Arial"/>
          <w:szCs w:val="18"/>
        </w:rPr>
        <w:t>/2</w:t>
      </w:r>
      <w:r w:rsidR="00CD0F24">
        <w:rPr>
          <w:rFonts w:ascii="Aptos" w:hAnsi="Aptos" w:cs="Arial"/>
          <w:szCs w:val="18"/>
        </w:rPr>
        <w:t>6</w:t>
      </w:r>
      <w:r w:rsidRPr="003A2349">
        <w:rPr>
          <w:rFonts w:ascii="Aptos" w:hAnsi="Aptos" w:cs="Arial"/>
          <w:szCs w:val="18"/>
        </w:rPr>
        <w:t xml:space="preserve"> the </w:t>
      </w:r>
      <w:r w:rsidR="0020170B" w:rsidRPr="003A2349">
        <w:rPr>
          <w:rFonts w:ascii="Aptos" w:hAnsi="Aptos" w:cs="Arial"/>
          <w:szCs w:val="18"/>
        </w:rPr>
        <w:t>Council</w:t>
      </w:r>
      <w:r w:rsidR="00BD23A6" w:rsidRPr="003A2349">
        <w:rPr>
          <w:rFonts w:ascii="Aptos" w:hAnsi="Aptos" w:cs="Arial"/>
          <w:szCs w:val="18"/>
        </w:rPr>
        <w:t xml:space="preserve"> terminated the contract</w:t>
      </w:r>
      <w:r w:rsidR="00E25DDF">
        <w:rPr>
          <w:rFonts w:ascii="Aptos" w:hAnsi="Aptos" w:cs="Arial"/>
          <w:szCs w:val="18"/>
        </w:rPr>
        <w:t>s</w:t>
      </w:r>
      <w:r w:rsidRPr="003A2349">
        <w:rPr>
          <w:rFonts w:ascii="Aptos" w:hAnsi="Aptos" w:cs="Arial"/>
          <w:szCs w:val="18"/>
        </w:rPr>
        <w:t xml:space="preserve"> of </w:t>
      </w:r>
      <w:r w:rsidR="00E25DDF">
        <w:rPr>
          <w:rFonts w:ascii="Aptos" w:hAnsi="Aptos" w:cs="Arial"/>
          <w:szCs w:val="18"/>
        </w:rPr>
        <w:t>1</w:t>
      </w:r>
      <w:r w:rsidR="0033086E">
        <w:rPr>
          <w:rFonts w:ascii="Aptos" w:hAnsi="Aptos" w:cs="Arial"/>
          <w:szCs w:val="18"/>
        </w:rPr>
        <w:t>3</w:t>
      </w:r>
      <w:r w:rsidR="00E25DDF">
        <w:rPr>
          <w:rFonts w:ascii="Aptos" w:hAnsi="Aptos" w:cs="Arial"/>
          <w:szCs w:val="18"/>
        </w:rPr>
        <w:t xml:space="preserve"> </w:t>
      </w:r>
      <w:r w:rsidRPr="003A2349">
        <w:rPr>
          <w:rFonts w:ascii="Aptos" w:hAnsi="Aptos" w:cs="Arial"/>
          <w:szCs w:val="18"/>
        </w:rPr>
        <w:t>employee</w:t>
      </w:r>
      <w:r w:rsidR="00D75E07" w:rsidRPr="003A2349">
        <w:rPr>
          <w:rFonts w:ascii="Aptos" w:hAnsi="Aptos" w:cs="Arial"/>
          <w:szCs w:val="18"/>
        </w:rPr>
        <w:t>s</w:t>
      </w:r>
      <w:r w:rsidRPr="003A2349">
        <w:rPr>
          <w:rFonts w:ascii="Aptos" w:hAnsi="Aptos" w:cs="Arial"/>
          <w:szCs w:val="18"/>
        </w:rPr>
        <w:t>.  The contract</w:t>
      </w:r>
      <w:r w:rsidR="00D75E07" w:rsidRPr="003A2349">
        <w:rPr>
          <w:rFonts w:ascii="Aptos" w:hAnsi="Aptos" w:cs="Arial"/>
          <w:szCs w:val="18"/>
        </w:rPr>
        <w:t>s</w:t>
      </w:r>
      <w:r w:rsidR="00BD23A6" w:rsidRPr="003A2349">
        <w:rPr>
          <w:rFonts w:ascii="Aptos" w:hAnsi="Aptos" w:cs="Arial"/>
          <w:szCs w:val="18"/>
        </w:rPr>
        <w:t xml:space="preserve"> w</w:t>
      </w:r>
      <w:r w:rsidR="00D75E07" w:rsidRPr="003A2349">
        <w:rPr>
          <w:rFonts w:ascii="Aptos" w:hAnsi="Aptos" w:cs="Arial"/>
          <w:szCs w:val="18"/>
        </w:rPr>
        <w:t>ere</w:t>
      </w:r>
      <w:r w:rsidRPr="003A2349">
        <w:rPr>
          <w:rFonts w:ascii="Aptos" w:hAnsi="Aptos" w:cs="Arial"/>
          <w:szCs w:val="18"/>
        </w:rPr>
        <w:t xml:space="preserve"> terminated </w:t>
      </w:r>
      <w:r w:rsidR="00E25DDF" w:rsidRPr="003A2349">
        <w:rPr>
          <w:rFonts w:ascii="Aptos" w:hAnsi="Aptos" w:cs="Arial"/>
          <w:szCs w:val="18"/>
        </w:rPr>
        <w:t>because of</w:t>
      </w:r>
      <w:r w:rsidRPr="003A2349">
        <w:rPr>
          <w:rFonts w:ascii="Aptos" w:hAnsi="Aptos" w:cs="Arial"/>
          <w:szCs w:val="18"/>
        </w:rPr>
        <w:t xml:space="preserve"> </w:t>
      </w:r>
      <w:r w:rsidR="00E25DDF">
        <w:rPr>
          <w:rFonts w:ascii="Aptos" w:hAnsi="Aptos" w:cs="Arial"/>
          <w:szCs w:val="18"/>
        </w:rPr>
        <w:t>budget savings, the redesign of Council services or Council restructuring</w:t>
      </w:r>
      <w:r w:rsidRPr="003A2349">
        <w:rPr>
          <w:rFonts w:ascii="Aptos" w:hAnsi="Aptos" w:cs="Arial"/>
          <w:szCs w:val="18"/>
        </w:rPr>
        <w:t xml:space="preserve">.  The cost to the </w:t>
      </w:r>
      <w:r w:rsidR="0020170B" w:rsidRPr="003A2349">
        <w:rPr>
          <w:rFonts w:ascii="Aptos" w:hAnsi="Aptos" w:cs="Arial"/>
          <w:szCs w:val="18"/>
        </w:rPr>
        <w:t>Council</w:t>
      </w:r>
      <w:r w:rsidRPr="003A2349">
        <w:rPr>
          <w:rFonts w:ascii="Aptos" w:hAnsi="Aptos" w:cs="Arial"/>
          <w:szCs w:val="18"/>
        </w:rPr>
        <w:t xml:space="preserve"> </w:t>
      </w:r>
      <w:r w:rsidR="001378F4" w:rsidRPr="003A2349">
        <w:rPr>
          <w:rFonts w:ascii="Aptos" w:hAnsi="Aptos" w:cs="Arial"/>
          <w:szCs w:val="18"/>
        </w:rPr>
        <w:t xml:space="preserve">in </w:t>
      </w:r>
      <w:r w:rsidR="00E25DDF" w:rsidRPr="002720DF">
        <w:rPr>
          <w:rFonts w:ascii="Aptos" w:hAnsi="Aptos" w:cs="Arial"/>
          <w:szCs w:val="18"/>
        </w:rPr>
        <w:t>202</w:t>
      </w:r>
      <w:r w:rsidR="00CD0F24" w:rsidRPr="002720DF">
        <w:rPr>
          <w:rFonts w:ascii="Aptos" w:hAnsi="Aptos" w:cs="Arial"/>
          <w:szCs w:val="18"/>
        </w:rPr>
        <w:t>5</w:t>
      </w:r>
      <w:r w:rsidR="00E25DDF" w:rsidRPr="002720DF">
        <w:rPr>
          <w:rFonts w:ascii="Aptos" w:hAnsi="Aptos" w:cs="Arial"/>
          <w:szCs w:val="18"/>
        </w:rPr>
        <w:t>/2</w:t>
      </w:r>
      <w:r w:rsidR="00CD0F24" w:rsidRPr="002720DF">
        <w:rPr>
          <w:rFonts w:ascii="Aptos" w:hAnsi="Aptos" w:cs="Arial"/>
          <w:szCs w:val="18"/>
        </w:rPr>
        <w:t>6</w:t>
      </w:r>
      <w:r w:rsidR="00E25DDF" w:rsidRPr="002720DF">
        <w:rPr>
          <w:rFonts w:ascii="Aptos" w:hAnsi="Aptos" w:cs="Arial"/>
          <w:szCs w:val="18"/>
        </w:rPr>
        <w:t xml:space="preserve"> </w:t>
      </w:r>
      <w:r w:rsidRPr="002720DF">
        <w:rPr>
          <w:rFonts w:ascii="Aptos" w:hAnsi="Aptos" w:cs="Arial"/>
          <w:szCs w:val="18"/>
        </w:rPr>
        <w:t>was £</w:t>
      </w:r>
      <w:r w:rsidR="00E25DDF" w:rsidRPr="002720DF">
        <w:rPr>
          <w:rFonts w:ascii="Aptos" w:hAnsi="Aptos" w:cs="Arial"/>
          <w:szCs w:val="18"/>
        </w:rPr>
        <w:t>0.</w:t>
      </w:r>
      <w:r w:rsidR="002720DF" w:rsidRPr="002720DF">
        <w:rPr>
          <w:rFonts w:ascii="Aptos" w:hAnsi="Aptos" w:cs="Arial"/>
          <w:szCs w:val="18"/>
        </w:rPr>
        <w:t>23</w:t>
      </w:r>
      <w:r w:rsidR="0033086E">
        <w:rPr>
          <w:rFonts w:ascii="Aptos" w:hAnsi="Aptos" w:cs="Arial"/>
          <w:szCs w:val="18"/>
        </w:rPr>
        <w:t>6</w:t>
      </w:r>
      <w:r w:rsidR="002F1E12" w:rsidRPr="002720DF">
        <w:rPr>
          <w:rFonts w:ascii="Aptos" w:hAnsi="Aptos" w:cs="Arial"/>
          <w:szCs w:val="18"/>
        </w:rPr>
        <w:t>m</w:t>
      </w:r>
      <w:r w:rsidRPr="002720DF">
        <w:rPr>
          <w:rFonts w:ascii="Aptos" w:hAnsi="Aptos" w:cs="Arial"/>
          <w:szCs w:val="18"/>
        </w:rPr>
        <w:t xml:space="preserve"> </w:t>
      </w:r>
      <w:r w:rsidR="001378F4" w:rsidRPr="002720DF">
        <w:rPr>
          <w:rFonts w:ascii="Aptos" w:hAnsi="Aptos" w:cs="Arial"/>
          <w:szCs w:val="18"/>
        </w:rPr>
        <w:t>(202</w:t>
      </w:r>
      <w:r w:rsidR="00CD0F24" w:rsidRPr="002720DF">
        <w:rPr>
          <w:rFonts w:ascii="Aptos" w:hAnsi="Aptos" w:cs="Arial"/>
          <w:szCs w:val="18"/>
        </w:rPr>
        <w:t>4/25</w:t>
      </w:r>
      <w:r w:rsidR="001378F4" w:rsidRPr="002720DF">
        <w:rPr>
          <w:rFonts w:ascii="Aptos" w:hAnsi="Aptos" w:cs="Arial"/>
          <w:szCs w:val="18"/>
        </w:rPr>
        <w:t xml:space="preserve"> £0.</w:t>
      </w:r>
      <w:r w:rsidR="00CD0F24" w:rsidRPr="002720DF">
        <w:rPr>
          <w:rFonts w:ascii="Aptos" w:hAnsi="Aptos" w:cs="Arial"/>
          <w:szCs w:val="18"/>
        </w:rPr>
        <w:t>520</w:t>
      </w:r>
      <w:r w:rsidR="001378F4" w:rsidRPr="002720DF">
        <w:rPr>
          <w:rFonts w:ascii="Aptos" w:hAnsi="Aptos" w:cs="Arial"/>
          <w:szCs w:val="18"/>
        </w:rPr>
        <w:t xml:space="preserve">m) </w:t>
      </w:r>
      <w:r w:rsidRPr="002720DF">
        <w:rPr>
          <w:rFonts w:ascii="Aptos" w:hAnsi="Aptos" w:cs="Arial"/>
          <w:szCs w:val="18"/>
        </w:rPr>
        <w:t>comprising £</w:t>
      </w:r>
      <w:r w:rsidR="00E25DDF" w:rsidRPr="002720DF">
        <w:rPr>
          <w:rFonts w:ascii="Aptos" w:hAnsi="Aptos" w:cs="Arial"/>
          <w:szCs w:val="18"/>
        </w:rPr>
        <w:t>0.</w:t>
      </w:r>
      <w:r w:rsidR="002720DF" w:rsidRPr="002720DF">
        <w:rPr>
          <w:rFonts w:ascii="Aptos" w:hAnsi="Aptos" w:cs="Arial"/>
          <w:szCs w:val="18"/>
        </w:rPr>
        <w:t>09</w:t>
      </w:r>
      <w:r w:rsidR="0033086E">
        <w:rPr>
          <w:rFonts w:ascii="Aptos" w:hAnsi="Aptos" w:cs="Arial"/>
          <w:szCs w:val="18"/>
        </w:rPr>
        <w:t>6</w:t>
      </w:r>
      <w:r w:rsidR="002F1E12" w:rsidRPr="002720DF">
        <w:rPr>
          <w:rFonts w:ascii="Aptos" w:hAnsi="Aptos" w:cs="Arial"/>
          <w:szCs w:val="18"/>
        </w:rPr>
        <w:t>m</w:t>
      </w:r>
      <w:r w:rsidR="000F1727" w:rsidRPr="002720DF">
        <w:rPr>
          <w:rFonts w:ascii="Aptos" w:hAnsi="Aptos" w:cs="Arial"/>
          <w:szCs w:val="18"/>
        </w:rPr>
        <w:t xml:space="preserve"> of r</w:t>
      </w:r>
      <w:r w:rsidRPr="002720DF">
        <w:rPr>
          <w:rFonts w:ascii="Aptos" w:hAnsi="Aptos" w:cs="Arial"/>
          <w:szCs w:val="18"/>
        </w:rPr>
        <w:t>edundancy payments</w:t>
      </w:r>
      <w:r w:rsidR="00971E55" w:rsidRPr="002720DF">
        <w:rPr>
          <w:rFonts w:ascii="Aptos" w:hAnsi="Aptos" w:cs="Arial"/>
          <w:szCs w:val="18"/>
        </w:rPr>
        <w:t xml:space="preserve"> and</w:t>
      </w:r>
      <w:r w:rsidR="00D75E07" w:rsidRPr="002720DF">
        <w:rPr>
          <w:rFonts w:ascii="Aptos" w:hAnsi="Aptos" w:cs="Arial"/>
          <w:szCs w:val="18"/>
        </w:rPr>
        <w:t xml:space="preserve"> £</w:t>
      </w:r>
      <w:r w:rsidR="00E25DDF" w:rsidRPr="002720DF">
        <w:rPr>
          <w:rFonts w:ascii="Aptos" w:hAnsi="Aptos" w:cs="Arial"/>
          <w:szCs w:val="18"/>
        </w:rPr>
        <w:t>0.</w:t>
      </w:r>
      <w:r w:rsidR="002720DF" w:rsidRPr="002720DF">
        <w:rPr>
          <w:rFonts w:ascii="Aptos" w:hAnsi="Aptos" w:cs="Arial"/>
          <w:szCs w:val="18"/>
        </w:rPr>
        <w:t>140</w:t>
      </w:r>
      <w:r w:rsidR="00D75E07" w:rsidRPr="002720DF">
        <w:rPr>
          <w:rFonts w:ascii="Aptos" w:hAnsi="Aptos" w:cs="Arial"/>
          <w:szCs w:val="18"/>
        </w:rPr>
        <w:t xml:space="preserve">m </w:t>
      </w:r>
      <w:r w:rsidR="00971E55" w:rsidRPr="002720DF">
        <w:rPr>
          <w:rFonts w:ascii="Aptos" w:hAnsi="Aptos" w:cs="Arial"/>
          <w:szCs w:val="18"/>
        </w:rPr>
        <w:t>strain</w:t>
      </w:r>
      <w:r w:rsidR="00971E55" w:rsidRPr="003A2349">
        <w:rPr>
          <w:rFonts w:ascii="Aptos" w:hAnsi="Aptos" w:cs="Arial"/>
          <w:szCs w:val="18"/>
        </w:rPr>
        <w:t xml:space="preserve"> on pension fund costs</w:t>
      </w:r>
      <w:r w:rsidR="00F73276" w:rsidRPr="003A2349">
        <w:rPr>
          <w:rFonts w:ascii="Aptos" w:hAnsi="Aptos" w:cs="Arial"/>
          <w:szCs w:val="18"/>
        </w:rPr>
        <w:t xml:space="preserve">. </w:t>
      </w:r>
      <w:r w:rsidR="00E25DDF">
        <w:rPr>
          <w:rFonts w:ascii="Aptos" w:hAnsi="Aptos" w:cs="Arial"/>
          <w:szCs w:val="18"/>
        </w:rPr>
        <w:t>S</w:t>
      </w:r>
      <w:r w:rsidRPr="003A2349">
        <w:rPr>
          <w:rFonts w:ascii="Aptos" w:hAnsi="Aptos" w:cs="Arial"/>
          <w:szCs w:val="18"/>
        </w:rPr>
        <w:t xml:space="preserve">ettlement costs </w:t>
      </w:r>
      <w:r w:rsidR="00E25DDF">
        <w:rPr>
          <w:rFonts w:ascii="Aptos" w:hAnsi="Aptos" w:cs="Arial"/>
          <w:szCs w:val="18"/>
        </w:rPr>
        <w:t xml:space="preserve">of </w:t>
      </w:r>
      <w:r w:rsidR="00CD0F24">
        <w:rPr>
          <w:rFonts w:ascii="Aptos" w:hAnsi="Aptos" w:cs="Arial"/>
          <w:szCs w:val="18"/>
        </w:rPr>
        <w:t>£</w:t>
      </w:r>
      <w:r w:rsidR="002720DF">
        <w:rPr>
          <w:rFonts w:ascii="Aptos" w:hAnsi="Aptos" w:cs="Arial"/>
          <w:szCs w:val="18"/>
        </w:rPr>
        <w:t>0.08</w:t>
      </w:r>
      <w:r w:rsidR="001D339E">
        <w:rPr>
          <w:rFonts w:ascii="Aptos" w:hAnsi="Aptos" w:cs="Arial"/>
          <w:szCs w:val="18"/>
        </w:rPr>
        <w:t>9</w:t>
      </w:r>
      <w:r w:rsidR="00E25DDF">
        <w:rPr>
          <w:rFonts w:ascii="Aptos" w:hAnsi="Aptos" w:cs="Arial"/>
          <w:szCs w:val="18"/>
        </w:rPr>
        <w:t xml:space="preserve">m as compensation for </w:t>
      </w:r>
      <w:r w:rsidRPr="003A2349">
        <w:rPr>
          <w:rFonts w:ascii="Aptos" w:hAnsi="Aptos" w:cs="Arial"/>
          <w:szCs w:val="18"/>
        </w:rPr>
        <w:t>loss of employment</w:t>
      </w:r>
      <w:r w:rsidR="00A919B8" w:rsidRPr="003A2349">
        <w:rPr>
          <w:rFonts w:ascii="Aptos" w:hAnsi="Aptos" w:cs="Arial"/>
          <w:szCs w:val="18"/>
        </w:rPr>
        <w:t xml:space="preserve"> w</w:t>
      </w:r>
      <w:r w:rsidR="0033086E">
        <w:rPr>
          <w:rFonts w:ascii="Aptos" w:hAnsi="Aptos" w:cs="Arial"/>
          <w:szCs w:val="18"/>
        </w:rPr>
        <w:t>ere</w:t>
      </w:r>
      <w:r w:rsidR="00E25DDF">
        <w:rPr>
          <w:rFonts w:ascii="Aptos" w:hAnsi="Aptos" w:cs="Arial"/>
          <w:szCs w:val="18"/>
        </w:rPr>
        <w:t xml:space="preserve"> also </w:t>
      </w:r>
      <w:r w:rsidR="00E25DDF" w:rsidRPr="003A2349">
        <w:rPr>
          <w:rFonts w:ascii="Aptos" w:hAnsi="Aptos" w:cs="Arial"/>
          <w:szCs w:val="18"/>
        </w:rPr>
        <w:t>agreed</w:t>
      </w:r>
      <w:r w:rsidR="00A919B8" w:rsidRPr="003A2349">
        <w:rPr>
          <w:rFonts w:ascii="Aptos" w:hAnsi="Aptos" w:cs="Arial"/>
          <w:szCs w:val="18"/>
        </w:rPr>
        <w:t xml:space="preserve"> in</w:t>
      </w:r>
      <w:r w:rsidR="0040776E" w:rsidRPr="003A2349">
        <w:rPr>
          <w:rFonts w:ascii="Aptos" w:hAnsi="Aptos" w:cs="Arial"/>
          <w:szCs w:val="18"/>
        </w:rPr>
        <w:t xml:space="preserve"> 202</w:t>
      </w:r>
      <w:r w:rsidR="002720DF">
        <w:rPr>
          <w:rFonts w:ascii="Aptos" w:hAnsi="Aptos" w:cs="Arial"/>
          <w:szCs w:val="18"/>
        </w:rPr>
        <w:t>5</w:t>
      </w:r>
      <w:r w:rsidR="00357DB6">
        <w:rPr>
          <w:rFonts w:ascii="Aptos" w:hAnsi="Aptos" w:cs="Arial"/>
          <w:szCs w:val="18"/>
        </w:rPr>
        <w:t>/</w:t>
      </w:r>
      <w:r w:rsidR="00E25DDF">
        <w:rPr>
          <w:rFonts w:ascii="Aptos" w:hAnsi="Aptos" w:cs="Arial"/>
          <w:szCs w:val="18"/>
        </w:rPr>
        <w:t>2</w:t>
      </w:r>
      <w:r w:rsidR="002720DF">
        <w:rPr>
          <w:rFonts w:ascii="Aptos" w:hAnsi="Aptos" w:cs="Arial"/>
          <w:szCs w:val="18"/>
        </w:rPr>
        <w:t>6</w:t>
      </w:r>
      <w:r w:rsidR="0040776E" w:rsidRPr="003A2349">
        <w:rPr>
          <w:rFonts w:ascii="Aptos" w:hAnsi="Aptos" w:cs="Arial"/>
          <w:szCs w:val="18"/>
        </w:rPr>
        <w:t xml:space="preserve"> </w:t>
      </w:r>
      <w:r w:rsidR="00E25DDF">
        <w:rPr>
          <w:rFonts w:ascii="Aptos" w:hAnsi="Aptos" w:cs="Arial"/>
          <w:szCs w:val="18"/>
        </w:rPr>
        <w:t>(</w:t>
      </w:r>
      <w:r w:rsidR="00357DB6">
        <w:rPr>
          <w:rFonts w:ascii="Aptos" w:hAnsi="Aptos" w:cs="Arial"/>
          <w:szCs w:val="18"/>
        </w:rPr>
        <w:t>20</w:t>
      </w:r>
      <w:r w:rsidR="00A919B8" w:rsidRPr="003A2349">
        <w:rPr>
          <w:rFonts w:ascii="Aptos" w:hAnsi="Aptos" w:cs="Arial"/>
          <w:szCs w:val="18"/>
        </w:rPr>
        <w:t>2</w:t>
      </w:r>
      <w:r w:rsidR="00CD0F24">
        <w:rPr>
          <w:rFonts w:ascii="Aptos" w:hAnsi="Aptos" w:cs="Arial"/>
          <w:szCs w:val="18"/>
        </w:rPr>
        <w:t>4</w:t>
      </w:r>
      <w:r w:rsidR="00D75E07" w:rsidRPr="003A2349">
        <w:rPr>
          <w:rFonts w:ascii="Aptos" w:hAnsi="Aptos" w:cs="Arial"/>
          <w:szCs w:val="18"/>
        </w:rPr>
        <w:t>/2</w:t>
      </w:r>
      <w:r w:rsidR="00CD0F24">
        <w:rPr>
          <w:rFonts w:ascii="Aptos" w:hAnsi="Aptos" w:cs="Arial"/>
          <w:szCs w:val="18"/>
        </w:rPr>
        <w:t>5</w:t>
      </w:r>
      <w:r w:rsidR="00F5396F">
        <w:rPr>
          <w:rFonts w:ascii="Aptos" w:hAnsi="Aptos" w:cs="Arial"/>
          <w:szCs w:val="18"/>
        </w:rPr>
        <w:t xml:space="preserve"> </w:t>
      </w:r>
      <w:r w:rsidR="00CD0F24">
        <w:rPr>
          <w:rFonts w:ascii="Aptos" w:hAnsi="Aptos" w:cs="Arial"/>
          <w:szCs w:val="18"/>
        </w:rPr>
        <w:t>£0.008m</w:t>
      </w:r>
      <w:r w:rsidR="00E25DDF">
        <w:rPr>
          <w:rFonts w:ascii="Aptos" w:hAnsi="Aptos" w:cs="Arial"/>
          <w:szCs w:val="18"/>
        </w:rPr>
        <w:t>)</w:t>
      </w:r>
      <w:r w:rsidRPr="003A2349">
        <w:rPr>
          <w:rFonts w:ascii="Aptos" w:hAnsi="Aptos" w:cs="Arial"/>
          <w:szCs w:val="18"/>
        </w:rPr>
        <w:t>.</w:t>
      </w:r>
    </w:p>
    <w:p w14:paraId="5D191875" w14:textId="756280D4" w:rsidR="00C54DAF" w:rsidRPr="003A2349" w:rsidRDefault="00C54DAF" w:rsidP="00A72982">
      <w:pPr>
        <w:jc w:val="both"/>
        <w:rPr>
          <w:rFonts w:ascii="Aptos" w:hAnsi="Aptos" w:cs="Arial"/>
          <w:szCs w:val="18"/>
        </w:rPr>
      </w:pPr>
    </w:p>
    <w:p w14:paraId="48F31C8E" w14:textId="77777777" w:rsidR="0040254E" w:rsidRPr="003A2349" w:rsidRDefault="0040254E" w:rsidP="00A72982">
      <w:pPr>
        <w:jc w:val="both"/>
        <w:rPr>
          <w:rFonts w:ascii="Aptos" w:hAnsi="Aptos" w:cs="Arial"/>
          <w:b/>
          <w:szCs w:val="18"/>
        </w:rPr>
      </w:pPr>
    </w:p>
    <w:p w14:paraId="26CC38FE" w14:textId="25BEFF5C" w:rsidR="00C54DAF" w:rsidRPr="003A2349" w:rsidRDefault="005F5402" w:rsidP="00A72982">
      <w:pPr>
        <w:jc w:val="both"/>
        <w:rPr>
          <w:rFonts w:ascii="Aptos" w:hAnsi="Aptos" w:cs="Arial"/>
          <w:b/>
          <w:szCs w:val="18"/>
        </w:rPr>
      </w:pPr>
      <w:r w:rsidRPr="003A2349">
        <w:rPr>
          <w:rFonts w:ascii="Aptos" w:hAnsi="Aptos" w:cs="Arial"/>
          <w:b/>
          <w:szCs w:val="18"/>
        </w:rPr>
        <w:t>Tra</w:t>
      </w:r>
      <w:r w:rsidR="00C54DAF" w:rsidRPr="003A2349">
        <w:rPr>
          <w:rFonts w:ascii="Aptos" w:hAnsi="Aptos" w:cs="Arial"/>
          <w:b/>
          <w:szCs w:val="18"/>
        </w:rPr>
        <w:t>de Union (Facility Time Publication Requirements) Regulations 2017</w:t>
      </w:r>
    </w:p>
    <w:p w14:paraId="03B31EC0" w14:textId="77777777" w:rsidR="002F300F" w:rsidRPr="003A2349" w:rsidRDefault="002F300F" w:rsidP="00A72982">
      <w:pPr>
        <w:jc w:val="both"/>
        <w:rPr>
          <w:rFonts w:ascii="Aptos" w:hAnsi="Aptos" w:cs="Arial"/>
          <w:b/>
          <w:szCs w:val="18"/>
        </w:rPr>
      </w:pPr>
    </w:p>
    <w:p w14:paraId="09AF6141" w14:textId="77777777" w:rsidR="00C54DAF" w:rsidRPr="003A2349" w:rsidRDefault="00C54DAF" w:rsidP="00A72982">
      <w:pPr>
        <w:jc w:val="both"/>
        <w:rPr>
          <w:rFonts w:ascii="Aptos" w:hAnsi="Aptos" w:cs="Arial"/>
          <w:szCs w:val="18"/>
        </w:rPr>
      </w:pPr>
      <w:r w:rsidRPr="003A2349">
        <w:rPr>
          <w:rFonts w:ascii="Aptos" w:hAnsi="Aptos" w:cs="Arial"/>
          <w:szCs w:val="18"/>
        </w:rPr>
        <w:t>The following tables show the information required to be published under the Trade Union (Facility Time Publication Requirements) Regulations 2017.</w:t>
      </w:r>
    </w:p>
    <w:p w14:paraId="2832A241" w14:textId="77777777" w:rsidR="00C54DAF" w:rsidRPr="003A2349" w:rsidRDefault="00C54DAF" w:rsidP="00A72982">
      <w:pPr>
        <w:jc w:val="both"/>
        <w:rPr>
          <w:rFonts w:ascii="Aptos" w:hAnsi="Aptos" w:cs="Arial"/>
          <w:szCs w:val="18"/>
        </w:rPr>
      </w:pPr>
    </w:p>
    <w:p w14:paraId="39874E76" w14:textId="4B52B90F" w:rsidR="00C54DAF" w:rsidRPr="003A2349" w:rsidRDefault="00C54DAF" w:rsidP="00A72982">
      <w:pPr>
        <w:jc w:val="both"/>
        <w:rPr>
          <w:rFonts w:ascii="Aptos" w:hAnsi="Aptos" w:cs="Arial"/>
          <w:b/>
          <w:szCs w:val="18"/>
        </w:rPr>
      </w:pPr>
      <w:r w:rsidRPr="003A2349">
        <w:rPr>
          <w:rFonts w:ascii="Aptos" w:hAnsi="Aptos" w:cs="Arial"/>
          <w:b/>
          <w:szCs w:val="18"/>
        </w:rPr>
        <w:t>Table 8: Relevant Union Officials</w:t>
      </w:r>
    </w:p>
    <w:p w14:paraId="16D9DD36" w14:textId="77777777" w:rsidR="002F300F" w:rsidRPr="003A2349" w:rsidRDefault="002F300F" w:rsidP="00A72982">
      <w:pPr>
        <w:jc w:val="both"/>
        <w:rPr>
          <w:rFonts w:ascii="Aptos" w:hAnsi="Aptos" w:cs="Arial"/>
          <w:b/>
          <w:szCs w:val="18"/>
        </w:rPr>
      </w:pPr>
    </w:p>
    <w:p w14:paraId="3F081A03" w14:textId="77777777" w:rsidR="00C54DAF" w:rsidRPr="003A2349" w:rsidRDefault="00C54DAF" w:rsidP="00A72982">
      <w:pPr>
        <w:jc w:val="both"/>
        <w:rPr>
          <w:rFonts w:ascii="Aptos" w:hAnsi="Aptos" w:cs="Arial"/>
          <w:szCs w:val="18"/>
        </w:rPr>
      </w:pPr>
      <w:r w:rsidRPr="003A2349">
        <w:rPr>
          <w:rFonts w:ascii="Aptos" w:hAnsi="Aptos" w:cs="Arial"/>
          <w:szCs w:val="18"/>
        </w:rPr>
        <w:t>What was the total number of your employees who were relevant union officials during the relevant period?</w:t>
      </w:r>
    </w:p>
    <w:p w14:paraId="34DAC42D" w14:textId="77777777" w:rsidR="002F300F" w:rsidRPr="003A2349" w:rsidRDefault="002F300F" w:rsidP="00A72982">
      <w:pPr>
        <w:jc w:val="both"/>
        <w:rPr>
          <w:rFonts w:ascii="Aptos" w:hAnsi="Aptos" w:cs="Arial"/>
          <w:sz w:val="24"/>
          <w:szCs w:val="24"/>
        </w:rPr>
      </w:pPr>
    </w:p>
    <w:p w14:paraId="698C47ED" w14:textId="328F3569" w:rsidR="00C54DAF" w:rsidRPr="003A2349" w:rsidRDefault="00C54DAF" w:rsidP="00A72982">
      <w:pPr>
        <w:jc w:val="both"/>
        <w:rPr>
          <w:rFonts w:ascii="Aptos" w:hAnsi="Aptos" w:cs="Arial"/>
          <w:szCs w:val="18"/>
        </w:rPr>
      </w:pPr>
    </w:p>
    <w:bookmarkStart w:id="36" w:name="_MON_1749022739"/>
    <w:bookmarkEnd w:id="36"/>
    <w:p w14:paraId="1515E721" w14:textId="22B0D993" w:rsidR="00D83742" w:rsidRPr="003A2349" w:rsidRDefault="00574AAC" w:rsidP="00A72982">
      <w:pPr>
        <w:jc w:val="both"/>
        <w:rPr>
          <w:rFonts w:ascii="Aptos" w:hAnsi="Aptos" w:cs="Arial"/>
          <w:szCs w:val="18"/>
        </w:rPr>
      </w:pPr>
      <w:r w:rsidRPr="003A2349">
        <w:rPr>
          <w:rFonts w:ascii="Aptos" w:hAnsi="Aptos" w:cs="Arial"/>
          <w:szCs w:val="18"/>
        </w:rPr>
        <w:object w:dxaOrig="10286" w:dyaOrig="1587" w14:anchorId="6DB6EBE7">
          <v:shape id="_x0000_i1033" type="#_x0000_t75" style="width:513pt;height:76.5pt" o:ole="">
            <v:imagedata r:id="rId102" o:title=""/>
          </v:shape>
          <o:OLEObject Type="Embed" ProgID="Excel.Sheet.12" ShapeID="_x0000_i1033" DrawAspect="Content" ObjectID="_1843896798" r:id="rId103"/>
        </w:object>
      </w:r>
    </w:p>
    <w:p w14:paraId="494874B3" w14:textId="78B33D89" w:rsidR="00D83742" w:rsidRPr="003A2349" w:rsidRDefault="00D83742" w:rsidP="00A72982">
      <w:pPr>
        <w:jc w:val="both"/>
        <w:rPr>
          <w:rFonts w:ascii="Aptos" w:hAnsi="Aptos" w:cs="Arial"/>
          <w:szCs w:val="18"/>
        </w:rPr>
      </w:pPr>
    </w:p>
    <w:p w14:paraId="0F4CA9DB" w14:textId="2EEE7B2B" w:rsidR="00D83742" w:rsidRPr="003A2349" w:rsidRDefault="00D83742" w:rsidP="00A72982">
      <w:pPr>
        <w:jc w:val="both"/>
        <w:rPr>
          <w:rFonts w:ascii="Aptos" w:hAnsi="Aptos" w:cs="Arial"/>
          <w:szCs w:val="18"/>
        </w:rPr>
      </w:pPr>
    </w:p>
    <w:p w14:paraId="6EF23EB3" w14:textId="77777777" w:rsidR="00C01D84" w:rsidRPr="003A2349" w:rsidRDefault="00C01D84" w:rsidP="00C01D84">
      <w:pPr>
        <w:jc w:val="both"/>
        <w:rPr>
          <w:rFonts w:ascii="Aptos" w:hAnsi="Aptos" w:cs="Arial"/>
          <w:b/>
          <w:szCs w:val="18"/>
        </w:rPr>
      </w:pPr>
      <w:r w:rsidRPr="003A2349">
        <w:rPr>
          <w:rFonts w:ascii="Aptos" w:hAnsi="Aptos" w:cs="Arial"/>
          <w:b/>
          <w:szCs w:val="18"/>
        </w:rPr>
        <w:t>Table 9: Percentage of Time Spent on Facility Time</w:t>
      </w:r>
    </w:p>
    <w:p w14:paraId="5E5C39E8" w14:textId="77777777" w:rsidR="00C01D84" w:rsidRPr="003A2349" w:rsidRDefault="00C01D84" w:rsidP="00C01D84">
      <w:pPr>
        <w:jc w:val="both"/>
        <w:rPr>
          <w:rFonts w:ascii="Aptos" w:hAnsi="Aptos" w:cs="Arial"/>
          <w:b/>
          <w:szCs w:val="18"/>
        </w:rPr>
      </w:pPr>
    </w:p>
    <w:p w14:paraId="454624C6" w14:textId="446F245E" w:rsidR="00C01D84" w:rsidRPr="003A2349" w:rsidRDefault="00C01D84" w:rsidP="00C01D84">
      <w:pPr>
        <w:jc w:val="both"/>
        <w:rPr>
          <w:rFonts w:ascii="Aptos" w:hAnsi="Aptos" w:cs="Arial"/>
          <w:szCs w:val="18"/>
        </w:rPr>
      </w:pPr>
      <w:r w:rsidRPr="003A2349">
        <w:rPr>
          <w:rFonts w:ascii="Aptos" w:hAnsi="Aptos" w:cs="Arial"/>
          <w:szCs w:val="18"/>
        </w:rPr>
        <w:t>How many of your employees who were relevant union officials employed during the relevant period spent a) 0%, b) 1%-50%, c) 51%-99% or d) 100% of their working hours on facility time?</w:t>
      </w:r>
    </w:p>
    <w:p w14:paraId="1BF4614B" w14:textId="588AAAB2" w:rsidR="002D62D4" w:rsidRPr="003A2349" w:rsidRDefault="002D62D4" w:rsidP="00A72982">
      <w:pPr>
        <w:jc w:val="both"/>
        <w:rPr>
          <w:rFonts w:ascii="Aptos" w:hAnsi="Aptos" w:cs="Arial"/>
          <w:szCs w:val="18"/>
        </w:rPr>
      </w:pPr>
    </w:p>
    <w:p w14:paraId="5AC35191" w14:textId="7A5BEE60" w:rsidR="002D62D4" w:rsidRDefault="002D62D4" w:rsidP="00A72982">
      <w:pPr>
        <w:jc w:val="both"/>
        <w:rPr>
          <w:rFonts w:ascii="Aptos" w:hAnsi="Aptos" w:cs="Arial"/>
          <w:szCs w:val="18"/>
        </w:rPr>
      </w:pPr>
    </w:p>
    <w:p w14:paraId="30F616A8" w14:textId="77777777" w:rsidR="003B29DB" w:rsidRDefault="003B29DB" w:rsidP="00A72982">
      <w:pPr>
        <w:jc w:val="both"/>
        <w:rPr>
          <w:rFonts w:ascii="Aptos" w:hAnsi="Aptos" w:cs="Arial"/>
          <w:szCs w:val="18"/>
        </w:rPr>
      </w:pPr>
    </w:p>
    <w:p w14:paraId="2363B2B3" w14:textId="77777777" w:rsidR="003B29DB" w:rsidRDefault="003B29DB" w:rsidP="00A72982">
      <w:pPr>
        <w:jc w:val="both"/>
        <w:rPr>
          <w:rFonts w:ascii="Aptos" w:hAnsi="Aptos" w:cs="Arial"/>
          <w:szCs w:val="18"/>
        </w:rPr>
      </w:pPr>
    </w:p>
    <w:p w14:paraId="09750681" w14:textId="77777777" w:rsidR="003B29DB" w:rsidRDefault="003B29DB" w:rsidP="00A72982">
      <w:pPr>
        <w:jc w:val="both"/>
        <w:rPr>
          <w:rFonts w:ascii="Aptos" w:hAnsi="Aptos" w:cs="Arial"/>
          <w:szCs w:val="18"/>
        </w:rPr>
      </w:pPr>
    </w:p>
    <w:p w14:paraId="0153CF44" w14:textId="77777777" w:rsidR="003B29DB" w:rsidRDefault="003B29DB" w:rsidP="00A72982">
      <w:pPr>
        <w:jc w:val="both"/>
        <w:rPr>
          <w:rFonts w:ascii="Aptos" w:hAnsi="Aptos" w:cs="Arial"/>
          <w:szCs w:val="18"/>
        </w:rPr>
      </w:pPr>
    </w:p>
    <w:p w14:paraId="6625B37F" w14:textId="16506D24" w:rsidR="003B29DB" w:rsidRDefault="003B29DB" w:rsidP="001A6B11">
      <w:pPr>
        <w:ind w:left="239"/>
        <w:jc w:val="right"/>
        <w:rPr>
          <w:rFonts w:ascii="Aptos" w:hAnsi="Aptos" w:cs="Arial"/>
          <w:b/>
          <w:color w:val="B117B1"/>
          <w:sz w:val="24"/>
          <w:szCs w:val="24"/>
        </w:rPr>
      </w:pPr>
      <w:r w:rsidRPr="001A6B11">
        <w:rPr>
          <w:rFonts w:ascii="Aptos" w:hAnsi="Aptos" w:cs="Arial"/>
          <w:b/>
          <w:color w:val="B117B1"/>
          <w:sz w:val="24"/>
          <w:szCs w:val="24"/>
        </w:rPr>
        <w:t>Remuneration Report (cont</w:t>
      </w:r>
      <w:r w:rsidR="00E17925" w:rsidRPr="001A6B11">
        <w:rPr>
          <w:rFonts w:ascii="Aptos" w:hAnsi="Aptos" w:cs="Arial"/>
          <w:b/>
          <w:color w:val="B117B1"/>
          <w:sz w:val="24"/>
          <w:szCs w:val="24"/>
        </w:rPr>
        <w:t>.</w:t>
      </w:r>
      <w:r w:rsidRPr="001A6B11">
        <w:rPr>
          <w:rFonts w:ascii="Aptos" w:hAnsi="Aptos" w:cs="Arial"/>
          <w:b/>
          <w:color w:val="B117B1"/>
          <w:sz w:val="24"/>
          <w:szCs w:val="24"/>
        </w:rPr>
        <w:t>)</w:t>
      </w:r>
    </w:p>
    <w:p w14:paraId="3D87F77E" w14:textId="77777777" w:rsidR="00277EA3" w:rsidRPr="001A6B11" w:rsidRDefault="00277EA3" w:rsidP="001A6B11">
      <w:pPr>
        <w:ind w:left="239"/>
        <w:jc w:val="right"/>
        <w:rPr>
          <w:rFonts w:ascii="Aptos" w:hAnsi="Aptos" w:cs="Arial"/>
          <w:b/>
          <w:color w:val="B117B1"/>
          <w:sz w:val="24"/>
          <w:szCs w:val="24"/>
        </w:rPr>
      </w:pPr>
    </w:p>
    <w:p w14:paraId="354D00D5" w14:textId="77777777" w:rsidR="003B29DB" w:rsidRPr="003A2349" w:rsidRDefault="003B29DB" w:rsidP="00A72982">
      <w:pPr>
        <w:jc w:val="both"/>
        <w:rPr>
          <w:rFonts w:ascii="Aptos" w:hAnsi="Aptos" w:cs="Arial"/>
          <w:szCs w:val="18"/>
        </w:rPr>
      </w:pPr>
    </w:p>
    <w:bookmarkStart w:id="37" w:name="_MON_1749022802"/>
    <w:bookmarkEnd w:id="37"/>
    <w:p w14:paraId="33D4E1FF" w14:textId="1D72D12F" w:rsidR="002D62D4" w:rsidRPr="003A2349" w:rsidRDefault="00A419D8" w:rsidP="00A72982">
      <w:pPr>
        <w:jc w:val="both"/>
        <w:rPr>
          <w:rFonts w:ascii="Aptos" w:hAnsi="Aptos" w:cs="Arial"/>
          <w:szCs w:val="18"/>
        </w:rPr>
      </w:pPr>
      <w:r w:rsidRPr="003A2349">
        <w:rPr>
          <w:rFonts w:ascii="Aptos" w:hAnsi="Aptos" w:cs="Arial"/>
          <w:szCs w:val="18"/>
        </w:rPr>
        <w:object w:dxaOrig="6449" w:dyaOrig="2052" w14:anchorId="2101EB7E">
          <v:shape id="_x0000_i1034" type="#_x0000_t75" style="width:325.5pt;height:102.75pt" o:ole="">
            <v:imagedata r:id="rId104" o:title=""/>
          </v:shape>
          <o:OLEObject Type="Embed" ProgID="Excel.Sheet.12" ShapeID="_x0000_i1034" DrawAspect="Content" ObjectID="_1843896799" r:id="rId105"/>
        </w:object>
      </w:r>
    </w:p>
    <w:p w14:paraId="23D42241" w14:textId="7FED3FB9" w:rsidR="002F300F" w:rsidRPr="003A2349" w:rsidRDefault="002F300F" w:rsidP="00A72982">
      <w:pPr>
        <w:jc w:val="both"/>
        <w:rPr>
          <w:rFonts w:ascii="Aptos" w:hAnsi="Aptos" w:cs="Arial"/>
          <w:sz w:val="24"/>
          <w:szCs w:val="24"/>
        </w:rPr>
      </w:pPr>
    </w:p>
    <w:p w14:paraId="543D7DAF" w14:textId="63777E6E" w:rsidR="00C54DAF" w:rsidRPr="003A2349" w:rsidRDefault="00C54DAF" w:rsidP="00A72982">
      <w:pPr>
        <w:jc w:val="both"/>
        <w:rPr>
          <w:rFonts w:ascii="Aptos" w:hAnsi="Aptos" w:cs="Arial"/>
          <w:b/>
          <w:szCs w:val="18"/>
        </w:rPr>
      </w:pPr>
      <w:r w:rsidRPr="003A2349">
        <w:rPr>
          <w:rFonts w:ascii="Aptos" w:hAnsi="Aptos" w:cs="Arial"/>
          <w:b/>
          <w:szCs w:val="18"/>
        </w:rPr>
        <w:t>Table 10: Percentage of Pay Bill Spent on Facility Time</w:t>
      </w:r>
    </w:p>
    <w:p w14:paraId="560B8AA6" w14:textId="77777777" w:rsidR="002F300F" w:rsidRPr="003A2349" w:rsidRDefault="002F300F" w:rsidP="00A72982">
      <w:pPr>
        <w:jc w:val="both"/>
        <w:rPr>
          <w:rFonts w:ascii="Aptos" w:hAnsi="Aptos" w:cs="Arial"/>
          <w:b/>
          <w:szCs w:val="18"/>
        </w:rPr>
      </w:pPr>
    </w:p>
    <w:p w14:paraId="13D2E79C" w14:textId="77777777" w:rsidR="00C54DAF" w:rsidRPr="003A2349" w:rsidRDefault="00C54DAF" w:rsidP="00A72982">
      <w:pPr>
        <w:jc w:val="both"/>
        <w:rPr>
          <w:rFonts w:ascii="Aptos" w:hAnsi="Aptos" w:cs="Arial"/>
          <w:szCs w:val="18"/>
        </w:rPr>
      </w:pPr>
      <w:r w:rsidRPr="003A2349">
        <w:rPr>
          <w:rFonts w:ascii="Aptos" w:hAnsi="Aptos" w:cs="Arial"/>
          <w:szCs w:val="18"/>
        </w:rPr>
        <w:t>Provide the figures requested in the first column of the table below to determine the percentage of your total pay bill spent on paying employees who were relevant union officials for facility time during the relevant period.</w:t>
      </w:r>
    </w:p>
    <w:p w14:paraId="1D0C1554" w14:textId="77777777" w:rsidR="002F300F" w:rsidRPr="003A2349" w:rsidRDefault="002F300F" w:rsidP="00A72982">
      <w:pPr>
        <w:jc w:val="both"/>
        <w:rPr>
          <w:rFonts w:ascii="Aptos" w:hAnsi="Aptos" w:cs="Arial"/>
          <w:szCs w:val="18"/>
        </w:rPr>
      </w:pPr>
    </w:p>
    <w:bookmarkStart w:id="38" w:name="_MON_1749023358"/>
    <w:bookmarkEnd w:id="38"/>
    <w:p w14:paraId="5AEC37D6" w14:textId="7601D307" w:rsidR="00714922" w:rsidRPr="003A2349" w:rsidRDefault="00574AAC" w:rsidP="00A72982">
      <w:pPr>
        <w:jc w:val="both"/>
        <w:rPr>
          <w:rFonts w:ascii="Aptos" w:hAnsi="Aptos" w:cs="Arial"/>
          <w:szCs w:val="18"/>
        </w:rPr>
      </w:pPr>
      <w:r w:rsidRPr="003A2349">
        <w:rPr>
          <w:rFonts w:ascii="Aptos" w:hAnsi="Aptos" w:cs="Arial"/>
          <w:szCs w:val="18"/>
        </w:rPr>
        <w:object w:dxaOrig="10140" w:dyaOrig="2055" w14:anchorId="11BA0153">
          <v:shape id="_x0000_i1035" type="#_x0000_t75" style="width:7in;height:102.75pt" o:ole="">
            <v:imagedata r:id="rId106" o:title=""/>
          </v:shape>
          <o:OLEObject Type="Embed" ProgID="Excel.Sheet.12" ShapeID="_x0000_i1035" DrawAspect="Content" ObjectID="_1843896800" r:id="rId107"/>
        </w:object>
      </w:r>
    </w:p>
    <w:p w14:paraId="3BCCC32D" w14:textId="2E80D52D" w:rsidR="00714922" w:rsidRPr="003A2349" w:rsidRDefault="00714922" w:rsidP="00A72982">
      <w:pPr>
        <w:jc w:val="both"/>
        <w:rPr>
          <w:rFonts w:ascii="Aptos" w:hAnsi="Aptos" w:cs="Arial"/>
          <w:szCs w:val="18"/>
        </w:rPr>
      </w:pPr>
    </w:p>
    <w:p w14:paraId="1C11123D" w14:textId="4D45B2B6" w:rsidR="00286267" w:rsidRPr="003A2349" w:rsidRDefault="00286267" w:rsidP="00A72982">
      <w:pPr>
        <w:jc w:val="both"/>
        <w:rPr>
          <w:rFonts w:ascii="Aptos" w:hAnsi="Aptos" w:cs="Arial"/>
          <w:b/>
          <w:szCs w:val="18"/>
        </w:rPr>
      </w:pPr>
      <w:r w:rsidRPr="003A2349">
        <w:rPr>
          <w:rFonts w:ascii="Aptos" w:hAnsi="Aptos" w:cs="Arial"/>
          <w:b/>
          <w:szCs w:val="18"/>
        </w:rPr>
        <w:t>Table 11: Paid Trade Union Activities</w:t>
      </w:r>
    </w:p>
    <w:p w14:paraId="55F57C02" w14:textId="77777777" w:rsidR="00286267" w:rsidRPr="003A2349" w:rsidRDefault="00286267" w:rsidP="00A72982">
      <w:pPr>
        <w:jc w:val="both"/>
        <w:rPr>
          <w:rFonts w:ascii="Aptos" w:hAnsi="Aptos" w:cs="Arial"/>
          <w:b/>
          <w:szCs w:val="18"/>
        </w:rPr>
      </w:pPr>
    </w:p>
    <w:p w14:paraId="45A34E5D" w14:textId="77777777" w:rsidR="00286267" w:rsidRPr="003A2349" w:rsidRDefault="00286267" w:rsidP="00A72982">
      <w:pPr>
        <w:jc w:val="both"/>
        <w:rPr>
          <w:rFonts w:ascii="Aptos" w:hAnsi="Aptos" w:cs="Arial"/>
          <w:szCs w:val="18"/>
        </w:rPr>
      </w:pPr>
      <w:r w:rsidRPr="003A2349">
        <w:rPr>
          <w:rFonts w:ascii="Aptos" w:hAnsi="Aptos" w:cs="Arial"/>
          <w:szCs w:val="18"/>
        </w:rPr>
        <w:t>As a percentage of total paid facility time hours, how many hours were spent by employees who were relevant union officials during the relevant period on paid trade union activities?</w:t>
      </w:r>
    </w:p>
    <w:p w14:paraId="35FF3011" w14:textId="15A1542A" w:rsidR="00DA3AB8" w:rsidRPr="003A2349" w:rsidRDefault="00DA3AB8" w:rsidP="00A72982">
      <w:pPr>
        <w:jc w:val="both"/>
        <w:rPr>
          <w:rFonts w:ascii="Aptos" w:hAnsi="Aptos" w:cs="Arial"/>
          <w:szCs w:val="18"/>
        </w:rPr>
      </w:pPr>
    </w:p>
    <w:bookmarkStart w:id="39" w:name="_MON_1749023430"/>
    <w:bookmarkEnd w:id="39"/>
    <w:p w14:paraId="0381EB89" w14:textId="53CB9ADA" w:rsidR="00D83742" w:rsidRPr="003A2349" w:rsidRDefault="00574AAC" w:rsidP="00A72982">
      <w:pPr>
        <w:jc w:val="both"/>
        <w:rPr>
          <w:rFonts w:ascii="Aptos" w:hAnsi="Aptos" w:cs="Arial"/>
          <w:szCs w:val="18"/>
        </w:rPr>
      </w:pPr>
      <w:r w:rsidRPr="003A2349">
        <w:rPr>
          <w:rFonts w:ascii="Aptos" w:hAnsi="Aptos" w:cs="Arial"/>
          <w:szCs w:val="18"/>
        </w:rPr>
        <w:object w:dxaOrig="9720" w:dyaOrig="1777" w14:anchorId="7FEED926">
          <v:shape id="_x0000_i1036" type="#_x0000_t75" style="width:484.5pt;height:82.5pt" o:ole="">
            <v:imagedata r:id="rId108" o:title=""/>
          </v:shape>
          <o:OLEObject Type="Embed" ProgID="Excel.Sheet.12" ShapeID="_x0000_i1036" DrawAspect="Content" ObjectID="_1843896801" r:id="rId109"/>
        </w:object>
      </w:r>
    </w:p>
    <w:p w14:paraId="650B64B8" w14:textId="2823B2B4" w:rsidR="00D83742" w:rsidRPr="003A2349" w:rsidRDefault="00D83742" w:rsidP="00A72982">
      <w:pPr>
        <w:jc w:val="both"/>
        <w:rPr>
          <w:rFonts w:ascii="Aptos" w:hAnsi="Aptos" w:cs="Arial"/>
          <w:szCs w:val="18"/>
        </w:rPr>
      </w:pPr>
    </w:p>
    <w:p w14:paraId="7C8B652D" w14:textId="5BFCD747" w:rsidR="00D83742" w:rsidRPr="003A2349" w:rsidRDefault="00D83742" w:rsidP="00A72982">
      <w:pPr>
        <w:jc w:val="both"/>
        <w:rPr>
          <w:rFonts w:ascii="Aptos" w:hAnsi="Aptos" w:cs="Arial"/>
          <w:szCs w:val="18"/>
        </w:rPr>
      </w:pPr>
    </w:p>
    <w:p w14:paraId="2A86EEE6" w14:textId="0CAEF7BB" w:rsidR="00CF1C04" w:rsidRPr="003A2349" w:rsidRDefault="00CF1C04" w:rsidP="00A72982">
      <w:pPr>
        <w:jc w:val="both"/>
        <w:rPr>
          <w:rFonts w:ascii="Aptos" w:hAnsi="Aptos" w:cs="Arial"/>
          <w:b/>
          <w:szCs w:val="18"/>
        </w:rPr>
      </w:pPr>
    </w:p>
    <w:p w14:paraId="2F6282B9" w14:textId="77777777" w:rsidR="00CF1C04" w:rsidRPr="003A2349" w:rsidRDefault="00CF1C04" w:rsidP="00A72982">
      <w:pPr>
        <w:jc w:val="both"/>
        <w:rPr>
          <w:rFonts w:ascii="Aptos" w:hAnsi="Aptos" w:cs="Arial"/>
          <w:b/>
          <w:szCs w:val="18"/>
        </w:rPr>
      </w:pPr>
    </w:p>
    <w:p w14:paraId="5AD2CAD5" w14:textId="77777777" w:rsidR="00CF1C04" w:rsidRPr="003A2349" w:rsidRDefault="00CF1C04" w:rsidP="00A72982">
      <w:pPr>
        <w:jc w:val="both"/>
        <w:rPr>
          <w:rFonts w:ascii="Aptos" w:hAnsi="Aptos" w:cs="Arial"/>
          <w:b/>
          <w:szCs w:val="18"/>
        </w:rPr>
      </w:pPr>
    </w:p>
    <w:p w14:paraId="7FB3C409" w14:textId="77777777" w:rsidR="00C01D84" w:rsidRPr="003A2349" w:rsidRDefault="00C01D84" w:rsidP="00A72982">
      <w:pPr>
        <w:jc w:val="both"/>
        <w:rPr>
          <w:rFonts w:ascii="Aptos" w:hAnsi="Aptos" w:cs="Arial"/>
          <w:b/>
          <w:szCs w:val="18"/>
        </w:rPr>
      </w:pPr>
    </w:p>
    <w:p w14:paraId="6F23E3CD" w14:textId="77777777" w:rsidR="00C01D84" w:rsidRPr="003A2349" w:rsidRDefault="00C01D84" w:rsidP="00A72982">
      <w:pPr>
        <w:jc w:val="both"/>
        <w:rPr>
          <w:rFonts w:ascii="Aptos" w:hAnsi="Aptos" w:cs="Arial"/>
          <w:b/>
          <w:szCs w:val="18"/>
        </w:rPr>
      </w:pPr>
    </w:p>
    <w:p w14:paraId="6691F746" w14:textId="77777777" w:rsidR="00C01D84" w:rsidRPr="003A2349" w:rsidRDefault="00C01D84" w:rsidP="00A72982">
      <w:pPr>
        <w:jc w:val="both"/>
        <w:rPr>
          <w:rFonts w:ascii="Aptos" w:hAnsi="Aptos" w:cs="Arial"/>
          <w:b/>
          <w:szCs w:val="18"/>
        </w:rPr>
      </w:pPr>
    </w:p>
    <w:p w14:paraId="567B75EF" w14:textId="77777777" w:rsidR="00C01D84" w:rsidRPr="003A2349" w:rsidRDefault="00C01D84" w:rsidP="00A72982">
      <w:pPr>
        <w:jc w:val="both"/>
        <w:rPr>
          <w:rFonts w:ascii="Aptos" w:hAnsi="Aptos" w:cs="Arial"/>
          <w:b/>
          <w:szCs w:val="18"/>
        </w:rPr>
      </w:pPr>
    </w:p>
    <w:p w14:paraId="34ABE936" w14:textId="77777777" w:rsidR="00C01D84" w:rsidRPr="003A2349" w:rsidRDefault="00C01D84" w:rsidP="00A72982">
      <w:pPr>
        <w:jc w:val="both"/>
        <w:rPr>
          <w:rFonts w:ascii="Aptos" w:hAnsi="Aptos" w:cs="Arial"/>
          <w:b/>
          <w:szCs w:val="18"/>
        </w:rPr>
      </w:pPr>
    </w:p>
    <w:p w14:paraId="01270275" w14:textId="77777777" w:rsidR="00C01D84" w:rsidRPr="003A2349" w:rsidRDefault="00C01D84" w:rsidP="00A72982">
      <w:pPr>
        <w:jc w:val="both"/>
        <w:rPr>
          <w:rFonts w:ascii="Aptos" w:hAnsi="Aptos" w:cs="Arial"/>
          <w:b/>
          <w:szCs w:val="18"/>
        </w:rPr>
      </w:pPr>
    </w:p>
    <w:p w14:paraId="11416012" w14:textId="77777777" w:rsidR="00C01D84" w:rsidRDefault="00C01D84" w:rsidP="00A72982">
      <w:pPr>
        <w:jc w:val="both"/>
        <w:rPr>
          <w:rFonts w:ascii="Aptos" w:hAnsi="Aptos" w:cs="Arial"/>
          <w:b/>
          <w:szCs w:val="18"/>
        </w:rPr>
      </w:pPr>
    </w:p>
    <w:p w14:paraId="0FDCA4A2" w14:textId="77777777" w:rsidR="00E17925" w:rsidRDefault="00E17925" w:rsidP="00A72982">
      <w:pPr>
        <w:jc w:val="both"/>
        <w:rPr>
          <w:rFonts w:ascii="Aptos" w:hAnsi="Aptos" w:cs="Arial"/>
          <w:b/>
          <w:szCs w:val="18"/>
        </w:rPr>
      </w:pPr>
    </w:p>
    <w:p w14:paraId="23F507FC" w14:textId="77777777" w:rsidR="00E17925" w:rsidRPr="003A2349" w:rsidRDefault="00E17925" w:rsidP="00A72982">
      <w:pPr>
        <w:jc w:val="both"/>
        <w:rPr>
          <w:rFonts w:ascii="Aptos" w:hAnsi="Aptos" w:cs="Arial"/>
          <w:b/>
          <w:szCs w:val="18"/>
        </w:rPr>
      </w:pPr>
    </w:p>
    <w:p w14:paraId="07AB2DB5" w14:textId="77777777" w:rsidR="00C01D84" w:rsidRPr="003A2349" w:rsidRDefault="00C01D84" w:rsidP="00A72982">
      <w:pPr>
        <w:jc w:val="both"/>
        <w:rPr>
          <w:rFonts w:ascii="Aptos" w:hAnsi="Aptos" w:cs="Arial"/>
          <w:b/>
          <w:szCs w:val="18"/>
        </w:rPr>
      </w:pPr>
    </w:p>
    <w:p w14:paraId="578619BD" w14:textId="77777777" w:rsidR="00C01D84" w:rsidRPr="003A2349" w:rsidRDefault="00C01D84" w:rsidP="00A72982">
      <w:pPr>
        <w:jc w:val="both"/>
        <w:rPr>
          <w:rFonts w:ascii="Aptos" w:hAnsi="Aptos" w:cs="Arial"/>
          <w:b/>
          <w:szCs w:val="18"/>
        </w:rPr>
      </w:pPr>
    </w:p>
    <w:p w14:paraId="445B418A" w14:textId="09C7202E" w:rsidR="00C54DAF" w:rsidRPr="003A2349" w:rsidRDefault="00E253F4" w:rsidP="00A72982">
      <w:pPr>
        <w:jc w:val="both"/>
        <w:rPr>
          <w:rFonts w:ascii="Aptos" w:hAnsi="Aptos" w:cs="Arial"/>
          <w:szCs w:val="18"/>
        </w:rPr>
      </w:pPr>
      <w:r w:rsidRPr="003A2349">
        <w:rPr>
          <w:rFonts w:ascii="Aptos" w:hAnsi="Aptos" w:cs="Arial"/>
          <w:b/>
          <w:szCs w:val="18"/>
        </w:rPr>
        <w:t>Councillor Kathleen Robertson</w:t>
      </w:r>
      <w:r w:rsidR="00C54DAF" w:rsidRPr="003A2349">
        <w:rPr>
          <w:rFonts w:ascii="Aptos" w:hAnsi="Aptos" w:cs="Arial"/>
          <w:b/>
          <w:szCs w:val="18"/>
        </w:rPr>
        <w:tab/>
      </w:r>
      <w:r w:rsidR="00C54DAF" w:rsidRPr="003A2349">
        <w:rPr>
          <w:rFonts w:ascii="Aptos" w:hAnsi="Aptos" w:cs="Arial"/>
          <w:b/>
          <w:szCs w:val="18"/>
        </w:rPr>
        <w:tab/>
      </w:r>
      <w:r w:rsidR="00CF0145" w:rsidRPr="003A2349">
        <w:rPr>
          <w:rFonts w:ascii="Aptos" w:hAnsi="Aptos" w:cs="Arial"/>
          <w:b/>
          <w:szCs w:val="18"/>
        </w:rPr>
        <w:tab/>
      </w:r>
      <w:r w:rsidR="00CF0145" w:rsidRPr="003A2349">
        <w:rPr>
          <w:rFonts w:ascii="Aptos" w:hAnsi="Aptos" w:cs="Arial"/>
          <w:b/>
          <w:szCs w:val="18"/>
        </w:rPr>
        <w:tab/>
      </w:r>
      <w:r w:rsidR="00CF0145" w:rsidRPr="003A2349">
        <w:rPr>
          <w:rFonts w:ascii="Aptos" w:hAnsi="Aptos" w:cs="Arial"/>
          <w:b/>
          <w:szCs w:val="18"/>
        </w:rPr>
        <w:tab/>
      </w:r>
      <w:r w:rsidR="00CF0145" w:rsidRPr="003A2349">
        <w:rPr>
          <w:rFonts w:ascii="Aptos" w:hAnsi="Aptos" w:cs="Arial"/>
          <w:b/>
          <w:szCs w:val="18"/>
        </w:rPr>
        <w:tab/>
      </w:r>
      <w:r w:rsidR="00675765">
        <w:rPr>
          <w:rFonts w:ascii="Aptos" w:hAnsi="Aptos" w:cs="Arial"/>
          <w:b/>
          <w:szCs w:val="18"/>
        </w:rPr>
        <w:t>Karen Greaves BEM</w:t>
      </w:r>
    </w:p>
    <w:p w14:paraId="7BEE2D49" w14:textId="77777777" w:rsidR="002F300F" w:rsidRPr="003A2349" w:rsidRDefault="002F300F" w:rsidP="00A72982">
      <w:pPr>
        <w:jc w:val="both"/>
        <w:rPr>
          <w:rFonts w:ascii="Aptos" w:hAnsi="Aptos" w:cs="Arial"/>
          <w:b/>
          <w:szCs w:val="18"/>
        </w:rPr>
      </w:pPr>
    </w:p>
    <w:p w14:paraId="7B4C47C5" w14:textId="60EEDFC9" w:rsidR="00C54DAF" w:rsidRPr="003A2349" w:rsidRDefault="00E253F4" w:rsidP="00A72982">
      <w:pPr>
        <w:jc w:val="both"/>
        <w:rPr>
          <w:rFonts w:ascii="Aptos" w:hAnsi="Aptos" w:cs="Arial"/>
          <w:b/>
          <w:szCs w:val="18"/>
        </w:rPr>
      </w:pPr>
      <w:r w:rsidRPr="003A2349">
        <w:rPr>
          <w:rFonts w:ascii="Aptos" w:hAnsi="Aptos" w:cs="Arial"/>
          <w:b/>
          <w:szCs w:val="18"/>
        </w:rPr>
        <w:t>Leader of the Council</w:t>
      </w:r>
      <w:r w:rsidR="00C54DAF" w:rsidRPr="003A2349">
        <w:rPr>
          <w:rFonts w:ascii="Aptos" w:hAnsi="Aptos" w:cs="Arial"/>
          <w:b/>
          <w:szCs w:val="18"/>
        </w:rPr>
        <w:tab/>
      </w:r>
      <w:r w:rsidR="00C54DAF" w:rsidRPr="003A2349">
        <w:rPr>
          <w:rFonts w:ascii="Aptos" w:hAnsi="Aptos" w:cs="Arial"/>
          <w:b/>
          <w:szCs w:val="18"/>
        </w:rPr>
        <w:tab/>
      </w:r>
      <w:r w:rsidR="00C54DAF" w:rsidRPr="003A2349">
        <w:rPr>
          <w:rFonts w:ascii="Aptos" w:hAnsi="Aptos" w:cs="Arial"/>
          <w:b/>
          <w:szCs w:val="18"/>
        </w:rPr>
        <w:tab/>
      </w:r>
      <w:r w:rsidR="00CF0145" w:rsidRPr="003A2349">
        <w:rPr>
          <w:rFonts w:ascii="Aptos" w:hAnsi="Aptos" w:cs="Arial"/>
          <w:b/>
          <w:szCs w:val="18"/>
        </w:rPr>
        <w:tab/>
      </w:r>
      <w:r w:rsidR="00CF0145" w:rsidRPr="003A2349">
        <w:rPr>
          <w:rFonts w:ascii="Aptos" w:hAnsi="Aptos" w:cs="Arial"/>
          <w:b/>
          <w:szCs w:val="18"/>
        </w:rPr>
        <w:tab/>
      </w:r>
      <w:r w:rsidR="00CF0145" w:rsidRPr="003A2349">
        <w:rPr>
          <w:rFonts w:ascii="Aptos" w:hAnsi="Aptos" w:cs="Arial"/>
          <w:b/>
          <w:szCs w:val="18"/>
        </w:rPr>
        <w:tab/>
      </w:r>
      <w:r w:rsidR="00CF0145" w:rsidRPr="003A2349">
        <w:rPr>
          <w:rFonts w:ascii="Aptos" w:hAnsi="Aptos" w:cs="Arial"/>
          <w:b/>
          <w:szCs w:val="18"/>
        </w:rPr>
        <w:tab/>
      </w:r>
      <w:r w:rsidR="00C54DAF" w:rsidRPr="003A2349">
        <w:rPr>
          <w:rFonts w:ascii="Aptos" w:hAnsi="Aptos" w:cs="Arial"/>
          <w:b/>
          <w:szCs w:val="18"/>
        </w:rPr>
        <w:t>Chief Executive</w:t>
      </w:r>
    </w:p>
    <w:p w14:paraId="36B0DE6E" w14:textId="77777777" w:rsidR="00867CE0" w:rsidRDefault="00867CE0" w:rsidP="00867CE0">
      <w:pPr>
        <w:rPr>
          <w:rFonts w:ascii="Aptos" w:hAnsi="Aptos" w:cs="Arial"/>
          <w:szCs w:val="18"/>
        </w:rPr>
      </w:pPr>
    </w:p>
    <w:p w14:paraId="620B22EA" w14:textId="6EB93648" w:rsidR="00C54DAF" w:rsidRPr="00867CE0" w:rsidRDefault="00867CE0" w:rsidP="00867CE0">
      <w:pPr>
        <w:rPr>
          <w:rFonts w:ascii="Aptos" w:hAnsi="Aptos" w:cs="Arial"/>
          <w:b/>
          <w:bCs/>
          <w:szCs w:val="18"/>
        </w:rPr>
      </w:pPr>
      <w:r w:rsidRPr="00867CE0">
        <w:rPr>
          <w:rFonts w:ascii="Aptos" w:hAnsi="Aptos" w:cs="Arial"/>
          <w:b/>
          <w:bCs/>
          <w:szCs w:val="18"/>
        </w:rPr>
        <w:t xml:space="preserve">30 September 2026 </w:t>
      </w:r>
      <w:r w:rsidR="00C54DAF" w:rsidRPr="00867CE0">
        <w:rPr>
          <w:rFonts w:ascii="Aptos" w:hAnsi="Aptos" w:cs="Arial"/>
          <w:b/>
          <w:bCs/>
          <w:szCs w:val="18"/>
        </w:rPr>
        <w:tab/>
      </w:r>
      <w:r w:rsidR="00C54DAF" w:rsidRPr="00867CE0">
        <w:rPr>
          <w:rFonts w:ascii="Aptos" w:hAnsi="Aptos" w:cs="Arial"/>
          <w:b/>
          <w:bCs/>
          <w:szCs w:val="18"/>
        </w:rPr>
        <w:tab/>
      </w:r>
      <w:r w:rsidR="00C54DAF" w:rsidRPr="00867CE0">
        <w:rPr>
          <w:rFonts w:ascii="Aptos" w:hAnsi="Aptos" w:cs="Arial"/>
          <w:b/>
          <w:bCs/>
          <w:szCs w:val="18"/>
        </w:rPr>
        <w:tab/>
      </w:r>
      <w:r w:rsidR="00C54DAF" w:rsidRPr="00867CE0">
        <w:rPr>
          <w:rFonts w:ascii="Aptos" w:hAnsi="Aptos" w:cs="Arial"/>
          <w:b/>
          <w:bCs/>
          <w:szCs w:val="18"/>
        </w:rPr>
        <w:tab/>
      </w:r>
      <w:r w:rsidR="00C54DAF" w:rsidRPr="00867CE0">
        <w:rPr>
          <w:rFonts w:ascii="Aptos" w:hAnsi="Aptos" w:cs="Arial"/>
          <w:b/>
          <w:bCs/>
          <w:szCs w:val="18"/>
        </w:rPr>
        <w:tab/>
      </w:r>
      <w:r>
        <w:rPr>
          <w:rFonts w:ascii="Aptos" w:hAnsi="Aptos" w:cs="Arial"/>
          <w:b/>
          <w:bCs/>
          <w:szCs w:val="18"/>
        </w:rPr>
        <w:tab/>
      </w:r>
      <w:r>
        <w:rPr>
          <w:rFonts w:ascii="Aptos" w:hAnsi="Aptos" w:cs="Arial"/>
          <w:b/>
          <w:bCs/>
          <w:szCs w:val="18"/>
        </w:rPr>
        <w:tab/>
        <w:t>30 September 2026</w:t>
      </w:r>
      <w:r w:rsidR="00C54DAF" w:rsidRPr="00867CE0">
        <w:rPr>
          <w:rFonts w:ascii="Aptos" w:hAnsi="Aptos" w:cs="Arial"/>
          <w:b/>
          <w:bCs/>
          <w:szCs w:val="18"/>
        </w:rPr>
        <w:tab/>
      </w:r>
    </w:p>
    <w:p w14:paraId="1A912499" w14:textId="3A51E5FF" w:rsidR="00794F11" w:rsidRPr="00867CE0" w:rsidRDefault="00867CE0" w:rsidP="00854D1B">
      <w:pPr>
        <w:jc w:val="both"/>
        <w:rPr>
          <w:rFonts w:ascii="Aptos" w:hAnsi="Aptos" w:cs="Arial"/>
          <w:b/>
          <w:bCs/>
          <w:sz w:val="22"/>
        </w:rPr>
        <w:sectPr w:rsidR="00794F11" w:rsidRPr="00867CE0" w:rsidSect="000236AB">
          <w:pgSz w:w="11894" w:h="16834" w:code="9"/>
          <w:pgMar w:top="1134" w:right="1134" w:bottom="1134" w:left="1134" w:header="720" w:footer="720" w:gutter="0"/>
          <w:cols w:space="720"/>
          <w:docGrid w:linePitch="245"/>
        </w:sectPr>
      </w:pPr>
      <w:r>
        <w:rPr>
          <w:rFonts w:ascii="Aptos" w:hAnsi="Aptos" w:cs="Arial"/>
          <w:b/>
          <w:bCs/>
          <w:sz w:val="22"/>
        </w:rPr>
        <w:tab/>
      </w:r>
    </w:p>
    <w:p w14:paraId="2C22C83C" w14:textId="49EDAC68" w:rsidR="002F300F" w:rsidRPr="001435D3" w:rsidRDefault="002F300F" w:rsidP="00337110">
      <w:pPr>
        <w:pStyle w:val="Heading1"/>
        <w:jc w:val="right"/>
        <w:rPr>
          <w:rFonts w:ascii="Aptos" w:hAnsi="Aptos"/>
          <w:color w:val="B117B1"/>
          <w:sz w:val="36"/>
          <w:szCs w:val="36"/>
        </w:rPr>
      </w:pPr>
      <w:bookmarkStart w:id="40" w:name="_Toc74042428"/>
      <w:bookmarkStart w:id="41" w:name="_Toc138404681"/>
      <w:bookmarkStart w:id="42" w:name="_Toc138408925"/>
      <w:bookmarkStart w:id="43" w:name="_Toc138412428"/>
      <w:bookmarkStart w:id="44" w:name="_Toc138412921"/>
      <w:bookmarkStart w:id="45" w:name="_Toc146698453"/>
      <w:bookmarkStart w:id="46" w:name="_Toc146823463"/>
      <w:bookmarkStart w:id="47" w:name="_Toc233115418"/>
      <w:r w:rsidRPr="001435D3">
        <w:rPr>
          <w:rFonts w:ascii="Aptos" w:hAnsi="Aptos"/>
          <w:color w:val="B117B1"/>
          <w:sz w:val="36"/>
          <w:szCs w:val="36"/>
        </w:rPr>
        <w:lastRenderedPageBreak/>
        <w:t>Comprehensive Income and Expenditure Statement</w:t>
      </w:r>
      <w:bookmarkEnd w:id="40"/>
      <w:bookmarkEnd w:id="41"/>
      <w:bookmarkEnd w:id="42"/>
      <w:bookmarkEnd w:id="43"/>
      <w:bookmarkEnd w:id="44"/>
      <w:bookmarkEnd w:id="45"/>
      <w:bookmarkEnd w:id="46"/>
      <w:bookmarkEnd w:id="47"/>
    </w:p>
    <w:p w14:paraId="3DFBF643" w14:textId="4B4756BE" w:rsidR="00D51DC9" w:rsidRPr="003A2349" w:rsidRDefault="00D51DC9" w:rsidP="00D51DC9">
      <w:pPr>
        <w:rPr>
          <w:rFonts w:ascii="Aptos" w:hAnsi="Aptos"/>
        </w:rPr>
      </w:pPr>
    </w:p>
    <w:p w14:paraId="4D686D47" w14:textId="5270823C" w:rsidR="002F300F" w:rsidRPr="003A2349" w:rsidRDefault="00D51DC9" w:rsidP="00D51DC9">
      <w:pPr>
        <w:jc w:val="both"/>
        <w:rPr>
          <w:rFonts w:ascii="Aptos" w:hAnsi="Aptos" w:cs="Arial"/>
          <w:sz w:val="24"/>
          <w:szCs w:val="24"/>
        </w:rPr>
      </w:pPr>
      <w:r w:rsidRPr="00943544">
        <w:rPr>
          <w:rFonts w:ascii="Aptos" w:hAnsi="Aptos" w:cs="Arial"/>
          <w:szCs w:val="18"/>
        </w:rPr>
        <w:t xml:space="preserve">This Statement for the Council and its Group </w:t>
      </w:r>
      <w:proofErr w:type="gramStart"/>
      <w:r w:rsidRPr="00943544">
        <w:rPr>
          <w:rFonts w:ascii="Aptos" w:hAnsi="Aptos" w:cs="Arial"/>
          <w:szCs w:val="18"/>
        </w:rPr>
        <w:t>shows</w:t>
      </w:r>
      <w:proofErr w:type="gramEnd"/>
      <w:r w:rsidRPr="00943544">
        <w:rPr>
          <w:rFonts w:ascii="Aptos" w:hAnsi="Aptos" w:cs="Arial"/>
          <w:szCs w:val="18"/>
        </w:rPr>
        <w:t xml:space="preserve"> the accounting cost for the year ended 31 March 202</w:t>
      </w:r>
      <w:r w:rsidR="00943544" w:rsidRPr="00943544">
        <w:rPr>
          <w:rFonts w:ascii="Aptos" w:hAnsi="Aptos" w:cs="Arial"/>
          <w:szCs w:val="18"/>
        </w:rPr>
        <w:t>6</w:t>
      </w:r>
      <w:r w:rsidRPr="003A2349">
        <w:rPr>
          <w:rFonts w:ascii="Aptos" w:hAnsi="Aptos" w:cs="Arial"/>
          <w:szCs w:val="18"/>
        </w:rPr>
        <w:t xml:space="preserve"> of providing services in accordance with generally accepted accounting practices, rather than the amount to be funded from taxation. The Council raises taxation to cover expenditure in accordance with regulations; this may be different from the accounting cost. The taxation position is shown in the Movement in Reserves </w:t>
      </w:r>
      <w:proofErr w:type="gramStart"/>
      <w:r w:rsidRPr="003A2349">
        <w:rPr>
          <w:rFonts w:ascii="Aptos" w:hAnsi="Aptos" w:cs="Arial"/>
          <w:szCs w:val="18"/>
        </w:rPr>
        <w:t>Statement</w:t>
      </w:r>
      <w:proofErr w:type="gramEnd"/>
      <w:r w:rsidRPr="003A2349">
        <w:rPr>
          <w:rFonts w:ascii="Aptos" w:hAnsi="Aptos" w:cs="Arial"/>
          <w:szCs w:val="18"/>
        </w:rPr>
        <w:t xml:space="preserve"> and the Expenditure and Funding Analysis note 8.</w:t>
      </w:r>
    </w:p>
    <w:p w14:paraId="67C33C65" w14:textId="707566CD" w:rsidR="00811B2E" w:rsidRPr="003A2349" w:rsidRDefault="00811B2E" w:rsidP="00A72982">
      <w:pPr>
        <w:jc w:val="both"/>
        <w:rPr>
          <w:rFonts w:ascii="Aptos" w:hAnsi="Aptos" w:cs="Arial"/>
          <w:szCs w:val="18"/>
        </w:rPr>
      </w:pPr>
    </w:p>
    <w:p w14:paraId="62F5B9EF" w14:textId="77777777" w:rsidR="003358B9" w:rsidRPr="003A2349" w:rsidRDefault="003358B9" w:rsidP="00A72982">
      <w:pPr>
        <w:jc w:val="both"/>
        <w:rPr>
          <w:rFonts w:ascii="Aptos" w:hAnsi="Aptos" w:cs="Arial"/>
          <w:b/>
          <w:bCs/>
          <w:color w:val="000000"/>
          <w:szCs w:val="18"/>
        </w:rPr>
      </w:pPr>
    </w:p>
    <w:bookmarkStart w:id="48" w:name="_MON_1780317619"/>
    <w:bookmarkEnd w:id="48"/>
    <w:p w14:paraId="4840362F" w14:textId="1059FB0B" w:rsidR="00811B2E" w:rsidRPr="003A2349" w:rsidRDefault="000E704A" w:rsidP="00A72982">
      <w:pPr>
        <w:jc w:val="both"/>
        <w:rPr>
          <w:rFonts w:ascii="Aptos" w:hAnsi="Aptos" w:cs="Arial"/>
          <w:b/>
          <w:bCs/>
          <w:color w:val="000000"/>
          <w:szCs w:val="18"/>
        </w:rPr>
      </w:pPr>
      <w:r w:rsidRPr="003A2349">
        <w:rPr>
          <w:rFonts w:ascii="Aptos" w:hAnsi="Aptos" w:cs="Arial"/>
          <w:b/>
          <w:bCs/>
          <w:color w:val="000000"/>
          <w:szCs w:val="18"/>
        </w:rPr>
        <w:object w:dxaOrig="14716" w:dyaOrig="5811" w14:anchorId="38D1BA29">
          <v:shape id="_x0000_i1037" type="#_x0000_t75" style="width:740.25pt;height:4in" o:ole="">
            <v:imagedata r:id="rId110" o:title=""/>
          </v:shape>
          <o:OLEObject Type="Embed" ProgID="Excel.Sheet.12" ShapeID="_x0000_i1037" DrawAspect="Content" ObjectID="_1843896802" r:id="rId111"/>
        </w:object>
      </w:r>
    </w:p>
    <w:p w14:paraId="360B675A" w14:textId="4D8DE5AC" w:rsidR="00867CB0" w:rsidRPr="003A2349" w:rsidRDefault="00867CB0" w:rsidP="00A72982">
      <w:pPr>
        <w:jc w:val="both"/>
        <w:rPr>
          <w:rFonts w:ascii="Aptos" w:hAnsi="Aptos" w:cs="Arial"/>
          <w:b/>
          <w:bCs/>
          <w:color w:val="000000"/>
          <w:szCs w:val="18"/>
        </w:rPr>
      </w:pPr>
    </w:p>
    <w:p w14:paraId="7C6632AA" w14:textId="0F1BFD53" w:rsidR="00867CB0" w:rsidRPr="003A2349" w:rsidRDefault="00867CB0" w:rsidP="00A72982">
      <w:pPr>
        <w:jc w:val="both"/>
        <w:rPr>
          <w:rFonts w:ascii="Aptos" w:hAnsi="Aptos" w:cs="Arial"/>
          <w:b/>
          <w:bCs/>
          <w:color w:val="000000"/>
          <w:szCs w:val="18"/>
        </w:rPr>
      </w:pPr>
    </w:p>
    <w:p w14:paraId="5DFA51FC" w14:textId="7248C48E" w:rsidR="00867CB0" w:rsidRDefault="00867CB0" w:rsidP="00337110">
      <w:pPr>
        <w:jc w:val="right"/>
        <w:rPr>
          <w:rFonts w:ascii="Aptos" w:hAnsi="Aptos" w:cs="Arial"/>
          <w:b/>
          <w:bCs/>
          <w:color w:val="7030A0"/>
          <w:szCs w:val="18"/>
        </w:rPr>
      </w:pPr>
    </w:p>
    <w:p w14:paraId="24F94924" w14:textId="38C515DD" w:rsidR="002B5F3E" w:rsidRDefault="002B5F3E" w:rsidP="002B5F3E">
      <w:pPr>
        <w:rPr>
          <w:rFonts w:ascii="Aptos" w:hAnsi="Aptos" w:cs="Arial"/>
          <w:szCs w:val="18"/>
        </w:rPr>
      </w:pPr>
      <w:r>
        <w:rPr>
          <w:rFonts w:ascii="Aptos" w:hAnsi="Aptos" w:cs="Arial"/>
          <w:szCs w:val="18"/>
        </w:rPr>
        <w:t>Prior year figures for 24-25 have been restated to reflect the new service headings per the management restructure which was approved in June 2025.</w:t>
      </w:r>
    </w:p>
    <w:p w14:paraId="08E4834D" w14:textId="77777777" w:rsidR="00F5396F" w:rsidRPr="00F5396F" w:rsidRDefault="00F5396F" w:rsidP="00F5396F">
      <w:pPr>
        <w:rPr>
          <w:rFonts w:ascii="Aptos" w:hAnsi="Aptos" w:cs="Arial"/>
          <w:szCs w:val="18"/>
        </w:rPr>
      </w:pPr>
    </w:p>
    <w:p w14:paraId="38A5DF5A" w14:textId="2869A3F3" w:rsidR="00816A6D" w:rsidRDefault="00914EE8" w:rsidP="001A6B11">
      <w:pPr>
        <w:ind w:left="239"/>
        <w:jc w:val="right"/>
        <w:rPr>
          <w:rFonts w:ascii="Aptos" w:hAnsi="Aptos" w:cs="Arial"/>
          <w:b/>
          <w:color w:val="B117B1"/>
          <w:sz w:val="24"/>
          <w:szCs w:val="24"/>
        </w:rPr>
      </w:pPr>
      <w:r>
        <w:rPr>
          <w:rFonts w:ascii="Aptos" w:hAnsi="Aptos" w:cs="Arial"/>
          <w:b/>
          <w:color w:val="B117B1"/>
          <w:sz w:val="24"/>
          <w:szCs w:val="24"/>
        </w:rPr>
        <w:br w:type="column"/>
      </w:r>
      <w:r w:rsidR="00063835" w:rsidRPr="001A6B11">
        <w:rPr>
          <w:rFonts w:ascii="Aptos" w:hAnsi="Aptos" w:cs="Arial"/>
          <w:b/>
          <w:color w:val="B117B1"/>
          <w:sz w:val="24"/>
          <w:szCs w:val="24"/>
        </w:rPr>
        <w:lastRenderedPageBreak/>
        <w:t xml:space="preserve">  </w:t>
      </w:r>
      <w:r w:rsidR="007B0C2C" w:rsidRPr="001A6B11">
        <w:rPr>
          <w:rFonts w:ascii="Aptos" w:hAnsi="Aptos" w:cs="Arial"/>
          <w:b/>
          <w:color w:val="B117B1"/>
          <w:sz w:val="24"/>
          <w:szCs w:val="24"/>
        </w:rPr>
        <w:t>Comprehensive Income and Expenditure Statement (cont</w:t>
      </w:r>
      <w:r w:rsidR="00E17925" w:rsidRPr="001A6B11">
        <w:rPr>
          <w:rFonts w:ascii="Aptos" w:hAnsi="Aptos" w:cs="Arial"/>
          <w:b/>
          <w:color w:val="B117B1"/>
          <w:sz w:val="24"/>
          <w:szCs w:val="24"/>
        </w:rPr>
        <w:t>.</w:t>
      </w:r>
      <w:r w:rsidR="007B0C2C" w:rsidRPr="001A6B11">
        <w:rPr>
          <w:rFonts w:ascii="Aptos" w:hAnsi="Aptos" w:cs="Arial"/>
          <w:b/>
          <w:color w:val="B117B1"/>
          <w:sz w:val="24"/>
          <w:szCs w:val="24"/>
        </w:rPr>
        <w:t>)</w:t>
      </w:r>
    </w:p>
    <w:p w14:paraId="52F1F4EA" w14:textId="77777777" w:rsidR="00914EE8" w:rsidRPr="001A6B11" w:rsidRDefault="00914EE8" w:rsidP="001A6B11">
      <w:pPr>
        <w:ind w:left="239"/>
        <w:jc w:val="right"/>
        <w:rPr>
          <w:rFonts w:ascii="Aptos" w:hAnsi="Aptos" w:cs="Arial"/>
          <w:b/>
          <w:color w:val="B117B1"/>
          <w:sz w:val="24"/>
          <w:szCs w:val="24"/>
        </w:rPr>
      </w:pPr>
    </w:p>
    <w:p w14:paraId="3592D955" w14:textId="41E869F1" w:rsidR="004523A2" w:rsidRPr="003A2349" w:rsidRDefault="004523A2" w:rsidP="00816A6D">
      <w:pPr>
        <w:rPr>
          <w:rFonts w:ascii="Aptos" w:hAnsi="Aptos"/>
          <w:b/>
          <w:sz w:val="22"/>
        </w:rPr>
      </w:pPr>
    </w:p>
    <w:bookmarkStart w:id="49" w:name="_Toc43820587"/>
    <w:bookmarkStart w:id="50" w:name="_Toc43820687"/>
    <w:bookmarkStart w:id="51" w:name="_1779976615"/>
    <w:bookmarkStart w:id="52" w:name="_Toc74042429"/>
    <w:bookmarkStart w:id="53" w:name="_Toc138404682"/>
    <w:bookmarkStart w:id="54" w:name="_Toc138408926"/>
    <w:bookmarkStart w:id="55" w:name="_Toc138412429"/>
    <w:bookmarkStart w:id="56" w:name="_Toc138412922"/>
    <w:bookmarkEnd w:id="49"/>
    <w:bookmarkEnd w:id="50"/>
    <w:bookmarkEnd w:id="51"/>
    <w:bookmarkStart w:id="57" w:name="_MON_1780317823"/>
    <w:bookmarkEnd w:id="57"/>
    <w:p w14:paraId="76979234" w14:textId="4316508B" w:rsidR="00C341D5" w:rsidRPr="003A2349" w:rsidRDefault="000E704A">
      <w:pPr>
        <w:rPr>
          <w:rFonts w:ascii="Aptos" w:hAnsi="Aptos"/>
          <w:b/>
          <w:sz w:val="24"/>
          <w:szCs w:val="24"/>
        </w:rPr>
      </w:pPr>
      <w:r w:rsidRPr="003A2349">
        <w:rPr>
          <w:rFonts w:ascii="Aptos" w:hAnsi="Aptos"/>
          <w:b/>
          <w:sz w:val="22"/>
        </w:rPr>
        <w:object w:dxaOrig="14949" w:dyaOrig="7402" w14:anchorId="0A87550E">
          <v:shape id="_x0000_i1038" type="#_x0000_t75" style="width:746.25pt;height:370.5pt" o:ole="">
            <v:imagedata r:id="rId112" o:title=""/>
          </v:shape>
          <o:OLEObject Type="Embed" ProgID="Excel.Sheet.12" ShapeID="_x0000_i1038" DrawAspect="Content" ObjectID="_1843896803" r:id="rId113"/>
        </w:object>
      </w:r>
      <w:bookmarkStart w:id="58" w:name="_Toc146698454"/>
      <w:bookmarkStart w:id="59" w:name="_Toc146823464"/>
    </w:p>
    <w:p w14:paraId="0B8F0953" w14:textId="4AE1ED9B" w:rsidR="008A0A6C" w:rsidRPr="001435D3" w:rsidRDefault="00EA7106" w:rsidP="00337110">
      <w:pPr>
        <w:pStyle w:val="Heading1"/>
        <w:jc w:val="right"/>
        <w:rPr>
          <w:rFonts w:ascii="Aptos" w:hAnsi="Aptos"/>
          <w:color w:val="B117B1"/>
          <w:sz w:val="36"/>
          <w:szCs w:val="36"/>
        </w:rPr>
      </w:pPr>
      <w:r>
        <w:rPr>
          <w:rFonts w:ascii="Aptos" w:hAnsi="Aptos"/>
          <w:color w:val="B117B1"/>
          <w:sz w:val="36"/>
          <w:szCs w:val="36"/>
        </w:rPr>
        <w:br w:type="column"/>
      </w:r>
      <w:bookmarkStart w:id="60" w:name="_Toc233115419"/>
      <w:r w:rsidR="008A0A6C" w:rsidRPr="001435D3">
        <w:rPr>
          <w:rFonts w:ascii="Aptos" w:hAnsi="Aptos"/>
          <w:color w:val="B117B1"/>
          <w:sz w:val="36"/>
          <w:szCs w:val="36"/>
        </w:rPr>
        <w:lastRenderedPageBreak/>
        <w:t>Movement in Reserves Statement</w:t>
      </w:r>
      <w:bookmarkEnd w:id="52"/>
      <w:bookmarkEnd w:id="53"/>
      <w:bookmarkEnd w:id="54"/>
      <w:bookmarkEnd w:id="55"/>
      <w:bookmarkEnd w:id="56"/>
      <w:bookmarkEnd w:id="58"/>
      <w:bookmarkEnd w:id="59"/>
      <w:bookmarkEnd w:id="60"/>
    </w:p>
    <w:p w14:paraId="63807C7C" w14:textId="77777777" w:rsidR="007B0C2C" w:rsidRPr="003A2349" w:rsidRDefault="007B0C2C" w:rsidP="007B0C2C">
      <w:pPr>
        <w:rPr>
          <w:rFonts w:ascii="Aptos" w:hAnsi="Aptos"/>
          <w:sz w:val="24"/>
          <w:szCs w:val="24"/>
        </w:rPr>
      </w:pPr>
    </w:p>
    <w:p w14:paraId="24D0BF5A" w14:textId="134DFC81" w:rsidR="00EA7106" w:rsidRDefault="008A0A6C" w:rsidP="00A72982">
      <w:pPr>
        <w:jc w:val="both"/>
        <w:rPr>
          <w:rFonts w:ascii="Aptos" w:hAnsi="Aptos" w:cs="Arial"/>
          <w:szCs w:val="18"/>
        </w:rPr>
      </w:pPr>
      <w:r w:rsidRPr="003A2349">
        <w:rPr>
          <w:rFonts w:ascii="Aptos" w:hAnsi="Aptos" w:cs="Arial"/>
          <w:szCs w:val="18"/>
        </w:rPr>
        <w:t xml:space="preserve">This Statement shows the movement in the year on the different reserves held by the </w:t>
      </w:r>
      <w:r w:rsidR="0020170B" w:rsidRPr="003A2349">
        <w:rPr>
          <w:rFonts w:ascii="Aptos" w:hAnsi="Aptos" w:cs="Arial"/>
          <w:szCs w:val="18"/>
        </w:rPr>
        <w:t>Council</w:t>
      </w:r>
      <w:r w:rsidR="004C6615" w:rsidRPr="003A2349">
        <w:rPr>
          <w:rFonts w:ascii="Aptos" w:hAnsi="Aptos" w:cs="Arial"/>
          <w:szCs w:val="18"/>
        </w:rPr>
        <w:t xml:space="preserve"> and its Group</w:t>
      </w:r>
      <w:r w:rsidRPr="003A2349">
        <w:rPr>
          <w:rFonts w:ascii="Aptos" w:hAnsi="Aptos" w:cs="Arial"/>
          <w:szCs w:val="18"/>
        </w:rPr>
        <w:t xml:space="preserve">, analysed into usable reserves (i.e. those that can be applied to fund expenditure or reduce local taxation) and unusable reserves.  The Statement shows how the movements in year are broken down between gains and losses incurred in accordance with generally accepted accounting practices and the statutory adjustments required to return to the </w:t>
      </w:r>
      <w:proofErr w:type="gramStart"/>
      <w:r w:rsidRPr="003A2349">
        <w:rPr>
          <w:rFonts w:ascii="Aptos" w:hAnsi="Aptos" w:cs="Arial"/>
          <w:szCs w:val="18"/>
        </w:rPr>
        <w:t>amounts</w:t>
      </w:r>
      <w:proofErr w:type="gramEnd"/>
      <w:r w:rsidRPr="003A2349">
        <w:rPr>
          <w:rFonts w:ascii="Aptos" w:hAnsi="Aptos" w:cs="Arial"/>
          <w:szCs w:val="18"/>
        </w:rPr>
        <w:t xml:space="preserve"> charg</w:t>
      </w:r>
      <w:r w:rsidR="009A5A3A" w:rsidRPr="003A2349">
        <w:rPr>
          <w:rFonts w:ascii="Aptos" w:hAnsi="Aptos" w:cs="Arial"/>
          <w:szCs w:val="18"/>
        </w:rPr>
        <w:t>e</w:t>
      </w:r>
      <w:r w:rsidRPr="003A2349">
        <w:rPr>
          <w:rFonts w:ascii="Aptos" w:hAnsi="Aptos" w:cs="Arial"/>
          <w:szCs w:val="18"/>
        </w:rPr>
        <w:t xml:space="preserve">able to </w:t>
      </w:r>
      <w:r w:rsidR="0020170B" w:rsidRPr="003A2349">
        <w:rPr>
          <w:rFonts w:ascii="Aptos" w:hAnsi="Aptos" w:cs="Arial"/>
          <w:szCs w:val="18"/>
        </w:rPr>
        <w:t>Council</w:t>
      </w:r>
      <w:r w:rsidRPr="003A2349">
        <w:rPr>
          <w:rFonts w:ascii="Aptos" w:hAnsi="Aptos" w:cs="Arial"/>
          <w:szCs w:val="18"/>
        </w:rPr>
        <w:t xml:space="preserve"> tax (or </w:t>
      </w:r>
      <w:r w:rsidR="0073521A" w:rsidRPr="003A2349">
        <w:rPr>
          <w:rFonts w:ascii="Aptos" w:hAnsi="Aptos" w:cs="Arial"/>
          <w:szCs w:val="18"/>
        </w:rPr>
        <w:t xml:space="preserve">housing </w:t>
      </w:r>
      <w:r w:rsidRPr="003A2349">
        <w:rPr>
          <w:rFonts w:ascii="Aptos" w:hAnsi="Aptos" w:cs="Arial"/>
          <w:szCs w:val="18"/>
        </w:rPr>
        <w:t>rents) for the year.  The Net Increase or Decrease line shows the statutory General Fund Balance and Housing Revenue Account Balance movements in the year following those adjustments.</w:t>
      </w:r>
    </w:p>
    <w:p w14:paraId="79051ED0" w14:textId="77777777" w:rsidR="00EA7106" w:rsidRPr="003A2349" w:rsidRDefault="00EA7106" w:rsidP="00A72982">
      <w:pPr>
        <w:jc w:val="both"/>
        <w:rPr>
          <w:rFonts w:ascii="Aptos" w:hAnsi="Aptos" w:cs="Arial"/>
          <w:szCs w:val="18"/>
        </w:rPr>
      </w:pPr>
    </w:p>
    <w:bookmarkStart w:id="61" w:name="_MON_1748091890"/>
    <w:bookmarkEnd w:id="61"/>
    <w:p w14:paraId="3A5E1C2E" w14:textId="2F3A3A5E" w:rsidR="002B0F31" w:rsidRPr="001A6B11" w:rsidRDefault="00340CD9" w:rsidP="00337110">
      <w:pPr>
        <w:jc w:val="right"/>
        <w:rPr>
          <w:rFonts w:ascii="Aptos" w:hAnsi="Aptos" w:cs="Arial"/>
          <w:b/>
          <w:color w:val="B117B1"/>
          <w:sz w:val="24"/>
          <w:szCs w:val="24"/>
        </w:rPr>
      </w:pPr>
      <w:r w:rsidRPr="003A2349">
        <w:rPr>
          <w:rFonts w:ascii="Aptos" w:hAnsi="Aptos" w:cs="Arial"/>
          <w:sz w:val="22"/>
        </w:rPr>
        <w:object w:dxaOrig="15998" w:dyaOrig="7826" w14:anchorId="3DBBBB6D">
          <v:shape id="_x0000_i1039" type="#_x0000_t75" style="width:756pt;height:375pt" o:ole="">
            <v:imagedata r:id="rId114" o:title=""/>
          </v:shape>
          <o:OLEObject Type="Embed" ProgID="Excel.Sheet.12" ShapeID="_x0000_i1039" DrawAspect="Content" ObjectID="_1843896804" r:id="rId115"/>
        </w:object>
      </w:r>
      <w:r w:rsidR="00714922" w:rsidRPr="003A2349">
        <w:rPr>
          <w:rFonts w:ascii="Aptos" w:hAnsi="Aptos"/>
          <w:b/>
          <w:sz w:val="22"/>
        </w:rPr>
        <w:br w:type="page"/>
      </w:r>
      <w:r w:rsidR="001F502C" w:rsidRPr="001A6B11">
        <w:rPr>
          <w:rFonts w:ascii="Aptos" w:hAnsi="Aptos" w:cs="Arial"/>
          <w:b/>
          <w:color w:val="B117B1"/>
          <w:sz w:val="24"/>
          <w:szCs w:val="24"/>
        </w:rPr>
        <w:lastRenderedPageBreak/>
        <w:t>Movement in Reserves Statement (cont</w:t>
      </w:r>
      <w:r w:rsidR="00E17925" w:rsidRPr="001A6B11">
        <w:rPr>
          <w:rFonts w:ascii="Aptos" w:hAnsi="Aptos" w:cs="Arial"/>
          <w:b/>
          <w:color w:val="B117B1"/>
          <w:sz w:val="24"/>
          <w:szCs w:val="24"/>
        </w:rPr>
        <w:t>.</w:t>
      </w:r>
      <w:r w:rsidR="001F502C" w:rsidRPr="001A6B11">
        <w:rPr>
          <w:rFonts w:ascii="Aptos" w:hAnsi="Aptos" w:cs="Arial"/>
          <w:b/>
          <w:color w:val="B117B1"/>
          <w:sz w:val="24"/>
          <w:szCs w:val="24"/>
        </w:rPr>
        <w:t>)</w:t>
      </w:r>
    </w:p>
    <w:p w14:paraId="6E6F0DC9" w14:textId="77777777" w:rsidR="002B0F31" w:rsidRPr="003A2349" w:rsidRDefault="002B0F31" w:rsidP="002B0F31">
      <w:pPr>
        <w:rPr>
          <w:rFonts w:ascii="Aptos" w:hAnsi="Aptos"/>
          <w:b/>
          <w:sz w:val="22"/>
        </w:rPr>
      </w:pPr>
    </w:p>
    <w:bookmarkStart w:id="62" w:name="_MON_1779977512"/>
    <w:bookmarkEnd w:id="62"/>
    <w:p w14:paraId="105A28AF" w14:textId="657E0AB8" w:rsidR="002B0F31" w:rsidRPr="003A2349" w:rsidRDefault="00340CD9" w:rsidP="002B0F31">
      <w:pPr>
        <w:rPr>
          <w:rFonts w:ascii="Aptos" w:hAnsi="Aptos"/>
          <w:b/>
          <w:sz w:val="22"/>
        </w:rPr>
        <w:sectPr w:rsidR="002B0F31" w:rsidRPr="003A2349" w:rsidSect="000236AB">
          <w:pgSz w:w="16834" w:h="11894" w:orient="landscape" w:code="9"/>
          <w:pgMar w:top="1134" w:right="1134" w:bottom="1134" w:left="1134" w:header="720" w:footer="720" w:gutter="0"/>
          <w:cols w:space="720"/>
          <w:docGrid w:linePitch="245"/>
        </w:sectPr>
      </w:pPr>
      <w:r w:rsidRPr="003A2349">
        <w:rPr>
          <w:rFonts w:ascii="Aptos" w:hAnsi="Aptos"/>
          <w:b/>
          <w:sz w:val="22"/>
        </w:rPr>
        <w:object w:dxaOrig="15503" w:dyaOrig="8240" w14:anchorId="07454610">
          <v:shape id="_x0000_i1040" type="#_x0000_t75" style="width:756pt;height:407.25pt" o:ole="">
            <v:imagedata r:id="rId116" o:title=""/>
          </v:shape>
          <o:OLEObject Type="Embed" ProgID="Excel.Sheet.12" ShapeID="_x0000_i1040" DrawAspect="Content" ObjectID="_1843896805" r:id="rId117"/>
        </w:object>
      </w:r>
    </w:p>
    <w:p w14:paraId="6DD7854F" w14:textId="77236272" w:rsidR="005E74EE" w:rsidRPr="001435D3" w:rsidRDefault="005E74EE" w:rsidP="00337110">
      <w:pPr>
        <w:pStyle w:val="Heading1"/>
        <w:jc w:val="right"/>
        <w:rPr>
          <w:rFonts w:ascii="Aptos" w:hAnsi="Aptos"/>
          <w:color w:val="B117B1"/>
          <w:sz w:val="36"/>
          <w:szCs w:val="36"/>
        </w:rPr>
      </w:pPr>
      <w:bookmarkStart w:id="63" w:name="_Toc74042430"/>
      <w:bookmarkStart w:id="64" w:name="_Toc138404683"/>
      <w:bookmarkStart w:id="65" w:name="_Toc138408927"/>
      <w:bookmarkStart w:id="66" w:name="_Toc138412430"/>
      <w:bookmarkStart w:id="67" w:name="_Toc138412923"/>
      <w:bookmarkStart w:id="68" w:name="_Toc146698455"/>
      <w:bookmarkStart w:id="69" w:name="_Toc146823465"/>
      <w:bookmarkStart w:id="70" w:name="_Toc233115420"/>
      <w:r w:rsidRPr="001435D3">
        <w:rPr>
          <w:rFonts w:ascii="Aptos" w:hAnsi="Aptos"/>
          <w:color w:val="B117B1"/>
          <w:sz w:val="36"/>
          <w:szCs w:val="36"/>
        </w:rPr>
        <w:lastRenderedPageBreak/>
        <w:t>Balance Sheet</w:t>
      </w:r>
      <w:bookmarkEnd w:id="63"/>
      <w:bookmarkEnd w:id="64"/>
      <w:bookmarkEnd w:id="65"/>
      <w:bookmarkEnd w:id="66"/>
      <w:bookmarkEnd w:id="67"/>
      <w:bookmarkEnd w:id="68"/>
      <w:bookmarkEnd w:id="69"/>
      <w:bookmarkEnd w:id="70"/>
    </w:p>
    <w:p w14:paraId="00220956" w14:textId="77777777" w:rsidR="005E74EE" w:rsidRPr="003A2349" w:rsidRDefault="005E74EE" w:rsidP="00A72982">
      <w:pPr>
        <w:jc w:val="both"/>
        <w:rPr>
          <w:rFonts w:ascii="Aptos" w:hAnsi="Aptos" w:cs="Arial"/>
          <w:sz w:val="24"/>
          <w:szCs w:val="24"/>
        </w:rPr>
      </w:pPr>
    </w:p>
    <w:p w14:paraId="34CCCF6E" w14:textId="0FF648E2" w:rsidR="005E74EE" w:rsidRPr="003A2349" w:rsidRDefault="005E74EE" w:rsidP="00A72982">
      <w:pPr>
        <w:jc w:val="both"/>
        <w:rPr>
          <w:rFonts w:ascii="Aptos" w:hAnsi="Aptos" w:cs="Arial"/>
          <w:szCs w:val="18"/>
        </w:rPr>
      </w:pPr>
      <w:r w:rsidRPr="003A2349">
        <w:rPr>
          <w:rFonts w:ascii="Aptos" w:hAnsi="Aptos" w:cs="Arial"/>
          <w:szCs w:val="18"/>
        </w:rPr>
        <w:t xml:space="preserve">The Balance Sheet shows the value as at the Balance Sheet date of the assets and liabilities recognised </w:t>
      </w:r>
      <w:r w:rsidR="002E6852" w:rsidRPr="003A2349">
        <w:rPr>
          <w:rFonts w:ascii="Aptos" w:hAnsi="Aptos" w:cs="Arial"/>
          <w:szCs w:val="18"/>
        </w:rPr>
        <w:t>by the</w:t>
      </w:r>
      <w:r w:rsidRPr="003A2349">
        <w:rPr>
          <w:rFonts w:ascii="Aptos" w:hAnsi="Aptos" w:cs="Arial"/>
          <w:szCs w:val="18"/>
        </w:rPr>
        <w:t xml:space="preserve"> </w:t>
      </w:r>
      <w:r w:rsidR="0020170B" w:rsidRPr="003A2349">
        <w:rPr>
          <w:rFonts w:ascii="Aptos" w:hAnsi="Aptos" w:cs="Arial"/>
          <w:szCs w:val="18"/>
        </w:rPr>
        <w:t>Council</w:t>
      </w:r>
      <w:r w:rsidR="00D51DC9" w:rsidRPr="003A2349">
        <w:rPr>
          <w:rFonts w:ascii="Aptos" w:hAnsi="Aptos" w:cs="Arial"/>
          <w:szCs w:val="18"/>
        </w:rPr>
        <w:t xml:space="preserve"> and its Group</w:t>
      </w:r>
      <w:r w:rsidRPr="003A2349">
        <w:rPr>
          <w:rFonts w:ascii="Aptos" w:hAnsi="Aptos" w:cs="Arial"/>
          <w:szCs w:val="18"/>
        </w:rPr>
        <w:t xml:space="preserve">.  The net assets of the </w:t>
      </w:r>
      <w:r w:rsidR="0020170B" w:rsidRPr="003A2349">
        <w:rPr>
          <w:rFonts w:ascii="Aptos" w:hAnsi="Aptos" w:cs="Arial"/>
          <w:szCs w:val="18"/>
        </w:rPr>
        <w:t>Council</w:t>
      </w:r>
      <w:r w:rsidRPr="003A2349">
        <w:rPr>
          <w:rFonts w:ascii="Aptos" w:hAnsi="Aptos" w:cs="Arial"/>
          <w:szCs w:val="18"/>
        </w:rPr>
        <w:t xml:space="preserve"> (assets less liabilities) are matched by the reserves held </w:t>
      </w:r>
      <w:r w:rsidR="002E6852" w:rsidRPr="003A2349">
        <w:rPr>
          <w:rFonts w:ascii="Aptos" w:hAnsi="Aptos" w:cs="Arial"/>
          <w:szCs w:val="18"/>
        </w:rPr>
        <w:t>by the</w:t>
      </w:r>
      <w:r w:rsidRPr="003A2349">
        <w:rPr>
          <w:rFonts w:ascii="Aptos" w:hAnsi="Aptos" w:cs="Arial"/>
          <w:szCs w:val="18"/>
        </w:rPr>
        <w:t xml:space="preserve"> </w:t>
      </w:r>
      <w:r w:rsidR="0020170B" w:rsidRPr="003A2349">
        <w:rPr>
          <w:rFonts w:ascii="Aptos" w:hAnsi="Aptos" w:cs="Arial"/>
          <w:szCs w:val="18"/>
        </w:rPr>
        <w:t>Council</w:t>
      </w:r>
      <w:r w:rsidRPr="003A2349">
        <w:rPr>
          <w:rFonts w:ascii="Aptos" w:hAnsi="Aptos" w:cs="Arial"/>
          <w:szCs w:val="18"/>
        </w:rPr>
        <w:t xml:space="preserve">.  Reserves are reported in two categories.  The first category of reserves </w:t>
      </w:r>
      <w:proofErr w:type="gramStart"/>
      <w:r w:rsidRPr="003A2349">
        <w:rPr>
          <w:rFonts w:ascii="Aptos" w:hAnsi="Aptos" w:cs="Arial"/>
          <w:szCs w:val="18"/>
        </w:rPr>
        <w:t>are</w:t>
      </w:r>
      <w:proofErr w:type="gramEnd"/>
      <w:r w:rsidRPr="003A2349">
        <w:rPr>
          <w:rFonts w:ascii="Aptos" w:hAnsi="Aptos" w:cs="Arial"/>
          <w:szCs w:val="18"/>
        </w:rPr>
        <w:t xml:space="preserve"> Usable Reserves, i.e. those reserves that the </w:t>
      </w:r>
      <w:r w:rsidR="0020170B" w:rsidRPr="003A2349">
        <w:rPr>
          <w:rFonts w:ascii="Aptos" w:hAnsi="Aptos" w:cs="Arial"/>
          <w:szCs w:val="18"/>
        </w:rPr>
        <w:t>Council</w:t>
      </w:r>
      <w:r w:rsidRPr="003A2349">
        <w:rPr>
          <w:rFonts w:ascii="Aptos" w:hAnsi="Aptos" w:cs="Arial"/>
          <w:szCs w:val="18"/>
        </w:rPr>
        <w:t xml:space="preserve"> may use to provide services, subject to the need to maintain a prudent level of reserves and any statutory limitations on their use (for example the Capital Receipts Reserve may only be used to fund capital expenditure or repay debt).  The second category of reserves are those that the </w:t>
      </w:r>
      <w:r w:rsidR="0020170B" w:rsidRPr="003A2349">
        <w:rPr>
          <w:rFonts w:ascii="Aptos" w:hAnsi="Aptos" w:cs="Arial"/>
          <w:szCs w:val="18"/>
        </w:rPr>
        <w:t>Council</w:t>
      </w:r>
      <w:r w:rsidRPr="003A2349">
        <w:rPr>
          <w:rFonts w:ascii="Aptos" w:hAnsi="Aptos" w:cs="Arial"/>
          <w:szCs w:val="18"/>
        </w:rPr>
        <w:t xml:space="preserve"> </w:t>
      </w:r>
      <w:proofErr w:type="gramStart"/>
      <w:r w:rsidRPr="003A2349">
        <w:rPr>
          <w:rFonts w:ascii="Aptos" w:hAnsi="Aptos" w:cs="Arial"/>
          <w:szCs w:val="18"/>
        </w:rPr>
        <w:t>is not able to</w:t>
      </w:r>
      <w:proofErr w:type="gramEnd"/>
      <w:r w:rsidRPr="003A2349">
        <w:rPr>
          <w:rFonts w:ascii="Aptos" w:hAnsi="Aptos" w:cs="Arial"/>
          <w:szCs w:val="18"/>
        </w:rPr>
        <w:t xml:space="preserve"> use to provide services (Unusable Reserves).  This category of reserves includes reserves that hold unrealised gains and losses (for example the Revaluation Reserve, where amounts would only become available to provide services if the assets are sold</w:t>
      </w:r>
      <w:r w:rsidR="00647F8A" w:rsidRPr="003A2349">
        <w:rPr>
          <w:rFonts w:ascii="Aptos" w:hAnsi="Aptos" w:cs="Arial"/>
          <w:szCs w:val="18"/>
        </w:rPr>
        <w:t>)</w:t>
      </w:r>
      <w:r w:rsidRPr="003A2349">
        <w:rPr>
          <w:rFonts w:ascii="Aptos" w:hAnsi="Aptos" w:cs="Arial"/>
          <w:szCs w:val="18"/>
        </w:rPr>
        <w:t xml:space="preserve"> and reserves that hold differences shown in the Movement in Reserves Statement line “Adjustments between accounting basis and funding basis under regulations”.</w:t>
      </w:r>
    </w:p>
    <w:p w14:paraId="47B24B51" w14:textId="77777777" w:rsidR="00695A46" w:rsidRPr="003A2349" w:rsidRDefault="00695A46" w:rsidP="00A72982">
      <w:pPr>
        <w:jc w:val="both"/>
        <w:rPr>
          <w:rFonts w:ascii="Aptos" w:hAnsi="Aptos" w:cs="Arial"/>
          <w:szCs w:val="18"/>
        </w:rPr>
      </w:pPr>
    </w:p>
    <w:p w14:paraId="303E88BA" w14:textId="77777777" w:rsidR="005E74EE" w:rsidRPr="003A2349" w:rsidRDefault="005E74EE" w:rsidP="00A72982">
      <w:pPr>
        <w:jc w:val="both"/>
        <w:rPr>
          <w:rFonts w:ascii="Aptos" w:hAnsi="Aptos" w:cs="Arial"/>
          <w:szCs w:val="18"/>
        </w:rPr>
      </w:pPr>
    </w:p>
    <w:bookmarkStart w:id="71" w:name="_MON_1780117554"/>
    <w:bookmarkEnd w:id="71"/>
    <w:p w14:paraId="6A1020A8" w14:textId="38CEDA8E" w:rsidR="005E74EE" w:rsidRPr="003A2349" w:rsidRDefault="00E439D1" w:rsidP="00A72982">
      <w:pPr>
        <w:jc w:val="both"/>
        <w:rPr>
          <w:rFonts w:ascii="Aptos" w:hAnsi="Aptos" w:cs="Arial"/>
          <w:szCs w:val="18"/>
        </w:rPr>
      </w:pPr>
      <w:r w:rsidRPr="003A2349">
        <w:rPr>
          <w:rFonts w:ascii="Aptos" w:hAnsi="Aptos" w:cs="Arial"/>
          <w:szCs w:val="18"/>
        </w:rPr>
        <w:object w:dxaOrig="9866" w:dyaOrig="10092" w14:anchorId="28813681">
          <v:shape id="_x0000_i1041" type="#_x0000_t75" style="width:499.5pt;height:7in" o:ole="">
            <v:imagedata r:id="rId118" o:title=""/>
          </v:shape>
          <o:OLEObject Type="Embed" ProgID="Excel.Sheet.12" ShapeID="_x0000_i1041" DrawAspect="Content" ObjectID="_1843896806" r:id="rId119"/>
        </w:object>
      </w:r>
    </w:p>
    <w:p w14:paraId="07C1CC1D" w14:textId="6CD3DA26" w:rsidR="002C154C" w:rsidRPr="001A6B11" w:rsidRDefault="002C154C" w:rsidP="000028A6">
      <w:pPr>
        <w:jc w:val="right"/>
        <w:rPr>
          <w:rFonts w:ascii="Aptos" w:hAnsi="Aptos" w:cs="Arial"/>
          <w:b/>
          <w:color w:val="B117B1"/>
          <w:sz w:val="24"/>
          <w:szCs w:val="24"/>
        </w:rPr>
      </w:pPr>
      <w:r w:rsidRPr="003A2349">
        <w:rPr>
          <w:rFonts w:ascii="Aptos" w:hAnsi="Aptos"/>
          <w:szCs w:val="18"/>
        </w:rPr>
        <w:br w:type="page"/>
      </w:r>
      <w:r w:rsidRPr="001A6B11">
        <w:rPr>
          <w:rFonts w:ascii="Aptos" w:hAnsi="Aptos" w:cs="Arial"/>
          <w:b/>
          <w:color w:val="B117B1"/>
          <w:sz w:val="24"/>
          <w:szCs w:val="24"/>
        </w:rPr>
        <w:lastRenderedPageBreak/>
        <w:t>Balance Sheet (cont</w:t>
      </w:r>
      <w:r w:rsidR="000C71CC" w:rsidRPr="001A6B11">
        <w:rPr>
          <w:rFonts w:ascii="Aptos" w:hAnsi="Aptos" w:cs="Arial"/>
          <w:b/>
          <w:color w:val="B117B1"/>
          <w:sz w:val="24"/>
          <w:szCs w:val="24"/>
        </w:rPr>
        <w:t>.</w:t>
      </w:r>
      <w:r w:rsidRPr="001A6B11">
        <w:rPr>
          <w:rFonts w:ascii="Aptos" w:hAnsi="Aptos" w:cs="Arial"/>
          <w:b/>
          <w:color w:val="B117B1"/>
          <w:sz w:val="24"/>
          <w:szCs w:val="24"/>
        </w:rPr>
        <w:t>)</w:t>
      </w:r>
    </w:p>
    <w:p w14:paraId="30C02A69" w14:textId="77777777" w:rsidR="002C154C" w:rsidRPr="003A2349" w:rsidRDefault="002C154C" w:rsidP="00A72982">
      <w:pPr>
        <w:jc w:val="both"/>
        <w:rPr>
          <w:rFonts w:ascii="Aptos" w:hAnsi="Aptos" w:cs="Arial"/>
          <w:szCs w:val="18"/>
        </w:rPr>
      </w:pPr>
    </w:p>
    <w:bookmarkStart w:id="72" w:name="_MON_1780119137"/>
    <w:bookmarkEnd w:id="72"/>
    <w:p w14:paraId="5727C89F" w14:textId="5CBF22D7" w:rsidR="002C154C" w:rsidRPr="003A2349" w:rsidRDefault="00F35774" w:rsidP="00A72982">
      <w:pPr>
        <w:jc w:val="both"/>
        <w:rPr>
          <w:rFonts w:ascii="Aptos" w:hAnsi="Aptos" w:cs="Arial"/>
          <w:szCs w:val="18"/>
        </w:rPr>
      </w:pPr>
      <w:r w:rsidRPr="003A2349">
        <w:rPr>
          <w:rFonts w:ascii="Aptos" w:hAnsi="Aptos" w:cs="Arial"/>
          <w:szCs w:val="18"/>
        </w:rPr>
        <w:object w:dxaOrig="9886" w:dyaOrig="7654" w14:anchorId="2A8572FE">
          <v:shape id="_x0000_i1042" type="#_x0000_t75" style="width:492.75pt;height:379.5pt" o:ole="">
            <v:imagedata r:id="rId120" o:title=""/>
          </v:shape>
          <o:OLEObject Type="Embed" ProgID="Excel.Sheet.12" ShapeID="_x0000_i1042" DrawAspect="Content" ObjectID="_1843896807" r:id="rId121"/>
        </w:object>
      </w:r>
    </w:p>
    <w:p w14:paraId="4E634E04" w14:textId="3E558C17" w:rsidR="00867CB0" w:rsidRPr="003A2349" w:rsidRDefault="00867CB0" w:rsidP="00A72982">
      <w:pPr>
        <w:jc w:val="both"/>
        <w:rPr>
          <w:rFonts w:ascii="Aptos" w:hAnsi="Aptos" w:cs="Arial"/>
          <w:szCs w:val="18"/>
        </w:rPr>
      </w:pPr>
    </w:p>
    <w:p w14:paraId="72EC2AD0" w14:textId="7A7971ED" w:rsidR="00867CB0" w:rsidRPr="003A2349" w:rsidRDefault="00867CB0" w:rsidP="00A72982">
      <w:pPr>
        <w:jc w:val="both"/>
        <w:rPr>
          <w:rFonts w:ascii="Aptos" w:hAnsi="Aptos" w:cs="Arial"/>
          <w:szCs w:val="18"/>
        </w:rPr>
      </w:pPr>
    </w:p>
    <w:p w14:paraId="21969243" w14:textId="77777777" w:rsidR="00CE2952" w:rsidRDefault="00CE2952" w:rsidP="00A72982">
      <w:pPr>
        <w:jc w:val="both"/>
        <w:rPr>
          <w:rFonts w:ascii="Aptos" w:hAnsi="Aptos" w:cs="Arial"/>
          <w:szCs w:val="18"/>
        </w:rPr>
      </w:pPr>
    </w:p>
    <w:p w14:paraId="5B4919F4" w14:textId="6716CCDD" w:rsidR="002C4C1E" w:rsidRPr="003A2349" w:rsidRDefault="002C4C1E" w:rsidP="00A72982">
      <w:pPr>
        <w:jc w:val="both"/>
        <w:rPr>
          <w:rFonts w:ascii="Aptos" w:hAnsi="Aptos" w:cs="Arial"/>
          <w:szCs w:val="18"/>
        </w:rPr>
      </w:pPr>
      <w:r w:rsidRPr="003A2349">
        <w:rPr>
          <w:rFonts w:ascii="Aptos" w:hAnsi="Aptos" w:cs="Arial"/>
          <w:szCs w:val="18"/>
        </w:rPr>
        <w:t xml:space="preserve">The notes on pages </w:t>
      </w:r>
      <w:r w:rsidR="00F5396F" w:rsidRPr="00970B1F">
        <w:rPr>
          <w:rFonts w:ascii="Aptos" w:hAnsi="Aptos" w:cs="Arial"/>
          <w:szCs w:val="18"/>
        </w:rPr>
        <w:t>4</w:t>
      </w:r>
      <w:r w:rsidR="00970B1F" w:rsidRPr="00970B1F">
        <w:rPr>
          <w:rFonts w:ascii="Aptos" w:hAnsi="Aptos" w:cs="Arial"/>
          <w:szCs w:val="18"/>
        </w:rPr>
        <w:t>7</w:t>
      </w:r>
      <w:r w:rsidR="00AC1624" w:rsidRPr="00970B1F">
        <w:rPr>
          <w:rFonts w:ascii="Aptos" w:hAnsi="Aptos" w:cs="Arial"/>
          <w:szCs w:val="18"/>
        </w:rPr>
        <w:t xml:space="preserve"> to </w:t>
      </w:r>
      <w:r w:rsidR="00AB4B31" w:rsidRPr="00970B1F">
        <w:rPr>
          <w:rFonts w:ascii="Aptos" w:hAnsi="Aptos" w:cs="Arial"/>
          <w:szCs w:val="18"/>
        </w:rPr>
        <w:t>12</w:t>
      </w:r>
      <w:r w:rsidR="00B51019">
        <w:rPr>
          <w:rFonts w:ascii="Aptos" w:hAnsi="Aptos" w:cs="Arial"/>
          <w:szCs w:val="18"/>
        </w:rPr>
        <w:t>5</w:t>
      </w:r>
      <w:r w:rsidRPr="003A2349">
        <w:rPr>
          <w:rFonts w:ascii="Aptos" w:hAnsi="Aptos" w:cs="Arial"/>
          <w:szCs w:val="18"/>
        </w:rPr>
        <w:t xml:space="preserve"> form part of the financial statements</w:t>
      </w:r>
      <w:r w:rsidR="008156E7" w:rsidRPr="003A2349">
        <w:rPr>
          <w:rFonts w:ascii="Aptos" w:hAnsi="Aptos" w:cs="Arial"/>
          <w:szCs w:val="18"/>
        </w:rPr>
        <w:t>.</w:t>
      </w:r>
    </w:p>
    <w:p w14:paraId="1E7590DE" w14:textId="77777777" w:rsidR="002C4C1E" w:rsidRPr="003A2349" w:rsidRDefault="002C4C1E" w:rsidP="00A72982">
      <w:pPr>
        <w:jc w:val="both"/>
        <w:rPr>
          <w:rFonts w:ascii="Aptos" w:hAnsi="Aptos" w:cs="Arial"/>
          <w:szCs w:val="18"/>
        </w:rPr>
      </w:pPr>
    </w:p>
    <w:p w14:paraId="1F43455B" w14:textId="77777777" w:rsidR="002C4C1E" w:rsidRPr="003A2349" w:rsidRDefault="002C4C1E" w:rsidP="00A72982">
      <w:pPr>
        <w:jc w:val="both"/>
        <w:rPr>
          <w:rFonts w:ascii="Aptos" w:hAnsi="Aptos" w:cs="Arial"/>
          <w:szCs w:val="18"/>
        </w:rPr>
      </w:pPr>
    </w:p>
    <w:p w14:paraId="72C86A14" w14:textId="77777777" w:rsidR="002C4C1E" w:rsidRPr="003A2349" w:rsidRDefault="002C4C1E" w:rsidP="00A72982">
      <w:pPr>
        <w:jc w:val="both"/>
        <w:rPr>
          <w:rFonts w:ascii="Aptos" w:hAnsi="Aptos" w:cs="Arial"/>
          <w:szCs w:val="18"/>
        </w:rPr>
      </w:pPr>
    </w:p>
    <w:p w14:paraId="0D9A800C" w14:textId="77777777" w:rsidR="002C4C1E" w:rsidRPr="003A2349" w:rsidRDefault="002C4C1E" w:rsidP="00A72982">
      <w:pPr>
        <w:jc w:val="both"/>
        <w:rPr>
          <w:rFonts w:ascii="Aptos" w:hAnsi="Aptos" w:cs="Arial"/>
          <w:szCs w:val="18"/>
        </w:rPr>
      </w:pPr>
    </w:p>
    <w:p w14:paraId="7B2F0CB8" w14:textId="77777777" w:rsidR="002C4C1E" w:rsidRPr="003A2349" w:rsidRDefault="002C4C1E" w:rsidP="00A72982">
      <w:pPr>
        <w:jc w:val="both"/>
        <w:rPr>
          <w:rFonts w:ascii="Aptos" w:hAnsi="Aptos" w:cs="Arial"/>
          <w:szCs w:val="18"/>
        </w:rPr>
      </w:pPr>
    </w:p>
    <w:p w14:paraId="5707F02B" w14:textId="77777777" w:rsidR="00DF5DCF" w:rsidRPr="003A2349" w:rsidRDefault="00DF5DCF" w:rsidP="00A72982">
      <w:pPr>
        <w:jc w:val="both"/>
        <w:rPr>
          <w:rFonts w:ascii="Aptos" w:hAnsi="Aptos" w:cs="Arial"/>
          <w:b/>
          <w:bCs/>
          <w:szCs w:val="18"/>
        </w:rPr>
      </w:pPr>
    </w:p>
    <w:p w14:paraId="66958F3D" w14:textId="77777777" w:rsidR="00DF5DCF" w:rsidRPr="003A2349" w:rsidRDefault="00DF5DCF" w:rsidP="00A72982">
      <w:pPr>
        <w:jc w:val="both"/>
        <w:rPr>
          <w:rFonts w:ascii="Aptos" w:hAnsi="Aptos" w:cs="Arial"/>
          <w:b/>
          <w:bCs/>
          <w:szCs w:val="18"/>
        </w:rPr>
      </w:pPr>
    </w:p>
    <w:p w14:paraId="12A50D66" w14:textId="77777777" w:rsidR="00DF5DCF" w:rsidRPr="003A2349" w:rsidRDefault="00DF5DCF" w:rsidP="00A72982">
      <w:pPr>
        <w:jc w:val="both"/>
        <w:rPr>
          <w:rFonts w:ascii="Aptos" w:hAnsi="Aptos" w:cs="Arial"/>
          <w:b/>
          <w:bCs/>
          <w:szCs w:val="18"/>
        </w:rPr>
      </w:pPr>
    </w:p>
    <w:p w14:paraId="14A8AD74" w14:textId="4344571F" w:rsidR="00DF5DCF" w:rsidRPr="003A2349" w:rsidRDefault="00DF5DCF" w:rsidP="00A72982">
      <w:pPr>
        <w:jc w:val="both"/>
        <w:rPr>
          <w:rFonts w:ascii="Aptos" w:hAnsi="Aptos" w:cs="Arial"/>
          <w:b/>
          <w:bCs/>
          <w:szCs w:val="18"/>
        </w:rPr>
      </w:pPr>
    </w:p>
    <w:p w14:paraId="2612E88D" w14:textId="77777777" w:rsidR="00DF5DCF" w:rsidRPr="003A2349" w:rsidRDefault="00DF5DCF" w:rsidP="00A002F6">
      <w:pPr>
        <w:rPr>
          <w:rFonts w:ascii="Aptos" w:hAnsi="Aptos" w:cs="Arial"/>
          <w:b/>
          <w:bCs/>
          <w:szCs w:val="18"/>
        </w:rPr>
      </w:pPr>
    </w:p>
    <w:p w14:paraId="7189CDAB" w14:textId="77777777" w:rsidR="000D5EE3" w:rsidRPr="003A2349" w:rsidRDefault="000D5EE3" w:rsidP="00A72982">
      <w:pPr>
        <w:jc w:val="both"/>
        <w:rPr>
          <w:rFonts w:ascii="Aptos" w:hAnsi="Aptos" w:cs="Arial"/>
          <w:b/>
          <w:bCs/>
          <w:sz w:val="24"/>
          <w:szCs w:val="24"/>
        </w:rPr>
      </w:pPr>
    </w:p>
    <w:p w14:paraId="3E701F8C" w14:textId="1DFCAF1F" w:rsidR="002C4C1E" w:rsidRPr="003A2349" w:rsidRDefault="004D44C3" w:rsidP="00A72982">
      <w:pPr>
        <w:jc w:val="both"/>
        <w:rPr>
          <w:rFonts w:ascii="Aptos" w:hAnsi="Aptos" w:cs="Arial"/>
          <w:b/>
          <w:bCs/>
          <w:sz w:val="24"/>
          <w:szCs w:val="24"/>
        </w:rPr>
      </w:pPr>
      <w:r>
        <w:rPr>
          <w:rFonts w:ascii="Aptos" w:hAnsi="Aptos" w:cs="Arial"/>
          <w:b/>
          <w:bCs/>
          <w:sz w:val="24"/>
          <w:szCs w:val="24"/>
        </w:rPr>
        <w:t>Jon Matthews</w:t>
      </w:r>
      <w:r w:rsidR="00D90CF9">
        <w:rPr>
          <w:rFonts w:ascii="Aptos" w:hAnsi="Aptos" w:cs="Arial"/>
          <w:b/>
          <w:bCs/>
          <w:sz w:val="24"/>
          <w:szCs w:val="24"/>
        </w:rPr>
        <w:t xml:space="preserve"> FCMA, CGMA</w:t>
      </w:r>
    </w:p>
    <w:p w14:paraId="6E770BC8" w14:textId="77777777" w:rsidR="002C4C1E" w:rsidRPr="003A2349" w:rsidRDefault="002C4C1E" w:rsidP="00A72982">
      <w:pPr>
        <w:jc w:val="both"/>
        <w:rPr>
          <w:rFonts w:ascii="Aptos" w:hAnsi="Aptos" w:cs="Arial"/>
          <w:sz w:val="24"/>
          <w:szCs w:val="24"/>
        </w:rPr>
      </w:pPr>
    </w:p>
    <w:p w14:paraId="680BF443" w14:textId="3F923F4E" w:rsidR="002C4C1E" w:rsidRDefault="004D44C3" w:rsidP="00A002F6">
      <w:pPr>
        <w:rPr>
          <w:rFonts w:ascii="Aptos" w:hAnsi="Aptos" w:cs="Arial"/>
          <w:b/>
          <w:bCs/>
          <w:sz w:val="24"/>
          <w:szCs w:val="24"/>
        </w:rPr>
      </w:pPr>
      <w:r>
        <w:rPr>
          <w:rFonts w:ascii="Aptos" w:hAnsi="Aptos" w:cs="Arial"/>
          <w:b/>
          <w:bCs/>
          <w:sz w:val="24"/>
          <w:szCs w:val="24"/>
        </w:rPr>
        <w:t>Executive Director Finance, Strategy and Transformation</w:t>
      </w:r>
    </w:p>
    <w:p w14:paraId="578551C1" w14:textId="77777777" w:rsidR="00A32A8F" w:rsidRDefault="00A32A8F" w:rsidP="00A002F6">
      <w:pPr>
        <w:rPr>
          <w:rFonts w:ascii="Aptos" w:hAnsi="Aptos" w:cs="Arial"/>
          <w:b/>
          <w:bCs/>
          <w:sz w:val="24"/>
          <w:szCs w:val="24"/>
        </w:rPr>
      </w:pPr>
    </w:p>
    <w:p w14:paraId="4220B4C6" w14:textId="262C6DCD" w:rsidR="00A32A8F" w:rsidRPr="003A2349" w:rsidRDefault="00A32A8F" w:rsidP="00A002F6">
      <w:pPr>
        <w:rPr>
          <w:rFonts w:ascii="Aptos" w:hAnsi="Aptos" w:cs="Arial"/>
          <w:b/>
          <w:bCs/>
          <w:sz w:val="24"/>
          <w:szCs w:val="24"/>
        </w:rPr>
      </w:pPr>
      <w:r>
        <w:rPr>
          <w:rFonts w:ascii="Aptos" w:hAnsi="Aptos" w:cs="Arial"/>
          <w:b/>
          <w:bCs/>
          <w:sz w:val="24"/>
          <w:szCs w:val="24"/>
        </w:rPr>
        <w:t>30 September 2026</w:t>
      </w:r>
    </w:p>
    <w:p w14:paraId="07183B24" w14:textId="77777777" w:rsidR="00A002F6" w:rsidRPr="003A2349" w:rsidRDefault="00A002F6" w:rsidP="00A002F6">
      <w:pPr>
        <w:rPr>
          <w:rFonts w:ascii="Aptos" w:hAnsi="Aptos" w:cs="Arial"/>
          <w:b/>
          <w:bCs/>
          <w:szCs w:val="18"/>
        </w:rPr>
      </w:pPr>
    </w:p>
    <w:p w14:paraId="3E7B8A55" w14:textId="77777777" w:rsidR="000D5EE3" w:rsidRPr="003A2349" w:rsidRDefault="000D5EE3" w:rsidP="00896DC7">
      <w:pPr>
        <w:jc w:val="both"/>
        <w:rPr>
          <w:rFonts w:ascii="Aptos" w:hAnsi="Aptos" w:cs="Arial"/>
          <w:szCs w:val="18"/>
        </w:rPr>
      </w:pPr>
    </w:p>
    <w:p w14:paraId="495EAADE" w14:textId="6893586B" w:rsidR="00C64297" w:rsidRPr="0063571B" w:rsidRDefault="002C4C1E" w:rsidP="00896DC7">
      <w:pPr>
        <w:jc w:val="both"/>
        <w:rPr>
          <w:rFonts w:ascii="Aptos" w:hAnsi="Aptos" w:cs="Arial"/>
          <w:szCs w:val="18"/>
        </w:rPr>
      </w:pPr>
      <w:r w:rsidRPr="0063571B">
        <w:rPr>
          <w:rFonts w:ascii="Aptos" w:hAnsi="Aptos" w:cs="Arial"/>
          <w:szCs w:val="18"/>
        </w:rPr>
        <w:t>The unaudited Annual Accounts were issued on</w:t>
      </w:r>
      <w:r w:rsidR="00FE705F" w:rsidRPr="0063571B">
        <w:rPr>
          <w:rFonts w:ascii="Aptos" w:hAnsi="Aptos" w:cs="Arial"/>
          <w:szCs w:val="18"/>
        </w:rPr>
        <w:t xml:space="preserve"> </w:t>
      </w:r>
      <w:r w:rsidR="004D44C3">
        <w:rPr>
          <w:rFonts w:ascii="Aptos" w:hAnsi="Aptos" w:cs="Arial"/>
          <w:szCs w:val="18"/>
        </w:rPr>
        <w:t>30</w:t>
      </w:r>
      <w:r w:rsidR="00FE705F" w:rsidRPr="0063571B">
        <w:rPr>
          <w:rFonts w:ascii="Aptos" w:hAnsi="Aptos" w:cs="Arial"/>
          <w:szCs w:val="18"/>
        </w:rPr>
        <w:t xml:space="preserve"> J</w:t>
      </w:r>
      <w:r w:rsidRPr="0063571B">
        <w:rPr>
          <w:rFonts w:ascii="Aptos" w:hAnsi="Aptos" w:cs="Arial"/>
          <w:szCs w:val="18"/>
        </w:rPr>
        <w:t>u</w:t>
      </w:r>
      <w:r w:rsidR="002D62D4" w:rsidRPr="0063571B">
        <w:rPr>
          <w:rFonts w:ascii="Aptos" w:hAnsi="Aptos" w:cs="Arial"/>
          <w:szCs w:val="18"/>
        </w:rPr>
        <w:t>ne</w:t>
      </w:r>
      <w:r w:rsidRPr="0063571B">
        <w:rPr>
          <w:rFonts w:ascii="Aptos" w:hAnsi="Aptos" w:cs="Arial"/>
          <w:szCs w:val="18"/>
        </w:rPr>
        <w:t xml:space="preserve"> </w:t>
      </w:r>
      <w:proofErr w:type="gramStart"/>
      <w:r w:rsidRPr="0063571B">
        <w:rPr>
          <w:rFonts w:ascii="Aptos" w:hAnsi="Aptos" w:cs="Arial"/>
          <w:szCs w:val="18"/>
        </w:rPr>
        <w:t>20</w:t>
      </w:r>
      <w:r w:rsidR="00054235" w:rsidRPr="0063571B">
        <w:rPr>
          <w:rFonts w:ascii="Aptos" w:hAnsi="Aptos" w:cs="Arial"/>
          <w:szCs w:val="18"/>
        </w:rPr>
        <w:t>2</w:t>
      </w:r>
      <w:r w:rsidR="004D44C3">
        <w:rPr>
          <w:rFonts w:ascii="Aptos" w:hAnsi="Aptos" w:cs="Arial"/>
          <w:szCs w:val="18"/>
        </w:rPr>
        <w:t>6</w:t>
      </w:r>
      <w:proofErr w:type="gramEnd"/>
      <w:r w:rsidR="007C204C" w:rsidRPr="0063571B">
        <w:rPr>
          <w:rFonts w:ascii="Aptos" w:hAnsi="Aptos" w:cs="Arial"/>
          <w:szCs w:val="18"/>
        </w:rPr>
        <w:t xml:space="preserve"> and the audited Annual Accounts were authorised for </w:t>
      </w:r>
      <w:r w:rsidR="00832748" w:rsidRPr="0063571B">
        <w:rPr>
          <w:rFonts w:ascii="Aptos" w:hAnsi="Aptos" w:cs="Arial"/>
          <w:szCs w:val="18"/>
        </w:rPr>
        <w:t>issue by</w:t>
      </w:r>
      <w:r w:rsidR="00A65B77" w:rsidRPr="0063571B">
        <w:rPr>
          <w:rFonts w:ascii="Aptos" w:hAnsi="Aptos" w:cs="Arial"/>
          <w:szCs w:val="18"/>
        </w:rPr>
        <w:t xml:space="preserve"> </w:t>
      </w:r>
      <w:r w:rsidR="00970B1F" w:rsidRPr="00970B1F">
        <w:rPr>
          <w:rFonts w:ascii="Aptos" w:hAnsi="Aptos" w:cs="Arial"/>
          <w:szCs w:val="18"/>
        </w:rPr>
        <w:t xml:space="preserve">Jon Matthews </w:t>
      </w:r>
      <w:r w:rsidR="00970B1F" w:rsidRPr="00970B1F">
        <w:rPr>
          <w:rFonts w:ascii="Aptos" w:hAnsi="Aptos"/>
          <w:szCs w:val="18"/>
        </w:rPr>
        <w:t>FCMA, CGMA</w:t>
      </w:r>
      <w:r w:rsidR="007C204C" w:rsidRPr="00970B1F">
        <w:rPr>
          <w:rFonts w:ascii="Aptos" w:hAnsi="Aptos" w:cs="Arial"/>
          <w:szCs w:val="18"/>
        </w:rPr>
        <w:t>,</w:t>
      </w:r>
      <w:r w:rsidR="004D44C3" w:rsidRPr="00970B1F">
        <w:rPr>
          <w:rFonts w:ascii="Aptos" w:hAnsi="Aptos" w:cs="Arial"/>
          <w:szCs w:val="18"/>
        </w:rPr>
        <w:t xml:space="preserve"> Executive </w:t>
      </w:r>
      <w:proofErr w:type="gramStart"/>
      <w:r w:rsidR="004D44C3" w:rsidRPr="00970B1F">
        <w:rPr>
          <w:rFonts w:ascii="Aptos" w:hAnsi="Aptos" w:cs="Arial"/>
          <w:szCs w:val="18"/>
        </w:rPr>
        <w:t>Director  Finance</w:t>
      </w:r>
      <w:proofErr w:type="gramEnd"/>
      <w:r w:rsidR="004D44C3" w:rsidRPr="00970B1F">
        <w:rPr>
          <w:rFonts w:ascii="Aptos" w:hAnsi="Aptos" w:cs="Arial"/>
          <w:szCs w:val="18"/>
        </w:rPr>
        <w:t>, Strategy and Transformation</w:t>
      </w:r>
      <w:r w:rsidR="007C204C" w:rsidRPr="00970B1F">
        <w:rPr>
          <w:rFonts w:ascii="Aptos" w:hAnsi="Aptos" w:cs="Arial"/>
          <w:szCs w:val="18"/>
        </w:rPr>
        <w:t>, on</w:t>
      </w:r>
      <w:r w:rsidR="00015EA5" w:rsidRPr="00970B1F">
        <w:rPr>
          <w:rFonts w:ascii="Aptos" w:hAnsi="Aptos" w:cs="Arial"/>
          <w:szCs w:val="18"/>
        </w:rPr>
        <w:t xml:space="preserve"> </w:t>
      </w:r>
      <w:r w:rsidR="00970B1F" w:rsidRPr="00970B1F">
        <w:rPr>
          <w:rFonts w:ascii="Aptos" w:hAnsi="Aptos" w:cs="Arial"/>
          <w:szCs w:val="18"/>
        </w:rPr>
        <w:t>30</w:t>
      </w:r>
      <w:r w:rsidR="00015EA5" w:rsidRPr="00970B1F">
        <w:rPr>
          <w:rFonts w:ascii="Aptos" w:hAnsi="Aptos" w:cs="Arial"/>
          <w:szCs w:val="18"/>
        </w:rPr>
        <w:t xml:space="preserve"> September 202</w:t>
      </w:r>
      <w:r w:rsidR="00F35774" w:rsidRPr="00970B1F">
        <w:rPr>
          <w:rFonts w:ascii="Aptos" w:hAnsi="Aptos" w:cs="Arial"/>
          <w:szCs w:val="18"/>
        </w:rPr>
        <w:t>6</w:t>
      </w:r>
      <w:r w:rsidR="00D817A4" w:rsidRPr="00970B1F">
        <w:rPr>
          <w:rFonts w:ascii="Aptos" w:hAnsi="Aptos" w:cs="Arial"/>
          <w:szCs w:val="18"/>
        </w:rPr>
        <w:t>.</w:t>
      </w:r>
    </w:p>
    <w:p w14:paraId="5A16E5B0" w14:textId="1E909F36" w:rsidR="00714922" w:rsidRPr="003A2349" w:rsidRDefault="00714922">
      <w:pPr>
        <w:rPr>
          <w:rFonts w:ascii="Aptos" w:hAnsi="Aptos"/>
        </w:rPr>
      </w:pPr>
      <w:bookmarkStart w:id="73" w:name="_Toc74042431"/>
      <w:r w:rsidRPr="003A2349">
        <w:rPr>
          <w:rFonts w:ascii="Aptos" w:hAnsi="Aptos"/>
        </w:rPr>
        <w:br w:type="page"/>
      </w:r>
    </w:p>
    <w:p w14:paraId="1EACE454" w14:textId="1B4E6948" w:rsidR="002C4C1E" w:rsidRPr="001435D3" w:rsidRDefault="002C4C1E" w:rsidP="000028A6">
      <w:pPr>
        <w:pStyle w:val="Heading1"/>
        <w:jc w:val="right"/>
        <w:rPr>
          <w:rFonts w:ascii="Aptos" w:hAnsi="Aptos"/>
          <w:color w:val="B117B1"/>
          <w:sz w:val="36"/>
          <w:szCs w:val="36"/>
        </w:rPr>
      </w:pPr>
      <w:bookmarkStart w:id="74" w:name="_Toc138404684"/>
      <w:bookmarkStart w:id="75" w:name="_Toc138408928"/>
      <w:bookmarkStart w:id="76" w:name="_Toc138412431"/>
      <w:bookmarkStart w:id="77" w:name="_Toc138412924"/>
      <w:bookmarkStart w:id="78" w:name="_Toc146698456"/>
      <w:bookmarkStart w:id="79" w:name="_Toc146823466"/>
      <w:bookmarkStart w:id="80" w:name="_Toc233115421"/>
      <w:r w:rsidRPr="001435D3">
        <w:rPr>
          <w:rFonts w:ascii="Aptos" w:hAnsi="Aptos"/>
          <w:color w:val="B117B1"/>
          <w:sz w:val="36"/>
          <w:szCs w:val="36"/>
        </w:rPr>
        <w:lastRenderedPageBreak/>
        <w:t>Cash Flow Statement</w:t>
      </w:r>
      <w:bookmarkEnd w:id="73"/>
      <w:bookmarkEnd w:id="74"/>
      <w:bookmarkEnd w:id="75"/>
      <w:bookmarkEnd w:id="76"/>
      <w:bookmarkEnd w:id="77"/>
      <w:bookmarkEnd w:id="78"/>
      <w:bookmarkEnd w:id="79"/>
      <w:bookmarkEnd w:id="80"/>
      <w:r w:rsidRPr="001435D3">
        <w:rPr>
          <w:rFonts w:ascii="Aptos" w:hAnsi="Aptos"/>
          <w:color w:val="B117B1"/>
          <w:sz w:val="36"/>
          <w:szCs w:val="36"/>
        </w:rPr>
        <w:t xml:space="preserve"> </w:t>
      </w:r>
    </w:p>
    <w:p w14:paraId="69C033DE" w14:textId="77777777" w:rsidR="002C4C1E" w:rsidRPr="003A2349" w:rsidRDefault="002C4C1E" w:rsidP="00A72982">
      <w:pPr>
        <w:jc w:val="both"/>
        <w:rPr>
          <w:rFonts w:ascii="Aptos" w:hAnsi="Aptos" w:cs="Arial"/>
          <w:sz w:val="24"/>
          <w:szCs w:val="24"/>
        </w:rPr>
      </w:pPr>
    </w:p>
    <w:p w14:paraId="0D92C52F" w14:textId="57CBB7D9" w:rsidR="002C4C1E" w:rsidRPr="003A2349" w:rsidRDefault="002C4C1E" w:rsidP="00A72982">
      <w:pPr>
        <w:jc w:val="both"/>
        <w:rPr>
          <w:rFonts w:ascii="Aptos" w:hAnsi="Aptos" w:cs="Arial"/>
          <w:szCs w:val="18"/>
        </w:rPr>
      </w:pPr>
      <w:r w:rsidRPr="003A2349">
        <w:rPr>
          <w:rFonts w:ascii="Aptos" w:hAnsi="Aptos" w:cs="Arial"/>
          <w:szCs w:val="18"/>
        </w:rPr>
        <w:t xml:space="preserve">The Cash Flow statement shows the changes in cash and cash equivalents of the </w:t>
      </w:r>
      <w:r w:rsidR="0020170B" w:rsidRPr="003A2349">
        <w:rPr>
          <w:rFonts w:ascii="Aptos" w:hAnsi="Aptos" w:cs="Arial"/>
          <w:szCs w:val="18"/>
        </w:rPr>
        <w:t>Council</w:t>
      </w:r>
      <w:r w:rsidR="00D51DC9" w:rsidRPr="003A2349">
        <w:rPr>
          <w:rFonts w:ascii="Aptos" w:hAnsi="Aptos" w:cs="Arial"/>
          <w:szCs w:val="18"/>
        </w:rPr>
        <w:t xml:space="preserve"> and its Group</w:t>
      </w:r>
      <w:r w:rsidRPr="003A2349">
        <w:rPr>
          <w:rFonts w:ascii="Aptos" w:hAnsi="Aptos" w:cs="Arial"/>
          <w:szCs w:val="18"/>
        </w:rPr>
        <w:t xml:space="preserve"> during the financial year.  The statement shows how the </w:t>
      </w:r>
      <w:r w:rsidR="0020170B" w:rsidRPr="003A2349">
        <w:rPr>
          <w:rFonts w:ascii="Aptos" w:hAnsi="Aptos" w:cs="Arial"/>
          <w:szCs w:val="18"/>
        </w:rPr>
        <w:t>Council</w:t>
      </w:r>
      <w:r w:rsidRPr="003A2349">
        <w:rPr>
          <w:rFonts w:ascii="Aptos" w:hAnsi="Aptos" w:cs="Arial"/>
          <w:szCs w:val="18"/>
        </w:rPr>
        <w:t xml:space="preserve"> generates and uses cash and cash equivalents by classifying cash flows as operating, investing and financing activities.  The amount of cash flows arising from operating activities is a key indicator of the extent to which the operations of the </w:t>
      </w:r>
      <w:r w:rsidR="0020170B" w:rsidRPr="003A2349">
        <w:rPr>
          <w:rFonts w:ascii="Aptos" w:hAnsi="Aptos" w:cs="Arial"/>
          <w:szCs w:val="18"/>
        </w:rPr>
        <w:t>Council</w:t>
      </w:r>
      <w:r w:rsidRPr="003A2349">
        <w:rPr>
          <w:rFonts w:ascii="Aptos" w:hAnsi="Aptos" w:cs="Arial"/>
          <w:szCs w:val="18"/>
        </w:rPr>
        <w:t xml:space="preserve"> are funded by way of taxation and grant income or from the recipients of services provided by the </w:t>
      </w:r>
      <w:r w:rsidR="0020170B" w:rsidRPr="003A2349">
        <w:rPr>
          <w:rFonts w:ascii="Aptos" w:hAnsi="Aptos" w:cs="Arial"/>
          <w:szCs w:val="18"/>
        </w:rPr>
        <w:t>Council</w:t>
      </w:r>
      <w:r w:rsidRPr="003A2349">
        <w:rPr>
          <w:rFonts w:ascii="Aptos" w:hAnsi="Aptos" w:cs="Arial"/>
          <w:szCs w:val="18"/>
        </w:rPr>
        <w:t xml:space="preserve">. Investing activities represent the extent to which cash outflows have been made for resources which are intended to contribute to the </w:t>
      </w:r>
      <w:r w:rsidR="0020170B" w:rsidRPr="003A2349">
        <w:rPr>
          <w:rFonts w:ascii="Aptos" w:hAnsi="Aptos" w:cs="Arial"/>
          <w:szCs w:val="18"/>
        </w:rPr>
        <w:t>Council</w:t>
      </w:r>
      <w:r w:rsidRPr="003A2349">
        <w:rPr>
          <w:rFonts w:ascii="Aptos" w:hAnsi="Aptos" w:cs="Arial"/>
          <w:szCs w:val="18"/>
        </w:rPr>
        <w:t xml:space="preserve">'s future service delivery.  Cash flows arising from financing activities are useful in predicting claims on the future cash flows by providers of finance (i.e. borrowing) to the </w:t>
      </w:r>
      <w:r w:rsidR="0020170B" w:rsidRPr="003A2349">
        <w:rPr>
          <w:rFonts w:ascii="Aptos" w:hAnsi="Aptos" w:cs="Arial"/>
          <w:szCs w:val="18"/>
        </w:rPr>
        <w:t>Council</w:t>
      </w:r>
      <w:r w:rsidRPr="003A2349">
        <w:rPr>
          <w:rFonts w:ascii="Aptos" w:hAnsi="Aptos" w:cs="Arial"/>
          <w:szCs w:val="18"/>
        </w:rPr>
        <w:t>.</w:t>
      </w:r>
    </w:p>
    <w:p w14:paraId="52A36760" w14:textId="77777777" w:rsidR="002C4C1E" w:rsidRPr="003A2349" w:rsidRDefault="002C4C1E" w:rsidP="00A72982">
      <w:pPr>
        <w:jc w:val="both"/>
        <w:rPr>
          <w:rFonts w:ascii="Aptos" w:hAnsi="Aptos" w:cs="Arial"/>
          <w:szCs w:val="18"/>
        </w:rPr>
      </w:pPr>
    </w:p>
    <w:p w14:paraId="553EC610" w14:textId="139AD591" w:rsidR="002D53C2" w:rsidRPr="003A2349" w:rsidRDefault="002D53C2" w:rsidP="00A72982">
      <w:pPr>
        <w:jc w:val="both"/>
        <w:rPr>
          <w:rFonts w:ascii="Aptos" w:hAnsi="Aptos" w:cs="Arial"/>
          <w:szCs w:val="18"/>
        </w:rPr>
      </w:pPr>
    </w:p>
    <w:bookmarkStart w:id="81" w:name="_MON_1779978632"/>
    <w:bookmarkEnd w:id="81"/>
    <w:p w14:paraId="0C3A7DFB" w14:textId="4D5B9DDA" w:rsidR="002D53C2" w:rsidRPr="003A2349" w:rsidRDefault="00952092" w:rsidP="00A72982">
      <w:pPr>
        <w:jc w:val="both"/>
        <w:rPr>
          <w:rFonts w:ascii="Aptos" w:hAnsi="Aptos" w:cs="Arial"/>
          <w:szCs w:val="18"/>
        </w:rPr>
      </w:pPr>
      <w:r w:rsidRPr="003A2349">
        <w:rPr>
          <w:rFonts w:ascii="Aptos" w:hAnsi="Aptos" w:cs="Arial"/>
          <w:szCs w:val="18"/>
        </w:rPr>
        <w:object w:dxaOrig="9837" w:dyaOrig="11369" w14:anchorId="0A4DDD2A">
          <v:shape id="_x0000_i1043" type="#_x0000_t75" style="width:498pt;height:564.75pt" o:ole="">
            <v:imagedata r:id="rId122" o:title=""/>
          </v:shape>
          <o:OLEObject Type="Embed" ProgID="Excel.Sheet.12" ShapeID="_x0000_i1043" DrawAspect="Content" ObjectID="_1843896808" r:id="rId123"/>
        </w:object>
      </w:r>
    </w:p>
    <w:p w14:paraId="5B6A0596" w14:textId="77777777" w:rsidR="002D53C2" w:rsidRPr="003A2349" w:rsidRDefault="002D53C2" w:rsidP="00A72982">
      <w:pPr>
        <w:jc w:val="both"/>
        <w:rPr>
          <w:rFonts w:ascii="Aptos" w:hAnsi="Aptos" w:cs="Arial"/>
          <w:szCs w:val="18"/>
        </w:rPr>
      </w:pPr>
    </w:p>
    <w:p w14:paraId="799E0871" w14:textId="77777777" w:rsidR="002C4C1E" w:rsidRDefault="002C4C1E" w:rsidP="00A72982">
      <w:pPr>
        <w:jc w:val="both"/>
        <w:rPr>
          <w:rFonts w:ascii="Aptos" w:hAnsi="Aptos" w:cs="Arial"/>
          <w:szCs w:val="18"/>
        </w:rPr>
      </w:pPr>
    </w:p>
    <w:p w14:paraId="3323E121" w14:textId="43BF2B79" w:rsidR="00B1506D" w:rsidRPr="001435D3" w:rsidRDefault="00A12B7E" w:rsidP="001435D3">
      <w:pPr>
        <w:pStyle w:val="Heading1"/>
        <w:jc w:val="right"/>
        <w:rPr>
          <w:rFonts w:ascii="Aptos" w:hAnsi="Aptos"/>
          <w:color w:val="B117B1"/>
          <w:sz w:val="36"/>
          <w:szCs w:val="36"/>
        </w:rPr>
      </w:pPr>
      <w:bookmarkStart w:id="82" w:name="_Toc74042432"/>
      <w:bookmarkStart w:id="83" w:name="_Toc138404685"/>
      <w:bookmarkStart w:id="84" w:name="_Toc138408929"/>
      <w:bookmarkStart w:id="85" w:name="_Toc138412432"/>
      <w:bookmarkStart w:id="86" w:name="_Toc138412925"/>
      <w:bookmarkStart w:id="87" w:name="_Toc146698457"/>
      <w:bookmarkStart w:id="88" w:name="_Toc146823467"/>
      <w:bookmarkStart w:id="89" w:name="_Toc233115422"/>
      <w:r w:rsidRPr="001435D3">
        <w:rPr>
          <w:rFonts w:ascii="Aptos" w:hAnsi="Aptos"/>
          <w:color w:val="B117B1"/>
          <w:sz w:val="36"/>
          <w:szCs w:val="36"/>
        </w:rPr>
        <w:lastRenderedPageBreak/>
        <w:t>Notes to the Accounts</w:t>
      </w:r>
      <w:bookmarkStart w:id="90" w:name="_Toc74042433"/>
      <w:bookmarkStart w:id="91" w:name="_Toc138404686"/>
      <w:bookmarkStart w:id="92" w:name="_Toc138408930"/>
      <w:bookmarkStart w:id="93" w:name="_Toc138412433"/>
      <w:bookmarkStart w:id="94" w:name="_Toc138412926"/>
      <w:bookmarkStart w:id="95" w:name="_Toc146698458"/>
      <w:bookmarkStart w:id="96" w:name="_Toc146823468"/>
      <w:bookmarkEnd w:id="82"/>
      <w:bookmarkEnd w:id="83"/>
      <w:bookmarkEnd w:id="84"/>
      <w:bookmarkEnd w:id="85"/>
      <w:bookmarkEnd w:id="86"/>
      <w:bookmarkEnd w:id="87"/>
      <w:bookmarkEnd w:id="88"/>
      <w:bookmarkEnd w:id="89"/>
    </w:p>
    <w:p w14:paraId="7109D5D6" w14:textId="77777777" w:rsidR="004F4837" w:rsidRDefault="004F4837" w:rsidP="00B1506D">
      <w:pPr>
        <w:rPr>
          <w:rFonts w:ascii="Aptos" w:eastAsia="Calibri" w:hAnsi="Aptos"/>
          <w:lang w:eastAsia="en-US"/>
        </w:rPr>
      </w:pPr>
    </w:p>
    <w:p w14:paraId="0E7840D0" w14:textId="2E1120B5" w:rsidR="00B1506D" w:rsidRPr="0063571B" w:rsidRDefault="004F4837" w:rsidP="00B1506D">
      <w:pPr>
        <w:rPr>
          <w:rFonts w:ascii="Aptos" w:eastAsia="Calibri" w:hAnsi="Aptos"/>
          <w:lang w:eastAsia="en-US"/>
        </w:rPr>
      </w:pPr>
      <w:r w:rsidRPr="0063571B">
        <w:rPr>
          <w:rFonts w:ascii="Aptos" w:eastAsia="Calibri" w:hAnsi="Aptos"/>
          <w:lang w:eastAsia="en-US"/>
        </w:rPr>
        <w:t>Notes to the accounts, particularly from Note 8 onwards, are related to the Council only and does not cover group activities.</w:t>
      </w:r>
    </w:p>
    <w:p w14:paraId="6F176F81" w14:textId="77777777" w:rsidR="004F4837" w:rsidRPr="003A2349" w:rsidRDefault="004F4837" w:rsidP="00B1506D">
      <w:pPr>
        <w:rPr>
          <w:rFonts w:ascii="Aptos" w:eastAsia="Calibri" w:hAnsi="Aptos"/>
          <w:lang w:eastAsia="en-US"/>
        </w:rPr>
      </w:pPr>
    </w:p>
    <w:p w14:paraId="057E409C" w14:textId="7CF737C8" w:rsidR="00A12B7E" w:rsidRDefault="00A12B7E" w:rsidP="00495335">
      <w:pPr>
        <w:pStyle w:val="Heading1"/>
        <w:rPr>
          <w:rFonts w:ascii="Aptos" w:eastAsia="Calibri" w:hAnsi="Aptos"/>
          <w:sz w:val="24"/>
          <w:szCs w:val="24"/>
          <w:lang w:eastAsia="en-US"/>
        </w:rPr>
      </w:pPr>
      <w:bookmarkStart w:id="97" w:name="_Toc233115423"/>
      <w:r w:rsidRPr="003A2349">
        <w:rPr>
          <w:rFonts w:ascii="Aptos" w:eastAsia="Calibri" w:hAnsi="Aptos"/>
          <w:sz w:val="24"/>
          <w:szCs w:val="24"/>
          <w:lang w:eastAsia="en-US"/>
        </w:rPr>
        <w:t>Note 1 Accounting Policies</w:t>
      </w:r>
      <w:bookmarkEnd w:id="90"/>
      <w:bookmarkEnd w:id="91"/>
      <w:bookmarkEnd w:id="92"/>
      <w:bookmarkEnd w:id="93"/>
      <w:bookmarkEnd w:id="94"/>
      <w:bookmarkEnd w:id="95"/>
      <w:bookmarkEnd w:id="96"/>
      <w:bookmarkEnd w:id="97"/>
    </w:p>
    <w:p w14:paraId="534CC2D6" w14:textId="77777777" w:rsidR="00C666E9" w:rsidRPr="00C666E9" w:rsidRDefault="00C666E9" w:rsidP="00C666E9">
      <w:pPr>
        <w:rPr>
          <w:rFonts w:eastAsia="Calibri"/>
          <w:lang w:eastAsia="en-US"/>
        </w:rPr>
      </w:pPr>
    </w:p>
    <w:p w14:paraId="157DBEE3" w14:textId="77777777" w:rsidR="00A12B7E" w:rsidRPr="003A2349" w:rsidRDefault="00A12B7E" w:rsidP="00826455">
      <w:pPr>
        <w:pStyle w:val="ListParagraph"/>
        <w:numPr>
          <w:ilvl w:val="0"/>
          <w:numId w:val="18"/>
        </w:numPr>
        <w:rPr>
          <w:rFonts w:ascii="Aptos" w:hAnsi="Aptos"/>
          <w:b/>
          <w:szCs w:val="18"/>
          <w:lang w:eastAsia="en-US"/>
        </w:rPr>
      </w:pPr>
      <w:r w:rsidRPr="003A2349">
        <w:rPr>
          <w:rFonts w:ascii="Aptos" w:hAnsi="Aptos"/>
          <w:b/>
          <w:szCs w:val="18"/>
          <w:lang w:eastAsia="en-US"/>
        </w:rPr>
        <w:t>General</w:t>
      </w:r>
    </w:p>
    <w:p w14:paraId="1410CE81" w14:textId="36DEFF57" w:rsidR="00A12B7E" w:rsidRPr="003A2349" w:rsidRDefault="00647F8A" w:rsidP="00A72982">
      <w:pPr>
        <w:jc w:val="both"/>
        <w:rPr>
          <w:rFonts w:ascii="Aptos" w:eastAsia="Calibri" w:hAnsi="Aptos" w:cs="Arial"/>
          <w:szCs w:val="18"/>
          <w:lang w:eastAsia="en-US"/>
        </w:rPr>
      </w:pPr>
      <w:r w:rsidRPr="003A2349">
        <w:rPr>
          <w:rFonts w:ascii="Aptos" w:eastAsia="Calibri" w:hAnsi="Aptos" w:cs="Arial"/>
          <w:szCs w:val="18"/>
          <w:lang w:eastAsia="en-US"/>
        </w:rPr>
        <w:t>T</w:t>
      </w:r>
      <w:r w:rsidR="00A12B7E" w:rsidRPr="003A2349">
        <w:rPr>
          <w:rFonts w:ascii="Aptos" w:eastAsia="Calibri" w:hAnsi="Aptos" w:cs="Arial"/>
          <w:szCs w:val="18"/>
          <w:lang w:eastAsia="en-US"/>
        </w:rPr>
        <w:t>he Local Authority Accounts (Scotland) Regulations 2014</w:t>
      </w:r>
      <w:r w:rsidRPr="003A2349">
        <w:rPr>
          <w:rFonts w:ascii="Aptos" w:eastAsia="Calibri" w:hAnsi="Aptos" w:cs="Arial"/>
          <w:szCs w:val="18"/>
          <w:lang w:eastAsia="en-US"/>
        </w:rPr>
        <w:t xml:space="preserve"> require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to prepare an annual statement of accounts</w:t>
      </w:r>
      <w:r w:rsidR="00A12B7E" w:rsidRPr="003A2349">
        <w:rPr>
          <w:rFonts w:ascii="Aptos" w:eastAsia="Calibri" w:hAnsi="Aptos" w:cs="Arial"/>
          <w:szCs w:val="18"/>
          <w:lang w:eastAsia="en-US"/>
        </w:rPr>
        <w:t>.  Section 12 of the Local Government in Scotland Act 2003 requires such accounts to be prepared in accordance with proper accounting practices.</w:t>
      </w:r>
    </w:p>
    <w:p w14:paraId="63CEDBA4" w14:textId="77777777" w:rsidR="00A12B7E" w:rsidRPr="003A2349" w:rsidRDefault="00A12B7E" w:rsidP="00A72982">
      <w:pPr>
        <w:jc w:val="both"/>
        <w:rPr>
          <w:rFonts w:ascii="Aptos" w:eastAsia="Calibri" w:hAnsi="Aptos" w:cs="Arial"/>
          <w:szCs w:val="18"/>
          <w:lang w:eastAsia="en-US"/>
        </w:rPr>
      </w:pPr>
    </w:p>
    <w:p w14:paraId="11CD05F0" w14:textId="4CBA0347"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These practices primarily comprise the Code of Practice on Local Authority Accounting in the United Kingdom </w:t>
      </w:r>
      <w:r w:rsidRPr="00F50B7F">
        <w:rPr>
          <w:rFonts w:ascii="Aptos" w:eastAsia="Calibri" w:hAnsi="Aptos" w:cs="Arial"/>
          <w:szCs w:val="18"/>
          <w:lang w:eastAsia="en-US"/>
        </w:rPr>
        <w:t>20</w:t>
      </w:r>
      <w:r w:rsidR="00F8128F" w:rsidRPr="00F50B7F">
        <w:rPr>
          <w:rFonts w:ascii="Aptos" w:eastAsia="Calibri" w:hAnsi="Aptos" w:cs="Arial"/>
          <w:szCs w:val="18"/>
          <w:lang w:eastAsia="en-US"/>
        </w:rPr>
        <w:t>2</w:t>
      </w:r>
      <w:r w:rsidR="00F50B7F" w:rsidRPr="00F50B7F">
        <w:rPr>
          <w:rFonts w:ascii="Aptos" w:eastAsia="Calibri" w:hAnsi="Aptos" w:cs="Arial"/>
          <w:szCs w:val="18"/>
          <w:lang w:eastAsia="en-US"/>
        </w:rPr>
        <w:t>5</w:t>
      </w:r>
      <w:r w:rsidRPr="00F50B7F">
        <w:rPr>
          <w:rFonts w:ascii="Aptos" w:eastAsia="Calibri" w:hAnsi="Aptos" w:cs="Arial"/>
          <w:szCs w:val="18"/>
          <w:lang w:eastAsia="en-US"/>
        </w:rPr>
        <w:t>/</w:t>
      </w:r>
      <w:r w:rsidR="001A4DA5" w:rsidRPr="00F50B7F">
        <w:rPr>
          <w:rFonts w:ascii="Aptos" w:eastAsia="Calibri" w:hAnsi="Aptos" w:cs="Arial"/>
          <w:szCs w:val="18"/>
          <w:lang w:eastAsia="en-US"/>
        </w:rPr>
        <w:t>2</w:t>
      </w:r>
      <w:r w:rsidR="00F50B7F" w:rsidRPr="00F50B7F">
        <w:rPr>
          <w:rFonts w:ascii="Aptos" w:eastAsia="Calibri" w:hAnsi="Aptos" w:cs="Arial"/>
          <w:szCs w:val="18"/>
          <w:lang w:eastAsia="en-US"/>
        </w:rPr>
        <w:t>6</w:t>
      </w:r>
      <w:r w:rsidRPr="003A2349">
        <w:rPr>
          <w:rFonts w:ascii="Aptos" w:eastAsia="Calibri" w:hAnsi="Aptos" w:cs="Arial"/>
          <w:szCs w:val="18"/>
          <w:lang w:eastAsia="en-US"/>
        </w:rPr>
        <w:t xml:space="preserve">, supported by International Financial Reporting Standards (IFRS).  These are issued jointly by CIPFA and the Local Authority (Scotland) Accounts Advisory Committee (LASAAC) and are designed to give a “true and fair view” of the financial performance of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and its Group.  The Annual Accounts have been prepared on a “going concern” basis.  The accounting convention adopted in the Annual Accounts is principally historic cost, modified by the revaluation of certain categories of non-current and financial assets.</w:t>
      </w:r>
    </w:p>
    <w:p w14:paraId="0169761F" w14:textId="77777777" w:rsidR="00A12B7E" w:rsidRPr="003A2349" w:rsidRDefault="00A12B7E" w:rsidP="00A72982">
      <w:pPr>
        <w:jc w:val="both"/>
        <w:rPr>
          <w:rFonts w:ascii="Aptos" w:eastAsia="Calibri" w:hAnsi="Aptos" w:cs="Arial"/>
          <w:szCs w:val="18"/>
          <w:lang w:eastAsia="en-US"/>
        </w:rPr>
      </w:pPr>
    </w:p>
    <w:p w14:paraId="45E54400"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Accruals of Expenditure and Income</w:t>
      </w:r>
    </w:p>
    <w:p w14:paraId="076E8B72" w14:textId="77777777" w:rsidR="00A12B7E" w:rsidRPr="003A2349" w:rsidRDefault="00A12B7E" w:rsidP="00A72982">
      <w:pPr>
        <w:jc w:val="both"/>
        <w:rPr>
          <w:rFonts w:ascii="Aptos" w:hAnsi="Aptos" w:cs="Arial"/>
          <w:szCs w:val="18"/>
          <w:lang w:eastAsia="en-US"/>
        </w:rPr>
      </w:pPr>
      <w:r w:rsidRPr="003A2349">
        <w:rPr>
          <w:rFonts w:ascii="Aptos" w:hAnsi="Aptos" w:cs="Arial"/>
          <w:szCs w:val="18"/>
          <w:lang w:eastAsia="en-US"/>
        </w:rPr>
        <w:t>Income and Expenditure activities are accounted for in the year in which they take place, not simply when cash payments are made or received.</w:t>
      </w:r>
    </w:p>
    <w:p w14:paraId="36E85261" w14:textId="77777777" w:rsidR="00A12B7E" w:rsidRPr="003A2349" w:rsidRDefault="00A12B7E" w:rsidP="00A72982">
      <w:pPr>
        <w:jc w:val="both"/>
        <w:rPr>
          <w:rFonts w:ascii="Aptos" w:hAnsi="Aptos" w:cs="Arial"/>
          <w:szCs w:val="18"/>
          <w:lang w:eastAsia="en-US"/>
        </w:rPr>
      </w:pPr>
    </w:p>
    <w:p w14:paraId="09AD3566" w14:textId="77777777" w:rsidR="00A12B7E" w:rsidRPr="003A2349" w:rsidRDefault="00A12B7E" w:rsidP="00A72982">
      <w:pPr>
        <w:jc w:val="both"/>
        <w:rPr>
          <w:rFonts w:ascii="Aptos" w:hAnsi="Aptos" w:cs="Arial"/>
          <w:szCs w:val="18"/>
          <w:lang w:eastAsia="en-US"/>
        </w:rPr>
      </w:pPr>
      <w:r w:rsidRPr="003A2349">
        <w:rPr>
          <w:rFonts w:ascii="Aptos" w:hAnsi="Aptos" w:cs="Arial"/>
          <w:szCs w:val="18"/>
          <w:lang w:eastAsia="en-US"/>
        </w:rPr>
        <w:t xml:space="preserve">Where income and expenditure </w:t>
      </w:r>
      <w:proofErr w:type="gramStart"/>
      <w:r w:rsidRPr="003A2349">
        <w:rPr>
          <w:rFonts w:ascii="Aptos" w:hAnsi="Aptos" w:cs="Arial"/>
          <w:szCs w:val="18"/>
          <w:lang w:eastAsia="en-US"/>
        </w:rPr>
        <w:t>has</w:t>
      </w:r>
      <w:proofErr w:type="gramEnd"/>
      <w:r w:rsidRPr="003A2349">
        <w:rPr>
          <w:rFonts w:ascii="Aptos" w:hAnsi="Aptos" w:cs="Arial"/>
          <w:szCs w:val="18"/>
          <w:lang w:eastAsia="en-US"/>
        </w:rPr>
        <w:t xml:space="preserve"> been recognised but cash has not been received or paid, a debtor or creditor for the relevant amount is recorded in the balance sheet. Where the debts may not be settled, the balance of debtors is written down and a charge made to revenue for the income that might not be collected.</w:t>
      </w:r>
    </w:p>
    <w:p w14:paraId="54E63B95" w14:textId="77777777" w:rsidR="00A12B7E" w:rsidRPr="003A2349" w:rsidRDefault="00A12B7E" w:rsidP="00A72982">
      <w:pPr>
        <w:jc w:val="both"/>
        <w:rPr>
          <w:rFonts w:ascii="Aptos" w:hAnsi="Aptos" w:cs="Arial"/>
          <w:szCs w:val="18"/>
          <w:lang w:eastAsia="en-US"/>
        </w:rPr>
      </w:pPr>
    </w:p>
    <w:p w14:paraId="1F889F71" w14:textId="77777777" w:rsidR="00A12B7E" w:rsidRPr="003A2349" w:rsidRDefault="00A12B7E" w:rsidP="00826455">
      <w:pPr>
        <w:numPr>
          <w:ilvl w:val="0"/>
          <w:numId w:val="18"/>
        </w:numPr>
        <w:spacing w:after="200" w:line="276" w:lineRule="auto"/>
        <w:contextualSpacing/>
        <w:jc w:val="both"/>
        <w:rPr>
          <w:rFonts w:ascii="Aptos" w:eastAsia="Calibri" w:hAnsi="Aptos" w:cs="Arial"/>
          <w:szCs w:val="18"/>
          <w:lang w:eastAsia="en-US"/>
        </w:rPr>
      </w:pPr>
      <w:r w:rsidRPr="003A2349">
        <w:rPr>
          <w:rFonts w:ascii="Aptos" w:eastAsia="Calibri" w:hAnsi="Aptos" w:cs="Arial"/>
          <w:b/>
          <w:szCs w:val="18"/>
          <w:lang w:eastAsia="en-US"/>
        </w:rPr>
        <w:t>Bad and Doubtful Debts</w:t>
      </w:r>
    </w:p>
    <w:p w14:paraId="5759837F" w14:textId="5571AC99"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Amounts owed to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are reviewed annually and provision made for possible non-collection of bad or doubtful debts.  All debts greater than 12 months old are provided for in full.  For debt aged between 6 months and 12 months old, other than those relating to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Tax arrears and </w:t>
      </w:r>
      <w:proofErr w:type="gramStart"/>
      <w:r w:rsidRPr="003A2349">
        <w:rPr>
          <w:rFonts w:ascii="Aptos" w:eastAsia="Calibri" w:hAnsi="Aptos" w:cs="Arial"/>
          <w:szCs w:val="18"/>
          <w:lang w:eastAsia="en-US"/>
        </w:rPr>
        <w:t>Non Domestic</w:t>
      </w:r>
      <w:proofErr w:type="gramEnd"/>
      <w:r w:rsidRPr="003A2349">
        <w:rPr>
          <w:rFonts w:ascii="Aptos" w:eastAsia="Calibri" w:hAnsi="Aptos" w:cs="Arial"/>
          <w:szCs w:val="18"/>
          <w:lang w:eastAsia="en-US"/>
        </w:rPr>
        <w:t xml:space="preserve"> Rates collected on behalf of the Scottish Government, provision of 50% is made. No provision is made on debt less than 12 months old relating to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Tax arrears and </w:t>
      </w:r>
      <w:proofErr w:type="gramStart"/>
      <w:r w:rsidRPr="003A2349">
        <w:rPr>
          <w:rFonts w:ascii="Aptos" w:eastAsia="Calibri" w:hAnsi="Aptos" w:cs="Arial"/>
          <w:szCs w:val="18"/>
          <w:lang w:eastAsia="en-US"/>
        </w:rPr>
        <w:t>Non Domestic</w:t>
      </w:r>
      <w:proofErr w:type="gramEnd"/>
      <w:r w:rsidRPr="003A2349">
        <w:rPr>
          <w:rFonts w:ascii="Aptos" w:eastAsia="Calibri" w:hAnsi="Aptos" w:cs="Arial"/>
          <w:szCs w:val="18"/>
          <w:lang w:eastAsia="en-US"/>
        </w:rPr>
        <w:t xml:space="preserve"> Rates collected on behalf of the Scottish Government.</w:t>
      </w:r>
    </w:p>
    <w:p w14:paraId="201689FD" w14:textId="77777777" w:rsidR="00A12B7E" w:rsidRPr="003A2349" w:rsidRDefault="00A12B7E" w:rsidP="00A72982">
      <w:pPr>
        <w:jc w:val="both"/>
        <w:rPr>
          <w:rFonts w:ascii="Aptos" w:hAnsi="Aptos" w:cs="Arial"/>
          <w:szCs w:val="18"/>
          <w:lang w:eastAsia="en-US"/>
        </w:rPr>
      </w:pPr>
    </w:p>
    <w:p w14:paraId="1BB86323"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Borrowing Costs</w:t>
      </w:r>
    </w:p>
    <w:p w14:paraId="0BC00059" w14:textId="1C865C0C" w:rsidR="00A12B7E" w:rsidRPr="003A2349" w:rsidRDefault="00A12B7E" w:rsidP="00A72982">
      <w:pPr>
        <w:spacing w:after="200" w:line="276" w:lineRule="auto"/>
        <w:jc w:val="both"/>
        <w:rPr>
          <w:rFonts w:ascii="Aptos" w:eastAsia="Calibri" w:hAnsi="Aptos" w:cs="Arial"/>
          <w:szCs w:val="18"/>
          <w:lang w:eastAsia="en-US"/>
        </w:rPr>
      </w:pPr>
      <w:r w:rsidRPr="003A2349">
        <w:rPr>
          <w:rFonts w:ascii="Aptos" w:eastAsia="Calibri" w:hAnsi="Aptos" w:cs="Arial"/>
          <w:szCs w:val="18"/>
          <w:lang w:eastAsia="en-US"/>
        </w:rPr>
        <w:t xml:space="preserve">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capitalises borrowing costs incurred whilst materia</w:t>
      </w:r>
      <w:r w:rsidR="008F5414" w:rsidRPr="003A2349">
        <w:rPr>
          <w:rFonts w:ascii="Aptos" w:eastAsia="Calibri" w:hAnsi="Aptos" w:cs="Arial"/>
          <w:szCs w:val="18"/>
          <w:lang w:eastAsia="en-US"/>
        </w:rPr>
        <w:t>l assets are under construction.</w:t>
      </w:r>
    </w:p>
    <w:p w14:paraId="5FDA0682"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Cash and Cash Equivalents</w:t>
      </w:r>
    </w:p>
    <w:p w14:paraId="4A38A190" w14:textId="77777777"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Cash is represented by cash in hand and deposits with financial institutions repayable without penalty on notice of not more than 24 hours.  Cash equivalents are investments that mature in three months or less from the balance sheet date and that are readily convertible to known amounts of cash with insignificant risk of change in value. </w:t>
      </w:r>
    </w:p>
    <w:p w14:paraId="799AE035" w14:textId="77777777" w:rsidR="00A12B7E" w:rsidRPr="003A2349" w:rsidRDefault="00A12B7E" w:rsidP="00A72982">
      <w:pPr>
        <w:jc w:val="both"/>
        <w:rPr>
          <w:rFonts w:ascii="Aptos" w:eastAsia="Calibri" w:hAnsi="Aptos" w:cs="Arial"/>
          <w:szCs w:val="18"/>
          <w:lang w:eastAsia="en-US"/>
        </w:rPr>
      </w:pPr>
    </w:p>
    <w:p w14:paraId="45985BB9" w14:textId="5427E638"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In the Cash Flow Statement, cash and cash equivalents are shown net of bank overdrafts that are repayable on demand</w:t>
      </w:r>
      <w:r w:rsidR="00097B30" w:rsidRPr="003A2349">
        <w:rPr>
          <w:rFonts w:ascii="Aptos" w:eastAsia="Calibri" w:hAnsi="Aptos" w:cs="Arial"/>
          <w:szCs w:val="18"/>
          <w:lang w:eastAsia="en-US"/>
        </w:rPr>
        <w:t>.</w:t>
      </w:r>
      <w:r w:rsidRPr="003A2349">
        <w:rPr>
          <w:rFonts w:ascii="Aptos" w:eastAsia="Calibri" w:hAnsi="Aptos" w:cs="Arial"/>
          <w:szCs w:val="18"/>
          <w:lang w:eastAsia="en-US"/>
        </w:rPr>
        <w:t xml:space="preserve"> </w:t>
      </w:r>
      <w:r w:rsidR="00097B30" w:rsidRPr="003A2349">
        <w:rPr>
          <w:rFonts w:ascii="Aptos" w:eastAsia="Calibri" w:hAnsi="Aptos" w:cs="Arial"/>
          <w:szCs w:val="18"/>
          <w:lang w:eastAsia="en-US"/>
        </w:rPr>
        <w:t>These f</w:t>
      </w:r>
      <w:r w:rsidRPr="003A2349">
        <w:rPr>
          <w:rFonts w:ascii="Aptos" w:eastAsia="Calibri" w:hAnsi="Aptos" w:cs="Arial"/>
          <w:szCs w:val="18"/>
          <w:lang w:eastAsia="en-US"/>
        </w:rPr>
        <w:t xml:space="preserve">orm an integral part of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’s cash management.</w:t>
      </w:r>
    </w:p>
    <w:p w14:paraId="01039576" w14:textId="77777777" w:rsidR="00A12B7E" w:rsidRPr="003A2349" w:rsidRDefault="00A12B7E" w:rsidP="00A72982">
      <w:pPr>
        <w:jc w:val="both"/>
        <w:rPr>
          <w:rFonts w:ascii="Aptos" w:eastAsia="Calibri" w:hAnsi="Aptos" w:cs="Arial"/>
          <w:szCs w:val="18"/>
          <w:lang w:eastAsia="en-US"/>
        </w:rPr>
      </w:pPr>
    </w:p>
    <w:p w14:paraId="01898DC3"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Charges to Revenue for Non-Current Assets</w:t>
      </w:r>
    </w:p>
    <w:p w14:paraId="151026AB" w14:textId="77777777"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Services are debited with the following amounts to record the cost of holding non-current assets during the year:</w:t>
      </w:r>
    </w:p>
    <w:p w14:paraId="27A82F45" w14:textId="599B0F68" w:rsidR="00A12B7E" w:rsidRPr="003A2349" w:rsidRDefault="00A12B7E" w:rsidP="00826455">
      <w:pPr>
        <w:numPr>
          <w:ilvl w:val="0"/>
          <w:numId w:val="3"/>
        </w:numPr>
        <w:spacing w:after="200" w:line="276" w:lineRule="auto"/>
        <w:ind w:hanging="294"/>
        <w:contextualSpacing/>
        <w:jc w:val="both"/>
        <w:rPr>
          <w:rFonts w:ascii="Aptos" w:eastAsia="Calibri" w:hAnsi="Aptos" w:cs="Arial"/>
          <w:szCs w:val="18"/>
          <w:lang w:eastAsia="en-US"/>
        </w:rPr>
      </w:pPr>
      <w:r w:rsidRPr="003A2349">
        <w:rPr>
          <w:rFonts w:ascii="Aptos" w:eastAsia="Calibri" w:hAnsi="Aptos" w:cs="Arial"/>
          <w:szCs w:val="18"/>
          <w:lang w:eastAsia="en-US"/>
        </w:rPr>
        <w:t>Depreciation attributable to the assets used by the relevant service</w:t>
      </w:r>
      <w:r w:rsidR="00F31063" w:rsidRPr="003A2349">
        <w:rPr>
          <w:rFonts w:ascii="Aptos" w:eastAsia="Calibri" w:hAnsi="Aptos" w:cs="Arial"/>
          <w:szCs w:val="18"/>
          <w:lang w:eastAsia="en-US"/>
        </w:rPr>
        <w:t>.</w:t>
      </w:r>
    </w:p>
    <w:p w14:paraId="7A2A3DA5" w14:textId="77777777" w:rsidR="00A12B7E" w:rsidRPr="003A2349" w:rsidRDefault="00A12B7E" w:rsidP="00C01920">
      <w:pPr>
        <w:numPr>
          <w:ilvl w:val="0"/>
          <w:numId w:val="3"/>
        </w:numPr>
        <w:ind w:hanging="295"/>
        <w:contextualSpacing/>
        <w:jc w:val="both"/>
        <w:rPr>
          <w:rFonts w:ascii="Aptos" w:eastAsia="Calibri" w:hAnsi="Aptos" w:cs="Arial"/>
          <w:szCs w:val="18"/>
          <w:lang w:eastAsia="en-US"/>
        </w:rPr>
      </w:pPr>
      <w:r w:rsidRPr="003A2349">
        <w:rPr>
          <w:rFonts w:ascii="Aptos" w:eastAsia="Calibri" w:hAnsi="Aptos" w:cs="Arial"/>
          <w:szCs w:val="18"/>
          <w:lang w:eastAsia="en-US"/>
        </w:rPr>
        <w:t>Revaluation and impairment losses on assets used by the service where there are no accumulated gains in the Revaluation Reserve against which the losses can be written off.</w:t>
      </w:r>
    </w:p>
    <w:p w14:paraId="418BE7C1" w14:textId="77777777" w:rsidR="00A12B7E" w:rsidRPr="003A2349" w:rsidRDefault="00A12B7E" w:rsidP="00826455">
      <w:pPr>
        <w:numPr>
          <w:ilvl w:val="0"/>
          <w:numId w:val="3"/>
        </w:numPr>
        <w:spacing w:after="200" w:line="276" w:lineRule="auto"/>
        <w:ind w:hanging="294"/>
        <w:contextualSpacing/>
        <w:jc w:val="both"/>
        <w:rPr>
          <w:rFonts w:ascii="Aptos" w:eastAsia="Calibri" w:hAnsi="Aptos" w:cs="Arial"/>
          <w:szCs w:val="18"/>
          <w:lang w:eastAsia="en-US"/>
        </w:rPr>
      </w:pPr>
      <w:r w:rsidRPr="003A2349">
        <w:rPr>
          <w:rFonts w:ascii="Aptos" w:eastAsia="Calibri" w:hAnsi="Aptos" w:cs="Arial"/>
          <w:szCs w:val="18"/>
          <w:lang w:eastAsia="en-US"/>
        </w:rPr>
        <w:t>Amortisation of intangible non-current assets attributable to the service.</w:t>
      </w:r>
    </w:p>
    <w:p w14:paraId="2F469C46" w14:textId="77777777" w:rsidR="00A12B7E" w:rsidRPr="003A2349" w:rsidRDefault="00A12B7E" w:rsidP="00A72982">
      <w:pPr>
        <w:jc w:val="both"/>
        <w:rPr>
          <w:rFonts w:ascii="Aptos" w:eastAsia="Calibri" w:hAnsi="Aptos"/>
          <w:szCs w:val="18"/>
          <w:lang w:eastAsia="en-US"/>
        </w:rPr>
      </w:pPr>
    </w:p>
    <w:p w14:paraId="42E5F602"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Contingent Assets and Liabilities</w:t>
      </w:r>
    </w:p>
    <w:p w14:paraId="0B1B76A2" w14:textId="30116BBA"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A contingent </w:t>
      </w:r>
      <w:r w:rsidR="00097B30" w:rsidRPr="003A2349">
        <w:rPr>
          <w:rFonts w:ascii="Aptos" w:eastAsia="Calibri" w:hAnsi="Aptos" w:cs="Arial"/>
          <w:szCs w:val="18"/>
          <w:lang w:eastAsia="en-US"/>
        </w:rPr>
        <w:t>asset or liability</w:t>
      </w:r>
      <w:r w:rsidRPr="003A2349">
        <w:rPr>
          <w:rFonts w:ascii="Aptos" w:eastAsia="Calibri" w:hAnsi="Aptos" w:cs="Arial"/>
          <w:szCs w:val="18"/>
          <w:lang w:eastAsia="en-US"/>
        </w:rPr>
        <w:t xml:space="preserve"> arises where an event has taken place that gives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a possible</w:t>
      </w:r>
      <w:r w:rsidR="00097B30" w:rsidRPr="003A2349">
        <w:rPr>
          <w:rFonts w:ascii="Aptos" w:eastAsia="Calibri" w:hAnsi="Aptos" w:cs="Arial"/>
          <w:szCs w:val="18"/>
          <w:lang w:eastAsia="en-US"/>
        </w:rPr>
        <w:t xml:space="preserve"> benefit or</w:t>
      </w:r>
      <w:r w:rsidRPr="003A2349">
        <w:rPr>
          <w:rFonts w:ascii="Aptos" w:eastAsia="Calibri" w:hAnsi="Aptos" w:cs="Arial"/>
          <w:szCs w:val="18"/>
          <w:lang w:eastAsia="en-US"/>
        </w:rPr>
        <w:t xml:space="preserve"> obligation whose existence will only be confirmed by the occurrence or otherwise of uncertain future events not wholly within the control of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Contingent </w:t>
      </w:r>
      <w:r w:rsidR="00097B30" w:rsidRPr="003A2349">
        <w:rPr>
          <w:rFonts w:ascii="Aptos" w:eastAsia="Calibri" w:hAnsi="Aptos" w:cs="Arial"/>
          <w:szCs w:val="18"/>
          <w:lang w:eastAsia="en-US"/>
        </w:rPr>
        <w:t xml:space="preserve">assets or </w:t>
      </w:r>
      <w:r w:rsidRPr="003A2349">
        <w:rPr>
          <w:rFonts w:ascii="Aptos" w:eastAsia="Calibri" w:hAnsi="Aptos" w:cs="Arial"/>
          <w:szCs w:val="18"/>
          <w:lang w:eastAsia="en-US"/>
        </w:rPr>
        <w:t xml:space="preserve">liabilities also arise in circumstances where a provision would otherwise be made but either it is not probable that an outflow/inflow or resources will be required or the amount of the </w:t>
      </w:r>
      <w:r w:rsidR="00097B30" w:rsidRPr="003A2349">
        <w:rPr>
          <w:rFonts w:ascii="Aptos" w:eastAsia="Calibri" w:hAnsi="Aptos" w:cs="Arial"/>
          <w:szCs w:val="18"/>
          <w:lang w:eastAsia="en-US"/>
        </w:rPr>
        <w:t>benefit/</w:t>
      </w:r>
      <w:r w:rsidRPr="003A2349">
        <w:rPr>
          <w:rFonts w:ascii="Aptos" w:eastAsia="Calibri" w:hAnsi="Aptos" w:cs="Arial"/>
          <w:szCs w:val="18"/>
          <w:lang w:eastAsia="en-US"/>
        </w:rPr>
        <w:t>obligation cannot be measured reliably.</w:t>
      </w:r>
    </w:p>
    <w:p w14:paraId="37A2D867" w14:textId="77777777" w:rsidR="00A12B7E" w:rsidRPr="003A2349" w:rsidRDefault="00A12B7E" w:rsidP="00A72982">
      <w:pPr>
        <w:jc w:val="both"/>
        <w:rPr>
          <w:rFonts w:ascii="Aptos" w:eastAsia="Calibri" w:hAnsi="Aptos" w:cs="Arial"/>
          <w:szCs w:val="18"/>
          <w:lang w:eastAsia="en-US"/>
        </w:rPr>
      </w:pPr>
    </w:p>
    <w:p w14:paraId="7D54C00E" w14:textId="1BFF0ECC" w:rsidR="004F4837"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Contingent </w:t>
      </w:r>
      <w:r w:rsidR="00097B30" w:rsidRPr="003A2349">
        <w:rPr>
          <w:rFonts w:ascii="Aptos" w:eastAsia="Calibri" w:hAnsi="Aptos" w:cs="Arial"/>
          <w:szCs w:val="18"/>
          <w:lang w:eastAsia="en-US"/>
        </w:rPr>
        <w:t xml:space="preserve">assets and </w:t>
      </w:r>
      <w:r w:rsidRPr="003A2349">
        <w:rPr>
          <w:rFonts w:ascii="Aptos" w:eastAsia="Calibri" w:hAnsi="Aptos" w:cs="Arial"/>
          <w:szCs w:val="18"/>
          <w:lang w:eastAsia="en-US"/>
        </w:rPr>
        <w:t xml:space="preserve">liabilities are not recognised in the Balance Sheet but disclosed in a Note to the Accounts </w:t>
      </w:r>
      <w:r w:rsidR="00097B30" w:rsidRPr="003A2349">
        <w:rPr>
          <w:rFonts w:ascii="Aptos" w:eastAsia="Calibri" w:hAnsi="Aptos" w:cs="Arial"/>
          <w:szCs w:val="18"/>
          <w:lang w:eastAsia="en-US"/>
        </w:rPr>
        <w:t>if</w:t>
      </w:r>
      <w:r w:rsidRPr="003A2349">
        <w:rPr>
          <w:rFonts w:ascii="Aptos" w:eastAsia="Calibri" w:hAnsi="Aptos" w:cs="Arial"/>
          <w:szCs w:val="18"/>
          <w:lang w:eastAsia="en-US"/>
        </w:rPr>
        <w:t xml:space="preserve"> they are deemed material.</w:t>
      </w:r>
    </w:p>
    <w:p w14:paraId="160D6C43" w14:textId="72B1FC8B" w:rsidR="00A12B7E" w:rsidRDefault="00A12B7E" w:rsidP="00A72982">
      <w:pPr>
        <w:jc w:val="both"/>
        <w:rPr>
          <w:rFonts w:ascii="Aptos" w:eastAsia="Calibri" w:hAnsi="Aptos" w:cs="Arial"/>
          <w:szCs w:val="18"/>
          <w:lang w:eastAsia="en-US"/>
        </w:rPr>
      </w:pPr>
    </w:p>
    <w:p w14:paraId="3758D4B8" w14:textId="77777777" w:rsidR="00A12B7E" w:rsidRDefault="00A12B7E" w:rsidP="00A72982">
      <w:pPr>
        <w:jc w:val="both"/>
        <w:rPr>
          <w:rFonts w:ascii="Aptos" w:eastAsia="Calibri" w:hAnsi="Aptos"/>
          <w:szCs w:val="18"/>
          <w:lang w:eastAsia="en-US"/>
        </w:rPr>
      </w:pPr>
    </w:p>
    <w:p w14:paraId="43FD190A" w14:textId="77777777" w:rsidR="0063155A" w:rsidRPr="003A2349" w:rsidRDefault="0063155A" w:rsidP="00A72982">
      <w:pPr>
        <w:jc w:val="both"/>
        <w:rPr>
          <w:rFonts w:ascii="Aptos" w:eastAsia="Calibri" w:hAnsi="Aptos"/>
          <w:szCs w:val="18"/>
          <w:lang w:eastAsia="en-US"/>
        </w:rPr>
      </w:pPr>
    </w:p>
    <w:p w14:paraId="03246B21" w14:textId="77777777" w:rsidR="004F4837" w:rsidRPr="004F4837" w:rsidRDefault="004F4837" w:rsidP="004F4837">
      <w:pPr>
        <w:pStyle w:val="ListParagraph"/>
        <w:ind w:left="1800"/>
        <w:jc w:val="right"/>
        <w:rPr>
          <w:rFonts w:ascii="Aptos" w:hAnsi="Aptos" w:cs="Arial"/>
          <w:b/>
          <w:color w:val="B117B1"/>
          <w:sz w:val="24"/>
          <w:szCs w:val="24"/>
        </w:rPr>
      </w:pPr>
      <w:r w:rsidRPr="004F4837">
        <w:rPr>
          <w:rFonts w:ascii="Aptos" w:hAnsi="Aptos" w:cs="Arial"/>
          <w:b/>
          <w:color w:val="B117B1"/>
          <w:sz w:val="24"/>
          <w:szCs w:val="24"/>
        </w:rPr>
        <w:lastRenderedPageBreak/>
        <w:t>Notes to the Accounts (cont.)</w:t>
      </w:r>
    </w:p>
    <w:p w14:paraId="34AE1902" w14:textId="77777777" w:rsidR="004F4837" w:rsidRPr="00C666E9" w:rsidRDefault="004F4837" w:rsidP="004F4837">
      <w:pPr>
        <w:rPr>
          <w:rFonts w:ascii="Aptos" w:eastAsia="Calibri" w:hAnsi="Aptos"/>
          <w:b/>
          <w:sz w:val="20"/>
          <w:lang w:eastAsia="en-US"/>
        </w:rPr>
      </w:pPr>
      <w:r w:rsidRPr="00C666E9">
        <w:rPr>
          <w:rFonts w:ascii="Aptos" w:eastAsia="Calibri" w:hAnsi="Aptos"/>
          <w:b/>
          <w:sz w:val="20"/>
          <w:lang w:eastAsia="en-US"/>
        </w:rPr>
        <w:t>Note 1 Accounting Policies (cont.)</w:t>
      </w:r>
    </w:p>
    <w:p w14:paraId="7A9A7E6D" w14:textId="77777777" w:rsidR="004F4837" w:rsidRDefault="004F4837" w:rsidP="004F4837">
      <w:pPr>
        <w:spacing w:after="200" w:line="276" w:lineRule="auto"/>
        <w:ind w:left="360"/>
        <w:contextualSpacing/>
        <w:jc w:val="both"/>
        <w:rPr>
          <w:rFonts w:ascii="Aptos" w:eastAsia="Calibri" w:hAnsi="Aptos" w:cs="Arial"/>
          <w:b/>
          <w:szCs w:val="18"/>
          <w:lang w:eastAsia="en-US"/>
        </w:rPr>
      </w:pPr>
    </w:p>
    <w:p w14:paraId="65E56597" w14:textId="18150CD8"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Employee Benefits Payable during Employment</w:t>
      </w:r>
    </w:p>
    <w:p w14:paraId="5C591CDD" w14:textId="29688E20" w:rsidR="00534806"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Short-term employee benefits such as salaries, wages, overtime and paid annual leave for current employees are recognised as an expense in the year in which employees render service to t</w:t>
      </w:r>
      <w:r w:rsidR="00CD108D" w:rsidRPr="003A2349">
        <w:rPr>
          <w:rFonts w:ascii="Aptos" w:eastAsia="Calibri" w:hAnsi="Aptos" w:cs="Arial"/>
          <w:szCs w:val="18"/>
          <w:lang w:eastAsia="en-US"/>
        </w:rPr>
        <w:t xml:space="preserve">he </w:t>
      </w:r>
      <w:r w:rsidR="0020170B" w:rsidRPr="003A2349">
        <w:rPr>
          <w:rFonts w:ascii="Aptos" w:eastAsia="Calibri" w:hAnsi="Aptos" w:cs="Arial"/>
          <w:szCs w:val="18"/>
          <w:lang w:eastAsia="en-US"/>
        </w:rPr>
        <w:t>Council</w:t>
      </w:r>
      <w:r w:rsidR="00CD108D" w:rsidRPr="003A2349">
        <w:rPr>
          <w:rFonts w:ascii="Aptos" w:eastAsia="Calibri" w:hAnsi="Aptos" w:cs="Arial"/>
          <w:szCs w:val="18"/>
          <w:lang w:eastAsia="en-US"/>
        </w:rPr>
        <w:t xml:space="preserve">.  </w:t>
      </w:r>
      <w:r w:rsidRPr="003A2349">
        <w:rPr>
          <w:rFonts w:ascii="Aptos" w:eastAsia="Calibri" w:hAnsi="Aptos" w:cs="Arial"/>
          <w:szCs w:val="18"/>
          <w:lang w:eastAsia="en-US"/>
        </w:rPr>
        <w:t xml:space="preserve">An accrual is made for the cost of </w:t>
      </w:r>
      <w:proofErr w:type="gramStart"/>
      <w:r w:rsidRPr="003A2349">
        <w:rPr>
          <w:rFonts w:ascii="Aptos" w:eastAsia="Calibri" w:hAnsi="Aptos" w:cs="Arial"/>
          <w:szCs w:val="18"/>
          <w:lang w:eastAsia="en-US"/>
        </w:rPr>
        <w:t xml:space="preserve">holiday </w:t>
      </w:r>
      <w:r w:rsidR="004F4837">
        <w:rPr>
          <w:rFonts w:ascii="Aptos" w:eastAsia="Calibri" w:hAnsi="Aptos" w:cs="Arial"/>
          <w:szCs w:val="18"/>
          <w:lang w:eastAsia="en-US"/>
        </w:rPr>
        <w:t xml:space="preserve"> </w:t>
      </w:r>
      <w:r w:rsidRPr="003A2349">
        <w:rPr>
          <w:rFonts w:ascii="Aptos" w:eastAsia="Calibri" w:hAnsi="Aptos" w:cs="Arial"/>
          <w:szCs w:val="18"/>
          <w:lang w:eastAsia="en-US"/>
        </w:rPr>
        <w:t>entitlements</w:t>
      </w:r>
      <w:proofErr w:type="gramEnd"/>
      <w:r w:rsidRPr="003A2349">
        <w:rPr>
          <w:rFonts w:ascii="Aptos" w:eastAsia="Calibri" w:hAnsi="Aptos" w:cs="Arial"/>
          <w:szCs w:val="18"/>
          <w:lang w:eastAsia="en-US"/>
        </w:rPr>
        <w:t xml:space="preserve"> earned by employees but not taken before the year-end and which employees can carry forward into the next financial year.</w:t>
      </w:r>
    </w:p>
    <w:p w14:paraId="5830A883" w14:textId="77777777" w:rsidR="00253FCA" w:rsidRPr="00253FCA" w:rsidRDefault="00253FCA" w:rsidP="00A72982">
      <w:pPr>
        <w:jc w:val="both"/>
        <w:rPr>
          <w:rFonts w:ascii="Aptos" w:eastAsia="Calibri" w:hAnsi="Aptos" w:cs="Arial"/>
          <w:szCs w:val="18"/>
          <w:lang w:eastAsia="en-US"/>
        </w:rPr>
      </w:pPr>
    </w:p>
    <w:p w14:paraId="61B52279"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Fair Value Measurement</w:t>
      </w:r>
    </w:p>
    <w:p w14:paraId="7CF87423" w14:textId="6A67ABE1"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measures the carrying value of some of its non-financial assets, mostly surplus assets, at fair value at each reporting date.  Fair value is broadly the amount for which an asset could be exchanged or a liability settled.</w:t>
      </w:r>
    </w:p>
    <w:p w14:paraId="628C7067" w14:textId="77777777" w:rsidR="00A12B7E" w:rsidRPr="003A2349" w:rsidRDefault="00A12B7E" w:rsidP="00A72982">
      <w:pPr>
        <w:jc w:val="both"/>
        <w:rPr>
          <w:rFonts w:ascii="Aptos" w:eastAsia="Calibri" w:hAnsi="Aptos" w:cs="Arial"/>
          <w:szCs w:val="18"/>
          <w:lang w:eastAsia="en-US"/>
        </w:rPr>
      </w:pPr>
    </w:p>
    <w:p w14:paraId="40C10BD7" w14:textId="77777777"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The inputs to the measurement techniques are categorised in accordance with the following three levels:</w:t>
      </w:r>
    </w:p>
    <w:p w14:paraId="48F00A93" w14:textId="77777777" w:rsidR="00A12B7E" w:rsidRPr="003A2349" w:rsidRDefault="00A12B7E" w:rsidP="00016C0F">
      <w:pPr>
        <w:numPr>
          <w:ilvl w:val="0"/>
          <w:numId w:val="4"/>
        </w:numPr>
        <w:spacing w:after="200"/>
        <w:ind w:hanging="294"/>
        <w:contextualSpacing/>
        <w:jc w:val="both"/>
        <w:rPr>
          <w:rFonts w:ascii="Aptos" w:eastAsia="Calibri" w:hAnsi="Aptos" w:cs="Arial"/>
          <w:szCs w:val="18"/>
          <w:lang w:eastAsia="en-US"/>
        </w:rPr>
      </w:pPr>
      <w:r w:rsidRPr="003A2349">
        <w:rPr>
          <w:rFonts w:ascii="Aptos" w:eastAsia="Calibri" w:hAnsi="Aptos" w:cs="Arial"/>
          <w:szCs w:val="18"/>
          <w:lang w:eastAsia="en-US"/>
        </w:rPr>
        <w:t xml:space="preserve">Level 1 inputs - quoted prices (unadjusted in active markets) for identical </w:t>
      </w:r>
      <w:r w:rsidR="00097B30" w:rsidRPr="003A2349">
        <w:rPr>
          <w:rFonts w:ascii="Aptos" w:eastAsia="Calibri" w:hAnsi="Aptos" w:cs="Arial"/>
          <w:szCs w:val="18"/>
          <w:lang w:eastAsia="en-US"/>
        </w:rPr>
        <w:t xml:space="preserve">assets (or </w:t>
      </w:r>
      <w:r w:rsidRPr="003A2349">
        <w:rPr>
          <w:rFonts w:ascii="Aptos" w:eastAsia="Calibri" w:hAnsi="Aptos" w:cs="Arial"/>
          <w:szCs w:val="18"/>
          <w:lang w:eastAsia="en-US"/>
        </w:rPr>
        <w:t>liabilities) that the local authority can access at the measurement date.</w:t>
      </w:r>
    </w:p>
    <w:p w14:paraId="3BD29094" w14:textId="64EEF385" w:rsidR="00A12B7E" w:rsidRPr="003A2349" w:rsidRDefault="00A12B7E" w:rsidP="00C01920">
      <w:pPr>
        <w:numPr>
          <w:ilvl w:val="0"/>
          <w:numId w:val="4"/>
        </w:numPr>
        <w:ind w:hanging="295"/>
        <w:contextualSpacing/>
        <w:jc w:val="both"/>
        <w:rPr>
          <w:rFonts w:ascii="Aptos" w:eastAsia="Calibri" w:hAnsi="Aptos" w:cs="Arial"/>
          <w:szCs w:val="18"/>
          <w:lang w:eastAsia="en-US"/>
        </w:rPr>
      </w:pPr>
      <w:r w:rsidRPr="003A2349">
        <w:rPr>
          <w:rFonts w:ascii="Aptos" w:eastAsia="Calibri" w:hAnsi="Aptos" w:cs="Arial"/>
          <w:szCs w:val="18"/>
          <w:lang w:eastAsia="en-US"/>
        </w:rPr>
        <w:t>Level 2 inputs - inputs other than quoted pr</w:t>
      </w:r>
      <w:r w:rsidR="00395C5A" w:rsidRPr="003A2349">
        <w:rPr>
          <w:rFonts w:ascii="Aptos" w:eastAsia="Calibri" w:hAnsi="Aptos" w:cs="Arial"/>
          <w:szCs w:val="18"/>
          <w:lang w:eastAsia="en-US"/>
        </w:rPr>
        <w:t>ice</w:t>
      </w:r>
      <w:r w:rsidRPr="003A2349">
        <w:rPr>
          <w:rFonts w:ascii="Aptos" w:eastAsia="Calibri" w:hAnsi="Aptos" w:cs="Arial"/>
          <w:szCs w:val="18"/>
          <w:lang w:eastAsia="en-US"/>
        </w:rPr>
        <w:t xml:space="preserve">s included within Level 1 that are observable for the </w:t>
      </w:r>
      <w:r w:rsidR="00097B30" w:rsidRPr="003A2349">
        <w:rPr>
          <w:rFonts w:ascii="Aptos" w:eastAsia="Calibri" w:hAnsi="Aptos" w:cs="Arial"/>
          <w:szCs w:val="18"/>
          <w:lang w:eastAsia="en-US"/>
        </w:rPr>
        <w:t xml:space="preserve">asset (or </w:t>
      </w:r>
      <w:r w:rsidRPr="003A2349">
        <w:rPr>
          <w:rFonts w:ascii="Aptos" w:eastAsia="Calibri" w:hAnsi="Aptos" w:cs="Arial"/>
          <w:szCs w:val="18"/>
          <w:lang w:eastAsia="en-US"/>
        </w:rPr>
        <w:t>liability) either directly or indirectly.</w:t>
      </w:r>
    </w:p>
    <w:p w14:paraId="18015C2E" w14:textId="77777777" w:rsidR="00A12B7E" w:rsidRPr="003A2349" w:rsidRDefault="00A12B7E" w:rsidP="00826455">
      <w:pPr>
        <w:numPr>
          <w:ilvl w:val="0"/>
          <w:numId w:val="4"/>
        </w:numPr>
        <w:spacing w:after="200" w:line="276" w:lineRule="auto"/>
        <w:ind w:hanging="294"/>
        <w:contextualSpacing/>
        <w:jc w:val="both"/>
        <w:rPr>
          <w:rFonts w:ascii="Aptos" w:eastAsia="Calibri" w:hAnsi="Aptos" w:cs="Arial"/>
          <w:szCs w:val="18"/>
          <w:lang w:eastAsia="en-US"/>
        </w:rPr>
      </w:pPr>
      <w:r w:rsidRPr="003A2349">
        <w:rPr>
          <w:rFonts w:ascii="Aptos" w:eastAsia="Calibri" w:hAnsi="Aptos" w:cs="Arial"/>
          <w:szCs w:val="18"/>
          <w:lang w:eastAsia="en-US"/>
        </w:rPr>
        <w:t xml:space="preserve">Level 3 inputs - unobservable inputs for the </w:t>
      </w:r>
      <w:r w:rsidR="00097B30" w:rsidRPr="003A2349">
        <w:rPr>
          <w:rFonts w:ascii="Aptos" w:eastAsia="Calibri" w:hAnsi="Aptos" w:cs="Arial"/>
          <w:szCs w:val="18"/>
          <w:lang w:eastAsia="en-US"/>
        </w:rPr>
        <w:t>asset (or liability</w:t>
      </w:r>
      <w:r w:rsidRPr="003A2349">
        <w:rPr>
          <w:rFonts w:ascii="Aptos" w:eastAsia="Calibri" w:hAnsi="Aptos" w:cs="Arial"/>
          <w:szCs w:val="18"/>
          <w:lang w:eastAsia="en-US"/>
        </w:rPr>
        <w:t>).</w:t>
      </w:r>
    </w:p>
    <w:p w14:paraId="0739FF18" w14:textId="77777777" w:rsidR="00A12B7E" w:rsidRPr="003A2349" w:rsidRDefault="00A12B7E" w:rsidP="00A72982">
      <w:pPr>
        <w:jc w:val="both"/>
        <w:rPr>
          <w:rFonts w:ascii="Aptos" w:eastAsia="Calibri" w:hAnsi="Aptos" w:cs="Arial"/>
          <w:b/>
          <w:szCs w:val="18"/>
          <w:lang w:eastAsia="en-US"/>
        </w:rPr>
      </w:pPr>
    </w:p>
    <w:p w14:paraId="56FBFFE7"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Government Grants and Contributions</w:t>
      </w:r>
    </w:p>
    <w:p w14:paraId="1C952600" w14:textId="135C7436"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Government grants and </w:t>
      </w:r>
      <w:proofErr w:type="gramStart"/>
      <w:r w:rsidRPr="003A2349">
        <w:rPr>
          <w:rFonts w:ascii="Aptos" w:eastAsia="Calibri" w:hAnsi="Aptos" w:cs="Arial"/>
          <w:szCs w:val="18"/>
          <w:lang w:eastAsia="en-US"/>
        </w:rPr>
        <w:t>third party</w:t>
      </w:r>
      <w:proofErr w:type="gramEnd"/>
      <w:r w:rsidRPr="003A2349">
        <w:rPr>
          <w:rFonts w:ascii="Aptos" w:eastAsia="Calibri" w:hAnsi="Aptos" w:cs="Arial"/>
          <w:szCs w:val="18"/>
          <w:lang w:eastAsia="en-US"/>
        </w:rPr>
        <w:t xml:space="preserve"> contributions and donations are recognised as due to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when there is reasonable assurance that:</w:t>
      </w:r>
    </w:p>
    <w:p w14:paraId="20DF82C0" w14:textId="07C4CB5D" w:rsidR="00A12B7E" w:rsidRPr="003A2349" w:rsidRDefault="00A12B7E" w:rsidP="00C01920">
      <w:pPr>
        <w:numPr>
          <w:ilvl w:val="0"/>
          <w:numId w:val="5"/>
        </w:numPr>
        <w:ind w:hanging="295"/>
        <w:contextualSpacing/>
        <w:jc w:val="both"/>
        <w:rPr>
          <w:rFonts w:ascii="Aptos" w:eastAsia="Calibri" w:hAnsi="Aptos" w:cs="Arial"/>
          <w:szCs w:val="18"/>
          <w:lang w:eastAsia="en-US"/>
        </w:rPr>
      </w:pPr>
      <w:r w:rsidRPr="003A2349">
        <w:rPr>
          <w:rFonts w:ascii="Aptos" w:eastAsia="Calibri" w:hAnsi="Aptos" w:cs="Arial"/>
          <w:szCs w:val="18"/>
          <w:lang w:eastAsia="en-US"/>
        </w:rPr>
        <w:t xml:space="preserve">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will comply with the conditions attached to the payments and</w:t>
      </w:r>
    </w:p>
    <w:p w14:paraId="39A7D4CB" w14:textId="77777777" w:rsidR="00A12B7E" w:rsidRPr="003A2349" w:rsidRDefault="00A12B7E" w:rsidP="00826455">
      <w:pPr>
        <w:numPr>
          <w:ilvl w:val="0"/>
          <w:numId w:val="5"/>
        </w:numPr>
        <w:spacing w:after="200" w:line="276" w:lineRule="auto"/>
        <w:ind w:hanging="294"/>
        <w:contextualSpacing/>
        <w:jc w:val="both"/>
        <w:rPr>
          <w:rFonts w:ascii="Aptos" w:eastAsia="Calibri" w:hAnsi="Aptos" w:cs="Arial"/>
          <w:szCs w:val="18"/>
          <w:lang w:eastAsia="en-US"/>
        </w:rPr>
      </w:pPr>
      <w:r w:rsidRPr="003A2349">
        <w:rPr>
          <w:rFonts w:ascii="Aptos" w:eastAsia="Calibri" w:hAnsi="Aptos" w:cs="Arial"/>
          <w:szCs w:val="18"/>
          <w:lang w:eastAsia="en-US"/>
        </w:rPr>
        <w:t>The grants or contributions will be received.</w:t>
      </w:r>
    </w:p>
    <w:p w14:paraId="769B4FCD" w14:textId="77777777" w:rsidR="00A12B7E" w:rsidRPr="003A2349" w:rsidRDefault="00A12B7E" w:rsidP="00A72982">
      <w:pPr>
        <w:jc w:val="both"/>
        <w:rPr>
          <w:rFonts w:ascii="Aptos" w:eastAsia="Calibri" w:hAnsi="Aptos" w:cs="Arial"/>
          <w:szCs w:val="18"/>
          <w:lang w:eastAsia="en-US"/>
        </w:rPr>
      </w:pPr>
    </w:p>
    <w:p w14:paraId="3F51666E" w14:textId="7366D85F"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Monies advanced as grants and contributions for which conditions have not been satisfied are carried in the Balance Sheet as creditors.  Where conditions are satisfied, the grant or contribution is credited to the relevant service line (for revenue grants) or Taxation and Non-Specific Grant Income (for capital grants).  Where capital grants are credited to the</w:t>
      </w:r>
      <w:r w:rsidR="00CA3E41" w:rsidRPr="003A2349">
        <w:rPr>
          <w:rFonts w:ascii="Aptos" w:eastAsia="Calibri" w:hAnsi="Aptos" w:cs="Arial"/>
          <w:szCs w:val="18"/>
          <w:lang w:eastAsia="en-US"/>
        </w:rPr>
        <w:t xml:space="preserve"> Comprehensive Income and Expenditure Statement</w:t>
      </w:r>
      <w:r w:rsidRPr="003A2349">
        <w:rPr>
          <w:rFonts w:ascii="Aptos" w:eastAsia="Calibri" w:hAnsi="Aptos" w:cs="Arial"/>
          <w:szCs w:val="18"/>
          <w:lang w:eastAsia="en-US"/>
        </w:rPr>
        <w:t xml:space="preserve"> </w:t>
      </w:r>
      <w:r w:rsidR="00CA3E41" w:rsidRPr="003A2349">
        <w:rPr>
          <w:rFonts w:ascii="Aptos" w:eastAsia="Calibri" w:hAnsi="Aptos" w:cs="Arial"/>
          <w:szCs w:val="18"/>
          <w:lang w:eastAsia="en-US"/>
        </w:rPr>
        <w:t>(</w:t>
      </w:r>
      <w:r w:rsidRPr="003A2349">
        <w:rPr>
          <w:rFonts w:ascii="Aptos" w:eastAsia="Calibri" w:hAnsi="Aptos" w:cs="Arial"/>
          <w:szCs w:val="18"/>
          <w:lang w:eastAsia="en-US"/>
        </w:rPr>
        <w:t>CIES</w:t>
      </w:r>
      <w:r w:rsidR="00CA3E41" w:rsidRPr="003A2349">
        <w:rPr>
          <w:rFonts w:ascii="Aptos" w:eastAsia="Calibri" w:hAnsi="Aptos" w:cs="Arial"/>
          <w:szCs w:val="18"/>
          <w:lang w:eastAsia="en-US"/>
        </w:rPr>
        <w:t>)</w:t>
      </w:r>
      <w:r w:rsidRPr="003A2349">
        <w:rPr>
          <w:rFonts w:ascii="Aptos" w:eastAsia="Calibri" w:hAnsi="Aptos" w:cs="Arial"/>
          <w:szCs w:val="18"/>
          <w:lang w:eastAsia="en-US"/>
        </w:rPr>
        <w:t>, they are reversed out in the General Fund balance in the Movement in Reserves Statement</w:t>
      </w:r>
      <w:r w:rsidR="00CA3E41" w:rsidRPr="003A2349">
        <w:rPr>
          <w:rFonts w:ascii="Aptos" w:eastAsia="Calibri" w:hAnsi="Aptos" w:cs="Arial"/>
          <w:szCs w:val="18"/>
          <w:lang w:eastAsia="en-US"/>
        </w:rPr>
        <w:t xml:space="preserve"> (MIRS)</w:t>
      </w:r>
      <w:r w:rsidRPr="003A2349">
        <w:rPr>
          <w:rFonts w:ascii="Aptos" w:eastAsia="Calibri" w:hAnsi="Aptos" w:cs="Arial"/>
          <w:szCs w:val="18"/>
          <w:lang w:eastAsia="en-US"/>
        </w:rPr>
        <w:t>.</w:t>
      </w:r>
    </w:p>
    <w:p w14:paraId="30D366A6" w14:textId="77777777" w:rsidR="00A12B7E" w:rsidRPr="003A2349" w:rsidRDefault="00A12B7E" w:rsidP="00A72982">
      <w:pPr>
        <w:jc w:val="both"/>
        <w:rPr>
          <w:rFonts w:ascii="Aptos" w:eastAsia="Calibri" w:hAnsi="Aptos"/>
          <w:szCs w:val="18"/>
          <w:lang w:eastAsia="en-US"/>
        </w:rPr>
      </w:pPr>
    </w:p>
    <w:p w14:paraId="3915BC3B"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Impairment</w:t>
      </w:r>
    </w:p>
    <w:p w14:paraId="11E2F9AE" w14:textId="77777777" w:rsidR="00A12B7E" w:rsidRPr="003A2349" w:rsidRDefault="00A12B7E" w:rsidP="00D01961">
      <w:pPr>
        <w:jc w:val="both"/>
        <w:rPr>
          <w:rFonts w:ascii="Aptos" w:eastAsia="Calibri" w:hAnsi="Aptos" w:cs="Arial"/>
          <w:szCs w:val="18"/>
          <w:lang w:eastAsia="en-US"/>
        </w:rPr>
      </w:pPr>
      <w:r w:rsidRPr="003A2349">
        <w:rPr>
          <w:rFonts w:ascii="Aptos" w:eastAsia="Calibri" w:hAnsi="Aptos" w:cs="Arial"/>
          <w:szCs w:val="18"/>
          <w:lang w:eastAsia="en-US"/>
        </w:rPr>
        <w:t xml:space="preserve">Assets are assessed at each year end </w:t>
      </w:r>
      <w:r w:rsidR="00097B30" w:rsidRPr="003A2349">
        <w:rPr>
          <w:rFonts w:ascii="Aptos" w:eastAsia="Calibri" w:hAnsi="Aptos" w:cs="Arial"/>
          <w:szCs w:val="18"/>
          <w:lang w:eastAsia="en-US"/>
        </w:rPr>
        <w:t>for</w:t>
      </w:r>
      <w:r w:rsidRPr="003A2349">
        <w:rPr>
          <w:rFonts w:ascii="Aptos" w:eastAsia="Calibri" w:hAnsi="Aptos" w:cs="Arial"/>
          <w:szCs w:val="18"/>
          <w:lang w:eastAsia="en-US"/>
        </w:rPr>
        <w:t xml:space="preserve"> any indication that an asset may be impaired. Where indications exist and any possible differences are estimated to be material, the recoverable amount of the asset is estimated and, where this is less than the carrying amount of the asset an impairment loss is recognised.</w:t>
      </w:r>
    </w:p>
    <w:p w14:paraId="1CDB957E" w14:textId="77777777" w:rsidR="00D01961" w:rsidRPr="003A2349" w:rsidRDefault="00D01961" w:rsidP="00D01961">
      <w:pPr>
        <w:jc w:val="both"/>
        <w:rPr>
          <w:rFonts w:ascii="Aptos" w:eastAsia="Calibri" w:hAnsi="Aptos" w:cs="Arial"/>
          <w:szCs w:val="18"/>
          <w:lang w:eastAsia="en-US"/>
        </w:rPr>
      </w:pPr>
    </w:p>
    <w:p w14:paraId="4B913E4F"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Inventories</w:t>
      </w:r>
    </w:p>
    <w:p w14:paraId="1E103C16" w14:textId="77777777"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Depending on the category of inventory, the values included in the Annual Accounts are either </w:t>
      </w:r>
      <w:proofErr w:type="gramStart"/>
      <w:r w:rsidRPr="003A2349">
        <w:rPr>
          <w:rFonts w:ascii="Aptos" w:eastAsia="Calibri" w:hAnsi="Aptos" w:cs="Arial"/>
          <w:szCs w:val="18"/>
          <w:lang w:eastAsia="en-US"/>
        </w:rPr>
        <w:t>on the basis of</w:t>
      </w:r>
      <w:proofErr w:type="gramEnd"/>
      <w:r w:rsidRPr="003A2349">
        <w:rPr>
          <w:rFonts w:ascii="Aptos" w:eastAsia="Calibri" w:hAnsi="Aptos" w:cs="Arial"/>
          <w:szCs w:val="18"/>
          <w:lang w:eastAsia="en-US"/>
        </w:rPr>
        <w:t xml:space="preserve"> the average price or the cost of the last item received.  Work in Progress is stated at cost or value of work done. Although the Code recommends different valuation bases for these items, the effect on final valuations is immaterial. </w:t>
      </w:r>
    </w:p>
    <w:p w14:paraId="6FDDD43B" w14:textId="77777777" w:rsidR="00A12B7E" w:rsidRPr="003A2349" w:rsidRDefault="00A12B7E" w:rsidP="00A72982">
      <w:pPr>
        <w:jc w:val="both"/>
        <w:rPr>
          <w:rFonts w:ascii="Aptos" w:eastAsia="Calibri" w:hAnsi="Aptos" w:cs="Arial"/>
          <w:szCs w:val="18"/>
          <w:lang w:eastAsia="en-US"/>
        </w:rPr>
      </w:pPr>
    </w:p>
    <w:p w14:paraId="2C23DD23" w14:textId="77777777" w:rsidR="00A12B7E" w:rsidRPr="003A2349" w:rsidRDefault="00A12B7E" w:rsidP="00826455">
      <w:pPr>
        <w:numPr>
          <w:ilvl w:val="0"/>
          <w:numId w:val="18"/>
        </w:numPr>
        <w:spacing w:after="200" w:line="276" w:lineRule="auto"/>
        <w:contextualSpacing/>
        <w:jc w:val="both"/>
        <w:rPr>
          <w:rFonts w:ascii="Aptos" w:eastAsia="Calibri" w:hAnsi="Aptos" w:cs="Arial"/>
          <w:szCs w:val="18"/>
          <w:lang w:eastAsia="en-US"/>
        </w:rPr>
      </w:pPr>
      <w:r w:rsidRPr="003A2349">
        <w:rPr>
          <w:rFonts w:ascii="Aptos" w:eastAsia="Calibri" w:hAnsi="Aptos" w:cs="Arial"/>
          <w:b/>
          <w:szCs w:val="18"/>
          <w:lang w:eastAsia="en-US"/>
        </w:rPr>
        <w:t>Loans Fund</w:t>
      </w:r>
    </w:p>
    <w:p w14:paraId="76E74B5F" w14:textId="28DB836A"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A Loans Fund is maintained under powers contained in the Local Authority (Capital Finance and Accounting) (Scotland) Regulations 2016.  All loans raised by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are paid into the Fund and all advances to finance capital expenditure are made from the Fund except for capital projects financed directly from Revenue Accounts.  The basis of recharging for loans is by half-yearly i</w:t>
      </w:r>
      <w:r w:rsidR="00AB4977" w:rsidRPr="003A2349">
        <w:rPr>
          <w:rFonts w:ascii="Aptos" w:eastAsia="Calibri" w:hAnsi="Aptos" w:cs="Arial"/>
          <w:szCs w:val="18"/>
          <w:lang w:eastAsia="en-US"/>
        </w:rPr>
        <w:t>nstalments on an annuity basis.</w:t>
      </w:r>
      <w:r w:rsidR="001A5BA2" w:rsidRPr="003A2349">
        <w:rPr>
          <w:rFonts w:ascii="Aptos" w:eastAsia="Calibri" w:hAnsi="Aptos" w:cs="Arial"/>
          <w:szCs w:val="18"/>
          <w:lang w:eastAsia="en-US"/>
        </w:rPr>
        <w:t xml:space="preserve"> This is only the case for </w:t>
      </w:r>
      <w:proofErr w:type="gramStart"/>
      <w:r w:rsidR="001A5BA2" w:rsidRPr="003A2349">
        <w:rPr>
          <w:rFonts w:ascii="Aptos" w:eastAsia="Calibri" w:hAnsi="Aptos" w:cs="Arial"/>
          <w:szCs w:val="18"/>
          <w:lang w:eastAsia="en-US"/>
        </w:rPr>
        <w:t>pre 1 April 2022</w:t>
      </w:r>
      <w:proofErr w:type="gramEnd"/>
      <w:r w:rsidR="001A5BA2" w:rsidRPr="003A2349">
        <w:rPr>
          <w:rFonts w:ascii="Aptos" w:eastAsia="Calibri" w:hAnsi="Aptos" w:cs="Arial"/>
          <w:szCs w:val="18"/>
          <w:lang w:eastAsia="en-US"/>
        </w:rPr>
        <w:t xml:space="preserve"> and new loans fund repayments now follow option 3 permitted by Finance Circular 7/2016.</w:t>
      </w:r>
      <w:r w:rsidR="00AB4977" w:rsidRPr="003A2349">
        <w:rPr>
          <w:rFonts w:ascii="Aptos" w:eastAsia="Calibri" w:hAnsi="Aptos" w:cs="Arial"/>
          <w:szCs w:val="18"/>
          <w:lang w:eastAsia="en-US"/>
        </w:rPr>
        <w:t xml:space="preserve"> </w:t>
      </w:r>
      <w:r w:rsidRPr="003A2349">
        <w:rPr>
          <w:rFonts w:ascii="Aptos" w:eastAsia="Calibri" w:hAnsi="Aptos" w:cs="Arial"/>
          <w:szCs w:val="18"/>
          <w:lang w:eastAsia="en-US"/>
        </w:rPr>
        <w:t>Loans Fund interest and expenses have been charged to the CIES in accordance with the Code.</w:t>
      </w:r>
    </w:p>
    <w:p w14:paraId="22437C8A" w14:textId="77777777" w:rsidR="00A12B7E" w:rsidRPr="003A2349" w:rsidRDefault="00A12B7E" w:rsidP="00A72982">
      <w:pPr>
        <w:jc w:val="both"/>
        <w:rPr>
          <w:rFonts w:ascii="Aptos" w:eastAsia="Calibri" w:hAnsi="Aptos" w:cs="Arial"/>
          <w:szCs w:val="18"/>
          <w:lang w:eastAsia="en-US"/>
        </w:rPr>
      </w:pPr>
    </w:p>
    <w:p w14:paraId="120D8BE2"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Prior Period Adjustments</w:t>
      </w:r>
    </w:p>
    <w:p w14:paraId="2CBC1719" w14:textId="1BA6137D"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Prior period adjustments may arise </w:t>
      </w:r>
      <w:proofErr w:type="gramStart"/>
      <w:r w:rsidRPr="003A2349">
        <w:rPr>
          <w:rFonts w:ascii="Aptos" w:eastAsia="Calibri" w:hAnsi="Aptos" w:cs="Arial"/>
          <w:szCs w:val="18"/>
          <w:lang w:eastAsia="en-US"/>
        </w:rPr>
        <w:t>as a result of</w:t>
      </w:r>
      <w:proofErr w:type="gramEnd"/>
      <w:r w:rsidRPr="003A2349">
        <w:rPr>
          <w:rFonts w:ascii="Aptos" w:eastAsia="Calibri" w:hAnsi="Aptos" w:cs="Arial"/>
          <w:szCs w:val="18"/>
          <w:lang w:eastAsia="en-US"/>
        </w:rPr>
        <w:t xml:space="preserve"> a change in accounting policy or to correct a material error.  Changes are made by adjusting the opening balances and comparative amounts for the prior period.</w:t>
      </w:r>
    </w:p>
    <w:p w14:paraId="46CEE430" w14:textId="77777777" w:rsidR="00A12B7E" w:rsidRPr="003A2349" w:rsidRDefault="00A12B7E" w:rsidP="00A72982">
      <w:pPr>
        <w:jc w:val="both"/>
        <w:rPr>
          <w:rFonts w:ascii="Aptos" w:eastAsia="Calibri" w:hAnsi="Aptos" w:cs="Arial"/>
          <w:szCs w:val="18"/>
          <w:lang w:eastAsia="en-US"/>
        </w:rPr>
      </w:pPr>
    </w:p>
    <w:p w14:paraId="0A14D191"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Provisions</w:t>
      </w:r>
    </w:p>
    <w:p w14:paraId="5BB87021" w14:textId="39B93EAE"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Provisions are made where an event has taken place that gives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a legal or constructive obligation that probably requires settlement by a transfer of economic benefits or service potential and a reliable estimate can be made of the amount of the obligation.</w:t>
      </w:r>
    </w:p>
    <w:p w14:paraId="4DB294A1" w14:textId="77777777" w:rsidR="00A12B7E" w:rsidRPr="003A2349" w:rsidRDefault="00A12B7E" w:rsidP="00A72982">
      <w:pPr>
        <w:jc w:val="both"/>
        <w:rPr>
          <w:rFonts w:ascii="Aptos" w:eastAsia="Calibri" w:hAnsi="Aptos" w:cs="Arial"/>
          <w:szCs w:val="18"/>
          <w:lang w:eastAsia="en-US"/>
        </w:rPr>
      </w:pPr>
    </w:p>
    <w:p w14:paraId="527182FB" w14:textId="77777777" w:rsidR="00962E56" w:rsidRDefault="00962E56" w:rsidP="00962E56">
      <w:pPr>
        <w:rPr>
          <w:rFonts w:ascii="Aptos" w:eastAsia="Calibri" w:hAnsi="Aptos"/>
          <w:b/>
          <w:sz w:val="20"/>
          <w:lang w:eastAsia="en-US"/>
        </w:rPr>
      </w:pPr>
    </w:p>
    <w:p w14:paraId="4F874E35" w14:textId="77777777" w:rsidR="0063155A" w:rsidRDefault="0063155A" w:rsidP="00962E56">
      <w:pPr>
        <w:rPr>
          <w:rFonts w:ascii="Aptos" w:eastAsia="Calibri" w:hAnsi="Aptos"/>
          <w:b/>
          <w:sz w:val="20"/>
          <w:lang w:eastAsia="en-US"/>
        </w:rPr>
      </w:pPr>
    </w:p>
    <w:p w14:paraId="12EB00DB" w14:textId="77777777" w:rsidR="0063155A" w:rsidRDefault="0063155A" w:rsidP="00962E56">
      <w:pPr>
        <w:rPr>
          <w:rFonts w:ascii="Aptos" w:eastAsia="Calibri" w:hAnsi="Aptos"/>
          <w:b/>
          <w:sz w:val="20"/>
          <w:lang w:eastAsia="en-US"/>
        </w:rPr>
      </w:pPr>
    </w:p>
    <w:p w14:paraId="15B5FD7F" w14:textId="77777777" w:rsidR="0063155A" w:rsidRDefault="0063155A" w:rsidP="00962E56">
      <w:pPr>
        <w:rPr>
          <w:rFonts w:ascii="Aptos" w:eastAsia="Calibri" w:hAnsi="Aptos"/>
          <w:b/>
          <w:sz w:val="20"/>
          <w:lang w:eastAsia="en-US"/>
        </w:rPr>
      </w:pPr>
    </w:p>
    <w:p w14:paraId="1F3C3A0B" w14:textId="5F0E325E" w:rsidR="00962E56" w:rsidRPr="00B4708D" w:rsidRDefault="00962E56" w:rsidP="00962E56">
      <w:pPr>
        <w:jc w:val="right"/>
        <w:rPr>
          <w:rFonts w:ascii="Aptos" w:hAnsi="Aptos" w:cs="Arial"/>
          <w:b/>
          <w:color w:val="B117B1"/>
          <w:sz w:val="24"/>
          <w:szCs w:val="24"/>
        </w:rPr>
      </w:pPr>
      <w:r w:rsidRPr="00B4708D">
        <w:rPr>
          <w:rFonts w:ascii="Aptos" w:hAnsi="Aptos" w:cs="Arial"/>
          <w:b/>
          <w:color w:val="B117B1"/>
          <w:sz w:val="24"/>
          <w:szCs w:val="24"/>
        </w:rPr>
        <w:lastRenderedPageBreak/>
        <w:t>Notes to the Accounts (cont.)</w:t>
      </w:r>
    </w:p>
    <w:p w14:paraId="14F00BC9" w14:textId="77777777" w:rsidR="00962E56" w:rsidRDefault="00962E56" w:rsidP="00962E56">
      <w:pPr>
        <w:rPr>
          <w:rFonts w:ascii="Aptos" w:hAnsi="Aptos" w:cs="Arial"/>
          <w:b/>
          <w:color w:val="B117B1"/>
          <w:sz w:val="24"/>
          <w:szCs w:val="24"/>
        </w:rPr>
      </w:pPr>
      <w:r w:rsidRPr="00C666E9">
        <w:rPr>
          <w:rFonts w:ascii="Aptos" w:eastAsia="Calibri" w:hAnsi="Aptos"/>
          <w:b/>
          <w:sz w:val="20"/>
          <w:lang w:eastAsia="en-US"/>
        </w:rPr>
        <w:t>Note 1 Accounting Policies (cont.)</w:t>
      </w:r>
      <w:r w:rsidRPr="00962E56">
        <w:rPr>
          <w:rFonts w:ascii="Aptos" w:hAnsi="Aptos" w:cs="Arial"/>
          <w:b/>
          <w:color w:val="B117B1"/>
          <w:sz w:val="24"/>
          <w:szCs w:val="24"/>
        </w:rPr>
        <w:t xml:space="preserve"> </w:t>
      </w:r>
    </w:p>
    <w:p w14:paraId="305C3F82" w14:textId="648B7B94" w:rsidR="00962E56" w:rsidRPr="00C666E9" w:rsidRDefault="00962E56" w:rsidP="00962E56">
      <w:pPr>
        <w:rPr>
          <w:rFonts w:ascii="Aptos" w:eastAsia="Calibri" w:hAnsi="Aptos"/>
          <w:b/>
          <w:sz w:val="20"/>
          <w:lang w:eastAsia="en-US"/>
        </w:rPr>
      </w:pPr>
    </w:p>
    <w:p w14:paraId="56FCBAE1" w14:textId="5877325B"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 xml:space="preserve">Provisions are charged as an expense to the appropriate service line in the CIES in the year that the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becomes aware of the obligation and are measured at the best estimate at the Balance Sheet date of the expenditure required to settle the obligation, </w:t>
      </w:r>
      <w:proofErr w:type="gramStart"/>
      <w:r w:rsidRPr="003A2349">
        <w:rPr>
          <w:rFonts w:ascii="Aptos" w:eastAsia="Calibri" w:hAnsi="Aptos" w:cs="Arial"/>
          <w:szCs w:val="18"/>
          <w:lang w:eastAsia="en-US"/>
        </w:rPr>
        <w:t>taking into account</w:t>
      </w:r>
      <w:proofErr w:type="gramEnd"/>
      <w:r w:rsidRPr="003A2349">
        <w:rPr>
          <w:rFonts w:ascii="Aptos" w:eastAsia="Calibri" w:hAnsi="Aptos" w:cs="Arial"/>
          <w:szCs w:val="18"/>
          <w:lang w:eastAsia="en-US"/>
        </w:rPr>
        <w:t xml:space="preserve"> relevant risks and uncertainties.</w:t>
      </w:r>
    </w:p>
    <w:p w14:paraId="389A3423" w14:textId="77777777" w:rsidR="00A12B7E" w:rsidRPr="003A2349" w:rsidRDefault="00A12B7E" w:rsidP="00A72982">
      <w:pPr>
        <w:jc w:val="both"/>
        <w:rPr>
          <w:rFonts w:ascii="Aptos" w:eastAsia="Calibri" w:hAnsi="Aptos" w:cs="Arial"/>
          <w:szCs w:val="18"/>
          <w:lang w:eastAsia="en-US"/>
        </w:rPr>
      </w:pPr>
    </w:p>
    <w:p w14:paraId="1EB71CB6" w14:textId="00FA38B8" w:rsidR="007549F4" w:rsidRPr="00253FCA" w:rsidRDefault="00A12B7E" w:rsidP="00253FCA">
      <w:pPr>
        <w:jc w:val="both"/>
        <w:rPr>
          <w:rFonts w:ascii="Aptos" w:eastAsia="Calibri" w:hAnsi="Aptos" w:cs="Arial"/>
          <w:szCs w:val="18"/>
          <w:lang w:eastAsia="en-US"/>
        </w:rPr>
      </w:pPr>
      <w:r w:rsidRPr="003A2349">
        <w:rPr>
          <w:rFonts w:ascii="Aptos" w:eastAsia="Calibri" w:hAnsi="Aptos" w:cs="Arial"/>
          <w:szCs w:val="18"/>
          <w:lang w:eastAsia="en-US"/>
        </w:rPr>
        <w:t>When payments are eventually made, they are charged to the provision carried in the Balance Sheet.  Estimated settlements are reviewed at the end of each financial year.  Where it becomes less than probable that a transfer of economic benefits will be required (or a lower settlement than anticipated is made), the provision is reversed and credited back to the relevant service.</w:t>
      </w:r>
    </w:p>
    <w:p w14:paraId="1D06BC3E" w14:textId="77777777" w:rsidR="007549F4" w:rsidRDefault="007549F4" w:rsidP="00B81FB3">
      <w:pPr>
        <w:rPr>
          <w:rFonts w:ascii="Aptos" w:eastAsia="Calibri" w:hAnsi="Aptos"/>
          <w:szCs w:val="18"/>
          <w:lang w:eastAsia="en-US"/>
        </w:rPr>
      </w:pPr>
    </w:p>
    <w:p w14:paraId="5A180C8D"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Reserves</w:t>
      </w:r>
    </w:p>
    <w:p w14:paraId="67A665D2" w14:textId="364B5B8E" w:rsidR="00A12B7E" w:rsidRPr="003A2349" w:rsidRDefault="00A12B7E" w:rsidP="00A72982">
      <w:pPr>
        <w:jc w:val="both"/>
        <w:rPr>
          <w:rFonts w:ascii="Aptos" w:eastAsia="Calibri" w:hAnsi="Aptos" w:cs="Arial"/>
          <w:szCs w:val="18"/>
          <w:lang w:eastAsia="en-US"/>
        </w:rPr>
      </w:pPr>
      <w:r w:rsidRPr="003A2349">
        <w:rPr>
          <w:rFonts w:ascii="Aptos" w:eastAsia="Calibri" w:hAnsi="Aptos" w:cs="Arial"/>
          <w:szCs w:val="18"/>
          <w:lang w:eastAsia="en-US"/>
        </w:rPr>
        <w:t>Reserves are created by appropriating amounts from the General Fund balance in the M</w:t>
      </w:r>
      <w:r w:rsidR="00CA3E41" w:rsidRPr="003A2349">
        <w:rPr>
          <w:rFonts w:ascii="Aptos" w:eastAsia="Calibri" w:hAnsi="Aptos" w:cs="Arial"/>
          <w:szCs w:val="18"/>
          <w:lang w:eastAsia="en-US"/>
        </w:rPr>
        <w:t>IRS</w:t>
      </w:r>
      <w:r w:rsidRPr="003A2349">
        <w:rPr>
          <w:rFonts w:ascii="Aptos" w:eastAsia="Calibri" w:hAnsi="Aptos" w:cs="Arial"/>
          <w:szCs w:val="18"/>
          <w:lang w:eastAsia="en-US"/>
        </w:rPr>
        <w:t>.  When expenditure to be financed from a reserve is incurred, it is charged to the appropriate service within the CIES.  The reserve is then appropriated back into the General Fund balance in the M</w:t>
      </w:r>
      <w:r w:rsidR="00CA3E41" w:rsidRPr="003A2349">
        <w:rPr>
          <w:rFonts w:ascii="Aptos" w:eastAsia="Calibri" w:hAnsi="Aptos" w:cs="Arial"/>
          <w:szCs w:val="18"/>
          <w:lang w:eastAsia="en-US"/>
        </w:rPr>
        <w:t>IRS</w:t>
      </w:r>
      <w:r w:rsidRPr="003A2349">
        <w:rPr>
          <w:rFonts w:ascii="Aptos" w:eastAsia="Calibri" w:hAnsi="Aptos" w:cs="Arial"/>
          <w:szCs w:val="18"/>
          <w:lang w:eastAsia="en-US"/>
        </w:rPr>
        <w:t xml:space="preserve"> so that there is no net charge against </w:t>
      </w:r>
      <w:r w:rsidR="0020170B" w:rsidRPr="003A2349">
        <w:rPr>
          <w:rFonts w:ascii="Aptos" w:eastAsia="Calibri" w:hAnsi="Aptos" w:cs="Arial"/>
          <w:szCs w:val="18"/>
          <w:lang w:eastAsia="en-US"/>
        </w:rPr>
        <w:t>Council</w:t>
      </w:r>
      <w:r w:rsidRPr="003A2349">
        <w:rPr>
          <w:rFonts w:ascii="Aptos" w:eastAsia="Calibri" w:hAnsi="Aptos" w:cs="Arial"/>
          <w:szCs w:val="18"/>
          <w:lang w:eastAsia="en-US"/>
        </w:rPr>
        <w:t xml:space="preserve"> tax for the expenditure.</w:t>
      </w:r>
    </w:p>
    <w:p w14:paraId="759D1901" w14:textId="77777777" w:rsidR="00A12B7E" w:rsidRPr="003A2349" w:rsidRDefault="00A12B7E" w:rsidP="00A72982">
      <w:pPr>
        <w:jc w:val="both"/>
        <w:rPr>
          <w:rFonts w:ascii="Aptos" w:eastAsia="Calibri" w:hAnsi="Aptos" w:cs="Arial"/>
          <w:szCs w:val="18"/>
          <w:lang w:eastAsia="en-US"/>
        </w:rPr>
      </w:pPr>
    </w:p>
    <w:p w14:paraId="26D534E6" w14:textId="77777777" w:rsidR="00A12B7E" w:rsidRPr="003A2349" w:rsidRDefault="00A12B7E" w:rsidP="00826455">
      <w:pPr>
        <w:numPr>
          <w:ilvl w:val="0"/>
          <w:numId w:val="18"/>
        </w:numPr>
        <w:spacing w:after="200" w:line="276" w:lineRule="auto"/>
        <w:contextualSpacing/>
        <w:jc w:val="both"/>
        <w:rPr>
          <w:rFonts w:ascii="Aptos" w:eastAsia="Calibri" w:hAnsi="Aptos" w:cs="Arial"/>
          <w:b/>
          <w:szCs w:val="18"/>
          <w:lang w:eastAsia="en-US"/>
        </w:rPr>
      </w:pPr>
      <w:r w:rsidRPr="003A2349">
        <w:rPr>
          <w:rFonts w:ascii="Aptos" w:eastAsia="Calibri" w:hAnsi="Aptos" w:cs="Arial"/>
          <w:b/>
          <w:szCs w:val="18"/>
          <w:lang w:eastAsia="en-US"/>
        </w:rPr>
        <w:t>VAT</w:t>
      </w:r>
    </w:p>
    <w:p w14:paraId="7889A159" w14:textId="358389BA" w:rsidR="007E691E" w:rsidRDefault="00A12B7E" w:rsidP="005F5402">
      <w:pPr>
        <w:jc w:val="both"/>
        <w:rPr>
          <w:rFonts w:ascii="Aptos" w:eastAsia="Calibri" w:hAnsi="Aptos" w:cs="Arial"/>
          <w:szCs w:val="18"/>
          <w:lang w:eastAsia="en-US"/>
        </w:rPr>
      </w:pPr>
      <w:r w:rsidRPr="003A2349">
        <w:rPr>
          <w:rFonts w:ascii="Aptos" w:eastAsia="Calibri" w:hAnsi="Aptos" w:cs="Arial"/>
          <w:szCs w:val="18"/>
          <w:lang w:eastAsia="en-US"/>
        </w:rPr>
        <w:t>VAT is included in the C</w:t>
      </w:r>
      <w:r w:rsidR="00CA3E41" w:rsidRPr="003A2349">
        <w:rPr>
          <w:rFonts w:ascii="Aptos" w:eastAsia="Calibri" w:hAnsi="Aptos" w:cs="Arial"/>
          <w:szCs w:val="18"/>
          <w:lang w:eastAsia="en-US"/>
        </w:rPr>
        <w:t>IES</w:t>
      </w:r>
      <w:r w:rsidRPr="003A2349">
        <w:rPr>
          <w:rFonts w:ascii="Aptos" w:eastAsia="Calibri" w:hAnsi="Aptos" w:cs="Arial"/>
          <w:szCs w:val="18"/>
          <w:lang w:eastAsia="en-US"/>
        </w:rPr>
        <w:t xml:space="preserve"> only to the extent that it is irrecoverable. The net amount due to or from HM Revenue and Customs in respect of VAT </w:t>
      </w:r>
      <w:r w:rsidR="007E691E" w:rsidRPr="003A2349">
        <w:rPr>
          <w:rFonts w:ascii="Aptos" w:eastAsia="Calibri" w:hAnsi="Aptos" w:cs="Arial"/>
          <w:szCs w:val="18"/>
          <w:lang w:eastAsia="en-US"/>
        </w:rPr>
        <w:t>i</w:t>
      </w:r>
      <w:r w:rsidRPr="003A2349">
        <w:rPr>
          <w:rFonts w:ascii="Aptos" w:eastAsia="Calibri" w:hAnsi="Aptos" w:cs="Arial"/>
          <w:szCs w:val="18"/>
          <w:lang w:eastAsia="en-US"/>
        </w:rPr>
        <w:t>s included a</w:t>
      </w:r>
      <w:r w:rsidR="005F5402" w:rsidRPr="003A2349">
        <w:rPr>
          <w:rFonts w:ascii="Aptos" w:eastAsia="Calibri" w:hAnsi="Aptos" w:cs="Arial"/>
          <w:szCs w:val="18"/>
          <w:lang w:eastAsia="en-US"/>
        </w:rPr>
        <w:t>s part of debtors or creditor</w:t>
      </w:r>
      <w:r w:rsidR="008156E7" w:rsidRPr="003A2349">
        <w:rPr>
          <w:rFonts w:ascii="Aptos" w:eastAsia="Calibri" w:hAnsi="Aptos" w:cs="Arial"/>
          <w:szCs w:val="18"/>
          <w:lang w:eastAsia="en-US"/>
        </w:rPr>
        <w:t>s.</w:t>
      </w:r>
    </w:p>
    <w:p w14:paraId="00119E78" w14:textId="77777777" w:rsidR="00312F77" w:rsidRDefault="00312F77" w:rsidP="005F5402">
      <w:pPr>
        <w:jc w:val="both"/>
        <w:rPr>
          <w:rFonts w:ascii="Aptos" w:eastAsia="Calibri" w:hAnsi="Aptos" w:cs="Arial"/>
          <w:szCs w:val="18"/>
          <w:lang w:eastAsia="en-US"/>
        </w:rPr>
      </w:pPr>
    </w:p>
    <w:p w14:paraId="197B9CF9" w14:textId="77777777" w:rsidR="00312F77" w:rsidRDefault="00312F77" w:rsidP="00312F77">
      <w:pPr>
        <w:numPr>
          <w:ilvl w:val="0"/>
          <w:numId w:val="18"/>
        </w:numPr>
        <w:spacing w:after="200" w:line="276" w:lineRule="auto"/>
        <w:contextualSpacing/>
        <w:jc w:val="both"/>
        <w:rPr>
          <w:rFonts w:ascii="Aptos" w:eastAsia="Calibri" w:hAnsi="Aptos" w:cs="Arial"/>
          <w:b/>
          <w:bCs/>
          <w:szCs w:val="18"/>
          <w:lang w:eastAsia="en-US"/>
        </w:rPr>
      </w:pPr>
      <w:r w:rsidRPr="00312F77">
        <w:rPr>
          <w:rFonts w:ascii="Aptos" w:eastAsia="Calibri" w:hAnsi="Aptos" w:cs="Arial"/>
          <w:b/>
          <w:bCs/>
          <w:szCs w:val="18"/>
          <w:lang w:eastAsia="en-US"/>
        </w:rPr>
        <w:t>Right of Use Assets</w:t>
      </w:r>
    </w:p>
    <w:p w14:paraId="1AF25052" w14:textId="5A8EC53A" w:rsidR="00091CDB" w:rsidRDefault="00091CDB" w:rsidP="00312F77">
      <w:pPr>
        <w:jc w:val="both"/>
        <w:rPr>
          <w:rFonts w:ascii="Aptos" w:eastAsia="Calibri" w:hAnsi="Aptos" w:cs="Arial"/>
          <w:szCs w:val="18"/>
          <w:lang w:eastAsia="en-US"/>
        </w:rPr>
      </w:pPr>
      <w:r w:rsidRPr="00091CDB">
        <w:rPr>
          <w:rFonts w:ascii="Aptos" w:eastAsia="Calibri" w:hAnsi="Aptos" w:cs="Arial"/>
          <w:szCs w:val="18"/>
          <w:lang w:eastAsia="en-US"/>
        </w:rPr>
        <w:t>The Council applies IFRS 16 Leases in accordance with the Code of Practice on Local Authority Accounting in the United Kingdom 2025/26. IFRS 16 requires the recognition of right-of-use assets and corresponding lease liabilities on the Balance Sheet for most leases.</w:t>
      </w:r>
      <w:r>
        <w:rPr>
          <w:rFonts w:ascii="Aptos" w:eastAsia="Calibri" w:hAnsi="Aptos" w:cs="Arial"/>
          <w:szCs w:val="18"/>
          <w:lang w:eastAsia="en-US"/>
        </w:rPr>
        <w:t xml:space="preserve"> </w:t>
      </w:r>
      <w:r w:rsidR="00312F77" w:rsidRPr="00312F77">
        <w:rPr>
          <w:rFonts w:ascii="Aptos" w:eastAsia="Calibri" w:hAnsi="Aptos" w:cs="Arial"/>
          <w:szCs w:val="18"/>
          <w:lang w:eastAsia="en-US"/>
        </w:rPr>
        <w:t xml:space="preserve">The Council has elected to apply recognition exemptions to low value assets (below £6,000 when new) and to short-term leases i.e. leases </w:t>
      </w:r>
      <w:r>
        <w:rPr>
          <w:rFonts w:ascii="Aptos" w:eastAsia="Calibri" w:hAnsi="Aptos" w:cs="Arial"/>
          <w:szCs w:val="18"/>
          <w:lang w:eastAsia="en-US"/>
        </w:rPr>
        <w:t>that have</w:t>
      </w:r>
      <w:r w:rsidR="00312F77" w:rsidRPr="00312F77">
        <w:rPr>
          <w:rFonts w:ascii="Aptos" w:eastAsia="Calibri" w:hAnsi="Aptos" w:cs="Arial"/>
          <w:szCs w:val="18"/>
          <w:lang w:eastAsia="en-US"/>
        </w:rPr>
        <w:t xml:space="preserve"> a duration of less than 12 months. A contract is, or contains</w:t>
      </w:r>
      <w:r w:rsidR="007659F8">
        <w:rPr>
          <w:rFonts w:ascii="Aptos" w:eastAsia="Calibri" w:hAnsi="Aptos" w:cs="Arial"/>
          <w:szCs w:val="18"/>
          <w:lang w:eastAsia="en-US"/>
        </w:rPr>
        <w:t>,</w:t>
      </w:r>
      <w:r w:rsidR="00312F77" w:rsidRPr="00312F77">
        <w:rPr>
          <w:rFonts w:ascii="Aptos" w:eastAsia="Calibri" w:hAnsi="Aptos" w:cs="Arial"/>
          <w:szCs w:val="18"/>
          <w:lang w:eastAsia="en-US"/>
        </w:rPr>
        <w:t xml:space="preserve"> a lease if the contract conveys the right to control the use of an identified asset for </w:t>
      </w:r>
      <w:proofErr w:type="gramStart"/>
      <w:r w:rsidR="00312F77" w:rsidRPr="00312F77">
        <w:rPr>
          <w:rFonts w:ascii="Aptos" w:eastAsia="Calibri" w:hAnsi="Aptos" w:cs="Arial"/>
          <w:szCs w:val="18"/>
          <w:lang w:eastAsia="en-US"/>
        </w:rPr>
        <w:t>a period of time</w:t>
      </w:r>
      <w:proofErr w:type="gramEnd"/>
      <w:r w:rsidR="00312F77" w:rsidRPr="00312F77">
        <w:rPr>
          <w:rFonts w:ascii="Aptos" w:eastAsia="Calibri" w:hAnsi="Aptos" w:cs="Arial"/>
          <w:szCs w:val="18"/>
          <w:lang w:eastAsia="en-US"/>
        </w:rPr>
        <w:t xml:space="preserve"> in exchange for consideration.</w:t>
      </w:r>
    </w:p>
    <w:p w14:paraId="7E6C8F70" w14:textId="77777777" w:rsidR="00091CDB" w:rsidRDefault="00091CDB" w:rsidP="00312F77">
      <w:pPr>
        <w:jc w:val="both"/>
        <w:rPr>
          <w:rFonts w:ascii="Aptos" w:eastAsia="Calibri" w:hAnsi="Aptos" w:cs="Arial"/>
          <w:szCs w:val="18"/>
          <w:lang w:eastAsia="en-US"/>
        </w:rPr>
      </w:pPr>
    </w:p>
    <w:p w14:paraId="35BB882E" w14:textId="77777777" w:rsidR="00091CDB" w:rsidRPr="00091CDB" w:rsidRDefault="00091CDB" w:rsidP="00091CDB">
      <w:pPr>
        <w:rPr>
          <w:rFonts w:ascii="Aptos" w:eastAsia="Calibri" w:hAnsi="Aptos" w:cs="Arial"/>
          <w:szCs w:val="18"/>
          <w:lang w:eastAsia="en-US"/>
        </w:rPr>
      </w:pPr>
      <w:r w:rsidRPr="00091CDB">
        <w:rPr>
          <w:rFonts w:ascii="Aptos" w:eastAsia="Calibri" w:hAnsi="Aptos" w:cs="Arial"/>
          <w:b/>
          <w:bCs/>
          <w:szCs w:val="18"/>
          <w:lang w:eastAsia="en-US"/>
        </w:rPr>
        <w:t>Measurement and recognition</w:t>
      </w:r>
      <w:r w:rsidRPr="00091CDB">
        <w:rPr>
          <w:rFonts w:ascii="Aptos" w:eastAsia="Calibri" w:hAnsi="Aptos" w:cs="Arial"/>
          <w:szCs w:val="18"/>
          <w:lang w:eastAsia="en-US"/>
        </w:rPr>
        <w:br/>
        <w:t>At the commencement date of a lease, the Council recognises a lease liability measured at the present value of the lease payments to be made over the lease term, discounted using the Council’s incremental borrowing rate.</w:t>
      </w:r>
    </w:p>
    <w:p w14:paraId="6DF32DFB" w14:textId="77777777" w:rsidR="00091CDB" w:rsidRDefault="00091CDB" w:rsidP="00091CDB">
      <w:pPr>
        <w:jc w:val="both"/>
        <w:rPr>
          <w:rFonts w:ascii="Aptos" w:eastAsia="Calibri" w:hAnsi="Aptos" w:cs="Arial"/>
          <w:szCs w:val="18"/>
          <w:lang w:eastAsia="en-US"/>
        </w:rPr>
      </w:pPr>
    </w:p>
    <w:p w14:paraId="76642546" w14:textId="1846C4A8" w:rsidR="00091CDB" w:rsidRPr="00091CDB" w:rsidRDefault="00091CDB" w:rsidP="00091CDB">
      <w:pPr>
        <w:jc w:val="both"/>
        <w:rPr>
          <w:rFonts w:ascii="Aptos" w:eastAsia="Calibri" w:hAnsi="Aptos" w:cs="Arial"/>
          <w:szCs w:val="18"/>
          <w:lang w:eastAsia="en-US"/>
        </w:rPr>
      </w:pPr>
      <w:r w:rsidRPr="00091CDB">
        <w:rPr>
          <w:rFonts w:ascii="Aptos" w:eastAsia="Calibri" w:hAnsi="Aptos" w:cs="Arial"/>
          <w:szCs w:val="18"/>
          <w:lang w:eastAsia="en-US"/>
        </w:rPr>
        <w:t>A corresponding right-of-use asset is recognised at cost, comprising:</w:t>
      </w:r>
    </w:p>
    <w:p w14:paraId="7AF6E317" w14:textId="77777777" w:rsidR="00091CDB" w:rsidRPr="00091CDB" w:rsidRDefault="00091CDB" w:rsidP="00091CDB">
      <w:pPr>
        <w:numPr>
          <w:ilvl w:val="0"/>
          <w:numId w:val="35"/>
        </w:numPr>
        <w:jc w:val="both"/>
        <w:rPr>
          <w:rFonts w:ascii="Aptos" w:eastAsia="Calibri" w:hAnsi="Aptos" w:cs="Arial"/>
          <w:szCs w:val="18"/>
          <w:lang w:eastAsia="en-US"/>
        </w:rPr>
      </w:pPr>
      <w:r w:rsidRPr="00091CDB">
        <w:rPr>
          <w:rFonts w:ascii="Aptos" w:eastAsia="Calibri" w:hAnsi="Aptos" w:cs="Arial"/>
          <w:szCs w:val="18"/>
          <w:lang w:eastAsia="en-US"/>
        </w:rPr>
        <w:t>the amount of the initial lease liability</w:t>
      </w:r>
    </w:p>
    <w:p w14:paraId="6C72E283" w14:textId="77777777" w:rsidR="00091CDB" w:rsidRPr="00091CDB" w:rsidRDefault="00091CDB" w:rsidP="00091CDB">
      <w:pPr>
        <w:numPr>
          <w:ilvl w:val="0"/>
          <w:numId w:val="35"/>
        </w:numPr>
        <w:jc w:val="both"/>
        <w:rPr>
          <w:rFonts w:ascii="Aptos" w:eastAsia="Calibri" w:hAnsi="Aptos" w:cs="Arial"/>
          <w:szCs w:val="18"/>
          <w:lang w:eastAsia="en-US"/>
        </w:rPr>
      </w:pPr>
      <w:r w:rsidRPr="00091CDB">
        <w:rPr>
          <w:rFonts w:ascii="Aptos" w:eastAsia="Calibri" w:hAnsi="Aptos" w:cs="Arial"/>
          <w:szCs w:val="18"/>
          <w:lang w:eastAsia="en-US"/>
        </w:rPr>
        <w:t>any lease payments made at or before the commencement date</w:t>
      </w:r>
    </w:p>
    <w:p w14:paraId="0E68B0DB" w14:textId="77777777" w:rsidR="00091CDB" w:rsidRPr="00091CDB" w:rsidRDefault="00091CDB" w:rsidP="00091CDB">
      <w:pPr>
        <w:numPr>
          <w:ilvl w:val="0"/>
          <w:numId w:val="35"/>
        </w:numPr>
        <w:jc w:val="both"/>
        <w:rPr>
          <w:rFonts w:ascii="Aptos" w:eastAsia="Calibri" w:hAnsi="Aptos" w:cs="Arial"/>
          <w:szCs w:val="18"/>
          <w:lang w:eastAsia="en-US"/>
        </w:rPr>
      </w:pPr>
      <w:r w:rsidRPr="00091CDB">
        <w:rPr>
          <w:rFonts w:ascii="Aptos" w:eastAsia="Calibri" w:hAnsi="Aptos" w:cs="Arial"/>
          <w:szCs w:val="18"/>
          <w:lang w:eastAsia="en-US"/>
        </w:rPr>
        <w:t>any initial direct costs incurred</w:t>
      </w:r>
    </w:p>
    <w:p w14:paraId="6C5643EB" w14:textId="77777777" w:rsidR="00091CDB" w:rsidRDefault="00091CDB" w:rsidP="00091CDB">
      <w:pPr>
        <w:jc w:val="both"/>
        <w:rPr>
          <w:rFonts w:ascii="Aptos" w:eastAsia="Calibri" w:hAnsi="Aptos" w:cs="Arial"/>
          <w:szCs w:val="18"/>
          <w:lang w:eastAsia="en-US"/>
        </w:rPr>
      </w:pPr>
    </w:p>
    <w:p w14:paraId="61557F5F" w14:textId="2537E4EE" w:rsidR="00091CDB" w:rsidRDefault="00091CDB" w:rsidP="00091CDB">
      <w:pPr>
        <w:jc w:val="both"/>
        <w:rPr>
          <w:rFonts w:ascii="Aptos" w:eastAsia="Calibri" w:hAnsi="Aptos" w:cs="Arial"/>
          <w:szCs w:val="18"/>
          <w:lang w:eastAsia="en-US"/>
        </w:rPr>
      </w:pPr>
      <w:r w:rsidRPr="00091CDB">
        <w:rPr>
          <w:rFonts w:ascii="Aptos" w:eastAsia="Calibri" w:hAnsi="Aptos" w:cs="Arial"/>
          <w:szCs w:val="18"/>
          <w:lang w:eastAsia="en-US"/>
        </w:rPr>
        <w:t>Right-of-use assets are subsequently measured at cost (or fair value for peppercorn leases) less accumulated depreciation and impairment losses. Right-of-use assets are depreciated on a straight-line basis over the shorter of the lease term and the useful life of the underlying asset.</w:t>
      </w:r>
    </w:p>
    <w:p w14:paraId="5C733838" w14:textId="77777777" w:rsidR="00091CDB" w:rsidRPr="00091CDB" w:rsidRDefault="00091CDB" w:rsidP="00091CDB">
      <w:pPr>
        <w:jc w:val="both"/>
        <w:rPr>
          <w:rFonts w:ascii="Aptos" w:eastAsia="Calibri" w:hAnsi="Aptos" w:cs="Arial"/>
          <w:szCs w:val="18"/>
          <w:lang w:eastAsia="en-US"/>
        </w:rPr>
      </w:pPr>
    </w:p>
    <w:p w14:paraId="28045A19" w14:textId="77777777" w:rsidR="00091CDB" w:rsidRDefault="00091CDB" w:rsidP="00091CDB">
      <w:pPr>
        <w:jc w:val="both"/>
        <w:rPr>
          <w:rFonts w:ascii="Aptos" w:eastAsia="Calibri" w:hAnsi="Aptos" w:cs="Arial"/>
          <w:szCs w:val="18"/>
          <w:lang w:eastAsia="en-US"/>
        </w:rPr>
      </w:pPr>
      <w:r w:rsidRPr="00091CDB">
        <w:rPr>
          <w:rFonts w:ascii="Aptos" w:eastAsia="Calibri" w:hAnsi="Aptos" w:cs="Arial"/>
          <w:szCs w:val="18"/>
          <w:lang w:eastAsia="en-US"/>
        </w:rPr>
        <w:t>Interest expense is recognised on the lease liability over the lease term, and lease payments are apportioned between a reduction in the lease liability and a finance cost.</w:t>
      </w:r>
    </w:p>
    <w:p w14:paraId="0A215FFB" w14:textId="77777777" w:rsidR="00091CDB" w:rsidRPr="00091CDB" w:rsidRDefault="00091CDB" w:rsidP="00091CDB">
      <w:pPr>
        <w:jc w:val="both"/>
        <w:rPr>
          <w:rFonts w:ascii="Aptos" w:eastAsia="Calibri" w:hAnsi="Aptos" w:cs="Arial"/>
          <w:szCs w:val="18"/>
          <w:lang w:eastAsia="en-US"/>
        </w:rPr>
      </w:pPr>
    </w:p>
    <w:p w14:paraId="4A012ADA" w14:textId="77777777" w:rsidR="00091CDB" w:rsidRPr="00091CDB" w:rsidRDefault="00091CDB" w:rsidP="00091CDB">
      <w:pPr>
        <w:jc w:val="both"/>
        <w:rPr>
          <w:rFonts w:ascii="Aptos" w:eastAsia="Calibri" w:hAnsi="Aptos" w:cs="Arial"/>
          <w:szCs w:val="18"/>
          <w:lang w:eastAsia="en-US"/>
        </w:rPr>
      </w:pPr>
      <w:r w:rsidRPr="00091CDB">
        <w:rPr>
          <w:rFonts w:ascii="Aptos" w:eastAsia="Calibri" w:hAnsi="Aptos" w:cs="Arial"/>
          <w:szCs w:val="18"/>
          <w:lang w:eastAsia="en-US"/>
        </w:rPr>
        <w:t>For leases of low value assets and short-term leases, the Council does not recognise right-of-use assets or lease liabilities. Payments associated with these leases are charged to revenue on a straight-line basis over the lease term.</w:t>
      </w:r>
    </w:p>
    <w:p w14:paraId="78F33D6B" w14:textId="77777777" w:rsidR="00091CDB" w:rsidRDefault="00091CDB" w:rsidP="00312F77">
      <w:pPr>
        <w:jc w:val="both"/>
        <w:rPr>
          <w:rFonts w:ascii="Aptos" w:eastAsia="Calibri" w:hAnsi="Aptos" w:cs="Arial"/>
          <w:szCs w:val="18"/>
          <w:lang w:eastAsia="en-US"/>
        </w:rPr>
      </w:pPr>
    </w:p>
    <w:p w14:paraId="19DDB3A4" w14:textId="77777777" w:rsidR="00091CDB" w:rsidRDefault="00091CDB" w:rsidP="00091CDB">
      <w:pPr>
        <w:jc w:val="both"/>
        <w:rPr>
          <w:rFonts w:ascii="Aptos" w:eastAsia="Calibri" w:hAnsi="Aptos" w:cs="Arial"/>
          <w:szCs w:val="18"/>
          <w:lang w:eastAsia="en-US"/>
        </w:rPr>
      </w:pPr>
      <w:r w:rsidRPr="00091CDB">
        <w:rPr>
          <w:rFonts w:ascii="Aptos" w:eastAsia="Calibri" w:hAnsi="Aptos" w:cs="Arial"/>
          <w:szCs w:val="18"/>
          <w:lang w:eastAsia="en-US"/>
        </w:rPr>
        <w:t>For right-of-use assets with peppercorn or nominal lease payments, a right-of-use asset is recognised at fair value at the commencement date, with any gain, being the difference between that fair value and the lease liability, recognised as a donated asset.</w:t>
      </w:r>
    </w:p>
    <w:p w14:paraId="43E3A6DA" w14:textId="77777777" w:rsidR="00091CDB" w:rsidRPr="00091CDB" w:rsidRDefault="00091CDB" w:rsidP="00091CDB">
      <w:pPr>
        <w:jc w:val="both"/>
        <w:rPr>
          <w:rFonts w:ascii="Aptos" w:eastAsia="Calibri" w:hAnsi="Aptos" w:cs="Arial"/>
          <w:szCs w:val="18"/>
          <w:lang w:eastAsia="en-US"/>
        </w:rPr>
      </w:pPr>
    </w:p>
    <w:p w14:paraId="69416009" w14:textId="77777777" w:rsidR="00091CDB" w:rsidRPr="00091CDB" w:rsidRDefault="00091CDB" w:rsidP="00091CDB">
      <w:pPr>
        <w:jc w:val="both"/>
        <w:rPr>
          <w:rFonts w:ascii="Aptos" w:eastAsia="Calibri" w:hAnsi="Aptos" w:cs="Arial"/>
          <w:szCs w:val="18"/>
          <w:lang w:eastAsia="en-US"/>
        </w:rPr>
      </w:pPr>
      <w:r w:rsidRPr="00091CDB">
        <w:rPr>
          <w:rFonts w:ascii="Aptos" w:eastAsia="Calibri" w:hAnsi="Aptos" w:cs="Arial"/>
          <w:szCs w:val="18"/>
          <w:lang w:eastAsia="en-US"/>
        </w:rPr>
        <w:t>For leases that were previously classified as finance leases under IAS 17, the carrying amounts of the right-of-use assets and lease liabilities continue to be based on the carrying amounts of the lease assets and liabilities immediately before the adoption of IFRS 16.</w:t>
      </w:r>
    </w:p>
    <w:p w14:paraId="2B4F9934" w14:textId="77777777" w:rsidR="005E06D1" w:rsidRPr="0063571B" w:rsidRDefault="005E06D1" w:rsidP="005F5402">
      <w:pPr>
        <w:jc w:val="both"/>
        <w:rPr>
          <w:rFonts w:ascii="Aptos" w:eastAsia="Calibri" w:hAnsi="Aptos" w:cs="Arial"/>
          <w:szCs w:val="18"/>
          <w:lang w:eastAsia="en-US"/>
        </w:rPr>
      </w:pPr>
    </w:p>
    <w:p w14:paraId="7C6B9DB5" w14:textId="429AB6B2" w:rsidR="005E06D1" w:rsidRPr="0063571B" w:rsidRDefault="005E06D1" w:rsidP="005F5402">
      <w:pPr>
        <w:jc w:val="both"/>
        <w:rPr>
          <w:rFonts w:ascii="Aptos" w:eastAsia="Calibri" w:hAnsi="Aptos" w:cs="Arial"/>
          <w:szCs w:val="18"/>
          <w:lang w:eastAsia="en-US"/>
        </w:rPr>
      </w:pPr>
      <w:r w:rsidRPr="0063571B">
        <w:rPr>
          <w:rFonts w:ascii="Aptos" w:eastAsia="Calibri" w:hAnsi="Aptos" w:cs="Arial"/>
          <w:szCs w:val="18"/>
          <w:lang w:eastAsia="en-US"/>
        </w:rPr>
        <w:t xml:space="preserve">The weighted average of the incremental borrowing rate applied to lease liabilities recognised at the date of initial application was </w:t>
      </w:r>
      <w:r w:rsidR="006D7C35">
        <w:rPr>
          <w:rFonts w:ascii="Aptos" w:eastAsia="Calibri" w:hAnsi="Aptos" w:cs="Arial"/>
          <w:szCs w:val="18"/>
          <w:lang w:eastAsia="en-US"/>
        </w:rPr>
        <w:t>5.14</w:t>
      </w:r>
      <w:r w:rsidR="00091CDB">
        <w:rPr>
          <w:rFonts w:ascii="Aptos" w:eastAsia="Calibri" w:hAnsi="Aptos" w:cs="Arial"/>
          <w:szCs w:val="18"/>
          <w:lang w:eastAsia="en-US"/>
        </w:rPr>
        <w:t xml:space="preserve">% (2024/25 </w:t>
      </w:r>
      <w:r w:rsidRPr="00091CDB">
        <w:rPr>
          <w:rFonts w:ascii="Aptos" w:eastAsia="Calibri" w:hAnsi="Aptos" w:cs="Arial"/>
          <w:szCs w:val="18"/>
          <w:lang w:eastAsia="en-US"/>
        </w:rPr>
        <w:t>5.02%</w:t>
      </w:r>
      <w:r w:rsidR="00091CDB">
        <w:rPr>
          <w:rFonts w:ascii="Aptos" w:eastAsia="Calibri" w:hAnsi="Aptos" w:cs="Arial"/>
          <w:szCs w:val="18"/>
          <w:lang w:eastAsia="en-US"/>
        </w:rPr>
        <w:t>)</w:t>
      </w:r>
      <w:r w:rsidRPr="00091CDB">
        <w:rPr>
          <w:rFonts w:ascii="Aptos" w:eastAsia="Calibri" w:hAnsi="Aptos" w:cs="Arial"/>
          <w:szCs w:val="18"/>
          <w:lang w:eastAsia="en-US"/>
        </w:rPr>
        <w:t>.</w:t>
      </w:r>
    </w:p>
    <w:p w14:paraId="3E7EB9F6" w14:textId="77777777" w:rsidR="00AA7CB7" w:rsidRPr="003A2349" w:rsidRDefault="00AA7CB7" w:rsidP="00AA7CB7">
      <w:pPr>
        <w:jc w:val="both"/>
        <w:rPr>
          <w:rFonts w:ascii="Aptos" w:hAnsi="Aptos"/>
          <w:b/>
          <w:szCs w:val="18"/>
        </w:rPr>
      </w:pPr>
    </w:p>
    <w:p w14:paraId="4CF015D0" w14:textId="4C30D9AC" w:rsidR="00AA7CB7" w:rsidRPr="003A2349" w:rsidRDefault="00AA7CB7" w:rsidP="008913FB">
      <w:pPr>
        <w:pStyle w:val="Heading1"/>
        <w:rPr>
          <w:rFonts w:ascii="Aptos" w:eastAsia="Calibri" w:hAnsi="Aptos"/>
          <w:sz w:val="24"/>
          <w:szCs w:val="24"/>
          <w:lang w:eastAsia="en-US"/>
        </w:rPr>
      </w:pPr>
      <w:bookmarkStart w:id="98" w:name="_Toc138404687"/>
      <w:bookmarkStart w:id="99" w:name="_Toc138408931"/>
      <w:bookmarkStart w:id="100" w:name="_Toc138412434"/>
      <w:bookmarkStart w:id="101" w:name="_Toc138412927"/>
      <w:bookmarkStart w:id="102" w:name="_Toc146698459"/>
      <w:bookmarkStart w:id="103" w:name="_Toc146823469"/>
      <w:bookmarkStart w:id="104" w:name="_Toc233115424"/>
      <w:r w:rsidRPr="003A2349">
        <w:rPr>
          <w:rFonts w:ascii="Aptos" w:eastAsia="Calibri" w:hAnsi="Aptos"/>
          <w:sz w:val="24"/>
          <w:szCs w:val="24"/>
          <w:lang w:eastAsia="en-US"/>
        </w:rPr>
        <w:t>Note 2 Prior Period Amendments</w:t>
      </w:r>
      <w:bookmarkEnd w:id="98"/>
      <w:bookmarkEnd w:id="99"/>
      <w:bookmarkEnd w:id="100"/>
      <w:bookmarkEnd w:id="101"/>
      <w:bookmarkEnd w:id="102"/>
      <w:bookmarkEnd w:id="103"/>
      <w:bookmarkEnd w:id="104"/>
    </w:p>
    <w:p w14:paraId="36C39273" w14:textId="77777777" w:rsidR="008F5F31" w:rsidRDefault="008F5F31">
      <w:pPr>
        <w:rPr>
          <w:rFonts w:ascii="Aptos" w:eastAsia="Calibri" w:hAnsi="Aptos" w:cs="Arial"/>
          <w:szCs w:val="18"/>
          <w:lang w:eastAsia="en-US"/>
        </w:rPr>
      </w:pPr>
    </w:p>
    <w:p w14:paraId="09EEF3DC" w14:textId="67C8CD51" w:rsidR="00ED2FF2" w:rsidRDefault="008F5F31" w:rsidP="00ED2FF2">
      <w:pPr>
        <w:rPr>
          <w:rFonts w:ascii="Aptos" w:eastAsia="Calibri" w:hAnsi="Aptos" w:cs="Arial"/>
          <w:szCs w:val="18"/>
          <w:lang w:eastAsia="en-US"/>
        </w:rPr>
      </w:pPr>
      <w:r>
        <w:rPr>
          <w:rFonts w:ascii="Aptos" w:eastAsia="Calibri" w:hAnsi="Aptos" w:cs="Arial"/>
          <w:szCs w:val="18"/>
          <w:lang w:eastAsia="en-US"/>
        </w:rPr>
        <w:t xml:space="preserve">There have been no prior period adjustments for the unaudited annual accounts </w:t>
      </w:r>
      <w:r w:rsidRPr="00F50B7F">
        <w:rPr>
          <w:rFonts w:ascii="Aptos" w:eastAsia="Calibri" w:hAnsi="Aptos" w:cs="Arial"/>
          <w:szCs w:val="18"/>
          <w:lang w:eastAsia="en-US"/>
        </w:rPr>
        <w:t>to 31 March 202</w:t>
      </w:r>
      <w:r w:rsidR="00F50B7F" w:rsidRPr="00F50B7F">
        <w:rPr>
          <w:rFonts w:ascii="Aptos" w:eastAsia="Calibri" w:hAnsi="Aptos" w:cs="Arial"/>
          <w:szCs w:val="18"/>
          <w:lang w:eastAsia="en-US"/>
        </w:rPr>
        <w:t>6</w:t>
      </w:r>
      <w:r w:rsidRPr="00F50B7F">
        <w:rPr>
          <w:rFonts w:ascii="Aptos" w:eastAsia="Calibri" w:hAnsi="Aptos" w:cs="Arial"/>
          <w:szCs w:val="18"/>
          <w:lang w:eastAsia="en-US"/>
        </w:rPr>
        <w:t>.</w:t>
      </w:r>
      <w:bookmarkStart w:id="105" w:name="_Toc74042434"/>
      <w:bookmarkStart w:id="106" w:name="_Toc138404688"/>
      <w:bookmarkStart w:id="107" w:name="_Toc138408932"/>
      <w:bookmarkStart w:id="108" w:name="_Toc138412435"/>
      <w:bookmarkStart w:id="109" w:name="_Toc138412928"/>
      <w:bookmarkStart w:id="110" w:name="_Toc146698460"/>
      <w:bookmarkStart w:id="111" w:name="_Toc146823470"/>
    </w:p>
    <w:p w14:paraId="7DB9BF7F" w14:textId="77777777" w:rsidR="0063155A" w:rsidRDefault="0063155A" w:rsidP="0063155A">
      <w:pPr>
        <w:jc w:val="right"/>
        <w:rPr>
          <w:rFonts w:ascii="Aptos" w:hAnsi="Aptos" w:cs="Arial"/>
          <w:b/>
          <w:color w:val="B117B1"/>
          <w:sz w:val="24"/>
          <w:szCs w:val="24"/>
        </w:rPr>
      </w:pPr>
    </w:p>
    <w:p w14:paraId="117052CD" w14:textId="77777777" w:rsidR="0063155A" w:rsidRDefault="0063155A" w:rsidP="0063155A">
      <w:pPr>
        <w:jc w:val="right"/>
        <w:rPr>
          <w:rFonts w:ascii="Aptos" w:hAnsi="Aptos" w:cs="Arial"/>
          <w:b/>
          <w:color w:val="B117B1"/>
          <w:sz w:val="24"/>
          <w:szCs w:val="24"/>
        </w:rPr>
      </w:pPr>
    </w:p>
    <w:p w14:paraId="0D78AE77" w14:textId="59F46FC2" w:rsidR="0063155A" w:rsidRPr="00B4708D" w:rsidRDefault="0063155A" w:rsidP="0063155A">
      <w:pPr>
        <w:jc w:val="right"/>
        <w:rPr>
          <w:rFonts w:ascii="Aptos" w:hAnsi="Aptos" w:cs="Arial"/>
          <w:b/>
          <w:color w:val="B117B1"/>
          <w:sz w:val="24"/>
          <w:szCs w:val="24"/>
        </w:rPr>
      </w:pPr>
      <w:r w:rsidRPr="00B4708D">
        <w:rPr>
          <w:rFonts w:ascii="Aptos" w:hAnsi="Aptos" w:cs="Arial"/>
          <w:b/>
          <w:color w:val="B117B1"/>
          <w:sz w:val="24"/>
          <w:szCs w:val="24"/>
        </w:rPr>
        <w:lastRenderedPageBreak/>
        <w:t>Notes to the Accounts (cont.)</w:t>
      </w:r>
    </w:p>
    <w:p w14:paraId="66A9719E" w14:textId="77777777" w:rsidR="0063155A" w:rsidRDefault="0063155A" w:rsidP="00ED2FF2">
      <w:pPr>
        <w:rPr>
          <w:rFonts w:ascii="Aptos" w:eastAsia="Calibri" w:hAnsi="Aptos" w:cs="Arial"/>
          <w:szCs w:val="18"/>
          <w:lang w:eastAsia="en-US"/>
        </w:rPr>
      </w:pPr>
    </w:p>
    <w:p w14:paraId="44A32A07" w14:textId="77777777" w:rsidR="00ED2FF2" w:rsidRDefault="00ED2FF2" w:rsidP="00ED2FF2">
      <w:pPr>
        <w:rPr>
          <w:rFonts w:ascii="Aptos" w:eastAsia="Calibri" w:hAnsi="Aptos" w:cs="Arial"/>
          <w:szCs w:val="18"/>
          <w:lang w:eastAsia="en-US"/>
        </w:rPr>
      </w:pPr>
    </w:p>
    <w:p w14:paraId="63643309" w14:textId="77777777" w:rsidR="00ED2FF2" w:rsidRDefault="00ED2FF2" w:rsidP="00ED2FF2">
      <w:pPr>
        <w:pStyle w:val="Heading1"/>
        <w:rPr>
          <w:rFonts w:ascii="Aptos" w:hAnsi="Aptos"/>
          <w:sz w:val="24"/>
          <w:szCs w:val="24"/>
        </w:rPr>
      </w:pPr>
      <w:bookmarkStart w:id="112" w:name="_Toc233115425"/>
      <w:r w:rsidRPr="003A2349">
        <w:rPr>
          <w:rFonts w:ascii="Aptos" w:hAnsi="Aptos"/>
          <w:sz w:val="24"/>
          <w:szCs w:val="24"/>
        </w:rPr>
        <w:t>Note 3 Accounting Standards That Have Been Issued but Have Not Yet Been Adopted</w:t>
      </w:r>
      <w:bookmarkEnd w:id="112"/>
    </w:p>
    <w:p w14:paraId="1606D6CF" w14:textId="77777777" w:rsidR="00ED2FF2" w:rsidRPr="00525E24" w:rsidRDefault="00ED2FF2" w:rsidP="00ED2FF2"/>
    <w:p w14:paraId="1F6B8450" w14:textId="08AE8579" w:rsidR="00ED2FF2" w:rsidRPr="00352F92" w:rsidRDefault="00ED2FF2" w:rsidP="00ED2FF2">
      <w:pPr>
        <w:jc w:val="both"/>
        <w:rPr>
          <w:rFonts w:ascii="Aptos" w:hAnsi="Aptos" w:cs="Arial"/>
          <w:szCs w:val="18"/>
        </w:rPr>
      </w:pPr>
      <w:r w:rsidRPr="00352F92">
        <w:rPr>
          <w:rFonts w:ascii="Aptos" w:hAnsi="Aptos" w:cs="Arial"/>
          <w:szCs w:val="18"/>
        </w:rPr>
        <w:t>The Code requires the Council to identify any accounting standards that have been issued but have yet to be adopted and could have a material impact on the accounts. This applies to the adoption of the following new or amended standards within the 202</w:t>
      </w:r>
      <w:r w:rsidR="00352F92" w:rsidRPr="00352F92">
        <w:rPr>
          <w:rFonts w:ascii="Aptos" w:hAnsi="Aptos" w:cs="Arial"/>
          <w:szCs w:val="18"/>
        </w:rPr>
        <w:t>5</w:t>
      </w:r>
      <w:r w:rsidRPr="00352F92">
        <w:rPr>
          <w:rFonts w:ascii="Aptos" w:hAnsi="Aptos" w:cs="Arial"/>
          <w:szCs w:val="18"/>
        </w:rPr>
        <w:t>/2</w:t>
      </w:r>
      <w:r w:rsidR="00352F92" w:rsidRPr="00352F92">
        <w:rPr>
          <w:rFonts w:ascii="Aptos" w:hAnsi="Aptos" w:cs="Arial"/>
          <w:szCs w:val="18"/>
        </w:rPr>
        <w:t>5</w:t>
      </w:r>
      <w:r w:rsidRPr="00352F92">
        <w:rPr>
          <w:rFonts w:ascii="Aptos" w:hAnsi="Aptos" w:cs="Arial"/>
          <w:szCs w:val="18"/>
        </w:rPr>
        <w:t xml:space="preserve"> Code:</w:t>
      </w:r>
    </w:p>
    <w:p w14:paraId="7ABFC4FB" w14:textId="77777777" w:rsidR="00ED2FF2" w:rsidRPr="00352F92" w:rsidRDefault="00ED2FF2" w:rsidP="00ED2FF2">
      <w:pPr>
        <w:jc w:val="both"/>
        <w:rPr>
          <w:rFonts w:ascii="Aptos" w:hAnsi="Aptos" w:cs="Arial"/>
          <w:szCs w:val="18"/>
        </w:rPr>
      </w:pPr>
    </w:p>
    <w:p w14:paraId="29F4BBCF" w14:textId="77777777" w:rsidR="00ED2FF2" w:rsidRPr="00352F92" w:rsidRDefault="00ED2FF2" w:rsidP="00ED2FF2">
      <w:pPr>
        <w:pStyle w:val="ListParagraph"/>
        <w:numPr>
          <w:ilvl w:val="0"/>
          <w:numId w:val="24"/>
        </w:numPr>
        <w:jc w:val="both"/>
        <w:rPr>
          <w:rFonts w:ascii="Aptos" w:hAnsi="Aptos" w:cs="Arial"/>
          <w:szCs w:val="18"/>
        </w:rPr>
      </w:pPr>
      <w:r w:rsidRPr="00352F92">
        <w:rPr>
          <w:rFonts w:ascii="Aptos" w:hAnsi="Aptos" w:cs="Arial"/>
          <w:szCs w:val="18"/>
        </w:rPr>
        <w:t>IAS 21 The Effects of Changes in Foreign Exchange Risk (Lack of Exchangeability) issued August 2023</w:t>
      </w:r>
    </w:p>
    <w:p w14:paraId="2CD5B9F5" w14:textId="77777777" w:rsidR="00ED2FF2" w:rsidRPr="00352F92" w:rsidRDefault="00ED2FF2" w:rsidP="00ED2FF2">
      <w:pPr>
        <w:pStyle w:val="ListParagraph"/>
        <w:numPr>
          <w:ilvl w:val="0"/>
          <w:numId w:val="24"/>
        </w:numPr>
        <w:jc w:val="both"/>
        <w:rPr>
          <w:rFonts w:ascii="Aptos" w:hAnsi="Aptos" w:cs="Arial"/>
          <w:szCs w:val="18"/>
        </w:rPr>
      </w:pPr>
      <w:r w:rsidRPr="00352F92">
        <w:rPr>
          <w:rFonts w:ascii="Aptos" w:hAnsi="Aptos" w:cs="Arial"/>
          <w:szCs w:val="18"/>
        </w:rPr>
        <w:t>IFRS 17 Insurance Contracts issued May 2017</w:t>
      </w:r>
    </w:p>
    <w:p w14:paraId="1E4BC9F7" w14:textId="77777777" w:rsidR="00ED2FF2" w:rsidRPr="00352F92" w:rsidRDefault="00ED2FF2" w:rsidP="00ED2FF2">
      <w:pPr>
        <w:pStyle w:val="ListParagraph"/>
        <w:numPr>
          <w:ilvl w:val="0"/>
          <w:numId w:val="24"/>
        </w:numPr>
        <w:jc w:val="both"/>
        <w:rPr>
          <w:rFonts w:ascii="Aptos" w:hAnsi="Aptos" w:cs="Arial"/>
          <w:szCs w:val="18"/>
        </w:rPr>
      </w:pPr>
      <w:r w:rsidRPr="00352F92">
        <w:rPr>
          <w:rFonts w:ascii="Aptos" w:hAnsi="Aptos" w:cs="Arial"/>
          <w:szCs w:val="18"/>
        </w:rPr>
        <w:t xml:space="preserve">IAS 16 Property, Plant and Equipment and IAS 38 Intangible Assets </w:t>
      </w:r>
    </w:p>
    <w:p w14:paraId="5C8FDA07" w14:textId="77777777" w:rsidR="00ED2FF2" w:rsidRPr="00352F92" w:rsidRDefault="00ED2FF2" w:rsidP="00ED2FF2">
      <w:pPr>
        <w:jc w:val="both"/>
        <w:rPr>
          <w:rFonts w:ascii="Aptos" w:hAnsi="Aptos" w:cs="Arial"/>
          <w:szCs w:val="18"/>
        </w:rPr>
      </w:pPr>
    </w:p>
    <w:p w14:paraId="15AC1B75" w14:textId="77777777" w:rsidR="00ED2FF2" w:rsidRPr="003A2349" w:rsidRDefault="00ED2FF2" w:rsidP="00ED2FF2">
      <w:pPr>
        <w:jc w:val="both"/>
        <w:rPr>
          <w:rFonts w:ascii="Aptos" w:hAnsi="Aptos" w:cs="Arial"/>
          <w:szCs w:val="18"/>
        </w:rPr>
      </w:pPr>
      <w:r w:rsidRPr="00352F92">
        <w:rPr>
          <w:rFonts w:ascii="Aptos" w:hAnsi="Aptos" w:cs="Arial"/>
          <w:szCs w:val="18"/>
        </w:rPr>
        <w:t>The above amendments are not anticipated to have a material impact on the information provided in the financial statements.</w:t>
      </w:r>
    </w:p>
    <w:p w14:paraId="598BA993" w14:textId="25D376FB" w:rsidR="00ED2FF2" w:rsidRPr="00ED2FF2" w:rsidRDefault="00ED2FF2" w:rsidP="00ED2FF2">
      <w:pPr>
        <w:rPr>
          <w:rFonts w:ascii="Aptos" w:eastAsia="Calibri" w:hAnsi="Aptos" w:cs="Arial"/>
          <w:szCs w:val="18"/>
          <w:lang w:eastAsia="en-US"/>
        </w:rPr>
        <w:sectPr w:rsidR="00ED2FF2" w:rsidRPr="00ED2FF2" w:rsidSect="000236AB">
          <w:pgSz w:w="11894" w:h="16834" w:code="9"/>
          <w:pgMar w:top="1134" w:right="1134" w:bottom="1134" w:left="1134" w:header="720" w:footer="720" w:gutter="0"/>
          <w:cols w:space="720"/>
          <w:docGrid w:linePitch="245"/>
        </w:sectPr>
      </w:pPr>
    </w:p>
    <w:p w14:paraId="061881AA" w14:textId="51A742F5" w:rsidR="007549F4" w:rsidRPr="00B4708D" w:rsidRDefault="007549F4" w:rsidP="007549F4">
      <w:pPr>
        <w:jc w:val="right"/>
        <w:rPr>
          <w:rFonts w:ascii="Aptos" w:hAnsi="Aptos" w:cs="Arial"/>
          <w:b/>
          <w:color w:val="B117B1"/>
          <w:sz w:val="24"/>
          <w:szCs w:val="24"/>
        </w:rPr>
      </w:pPr>
      <w:bookmarkStart w:id="113" w:name="_Toc74042435"/>
      <w:bookmarkStart w:id="114" w:name="_Toc138404689"/>
      <w:bookmarkStart w:id="115" w:name="_Toc138408933"/>
      <w:bookmarkStart w:id="116" w:name="_Toc138412436"/>
      <w:bookmarkStart w:id="117" w:name="_Toc138412929"/>
      <w:bookmarkStart w:id="118" w:name="_Toc146698461"/>
      <w:bookmarkStart w:id="119" w:name="_Toc146823471"/>
      <w:bookmarkEnd w:id="105"/>
      <w:bookmarkEnd w:id="106"/>
      <w:bookmarkEnd w:id="107"/>
      <w:bookmarkEnd w:id="108"/>
      <w:bookmarkEnd w:id="109"/>
      <w:bookmarkEnd w:id="110"/>
      <w:bookmarkEnd w:id="111"/>
      <w:r w:rsidRPr="00B4708D">
        <w:rPr>
          <w:rFonts w:ascii="Aptos" w:hAnsi="Aptos" w:cs="Arial"/>
          <w:b/>
          <w:color w:val="B117B1"/>
          <w:sz w:val="24"/>
          <w:szCs w:val="24"/>
        </w:rPr>
        <w:lastRenderedPageBreak/>
        <w:t xml:space="preserve">Notes to the </w:t>
      </w:r>
      <w:r w:rsidR="00C666E9" w:rsidRPr="00B4708D">
        <w:rPr>
          <w:rFonts w:ascii="Aptos" w:hAnsi="Aptos" w:cs="Arial"/>
          <w:b/>
          <w:color w:val="B117B1"/>
          <w:sz w:val="24"/>
          <w:szCs w:val="24"/>
        </w:rPr>
        <w:t>A</w:t>
      </w:r>
      <w:r w:rsidRPr="00B4708D">
        <w:rPr>
          <w:rFonts w:ascii="Aptos" w:hAnsi="Aptos" w:cs="Arial"/>
          <w:b/>
          <w:color w:val="B117B1"/>
          <w:sz w:val="24"/>
          <w:szCs w:val="24"/>
        </w:rPr>
        <w:t>ccounts (cont.)</w:t>
      </w:r>
    </w:p>
    <w:p w14:paraId="5F980AB4" w14:textId="02AE28AE" w:rsidR="00322774" w:rsidRPr="003A2349" w:rsidRDefault="00322774" w:rsidP="004F5B12">
      <w:pPr>
        <w:pStyle w:val="Heading1"/>
        <w:rPr>
          <w:rFonts w:ascii="Aptos" w:hAnsi="Aptos"/>
          <w:sz w:val="24"/>
          <w:szCs w:val="24"/>
        </w:rPr>
      </w:pPr>
      <w:bookmarkStart w:id="120" w:name="_Toc233115426"/>
      <w:r w:rsidRPr="003A2349">
        <w:rPr>
          <w:rFonts w:ascii="Aptos" w:hAnsi="Aptos"/>
          <w:sz w:val="24"/>
          <w:szCs w:val="24"/>
        </w:rPr>
        <w:t xml:space="preserve">Note </w:t>
      </w:r>
      <w:r w:rsidR="00C73439" w:rsidRPr="003A2349">
        <w:rPr>
          <w:rFonts w:ascii="Aptos" w:hAnsi="Aptos"/>
          <w:sz w:val="24"/>
          <w:szCs w:val="24"/>
        </w:rPr>
        <w:t>4</w:t>
      </w:r>
      <w:r w:rsidRPr="003A2349">
        <w:rPr>
          <w:rFonts w:ascii="Aptos" w:hAnsi="Aptos"/>
          <w:sz w:val="24"/>
          <w:szCs w:val="24"/>
        </w:rPr>
        <w:t xml:space="preserve"> Nature of the Group and Group Members</w:t>
      </w:r>
      <w:bookmarkEnd w:id="113"/>
      <w:bookmarkEnd w:id="114"/>
      <w:bookmarkEnd w:id="115"/>
      <w:bookmarkEnd w:id="116"/>
      <w:bookmarkEnd w:id="117"/>
      <w:bookmarkEnd w:id="118"/>
      <w:bookmarkEnd w:id="119"/>
      <w:bookmarkEnd w:id="120"/>
    </w:p>
    <w:p w14:paraId="138737B6" w14:textId="4ABB408A" w:rsidR="006308D3" w:rsidRPr="003A2349" w:rsidRDefault="006308D3" w:rsidP="006308D3">
      <w:pPr>
        <w:rPr>
          <w:rFonts w:ascii="Aptos" w:hAnsi="Aptos"/>
          <w:szCs w:val="18"/>
        </w:rPr>
      </w:pPr>
    </w:p>
    <w:p w14:paraId="611FAFF5" w14:textId="77777777" w:rsidR="00C67058" w:rsidRPr="003A2349" w:rsidRDefault="00C67058" w:rsidP="00C67058">
      <w:pPr>
        <w:jc w:val="both"/>
        <w:rPr>
          <w:rFonts w:ascii="Aptos" w:hAnsi="Aptos" w:cs="Arial"/>
          <w:szCs w:val="18"/>
        </w:rPr>
      </w:pPr>
      <w:r w:rsidRPr="003A2349">
        <w:rPr>
          <w:rFonts w:ascii="Aptos" w:hAnsi="Aptos" w:cs="Arial"/>
          <w:szCs w:val="18"/>
        </w:rPr>
        <w:t xml:space="preserve">The Council has an interest in </w:t>
      </w:r>
      <w:proofErr w:type="gramStart"/>
      <w:r w:rsidRPr="003A2349">
        <w:rPr>
          <w:rFonts w:ascii="Aptos" w:hAnsi="Aptos" w:cs="Arial"/>
          <w:szCs w:val="18"/>
        </w:rPr>
        <w:t>a number of</w:t>
      </w:r>
      <w:proofErr w:type="gramEnd"/>
      <w:r w:rsidRPr="003A2349">
        <w:rPr>
          <w:rFonts w:ascii="Aptos" w:hAnsi="Aptos" w:cs="Arial"/>
          <w:szCs w:val="18"/>
        </w:rPr>
        <w:t xml:space="preserve"> Subsidiary and Associate entities. </w:t>
      </w:r>
    </w:p>
    <w:p w14:paraId="17AE2438" w14:textId="77777777" w:rsidR="00C67058" w:rsidRPr="003A2349" w:rsidRDefault="00C67058" w:rsidP="00C67058">
      <w:pPr>
        <w:jc w:val="both"/>
        <w:rPr>
          <w:rFonts w:ascii="Aptos" w:hAnsi="Aptos" w:cs="Arial"/>
          <w:szCs w:val="18"/>
        </w:rPr>
      </w:pPr>
    </w:p>
    <w:p w14:paraId="0EB0467F" w14:textId="0E954E1B" w:rsidR="00C67058" w:rsidRDefault="00C67058" w:rsidP="00C67058">
      <w:pPr>
        <w:jc w:val="both"/>
        <w:rPr>
          <w:rFonts w:ascii="Aptos" w:hAnsi="Aptos" w:cs="Arial"/>
          <w:szCs w:val="18"/>
        </w:rPr>
      </w:pPr>
      <w:r w:rsidRPr="003A2349">
        <w:rPr>
          <w:rFonts w:ascii="Aptos" w:hAnsi="Aptos" w:cs="Arial"/>
          <w:szCs w:val="18"/>
        </w:rPr>
        <w:t xml:space="preserve">For the purposes of combination and incorporation within the Group Accounts, recognition has been made of the Council’s controlling interest in six subsidiary entities and three associate entities. </w:t>
      </w:r>
    </w:p>
    <w:p w14:paraId="752DE148" w14:textId="77777777" w:rsidR="006D5090" w:rsidRDefault="006D5090" w:rsidP="00C67058">
      <w:pPr>
        <w:jc w:val="both"/>
        <w:rPr>
          <w:rFonts w:ascii="Aptos" w:hAnsi="Aptos" w:cs="Arial"/>
          <w:szCs w:val="18"/>
        </w:rPr>
      </w:pPr>
    </w:p>
    <w:p w14:paraId="44A0842C" w14:textId="74EB8A21" w:rsidR="006D5090" w:rsidRPr="0063571B" w:rsidRDefault="006D5090" w:rsidP="006D5090">
      <w:pPr>
        <w:jc w:val="both"/>
        <w:rPr>
          <w:rFonts w:ascii="Aptos" w:hAnsi="Aptos" w:cs="Arial"/>
          <w:szCs w:val="18"/>
        </w:rPr>
      </w:pPr>
      <w:r w:rsidRPr="0063571B">
        <w:rPr>
          <w:rFonts w:ascii="Aptos" w:hAnsi="Aptos" w:cs="Arial"/>
          <w:szCs w:val="18"/>
        </w:rPr>
        <w:t>Moray Council Group consists of subsidiaries, joint ventures and associate companies that are combined with Moray Council to produce group net ass</w:t>
      </w:r>
      <w:r w:rsidRPr="006D0BB4">
        <w:rPr>
          <w:rFonts w:ascii="Aptos" w:hAnsi="Aptos" w:cs="Arial"/>
          <w:szCs w:val="18"/>
        </w:rPr>
        <w:t>ets of £9</w:t>
      </w:r>
      <w:r w:rsidR="006D0BB4" w:rsidRPr="006D0BB4">
        <w:rPr>
          <w:rFonts w:ascii="Aptos" w:hAnsi="Aptos" w:cs="Arial"/>
          <w:szCs w:val="18"/>
        </w:rPr>
        <w:t>98.905</w:t>
      </w:r>
      <w:r w:rsidRPr="006D0BB4">
        <w:rPr>
          <w:rFonts w:ascii="Aptos" w:hAnsi="Aptos" w:cs="Arial"/>
          <w:szCs w:val="18"/>
        </w:rPr>
        <w:t>m. This</w:t>
      </w:r>
      <w:r w:rsidRPr="0063571B">
        <w:rPr>
          <w:rFonts w:ascii="Aptos" w:hAnsi="Aptos" w:cs="Arial"/>
          <w:szCs w:val="18"/>
        </w:rPr>
        <w:t xml:space="preserve"> is an increase against the net assets of the Council, which </w:t>
      </w:r>
      <w:r w:rsidRPr="006D0BB4">
        <w:rPr>
          <w:rFonts w:ascii="Aptos" w:hAnsi="Aptos" w:cs="Arial"/>
          <w:szCs w:val="18"/>
        </w:rPr>
        <w:t>are £</w:t>
      </w:r>
      <w:r w:rsidR="006D0BB4" w:rsidRPr="006D0BB4">
        <w:rPr>
          <w:rFonts w:ascii="Aptos" w:hAnsi="Aptos" w:cs="Arial"/>
          <w:szCs w:val="18"/>
        </w:rPr>
        <w:t>962.562</w:t>
      </w:r>
      <w:r w:rsidRPr="006D0BB4">
        <w:rPr>
          <w:rFonts w:ascii="Aptos" w:hAnsi="Aptos" w:cs="Arial"/>
          <w:szCs w:val="18"/>
        </w:rPr>
        <w:t xml:space="preserve">m, </w:t>
      </w:r>
      <w:r w:rsidRPr="0063571B">
        <w:rPr>
          <w:rFonts w:ascii="Aptos" w:hAnsi="Aptos" w:cs="Arial"/>
          <w:szCs w:val="18"/>
        </w:rPr>
        <w:t xml:space="preserve">and is principally due to the inclusion of the net assets of the Common Good and Trust Funds (the in-year performance of which are detailed </w:t>
      </w:r>
      <w:r w:rsidR="00175C5C" w:rsidRPr="0063571B">
        <w:rPr>
          <w:rFonts w:ascii="Aptos" w:hAnsi="Aptos" w:cs="Arial"/>
          <w:szCs w:val="18"/>
        </w:rPr>
        <w:t>on pages 111-125).</w:t>
      </w:r>
    </w:p>
    <w:p w14:paraId="6294D5BC" w14:textId="77777777" w:rsidR="00322774" w:rsidRPr="003A2349" w:rsidRDefault="00322774" w:rsidP="00A72982">
      <w:pPr>
        <w:jc w:val="both"/>
        <w:rPr>
          <w:rFonts w:ascii="Aptos" w:hAnsi="Aptos" w:cs="Arial"/>
          <w:szCs w:val="18"/>
        </w:rPr>
      </w:pPr>
    </w:p>
    <w:p w14:paraId="02D868DD" w14:textId="77777777" w:rsidR="00322774" w:rsidRPr="00E47C3A" w:rsidRDefault="00322774" w:rsidP="00E47C3A">
      <w:pPr>
        <w:rPr>
          <w:rFonts w:ascii="Aptos" w:hAnsi="Aptos" w:cs="Arial"/>
          <w:b/>
          <w:szCs w:val="18"/>
        </w:rPr>
      </w:pPr>
      <w:r w:rsidRPr="00E47C3A">
        <w:rPr>
          <w:rFonts w:ascii="Aptos" w:hAnsi="Aptos" w:cs="Arial"/>
          <w:b/>
          <w:szCs w:val="18"/>
        </w:rPr>
        <w:t xml:space="preserve">Subsidiaries </w:t>
      </w:r>
    </w:p>
    <w:p w14:paraId="433B986A" w14:textId="77777777" w:rsidR="00322774" w:rsidRPr="003A2349" w:rsidRDefault="00322774" w:rsidP="00A72982">
      <w:pPr>
        <w:jc w:val="both"/>
        <w:rPr>
          <w:rFonts w:ascii="Aptos" w:hAnsi="Aptos" w:cs="Arial"/>
          <w:szCs w:val="18"/>
        </w:rPr>
      </w:pPr>
    </w:p>
    <w:p w14:paraId="66AEE2F3" w14:textId="5320C981" w:rsidR="00322774" w:rsidRPr="003A2349" w:rsidRDefault="00322774" w:rsidP="00A72982">
      <w:pPr>
        <w:jc w:val="both"/>
        <w:rPr>
          <w:rFonts w:ascii="Aptos" w:hAnsi="Aptos" w:cs="Arial"/>
          <w:szCs w:val="18"/>
        </w:rPr>
      </w:pPr>
      <w:r w:rsidRPr="003A2349">
        <w:rPr>
          <w:rFonts w:ascii="Aptos" w:hAnsi="Aptos" w:cs="Arial"/>
          <w:szCs w:val="18"/>
        </w:rPr>
        <w:t>The Entities which have been combined as subsidiaries are:</w:t>
      </w:r>
    </w:p>
    <w:bookmarkStart w:id="121" w:name="_MON_1749013282"/>
    <w:bookmarkEnd w:id="121"/>
    <w:p w14:paraId="7B0D37D3" w14:textId="229EFE3D" w:rsidR="002E58A1" w:rsidRPr="003A2349" w:rsidRDefault="0063571B" w:rsidP="00A72982">
      <w:pPr>
        <w:jc w:val="both"/>
        <w:rPr>
          <w:rFonts w:ascii="Aptos" w:hAnsi="Aptos" w:cs="Arial"/>
          <w:szCs w:val="18"/>
        </w:rPr>
      </w:pPr>
      <w:r w:rsidRPr="003A2349">
        <w:rPr>
          <w:rFonts w:ascii="Aptos" w:hAnsi="Aptos" w:cs="Arial"/>
          <w:szCs w:val="18"/>
        </w:rPr>
        <w:object w:dxaOrig="9770" w:dyaOrig="2181" w14:anchorId="08E02BF0">
          <v:shape id="_x0000_i1044" type="#_x0000_t75" style="width:486.75pt;height:113.25pt" o:ole="">
            <v:imagedata r:id="rId124" o:title=""/>
          </v:shape>
          <o:OLEObject Type="Embed" ProgID="Excel.Sheet.12" ShapeID="_x0000_i1044" DrawAspect="Content" ObjectID="_1843896809" r:id="rId125"/>
        </w:object>
      </w:r>
    </w:p>
    <w:p w14:paraId="281A78A9" w14:textId="622B19E1" w:rsidR="002279FA" w:rsidRPr="003A2349" w:rsidRDefault="002279FA" w:rsidP="00A72982">
      <w:pPr>
        <w:jc w:val="both"/>
        <w:rPr>
          <w:rFonts w:ascii="Aptos" w:hAnsi="Aptos" w:cs="Arial"/>
          <w:szCs w:val="18"/>
        </w:rPr>
      </w:pPr>
    </w:p>
    <w:p w14:paraId="4DA2451D" w14:textId="17BFD3AE" w:rsidR="006308D3" w:rsidRPr="003A2349" w:rsidRDefault="003F1ABF" w:rsidP="006308D3">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acts as joint trustee with other parties for four trust funds which have a combined net asset </w:t>
      </w:r>
      <w:r w:rsidRPr="0089650F">
        <w:rPr>
          <w:rFonts w:ascii="Aptos" w:hAnsi="Aptos" w:cs="Arial"/>
          <w:szCs w:val="18"/>
        </w:rPr>
        <w:t>balance of £</w:t>
      </w:r>
      <w:r w:rsidR="002572BA" w:rsidRPr="0089650F">
        <w:rPr>
          <w:rFonts w:ascii="Aptos" w:hAnsi="Aptos" w:cs="Arial"/>
          <w:szCs w:val="18"/>
        </w:rPr>
        <w:t>2.</w:t>
      </w:r>
      <w:r w:rsidR="0089650F" w:rsidRPr="0089650F">
        <w:rPr>
          <w:rFonts w:ascii="Aptos" w:hAnsi="Aptos" w:cs="Arial"/>
          <w:szCs w:val="18"/>
        </w:rPr>
        <w:t>487</w:t>
      </w:r>
      <w:r w:rsidR="002572BA" w:rsidRPr="0089650F">
        <w:rPr>
          <w:rFonts w:ascii="Aptos" w:hAnsi="Aptos" w:cs="Arial"/>
          <w:szCs w:val="18"/>
        </w:rPr>
        <w:t>m</w:t>
      </w:r>
      <w:r w:rsidRPr="0089650F">
        <w:rPr>
          <w:rFonts w:ascii="Aptos" w:hAnsi="Aptos" w:cs="Arial"/>
          <w:szCs w:val="18"/>
        </w:rPr>
        <w:t>.</w:t>
      </w:r>
      <w:r w:rsidRPr="003A2349">
        <w:rPr>
          <w:rFonts w:ascii="Aptos" w:hAnsi="Aptos" w:cs="Arial"/>
          <w:szCs w:val="18"/>
        </w:rPr>
        <w:t xml:space="preserve"> The </w:t>
      </w:r>
      <w:r w:rsidR="0020170B" w:rsidRPr="003A2349">
        <w:rPr>
          <w:rFonts w:ascii="Aptos" w:hAnsi="Aptos" w:cs="Arial"/>
          <w:szCs w:val="18"/>
        </w:rPr>
        <w:t>Council</w:t>
      </w:r>
      <w:r w:rsidRPr="003A2349">
        <w:rPr>
          <w:rFonts w:ascii="Aptos" w:hAnsi="Aptos" w:cs="Arial"/>
          <w:szCs w:val="18"/>
        </w:rPr>
        <w:t xml:space="preserve"> acts as sole trustees for various other trust funds which have a net asset </w:t>
      </w:r>
      <w:r w:rsidRPr="00673F48">
        <w:rPr>
          <w:rFonts w:ascii="Aptos" w:hAnsi="Aptos" w:cs="Arial"/>
          <w:szCs w:val="18"/>
        </w:rPr>
        <w:t>balance of £</w:t>
      </w:r>
      <w:r w:rsidR="00673F48" w:rsidRPr="00673F48">
        <w:rPr>
          <w:rFonts w:ascii="Aptos" w:hAnsi="Aptos" w:cs="Arial"/>
          <w:szCs w:val="18"/>
        </w:rPr>
        <w:t>11</w:t>
      </w:r>
      <w:r w:rsidR="002572BA" w:rsidRPr="00673F48">
        <w:rPr>
          <w:rFonts w:ascii="Aptos" w:hAnsi="Aptos" w:cs="Arial"/>
          <w:szCs w:val="18"/>
        </w:rPr>
        <w:t>.5</w:t>
      </w:r>
      <w:r w:rsidR="00673F48" w:rsidRPr="00673F48">
        <w:rPr>
          <w:rFonts w:ascii="Aptos" w:hAnsi="Aptos" w:cs="Arial"/>
          <w:szCs w:val="18"/>
        </w:rPr>
        <w:t>35</w:t>
      </w:r>
      <w:r w:rsidR="009A02AD" w:rsidRPr="00673F48">
        <w:rPr>
          <w:rFonts w:ascii="Aptos" w:hAnsi="Aptos" w:cs="Arial"/>
          <w:szCs w:val="18"/>
        </w:rPr>
        <w:t>m</w:t>
      </w:r>
      <w:r w:rsidRPr="00673F48">
        <w:rPr>
          <w:rFonts w:ascii="Aptos" w:hAnsi="Aptos" w:cs="Arial"/>
          <w:szCs w:val="18"/>
        </w:rPr>
        <w:t>.</w:t>
      </w:r>
      <w:r w:rsidRPr="003A2349">
        <w:rPr>
          <w:rFonts w:ascii="Aptos" w:hAnsi="Aptos" w:cs="Arial"/>
          <w:szCs w:val="18"/>
        </w:rPr>
        <w:t xml:space="preserve"> </w:t>
      </w:r>
    </w:p>
    <w:p w14:paraId="64C6854A" w14:textId="2F6CC4DA" w:rsidR="004A0CBA" w:rsidRPr="003A2349" w:rsidRDefault="004A0CBA" w:rsidP="004A0CBA">
      <w:pPr>
        <w:jc w:val="both"/>
        <w:rPr>
          <w:rFonts w:ascii="Aptos" w:eastAsia="Arial Unicode MS" w:hAnsi="Aptos" w:cs="Arial"/>
          <w:szCs w:val="18"/>
        </w:rPr>
      </w:pPr>
    </w:p>
    <w:p w14:paraId="1C9CA548" w14:textId="7F09D680" w:rsidR="00021BA7" w:rsidRDefault="004A0CBA" w:rsidP="004A0CBA">
      <w:pPr>
        <w:jc w:val="both"/>
        <w:rPr>
          <w:rFonts w:ascii="Aptos" w:eastAsia="Arial Unicode MS" w:hAnsi="Aptos" w:cs="Arial"/>
          <w:szCs w:val="18"/>
        </w:rPr>
      </w:pPr>
      <w:r w:rsidRPr="003A2349">
        <w:rPr>
          <w:rFonts w:ascii="Aptos" w:eastAsia="Arial Unicode MS" w:hAnsi="Aptos" w:cs="Arial"/>
          <w:szCs w:val="18"/>
        </w:rPr>
        <w:t xml:space="preserve">The Council is responsible for the administration of Common Good Funds which were all the property of a Burgh not acquired under statutory powers or held under specific trusts. Council Members have responsibility for decisions on the distribution of these funds. The Common Good Funds have a net asset </w:t>
      </w:r>
      <w:r w:rsidRPr="00673F48">
        <w:rPr>
          <w:rFonts w:ascii="Aptos" w:eastAsia="Arial Unicode MS" w:hAnsi="Aptos" w:cs="Arial"/>
          <w:szCs w:val="18"/>
        </w:rPr>
        <w:t>balance of £</w:t>
      </w:r>
      <w:r w:rsidR="00774462" w:rsidRPr="00673F48">
        <w:rPr>
          <w:rFonts w:ascii="Aptos" w:eastAsia="Arial Unicode MS" w:hAnsi="Aptos" w:cs="Arial"/>
          <w:szCs w:val="18"/>
        </w:rPr>
        <w:t>22.</w:t>
      </w:r>
      <w:r w:rsidR="00673F48" w:rsidRPr="00673F48">
        <w:rPr>
          <w:rFonts w:ascii="Aptos" w:eastAsia="Arial Unicode MS" w:hAnsi="Aptos" w:cs="Arial"/>
          <w:szCs w:val="18"/>
        </w:rPr>
        <w:t>116</w:t>
      </w:r>
      <w:r w:rsidRPr="00673F48">
        <w:rPr>
          <w:rFonts w:ascii="Aptos" w:eastAsia="Arial Unicode MS" w:hAnsi="Aptos" w:cs="Arial"/>
          <w:szCs w:val="18"/>
        </w:rPr>
        <w:t>m.</w:t>
      </w:r>
    </w:p>
    <w:p w14:paraId="04C99E57" w14:textId="77777777" w:rsidR="006D5090" w:rsidRPr="0063571B" w:rsidRDefault="006D5090" w:rsidP="004A0CBA">
      <w:pPr>
        <w:jc w:val="both"/>
        <w:rPr>
          <w:rFonts w:ascii="Aptos" w:eastAsia="Arial Unicode MS" w:hAnsi="Aptos" w:cs="Arial"/>
          <w:szCs w:val="18"/>
        </w:rPr>
      </w:pPr>
    </w:p>
    <w:p w14:paraId="06A5F0B0" w14:textId="77777777" w:rsidR="006D5090" w:rsidRPr="0063571B" w:rsidRDefault="006D5090" w:rsidP="006D5090">
      <w:pPr>
        <w:jc w:val="both"/>
        <w:rPr>
          <w:rFonts w:ascii="Aptos" w:eastAsia="Arial Unicode MS" w:hAnsi="Aptos" w:cs="Arial"/>
          <w:szCs w:val="18"/>
        </w:rPr>
      </w:pPr>
      <w:r w:rsidRPr="0063571B">
        <w:rPr>
          <w:rFonts w:ascii="Aptos" w:eastAsia="Arial Unicode MS" w:hAnsi="Aptos" w:cs="Arial"/>
          <w:szCs w:val="18"/>
        </w:rPr>
        <w:t>Moray Council holds the cash and cash equivalents of these subsidiaries. As such, balances due are reported within the short-term creditors on the balance sheet. This results in the balance of short-term creditors being lower for the group than the single entity.</w:t>
      </w:r>
    </w:p>
    <w:p w14:paraId="70528696" w14:textId="18E76277" w:rsidR="004A0CBA" w:rsidRPr="0063571B" w:rsidRDefault="004A0CBA" w:rsidP="004A0CBA">
      <w:pPr>
        <w:jc w:val="both"/>
        <w:rPr>
          <w:rFonts w:ascii="Aptos" w:hAnsi="Aptos" w:cs="Arial"/>
          <w:szCs w:val="18"/>
        </w:rPr>
      </w:pPr>
    </w:p>
    <w:p w14:paraId="7FB938CE" w14:textId="2EAC2406" w:rsidR="00623C14" w:rsidRPr="0063571B" w:rsidRDefault="00623C14" w:rsidP="00322774">
      <w:pPr>
        <w:jc w:val="both"/>
        <w:rPr>
          <w:rFonts w:ascii="Aptos" w:hAnsi="Aptos" w:cs="Arial"/>
          <w:szCs w:val="18"/>
        </w:rPr>
      </w:pPr>
      <w:r w:rsidRPr="0063571B">
        <w:rPr>
          <w:rFonts w:ascii="Aptos" w:hAnsi="Aptos" w:cs="Arial"/>
          <w:szCs w:val="18"/>
        </w:rPr>
        <w:t xml:space="preserve">The individual accounts for these entities are shown separately on </w:t>
      </w:r>
      <w:r w:rsidRPr="00673F48">
        <w:rPr>
          <w:rFonts w:ascii="Aptos" w:hAnsi="Aptos" w:cs="Arial"/>
          <w:szCs w:val="18"/>
        </w:rPr>
        <w:t>pages</w:t>
      </w:r>
      <w:r w:rsidR="00774462" w:rsidRPr="00673F48">
        <w:rPr>
          <w:rFonts w:ascii="Aptos" w:hAnsi="Aptos" w:cs="Arial"/>
          <w:szCs w:val="18"/>
        </w:rPr>
        <w:t xml:space="preserve"> </w:t>
      </w:r>
      <w:r w:rsidR="00EA01E4" w:rsidRPr="00673F48">
        <w:rPr>
          <w:rFonts w:ascii="Aptos" w:hAnsi="Aptos" w:cs="Arial"/>
          <w:szCs w:val="18"/>
        </w:rPr>
        <w:t>11</w:t>
      </w:r>
      <w:r w:rsidR="00B51019">
        <w:rPr>
          <w:rFonts w:ascii="Aptos" w:hAnsi="Aptos" w:cs="Arial"/>
          <w:szCs w:val="18"/>
        </w:rPr>
        <w:t>1</w:t>
      </w:r>
      <w:r w:rsidRPr="00673F48">
        <w:rPr>
          <w:rFonts w:ascii="Aptos" w:hAnsi="Aptos" w:cs="Arial"/>
          <w:szCs w:val="18"/>
        </w:rPr>
        <w:t xml:space="preserve"> to </w:t>
      </w:r>
      <w:r w:rsidR="00774462" w:rsidRPr="00673F48">
        <w:rPr>
          <w:rFonts w:ascii="Aptos" w:hAnsi="Aptos" w:cs="Arial"/>
          <w:szCs w:val="18"/>
        </w:rPr>
        <w:t>1</w:t>
      </w:r>
      <w:r w:rsidR="00B51019">
        <w:rPr>
          <w:rFonts w:ascii="Aptos" w:hAnsi="Aptos" w:cs="Arial"/>
          <w:szCs w:val="18"/>
        </w:rPr>
        <w:t>25</w:t>
      </w:r>
      <w:r w:rsidRPr="00673F48">
        <w:rPr>
          <w:rFonts w:ascii="Aptos" w:hAnsi="Aptos" w:cs="Arial"/>
          <w:szCs w:val="18"/>
        </w:rPr>
        <w:t>.</w:t>
      </w:r>
    </w:p>
    <w:p w14:paraId="2A722C49" w14:textId="73BA5220" w:rsidR="00FC3BEE" w:rsidRPr="0063571B" w:rsidRDefault="00FC3BEE" w:rsidP="00B81FB3">
      <w:pPr>
        <w:rPr>
          <w:rFonts w:ascii="Aptos" w:hAnsi="Aptos" w:cs="Arial"/>
          <w:sz w:val="24"/>
          <w:szCs w:val="24"/>
        </w:rPr>
      </w:pPr>
    </w:p>
    <w:p w14:paraId="213FE8A8" w14:textId="7FE3556C" w:rsidR="003D5635" w:rsidRPr="0063571B" w:rsidRDefault="003D5635" w:rsidP="003D5635">
      <w:pPr>
        <w:rPr>
          <w:rFonts w:ascii="Aptos" w:hAnsi="Aptos" w:cs="Arial"/>
          <w:b/>
          <w:szCs w:val="18"/>
        </w:rPr>
      </w:pPr>
      <w:r w:rsidRPr="0063571B">
        <w:rPr>
          <w:rFonts w:ascii="Aptos" w:hAnsi="Aptos" w:cs="Arial"/>
          <w:b/>
          <w:szCs w:val="18"/>
        </w:rPr>
        <w:t>Associates</w:t>
      </w:r>
      <w:r w:rsidR="002A3A36" w:rsidRPr="0063571B">
        <w:rPr>
          <w:rFonts w:ascii="Aptos" w:hAnsi="Aptos" w:cs="Arial"/>
          <w:b/>
          <w:szCs w:val="18"/>
        </w:rPr>
        <w:t xml:space="preserve"> and Joint Venture</w:t>
      </w:r>
    </w:p>
    <w:p w14:paraId="2BCD34A6" w14:textId="77777777" w:rsidR="003D5635" w:rsidRPr="0063571B" w:rsidRDefault="003D5635" w:rsidP="003D5635">
      <w:pPr>
        <w:rPr>
          <w:rFonts w:ascii="Aptos" w:hAnsi="Aptos" w:cs="Arial"/>
          <w:sz w:val="24"/>
          <w:szCs w:val="24"/>
        </w:rPr>
      </w:pPr>
    </w:p>
    <w:p w14:paraId="7A697FF2" w14:textId="3C987978" w:rsidR="003D5635" w:rsidRPr="0063571B" w:rsidRDefault="003D5635" w:rsidP="003D5635">
      <w:pPr>
        <w:rPr>
          <w:rFonts w:ascii="Aptos" w:hAnsi="Aptos" w:cs="Arial"/>
          <w:szCs w:val="18"/>
        </w:rPr>
      </w:pPr>
      <w:r w:rsidRPr="0063571B">
        <w:rPr>
          <w:rFonts w:ascii="Aptos" w:hAnsi="Aptos" w:cs="Arial"/>
          <w:szCs w:val="18"/>
        </w:rPr>
        <w:t>The Entities that have been combined as Associates</w:t>
      </w:r>
      <w:r w:rsidR="002A3A36" w:rsidRPr="0063571B">
        <w:rPr>
          <w:rFonts w:ascii="Aptos" w:hAnsi="Aptos" w:cs="Arial"/>
          <w:szCs w:val="18"/>
        </w:rPr>
        <w:t xml:space="preserve"> and Joint Venture</w:t>
      </w:r>
      <w:r w:rsidR="003E5189" w:rsidRPr="0063571B">
        <w:rPr>
          <w:rFonts w:ascii="Aptos" w:hAnsi="Aptos" w:cs="Arial"/>
          <w:szCs w:val="18"/>
        </w:rPr>
        <w:t xml:space="preserve"> </w:t>
      </w:r>
      <w:r w:rsidRPr="0063571B">
        <w:rPr>
          <w:rFonts w:ascii="Aptos" w:hAnsi="Aptos" w:cs="Arial"/>
          <w:szCs w:val="18"/>
        </w:rPr>
        <w:t>are:</w:t>
      </w:r>
    </w:p>
    <w:p w14:paraId="7BAB61DE" w14:textId="77777777" w:rsidR="003D5635" w:rsidRPr="003A2349" w:rsidRDefault="003D5635" w:rsidP="00B81FB3">
      <w:pPr>
        <w:rPr>
          <w:rFonts w:ascii="Aptos" w:hAnsi="Aptos" w:cs="Arial"/>
          <w:szCs w:val="18"/>
        </w:rPr>
      </w:pPr>
    </w:p>
    <w:bookmarkStart w:id="122" w:name="_MON_1749013445"/>
    <w:bookmarkEnd w:id="122"/>
    <w:p w14:paraId="4DED8232" w14:textId="2EC62A3A" w:rsidR="00FC3BEE" w:rsidRPr="003A2349" w:rsidRDefault="002B1AC2" w:rsidP="00B81FB3">
      <w:pPr>
        <w:rPr>
          <w:rFonts w:ascii="Aptos" w:hAnsi="Aptos" w:cs="Arial"/>
          <w:szCs w:val="18"/>
        </w:rPr>
      </w:pPr>
      <w:r w:rsidRPr="003A2349">
        <w:rPr>
          <w:rFonts w:ascii="Aptos" w:hAnsi="Aptos" w:cs="Arial"/>
          <w:szCs w:val="18"/>
        </w:rPr>
        <w:object w:dxaOrig="10248" w:dyaOrig="2209" w14:anchorId="36B7A9D7">
          <v:shape id="_x0000_i1045" type="#_x0000_t75" style="width:510pt;height:108.75pt" o:ole="">
            <v:imagedata r:id="rId126" o:title=""/>
          </v:shape>
          <o:OLEObject Type="Embed" ProgID="Excel.Sheet.12" ShapeID="_x0000_i1045" DrawAspect="Content" ObjectID="_1843896810" r:id="rId127"/>
        </w:object>
      </w:r>
    </w:p>
    <w:p w14:paraId="0EE5E0F9" w14:textId="77777777" w:rsidR="003D5635" w:rsidRPr="003A2349" w:rsidRDefault="003D5635" w:rsidP="00B81FB3">
      <w:pPr>
        <w:rPr>
          <w:rFonts w:ascii="Aptos" w:hAnsi="Aptos" w:cs="Arial"/>
          <w:szCs w:val="18"/>
        </w:rPr>
      </w:pPr>
    </w:p>
    <w:p w14:paraId="7934A59A" w14:textId="5BC4F6C8" w:rsidR="003D5635" w:rsidRPr="0063571B" w:rsidRDefault="004630AD" w:rsidP="00B81FB3">
      <w:pPr>
        <w:rPr>
          <w:rFonts w:ascii="Aptos" w:hAnsi="Aptos" w:cs="Arial"/>
          <w:szCs w:val="18"/>
        </w:rPr>
      </w:pPr>
      <w:r w:rsidRPr="0063571B">
        <w:rPr>
          <w:rFonts w:ascii="Aptos" w:hAnsi="Aptos" w:cs="Arial"/>
          <w:szCs w:val="18"/>
        </w:rPr>
        <w:t xml:space="preserve">Grampian Valuation Joint Board has been consolidated </w:t>
      </w:r>
      <w:proofErr w:type="gramStart"/>
      <w:r w:rsidRPr="0063571B">
        <w:rPr>
          <w:rFonts w:ascii="Aptos" w:hAnsi="Aptos" w:cs="Arial"/>
          <w:szCs w:val="18"/>
        </w:rPr>
        <w:t>on the basis of</w:t>
      </w:r>
      <w:proofErr w:type="gramEnd"/>
      <w:r w:rsidRPr="0063571B">
        <w:rPr>
          <w:rFonts w:ascii="Aptos" w:hAnsi="Aptos" w:cs="Arial"/>
          <w:szCs w:val="18"/>
        </w:rPr>
        <w:t xml:space="preserve"> share of requisition</w:t>
      </w:r>
      <w:r w:rsidR="0063571B" w:rsidRPr="0063571B">
        <w:rPr>
          <w:rFonts w:ascii="Aptos" w:hAnsi="Aptos" w:cs="Arial"/>
          <w:szCs w:val="18"/>
        </w:rPr>
        <w:t>.</w:t>
      </w:r>
    </w:p>
    <w:p w14:paraId="2BD16705" w14:textId="77777777" w:rsidR="004630AD" w:rsidRPr="003A2349" w:rsidRDefault="004630AD" w:rsidP="00B81FB3">
      <w:pPr>
        <w:rPr>
          <w:rFonts w:ascii="Aptos" w:hAnsi="Aptos" w:cs="Arial"/>
          <w:szCs w:val="18"/>
        </w:rPr>
      </w:pPr>
    </w:p>
    <w:p w14:paraId="59604281" w14:textId="525EC6B3" w:rsidR="00322774" w:rsidRPr="003A2349" w:rsidRDefault="00322774" w:rsidP="00B81FB3">
      <w:pPr>
        <w:rPr>
          <w:rFonts w:ascii="Aptos" w:hAnsi="Aptos" w:cs="Arial"/>
          <w:szCs w:val="18"/>
        </w:rPr>
      </w:pPr>
      <w:r w:rsidRPr="003A2349">
        <w:rPr>
          <w:rFonts w:ascii="Aptos" w:hAnsi="Aptos" w:cs="Arial"/>
          <w:szCs w:val="18"/>
        </w:rPr>
        <w:t>Copies of Accounts for Associates</w:t>
      </w:r>
      <w:r w:rsidR="003E5189" w:rsidRPr="003A2349">
        <w:rPr>
          <w:rFonts w:ascii="Aptos" w:hAnsi="Aptos" w:cs="Arial"/>
          <w:szCs w:val="18"/>
        </w:rPr>
        <w:t xml:space="preserve"> </w:t>
      </w:r>
      <w:r w:rsidRPr="003A2349">
        <w:rPr>
          <w:rFonts w:ascii="Aptos" w:hAnsi="Aptos" w:cs="Arial"/>
          <w:szCs w:val="18"/>
        </w:rPr>
        <w:t>are available at the following addresses:</w:t>
      </w:r>
    </w:p>
    <w:p w14:paraId="5CE425E4" w14:textId="77777777" w:rsidR="00322774" w:rsidRPr="003A2349" w:rsidRDefault="00322774" w:rsidP="00B81FB3">
      <w:pPr>
        <w:rPr>
          <w:rFonts w:ascii="Aptos" w:hAnsi="Aptos" w:cs="Arial"/>
          <w:szCs w:val="18"/>
        </w:rPr>
      </w:pPr>
    </w:p>
    <w:tbl>
      <w:tblPr>
        <w:tblW w:w="0" w:type="auto"/>
        <w:tblLook w:val="0000" w:firstRow="0" w:lastRow="0" w:firstColumn="0" w:lastColumn="0" w:noHBand="0" w:noVBand="0"/>
      </w:tblPr>
      <w:tblGrid>
        <w:gridCol w:w="4264"/>
        <w:gridCol w:w="5092"/>
      </w:tblGrid>
      <w:tr w:rsidR="00322774" w:rsidRPr="003A2349" w14:paraId="6FF9B290" w14:textId="77777777" w:rsidTr="00C01920">
        <w:tc>
          <w:tcPr>
            <w:tcW w:w="4264" w:type="dxa"/>
          </w:tcPr>
          <w:p w14:paraId="378E87E0" w14:textId="77777777" w:rsidR="00322774" w:rsidRPr="003A2349" w:rsidRDefault="00322774" w:rsidP="00B81FB3">
            <w:pPr>
              <w:rPr>
                <w:rFonts w:ascii="Aptos" w:hAnsi="Aptos" w:cs="Arial"/>
                <w:b/>
                <w:bCs/>
                <w:szCs w:val="18"/>
              </w:rPr>
            </w:pPr>
            <w:r w:rsidRPr="003A2349">
              <w:rPr>
                <w:rFonts w:ascii="Aptos" w:hAnsi="Aptos" w:cs="Arial"/>
                <w:b/>
                <w:bCs/>
                <w:szCs w:val="18"/>
              </w:rPr>
              <w:t>Name of Associate</w:t>
            </w:r>
          </w:p>
        </w:tc>
        <w:tc>
          <w:tcPr>
            <w:tcW w:w="5092" w:type="dxa"/>
          </w:tcPr>
          <w:p w14:paraId="71FF735D" w14:textId="77777777" w:rsidR="00322774" w:rsidRPr="003A2349" w:rsidRDefault="00322774" w:rsidP="00B81FB3">
            <w:pPr>
              <w:rPr>
                <w:rFonts w:ascii="Aptos" w:hAnsi="Aptos" w:cs="Arial"/>
                <w:b/>
                <w:bCs/>
                <w:szCs w:val="18"/>
              </w:rPr>
            </w:pPr>
            <w:r w:rsidRPr="003A2349">
              <w:rPr>
                <w:rFonts w:ascii="Aptos" w:hAnsi="Aptos" w:cs="Arial"/>
                <w:b/>
                <w:bCs/>
                <w:szCs w:val="18"/>
              </w:rPr>
              <w:t>Address where Accounts are Available</w:t>
            </w:r>
          </w:p>
        </w:tc>
      </w:tr>
      <w:tr w:rsidR="00322774" w:rsidRPr="003A2349" w14:paraId="08F6DA74" w14:textId="77777777" w:rsidTr="00C01920">
        <w:tc>
          <w:tcPr>
            <w:tcW w:w="4264" w:type="dxa"/>
          </w:tcPr>
          <w:p w14:paraId="59444136" w14:textId="77777777" w:rsidR="00322774" w:rsidRPr="003A2349" w:rsidRDefault="00322774" w:rsidP="00B81FB3">
            <w:pPr>
              <w:rPr>
                <w:rFonts w:ascii="Aptos" w:hAnsi="Aptos" w:cs="Arial"/>
                <w:szCs w:val="18"/>
              </w:rPr>
            </w:pPr>
          </w:p>
        </w:tc>
        <w:tc>
          <w:tcPr>
            <w:tcW w:w="5092" w:type="dxa"/>
          </w:tcPr>
          <w:p w14:paraId="2A869B0C" w14:textId="77777777" w:rsidR="00322774" w:rsidRPr="003A2349" w:rsidRDefault="00322774" w:rsidP="00B81FB3">
            <w:pPr>
              <w:rPr>
                <w:rFonts w:ascii="Aptos" w:hAnsi="Aptos" w:cs="Arial"/>
                <w:szCs w:val="18"/>
              </w:rPr>
            </w:pPr>
          </w:p>
        </w:tc>
      </w:tr>
      <w:tr w:rsidR="00322774" w:rsidRPr="003A2349" w14:paraId="562D0535" w14:textId="77777777" w:rsidTr="00C01920">
        <w:tc>
          <w:tcPr>
            <w:tcW w:w="4264" w:type="dxa"/>
          </w:tcPr>
          <w:p w14:paraId="0127455F" w14:textId="77777777" w:rsidR="00322774" w:rsidRPr="003A2349" w:rsidRDefault="00322774" w:rsidP="00B81FB3">
            <w:pPr>
              <w:rPr>
                <w:rFonts w:ascii="Aptos" w:hAnsi="Aptos" w:cs="Arial"/>
                <w:szCs w:val="18"/>
              </w:rPr>
            </w:pPr>
            <w:r w:rsidRPr="003A2349">
              <w:rPr>
                <w:rFonts w:ascii="Aptos" w:hAnsi="Aptos" w:cs="Arial"/>
                <w:szCs w:val="18"/>
              </w:rPr>
              <w:t>Grampian Valuation Joint Board</w:t>
            </w:r>
          </w:p>
        </w:tc>
        <w:tc>
          <w:tcPr>
            <w:tcW w:w="5092" w:type="dxa"/>
          </w:tcPr>
          <w:p w14:paraId="5A9D0DF3" w14:textId="223B6797" w:rsidR="00322774" w:rsidRPr="003A2349" w:rsidRDefault="00343D69" w:rsidP="00B81FB3">
            <w:pPr>
              <w:rPr>
                <w:rFonts w:ascii="Aptos" w:hAnsi="Aptos" w:cs="Arial"/>
                <w:szCs w:val="18"/>
              </w:rPr>
            </w:pPr>
            <w:r w:rsidRPr="003A2349">
              <w:rPr>
                <w:rFonts w:ascii="Aptos" w:hAnsi="Aptos" w:cs="Arial"/>
                <w:szCs w:val="18"/>
              </w:rPr>
              <w:t>Council Building, High Street, Elgin, IV30 1BX</w:t>
            </w:r>
          </w:p>
        </w:tc>
      </w:tr>
      <w:tr w:rsidR="00322774" w:rsidRPr="003A2349" w14:paraId="7ECEBC5A" w14:textId="77777777" w:rsidTr="00C01920">
        <w:tc>
          <w:tcPr>
            <w:tcW w:w="4264" w:type="dxa"/>
          </w:tcPr>
          <w:p w14:paraId="182DB712" w14:textId="77777777" w:rsidR="00322774" w:rsidRPr="003A2349" w:rsidRDefault="00301215" w:rsidP="00B81FB3">
            <w:pPr>
              <w:rPr>
                <w:rFonts w:ascii="Aptos" w:hAnsi="Aptos" w:cs="Arial"/>
                <w:szCs w:val="18"/>
              </w:rPr>
            </w:pPr>
            <w:r w:rsidRPr="003A2349">
              <w:rPr>
                <w:rFonts w:ascii="Aptos" w:hAnsi="Aptos" w:cs="Arial"/>
                <w:szCs w:val="18"/>
              </w:rPr>
              <w:t>Moray Leisure Limited</w:t>
            </w:r>
          </w:p>
        </w:tc>
        <w:tc>
          <w:tcPr>
            <w:tcW w:w="5092" w:type="dxa"/>
          </w:tcPr>
          <w:p w14:paraId="2CD4E7D6" w14:textId="77777777" w:rsidR="00322774" w:rsidRPr="003A2349" w:rsidRDefault="00301215" w:rsidP="00B81FB3">
            <w:pPr>
              <w:rPr>
                <w:rFonts w:ascii="Aptos" w:hAnsi="Aptos" w:cs="Arial"/>
                <w:szCs w:val="18"/>
              </w:rPr>
            </w:pPr>
            <w:r w:rsidRPr="003A2349">
              <w:rPr>
                <w:rFonts w:ascii="Aptos" w:hAnsi="Aptos" w:cs="Arial"/>
                <w:szCs w:val="18"/>
              </w:rPr>
              <w:t>Borough Briggs Road, Elgin, IV30 1AP</w:t>
            </w:r>
          </w:p>
        </w:tc>
      </w:tr>
      <w:tr w:rsidR="00322774" w:rsidRPr="003A2349" w14:paraId="3E552D8B" w14:textId="77777777" w:rsidTr="00C01920">
        <w:tc>
          <w:tcPr>
            <w:tcW w:w="4264" w:type="dxa"/>
          </w:tcPr>
          <w:p w14:paraId="5C1CD110" w14:textId="77777777" w:rsidR="00322774" w:rsidRPr="003A2349" w:rsidRDefault="00301215" w:rsidP="00B81FB3">
            <w:pPr>
              <w:rPr>
                <w:rFonts w:ascii="Aptos" w:hAnsi="Aptos" w:cs="Arial"/>
                <w:szCs w:val="18"/>
              </w:rPr>
            </w:pPr>
            <w:r w:rsidRPr="003A2349">
              <w:rPr>
                <w:rFonts w:ascii="Aptos" w:hAnsi="Aptos" w:cs="Arial"/>
                <w:szCs w:val="18"/>
              </w:rPr>
              <w:t>Moray Integration Joint Board</w:t>
            </w:r>
          </w:p>
        </w:tc>
        <w:tc>
          <w:tcPr>
            <w:tcW w:w="5092" w:type="dxa"/>
          </w:tcPr>
          <w:p w14:paraId="588D4321" w14:textId="756DAECE" w:rsidR="00322774" w:rsidRPr="003A2349" w:rsidRDefault="0020170B" w:rsidP="00B81FB3">
            <w:pPr>
              <w:rPr>
                <w:rFonts w:ascii="Aptos" w:hAnsi="Aptos" w:cs="Arial"/>
                <w:szCs w:val="18"/>
              </w:rPr>
            </w:pPr>
            <w:r w:rsidRPr="003A2349">
              <w:rPr>
                <w:rFonts w:ascii="Aptos" w:hAnsi="Aptos" w:cs="Arial"/>
                <w:szCs w:val="18"/>
              </w:rPr>
              <w:t>Council</w:t>
            </w:r>
            <w:r w:rsidR="00301215" w:rsidRPr="003A2349">
              <w:rPr>
                <w:rFonts w:ascii="Aptos" w:hAnsi="Aptos" w:cs="Arial"/>
                <w:szCs w:val="18"/>
              </w:rPr>
              <w:t xml:space="preserve"> Building, High Street, Elgin, IV30 1BX</w:t>
            </w:r>
          </w:p>
        </w:tc>
      </w:tr>
    </w:tbl>
    <w:p w14:paraId="12E360BF" w14:textId="77777777" w:rsidR="006D5090" w:rsidRPr="00B4708D" w:rsidRDefault="006D5090" w:rsidP="006D5090">
      <w:pPr>
        <w:jc w:val="right"/>
        <w:rPr>
          <w:rFonts w:ascii="Aptos" w:hAnsi="Aptos" w:cs="Arial"/>
          <w:b/>
          <w:color w:val="B117B1"/>
          <w:sz w:val="24"/>
          <w:szCs w:val="24"/>
        </w:rPr>
      </w:pPr>
      <w:r w:rsidRPr="00B4708D">
        <w:rPr>
          <w:rFonts w:ascii="Aptos" w:hAnsi="Aptos" w:cs="Arial"/>
          <w:b/>
          <w:color w:val="B117B1"/>
          <w:sz w:val="24"/>
          <w:szCs w:val="24"/>
        </w:rPr>
        <w:lastRenderedPageBreak/>
        <w:t>Notes to the Accounts (cont.)</w:t>
      </w:r>
    </w:p>
    <w:p w14:paraId="3983DDDE" w14:textId="77777777" w:rsidR="006D5090" w:rsidRDefault="006D5090" w:rsidP="00623C14">
      <w:pPr>
        <w:rPr>
          <w:rFonts w:ascii="Aptos" w:hAnsi="Aptos" w:cs="Arial"/>
          <w:szCs w:val="18"/>
        </w:rPr>
      </w:pPr>
    </w:p>
    <w:p w14:paraId="3F4FF955" w14:textId="77777777" w:rsidR="006D5090" w:rsidRPr="002572BA" w:rsidRDefault="006D5090" w:rsidP="006D5090">
      <w:pPr>
        <w:rPr>
          <w:rFonts w:ascii="Aptos" w:hAnsi="Aptos" w:cs="Arial"/>
          <w:sz w:val="20"/>
        </w:rPr>
      </w:pPr>
      <w:r w:rsidRPr="002572BA">
        <w:rPr>
          <w:rFonts w:ascii="Aptos" w:hAnsi="Aptos"/>
          <w:b/>
          <w:sz w:val="20"/>
        </w:rPr>
        <w:t>Note 4 Nature of the Group and Group Members (cont</w:t>
      </w:r>
      <w:r>
        <w:rPr>
          <w:rFonts w:ascii="Aptos" w:hAnsi="Aptos"/>
          <w:b/>
          <w:sz w:val="20"/>
        </w:rPr>
        <w:t>.</w:t>
      </w:r>
      <w:r w:rsidRPr="002572BA">
        <w:rPr>
          <w:rFonts w:ascii="Aptos" w:hAnsi="Aptos"/>
          <w:b/>
          <w:sz w:val="20"/>
        </w:rPr>
        <w:t>)</w:t>
      </w:r>
    </w:p>
    <w:p w14:paraId="79EAC9E3" w14:textId="77777777" w:rsidR="006D5090" w:rsidRDefault="006D5090" w:rsidP="00623C14">
      <w:pPr>
        <w:rPr>
          <w:rFonts w:ascii="Aptos" w:hAnsi="Aptos" w:cs="Arial"/>
          <w:szCs w:val="18"/>
        </w:rPr>
      </w:pPr>
    </w:p>
    <w:p w14:paraId="3638C475" w14:textId="7366F6B0" w:rsidR="00361FFE" w:rsidRPr="003A2349" w:rsidRDefault="00322774" w:rsidP="00623C14">
      <w:pPr>
        <w:rPr>
          <w:rFonts w:ascii="Aptos" w:hAnsi="Aptos" w:cs="Arial"/>
          <w:szCs w:val="18"/>
        </w:rPr>
      </w:pPr>
      <w:r w:rsidRPr="003A2349">
        <w:rPr>
          <w:rFonts w:ascii="Aptos" w:hAnsi="Aptos" w:cs="Arial"/>
          <w:szCs w:val="18"/>
        </w:rPr>
        <w:t xml:space="preserve">The tables below provide summarised financial information for those associates </w:t>
      </w:r>
      <w:r w:rsidR="00D97396" w:rsidRPr="003A2349">
        <w:rPr>
          <w:rFonts w:ascii="Aptos" w:hAnsi="Aptos" w:cs="Arial"/>
          <w:szCs w:val="18"/>
        </w:rPr>
        <w:t xml:space="preserve">and joint ventures </w:t>
      </w:r>
      <w:r w:rsidRPr="003A2349">
        <w:rPr>
          <w:rFonts w:ascii="Aptos" w:hAnsi="Aptos" w:cs="Arial"/>
          <w:szCs w:val="18"/>
        </w:rPr>
        <w:t xml:space="preserve">that are material to the </w:t>
      </w:r>
      <w:r w:rsidR="0020170B" w:rsidRPr="003A2349">
        <w:rPr>
          <w:rFonts w:ascii="Aptos" w:hAnsi="Aptos" w:cs="Arial"/>
          <w:szCs w:val="18"/>
        </w:rPr>
        <w:t>Council</w:t>
      </w:r>
      <w:r w:rsidRPr="003A2349">
        <w:rPr>
          <w:rFonts w:ascii="Aptos" w:hAnsi="Aptos" w:cs="Arial"/>
          <w:szCs w:val="18"/>
        </w:rPr>
        <w:t>. The information disclosed reflects the amounts presented in the financial statements of the relevant associates and not the reporting entity’s share of those amounts.</w:t>
      </w:r>
    </w:p>
    <w:p w14:paraId="66D89A36" w14:textId="77777777" w:rsidR="00361FFE" w:rsidRPr="003A2349" w:rsidRDefault="00361FFE" w:rsidP="00623C14">
      <w:pPr>
        <w:rPr>
          <w:rFonts w:ascii="Aptos" w:hAnsi="Aptos" w:cs="Arial"/>
          <w:sz w:val="24"/>
          <w:szCs w:val="24"/>
        </w:rPr>
      </w:pPr>
    </w:p>
    <w:p w14:paraId="1AD7D2CC" w14:textId="78BDEB54" w:rsidR="00361FFE" w:rsidRPr="003A2349" w:rsidRDefault="00361FFE" w:rsidP="00623C14">
      <w:pPr>
        <w:rPr>
          <w:rFonts w:ascii="Aptos" w:hAnsi="Aptos"/>
          <w:b/>
        </w:rPr>
      </w:pPr>
    </w:p>
    <w:p w14:paraId="6D6F0CBC" w14:textId="77777777" w:rsidR="003D5635" w:rsidRDefault="003D5635" w:rsidP="003D5635">
      <w:pPr>
        <w:rPr>
          <w:rFonts w:ascii="Aptos" w:hAnsi="Aptos" w:cs="Arial"/>
          <w:b/>
          <w:bCs/>
          <w:szCs w:val="18"/>
          <w:u w:val="single"/>
        </w:rPr>
      </w:pPr>
      <w:r w:rsidRPr="003A2349">
        <w:rPr>
          <w:rFonts w:ascii="Aptos" w:hAnsi="Aptos" w:cs="Arial"/>
          <w:b/>
          <w:bCs/>
          <w:szCs w:val="18"/>
          <w:u w:val="single"/>
        </w:rPr>
        <w:t>Summarised balance sheet</w:t>
      </w:r>
    </w:p>
    <w:p w14:paraId="29DF5050" w14:textId="77777777" w:rsidR="00AC2860" w:rsidRDefault="00AC2860" w:rsidP="003D5635">
      <w:pPr>
        <w:rPr>
          <w:rFonts w:ascii="Aptos" w:hAnsi="Aptos" w:cs="Arial"/>
          <w:b/>
          <w:bCs/>
          <w:szCs w:val="18"/>
          <w:u w:val="single"/>
        </w:rPr>
      </w:pPr>
    </w:p>
    <w:p w14:paraId="103CAAA8" w14:textId="77777777" w:rsidR="00AC2860" w:rsidRDefault="00AC2860" w:rsidP="003D5635">
      <w:pPr>
        <w:rPr>
          <w:rFonts w:ascii="Aptos" w:hAnsi="Aptos" w:cs="Arial"/>
          <w:b/>
          <w:bCs/>
          <w:szCs w:val="18"/>
          <w:u w:val="single"/>
        </w:rPr>
      </w:pPr>
    </w:p>
    <w:bookmarkStart w:id="123" w:name="_MON_1780307722"/>
    <w:bookmarkEnd w:id="123"/>
    <w:p w14:paraId="755A7180" w14:textId="50372A79" w:rsidR="00AC2860" w:rsidRDefault="00743349" w:rsidP="003D5635">
      <w:pPr>
        <w:rPr>
          <w:rFonts w:ascii="Aptos" w:hAnsi="Aptos" w:cs="Arial"/>
          <w:b/>
          <w:bCs/>
          <w:szCs w:val="18"/>
          <w:u w:val="single"/>
        </w:rPr>
      </w:pPr>
      <w:r w:rsidRPr="003A2349">
        <w:rPr>
          <w:rFonts w:ascii="Aptos" w:hAnsi="Aptos" w:cs="Arial"/>
          <w:szCs w:val="18"/>
        </w:rPr>
        <w:object w:dxaOrig="10020" w:dyaOrig="6651" w14:anchorId="43C7B02A">
          <v:shape id="_x0000_i1046" type="#_x0000_t75" style="width:501pt;height:327pt" o:ole="">
            <v:imagedata r:id="rId128" o:title=""/>
          </v:shape>
          <o:OLEObject Type="Embed" ProgID="Excel.Sheet.12" ShapeID="_x0000_i1046" DrawAspect="Content" ObjectID="_1843896811" r:id="rId129"/>
        </w:object>
      </w:r>
    </w:p>
    <w:p w14:paraId="73F15E83" w14:textId="77777777" w:rsidR="00AC2860" w:rsidRPr="003A2349" w:rsidRDefault="00AC2860" w:rsidP="003D5635">
      <w:pPr>
        <w:rPr>
          <w:rFonts w:ascii="Aptos" w:hAnsi="Aptos" w:cs="Arial"/>
          <w:b/>
          <w:bCs/>
          <w:szCs w:val="18"/>
          <w:u w:val="single"/>
        </w:rPr>
      </w:pPr>
    </w:p>
    <w:p w14:paraId="7550A61C" w14:textId="370BADE6" w:rsidR="00824602" w:rsidRDefault="00824602" w:rsidP="00623C14">
      <w:pPr>
        <w:rPr>
          <w:rFonts w:ascii="Aptos" w:hAnsi="Aptos"/>
          <w:b/>
          <w:u w:val="single"/>
        </w:rPr>
      </w:pPr>
    </w:p>
    <w:p w14:paraId="7A24E041" w14:textId="7C75F698" w:rsidR="00824602" w:rsidRPr="00824602" w:rsidRDefault="002572BA" w:rsidP="00623C14">
      <w:pPr>
        <w:rPr>
          <w:rFonts w:ascii="Aptos" w:hAnsi="Aptos" w:cs="Arial"/>
          <w:bCs/>
          <w:szCs w:val="18"/>
        </w:rPr>
      </w:pPr>
      <w:r w:rsidRPr="003012F4">
        <w:rPr>
          <w:rFonts w:ascii="Aptos" w:hAnsi="Aptos"/>
          <w:bCs/>
        </w:rPr>
        <w:t>*</w:t>
      </w:r>
      <w:r w:rsidR="00824602" w:rsidRPr="003012F4">
        <w:rPr>
          <w:rFonts w:ascii="Aptos" w:hAnsi="Aptos"/>
          <w:bCs/>
        </w:rPr>
        <w:t>2024</w:t>
      </w:r>
      <w:r w:rsidR="003012F4" w:rsidRPr="003012F4">
        <w:rPr>
          <w:rFonts w:ascii="Aptos" w:hAnsi="Aptos"/>
          <w:bCs/>
        </w:rPr>
        <w:t>/25</w:t>
      </w:r>
      <w:r w:rsidR="00824602" w:rsidRPr="003012F4">
        <w:rPr>
          <w:rFonts w:ascii="Aptos" w:hAnsi="Aptos"/>
          <w:bCs/>
        </w:rPr>
        <w:t xml:space="preserve"> </w:t>
      </w:r>
      <w:r w:rsidR="00AC2860" w:rsidRPr="003012F4">
        <w:rPr>
          <w:rFonts w:ascii="Aptos" w:hAnsi="Aptos"/>
          <w:bCs/>
        </w:rPr>
        <w:t xml:space="preserve">- </w:t>
      </w:r>
      <w:r w:rsidR="00824602" w:rsidRPr="003012F4">
        <w:rPr>
          <w:rFonts w:ascii="Aptos" w:hAnsi="Aptos"/>
          <w:bCs/>
        </w:rPr>
        <w:t xml:space="preserve">Values shown are based on </w:t>
      </w:r>
      <w:r w:rsidR="00AC2860" w:rsidRPr="003012F4">
        <w:rPr>
          <w:rFonts w:ascii="Aptos" w:hAnsi="Aptos"/>
          <w:bCs/>
        </w:rPr>
        <w:t>audited figures from Moray Council annual accounts for 202</w:t>
      </w:r>
      <w:r w:rsidR="003012F4" w:rsidRPr="003012F4">
        <w:rPr>
          <w:rFonts w:ascii="Aptos" w:hAnsi="Aptos"/>
          <w:bCs/>
        </w:rPr>
        <w:t>4/25</w:t>
      </w:r>
      <w:r w:rsidR="00AC2860" w:rsidRPr="003012F4">
        <w:rPr>
          <w:rFonts w:ascii="Aptos" w:hAnsi="Aptos"/>
          <w:bCs/>
        </w:rPr>
        <w:t xml:space="preserve">. The below noted group entities had their </w:t>
      </w:r>
      <w:r w:rsidR="003012F4" w:rsidRPr="003012F4">
        <w:rPr>
          <w:rFonts w:ascii="Aptos" w:hAnsi="Aptos"/>
          <w:bCs/>
        </w:rPr>
        <w:t>2024/25</w:t>
      </w:r>
      <w:r w:rsidR="00AC2860" w:rsidRPr="003012F4">
        <w:rPr>
          <w:rFonts w:ascii="Aptos" w:hAnsi="Aptos"/>
          <w:bCs/>
        </w:rPr>
        <w:t xml:space="preserve"> annual accounts signed off after Moray Council.</w:t>
      </w:r>
      <w:r w:rsidR="00AC2860">
        <w:rPr>
          <w:rFonts w:ascii="Aptos" w:hAnsi="Aptos"/>
          <w:bCs/>
        </w:rPr>
        <w:t xml:space="preserve"> </w:t>
      </w:r>
    </w:p>
    <w:p w14:paraId="718E4A4D" w14:textId="136278F9" w:rsidR="00C76F20" w:rsidRPr="003A2349" w:rsidRDefault="00C76F20" w:rsidP="00623C14">
      <w:pPr>
        <w:rPr>
          <w:rFonts w:ascii="Aptos" w:hAnsi="Aptos" w:cs="Arial"/>
          <w:szCs w:val="18"/>
        </w:rPr>
        <w:sectPr w:rsidR="00C76F20" w:rsidRPr="003A2349" w:rsidSect="000236AB">
          <w:pgSz w:w="11894" w:h="16834" w:code="9"/>
          <w:pgMar w:top="1134" w:right="1134" w:bottom="1134" w:left="1134" w:header="720" w:footer="720" w:gutter="0"/>
          <w:cols w:space="720"/>
          <w:docGrid w:linePitch="245"/>
        </w:sectPr>
      </w:pPr>
    </w:p>
    <w:p w14:paraId="49DB499A" w14:textId="7053C89F"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2572BA" w:rsidRPr="00B4708D">
        <w:rPr>
          <w:rFonts w:ascii="Aptos" w:hAnsi="Aptos" w:cs="Arial"/>
          <w:b/>
          <w:color w:val="B117B1"/>
          <w:sz w:val="24"/>
          <w:szCs w:val="24"/>
        </w:rPr>
        <w:t>A</w:t>
      </w:r>
      <w:r w:rsidRPr="00B4708D">
        <w:rPr>
          <w:rFonts w:ascii="Aptos" w:hAnsi="Aptos" w:cs="Arial"/>
          <w:b/>
          <w:color w:val="B117B1"/>
          <w:sz w:val="24"/>
          <w:szCs w:val="24"/>
        </w:rPr>
        <w:t>ccounts (cont.)</w:t>
      </w:r>
    </w:p>
    <w:p w14:paraId="7C6500C4" w14:textId="77777777" w:rsidR="00D846D1" w:rsidRDefault="00D846D1" w:rsidP="00623C14">
      <w:pPr>
        <w:rPr>
          <w:rFonts w:ascii="Aptos" w:hAnsi="Aptos"/>
          <w:b/>
          <w:sz w:val="24"/>
          <w:szCs w:val="24"/>
        </w:rPr>
      </w:pPr>
    </w:p>
    <w:p w14:paraId="739B643E" w14:textId="12631DF7" w:rsidR="00623C14" w:rsidRPr="002572BA" w:rsidRDefault="00623C14" w:rsidP="00623C14">
      <w:pPr>
        <w:rPr>
          <w:rFonts w:ascii="Aptos" w:hAnsi="Aptos"/>
          <w:b/>
          <w:sz w:val="20"/>
        </w:rPr>
      </w:pPr>
      <w:r w:rsidRPr="002572BA">
        <w:rPr>
          <w:rFonts w:ascii="Aptos" w:hAnsi="Aptos"/>
          <w:b/>
          <w:sz w:val="20"/>
        </w:rPr>
        <w:t xml:space="preserve">Note </w:t>
      </w:r>
      <w:r w:rsidR="00FC3BEE" w:rsidRPr="002572BA">
        <w:rPr>
          <w:rFonts w:ascii="Aptos" w:hAnsi="Aptos"/>
          <w:b/>
          <w:sz w:val="20"/>
        </w:rPr>
        <w:t>4</w:t>
      </w:r>
      <w:r w:rsidRPr="002572BA">
        <w:rPr>
          <w:rFonts w:ascii="Aptos" w:hAnsi="Aptos"/>
          <w:b/>
          <w:sz w:val="20"/>
        </w:rPr>
        <w:t xml:space="preserve"> Nature of the Group and Group Members (cont</w:t>
      </w:r>
      <w:r w:rsidR="00D419EB">
        <w:rPr>
          <w:rFonts w:ascii="Aptos" w:hAnsi="Aptos"/>
          <w:b/>
          <w:sz w:val="20"/>
        </w:rPr>
        <w:t>.</w:t>
      </w:r>
      <w:r w:rsidRPr="002572BA">
        <w:rPr>
          <w:rFonts w:ascii="Aptos" w:hAnsi="Aptos"/>
          <w:b/>
          <w:sz w:val="20"/>
        </w:rPr>
        <w:t>)</w:t>
      </w:r>
    </w:p>
    <w:p w14:paraId="05985A77" w14:textId="77777777" w:rsidR="00623C14" w:rsidRPr="003A2349" w:rsidRDefault="00623C14" w:rsidP="00B81FB3">
      <w:pPr>
        <w:rPr>
          <w:rFonts w:ascii="Aptos" w:hAnsi="Aptos"/>
          <w:b/>
          <w:sz w:val="24"/>
          <w:szCs w:val="24"/>
          <w:u w:val="single"/>
        </w:rPr>
      </w:pPr>
    </w:p>
    <w:p w14:paraId="60C84304" w14:textId="2D32C115" w:rsidR="00322774" w:rsidRPr="003A2349" w:rsidRDefault="00322774" w:rsidP="00B81FB3">
      <w:pPr>
        <w:rPr>
          <w:rFonts w:ascii="Aptos" w:hAnsi="Aptos"/>
          <w:b/>
          <w:szCs w:val="18"/>
          <w:u w:val="single"/>
        </w:rPr>
      </w:pPr>
      <w:r w:rsidRPr="003A2349">
        <w:rPr>
          <w:rFonts w:ascii="Aptos" w:hAnsi="Aptos"/>
          <w:b/>
          <w:szCs w:val="18"/>
          <w:u w:val="single"/>
        </w:rPr>
        <w:t>Summarised Statements of Comprehensive Income</w:t>
      </w:r>
      <w:r w:rsidR="000778E0" w:rsidRPr="003A2349">
        <w:rPr>
          <w:rFonts w:ascii="Aptos" w:hAnsi="Aptos"/>
          <w:b/>
          <w:szCs w:val="18"/>
          <w:u w:val="single"/>
        </w:rPr>
        <w:t xml:space="preserve"> and Expenditure</w:t>
      </w:r>
    </w:p>
    <w:p w14:paraId="4D2868C7" w14:textId="77777777" w:rsidR="004A0CBA" w:rsidRPr="003A2349" w:rsidRDefault="004A0CBA" w:rsidP="00B81FB3">
      <w:pPr>
        <w:rPr>
          <w:rFonts w:ascii="Aptos" w:hAnsi="Aptos"/>
          <w:b/>
          <w:szCs w:val="18"/>
          <w:u w:val="single"/>
        </w:rPr>
      </w:pPr>
    </w:p>
    <w:p w14:paraId="46CE23AD" w14:textId="77777777" w:rsidR="005B23CE" w:rsidRPr="003A2349" w:rsidRDefault="005B23CE" w:rsidP="00B81FB3">
      <w:pPr>
        <w:rPr>
          <w:rFonts w:ascii="Aptos" w:hAnsi="Aptos"/>
          <w:b/>
          <w:u w:val="single"/>
        </w:rPr>
      </w:pPr>
    </w:p>
    <w:bookmarkStart w:id="124" w:name="_MON_1780307827"/>
    <w:bookmarkEnd w:id="124"/>
    <w:p w14:paraId="149AC883" w14:textId="1C6D68C2" w:rsidR="0009336E" w:rsidRPr="003A2349" w:rsidRDefault="006E2E64" w:rsidP="00B81FB3">
      <w:pPr>
        <w:rPr>
          <w:rFonts w:ascii="Aptos" w:hAnsi="Aptos"/>
        </w:rPr>
      </w:pPr>
      <w:r w:rsidRPr="003A2349">
        <w:rPr>
          <w:rFonts w:ascii="Aptos" w:hAnsi="Aptos"/>
        </w:rPr>
        <w:object w:dxaOrig="9902" w:dyaOrig="5240" w14:anchorId="741B09E2">
          <v:shape id="_x0000_i1047" type="#_x0000_t75" style="width:484.5pt;height:258pt" o:ole="">
            <v:imagedata r:id="rId130" o:title=""/>
          </v:shape>
          <o:OLEObject Type="Embed" ProgID="Excel.Sheet.12" ShapeID="_x0000_i1047" DrawAspect="Content" ObjectID="_1843896812" r:id="rId131"/>
        </w:object>
      </w:r>
    </w:p>
    <w:p w14:paraId="6593F8C9" w14:textId="36C4302E" w:rsidR="002279FA" w:rsidRPr="003A2349" w:rsidRDefault="002279FA" w:rsidP="00B81FB3">
      <w:pPr>
        <w:rPr>
          <w:rFonts w:ascii="Aptos" w:hAnsi="Aptos"/>
        </w:rPr>
      </w:pPr>
    </w:p>
    <w:p w14:paraId="5626F064" w14:textId="701F075F" w:rsidR="00322774" w:rsidRPr="003012F4" w:rsidRDefault="00322774" w:rsidP="00F31063">
      <w:pPr>
        <w:jc w:val="both"/>
        <w:rPr>
          <w:rFonts w:ascii="Aptos" w:hAnsi="Aptos"/>
          <w:szCs w:val="18"/>
        </w:rPr>
      </w:pPr>
      <w:r w:rsidRPr="003012F4">
        <w:rPr>
          <w:rFonts w:ascii="Aptos" w:hAnsi="Aptos"/>
          <w:szCs w:val="18"/>
        </w:rPr>
        <w:t>Inclusion of Associate</w:t>
      </w:r>
      <w:r w:rsidR="003E5189" w:rsidRPr="003012F4">
        <w:rPr>
          <w:rFonts w:ascii="Aptos" w:hAnsi="Aptos"/>
          <w:szCs w:val="18"/>
        </w:rPr>
        <w:t xml:space="preserve"> </w:t>
      </w:r>
      <w:r w:rsidRPr="003012F4">
        <w:rPr>
          <w:rFonts w:ascii="Aptos" w:hAnsi="Aptos"/>
          <w:szCs w:val="18"/>
        </w:rPr>
        <w:t xml:space="preserve">entities has </w:t>
      </w:r>
      <w:r w:rsidR="00427599" w:rsidRPr="003012F4">
        <w:rPr>
          <w:rFonts w:ascii="Aptos" w:hAnsi="Aptos"/>
          <w:szCs w:val="18"/>
        </w:rPr>
        <w:t>in</w:t>
      </w:r>
      <w:r w:rsidRPr="003012F4">
        <w:rPr>
          <w:rFonts w:ascii="Aptos" w:hAnsi="Aptos"/>
          <w:szCs w:val="18"/>
        </w:rPr>
        <w:t xml:space="preserve">creased reserves and net assets </w:t>
      </w:r>
      <w:r w:rsidR="00427599" w:rsidRPr="003012F4">
        <w:rPr>
          <w:rFonts w:ascii="Aptos" w:hAnsi="Aptos"/>
          <w:szCs w:val="18"/>
        </w:rPr>
        <w:t xml:space="preserve">in the group </w:t>
      </w:r>
      <w:r w:rsidRPr="003012F4">
        <w:rPr>
          <w:rFonts w:ascii="Aptos" w:hAnsi="Aptos"/>
          <w:szCs w:val="18"/>
        </w:rPr>
        <w:t>by £</w:t>
      </w:r>
      <w:r w:rsidR="00F54D01" w:rsidRPr="003012F4">
        <w:rPr>
          <w:rFonts w:ascii="Aptos" w:hAnsi="Aptos"/>
          <w:szCs w:val="18"/>
        </w:rPr>
        <w:t>1.</w:t>
      </w:r>
      <w:r w:rsidR="003012F4" w:rsidRPr="003012F4">
        <w:rPr>
          <w:rFonts w:ascii="Aptos" w:hAnsi="Aptos"/>
          <w:szCs w:val="18"/>
        </w:rPr>
        <w:t>839</w:t>
      </w:r>
      <w:r w:rsidR="006D51D8" w:rsidRPr="003012F4">
        <w:rPr>
          <w:rFonts w:ascii="Aptos" w:hAnsi="Aptos"/>
          <w:szCs w:val="18"/>
        </w:rPr>
        <w:t>m</w:t>
      </w:r>
      <w:r w:rsidRPr="003012F4">
        <w:rPr>
          <w:rFonts w:ascii="Aptos" w:hAnsi="Aptos"/>
          <w:szCs w:val="18"/>
        </w:rPr>
        <w:t xml:space="preserve"> due mainly to the reserves of Moray Integration Joint Board</w:t>
      </w:r>
      <w:r w:rsidR="008632DF" w:rsidRPr="003012F4">
        <w:rPr>
          <w:rFonts w:ascii="Aptos" w:hAnsi="Aptos"/>
          <w:szCs w:val="18"/>
        </w:rPr>
        <w:t xml:space="preserve">, as well as </w:t>
      </w:r>
      <w:r w:rsidR="008931E2" w:rsidRPr="003012F4">
        <w:rPr>
          <w:rFonts w:ascii="Aptos" w:hAnsi="Aptos"/>
          <w:szCs w:val="18"/>
        </w:rPr>
        <w:t xml:space="preserve">a </w:t>
      </w:r>
      <w:r w:rsidR="008632DF" w:rsidRPr="003012F4">
        <w:rPr>
          <w:rFonts w:ascii="Aptos" w:hAnsi="Aptos"/>
          <w:szCs w:val="18"/>
        </w:rPr>
        <w:t xml:space="preserve">smaller </w:t>
      </w:r>
      <w:r w:rsidR="008931E2" w:rsidRPr="003012F4">
        <w:rPr>
          <w:rFonts w:ascii="Aptos" w:hAnsi="Aptos"/>
          <w:szCs w:val="18"/>
        </w:rPr>
        <w:t>increase</w:t>
      </w:r>
      <w:r w:rsidR="008632DF" w:rsidRPr="003012F4">
        <w:rPr>
          <w:rFonts w:ascii="Aptos" w:hAnsi="Aptos"/>
          <w:szCs w:val="18"/>
        </w:rPr>
        <w:t xml:space="preserve"> in reserves for</w:t>
      </w:r>
      <w:r w:rsidR="00E52680" w:rsidRPr="003012F4">
        <w:rPr>
          <w:rFonts w:ascii="Aptos" w:hAnsi="Aptos"/>
          <w:szCs w:val="18"/>
        </w:rPr>
        <w:t xml:space="preserve"> </w:t>
      </w:r>
      <w:r w:rsidR="003012F4" w:rsidRPr="003012F4">
        <w:rPr>
          <w:rFonts w:ascii="Aptos" w:hAnsi="Aptos"/>
          <w:szCs w:val="18"/>
        </w:rPr>
        <w:t>Moray Leisure Limited</w:t>
      </w:r>
      <w:r w:rsidR="008931E2" w:rsidRPr="003012F4">
        <w:rPr>
          <w:rFonts w:ascii="Aptos" w:hAnsi="Aptos"/>
          <w:szCs w:val="18"/>
        </w:rPr>
        <w:t xml:space="preserve"> and a small </w:t>
      </w:r>
      <w:r w:rsidR="003012F4" w:rsidRPr="003012F4">
        <w:rPr>
          <w:rFonts w:ascii="Aptos" w:hAnsi="Aptos"/>
          <w:szCs w:val="18"/>
        </w:rPr>
        <w:t>de</w:t>
      </w:r>
      <w:r w:rsidR="008931E2" w:rsidRPr="003012F4">
        <w:rPr>
          <w:rFonts w:ascii="Aptos" w:hAnsi="Aptos"/>
          <w:szCs w:val="18"/>
        </w:rPr>
        <w:t xml:space="preserve">crease for </w:t>
      </w:r>
      <w:r w:rsidR="003012F4" w:rsidRPr="003012F4">
        <w:rPr>
          <w:rFonts w:ascii="Aptos" w:hAnsi="Aptos"/>
          <w:szCs w:val="18"/>
        </w:rPr>
        <w:t>Grampian Valuation Joint Board</w:t>
      </w:r>
      <w:r w:rsidR="008632DF" w:rsidRPr="003012F4">
        <w:rPr>
          <w:rFonts w:ascii="Aptos" w:hAnsi="Aptos"/>
          <w:szCs w:val="18"/>
        </w:rPr>
        <w:t>.</w:t>
      </w:r>
    </w:p>
    <w:p w14:paraId="70E629EA" w14:textId="77777777" w:rsidR="00AC2860" w:rsidRPr="003012F4" w:rsidRDefault="00AC2860" w:rsidP="00F31063">
      <w:pPr>
        <w:jc w:val="both"/>
        <w:rPr>
          <w:rFonts w:ascii="Aptos" w:hAnsi="Aptos"/>
          <w:szCs w:val="18"/>
        </w:rPr>
      </w:pPr>
    </w:p>
    <w:p w14:paraId="608AD9DB" w14:textId="493B3208" w:rsidR="00F274F2" w:rsidRPr="00824602" w:rsidRDefault="002572BA" w:rsidP="00F274F2">
      <w:pPr>
        <w:rPr>
          <w:rFonts w:ascii="Aptos" w:hAnsi="Aptos" w:cs="Arial"/>
          <w:bCs/>
          <w:szCs w:val="18"/>
        </w:rPr>
      </w:pPr>
      <w:r w:rsidRPr="003012F4">
        <w:rPr>
          <w:rFonts w:ascii="Aptos" w:hAnsi="Aptos"/>
          <w:bCs/>
        </w:rPr>
        <w:t>*</w:t>
      </w:r>
      <w:r w:rsidR="003012F4" w:rsidRPr="003012F4">
        <w:rPr>
          <w:rFonts w:ascii="Aptos" w:hAnsi="Aptos"/>
          <w:bCs/>
        </w:rPr>
        <w:t>2024/25</w:t>
      </w:r>
      <w:r w:rsidR="00F274F2" w:rsidRPr="003012F4">
        <w:rPr>
          <w:rFonts w:ascii="Aptos" w:hAnsi="Aptos"/>
          <w:bCs/>
        </w:rPr>
        <w:t xml:space="preserve"> - Values shown are based on audited figures from Moray Council annual accounts for 202</w:t>
      </w:r>
      <w:r w:rsidR="003012F4" w:rsidRPr="003012F4">
        <w:rPr>
          <w:rFonts w:ascii="Aptos" w:hAnsi="Aptos"/>
          <w:bCs/>
        </w:rPr>
        <w:t>4/25</w:t>
      </w:r>
      <w:r w:rsidR="00F274F2" w:rsidRPr="003012F4">
        <w:rPr>
          <w:rFonts w:ascii="Aptos" w:hAnsi="Aptos"/>
          <w:bCs/>
        </w:rPr>
        <w:t xml:space="preserve">. The below noted group entities had their </w:t>
      </w:r>
      <w:r w:rsidR="003012F4" w:rsidRPr="003012F4">
        <w:rPr>
          <w:rFonts w:ascii="Aptos" w:hAnsi="Aptos"/>
          <w:bCs/>
        </w:rPr>
        <w:t>2024/25</w:t>
      </w:r>
      <w:r w:rsidR="00F274F2" w:rsidRPr="003012F4">
        <w:rPr>
          <w:rFonts w:ascii="Aptos" w:hAnsi="Aptos"/>
          <w:bCs/>
        </w:rPr>
        <w:t xml:space="preserve"> annual accounts signed off after Moray Council.</w:t>
      </w:r>
      <w:r w:rsidR="00F274F2">
        <w:rPr>
          <w:rFonts w:ascii="Aptos" w:hAnsi="Aptos"/>
          <w:bCs/>
        </w:rPr>
        <w:t xml:space="preserve"> </w:t>
      </w:r>
    </w:p>
    <w:p w14:paraId="42F5CADB" w14:textId="77777777" w:rsidR="00AC2860" w:rsidRPr="003A2349" w:rsidRDefault="00AC2860" w:rsidP="00F31063">
      <w:pPr>
        <w:jc w:val="both"/>
        <w:rPr>
          <w:rFonts w:ascii="Aptos" w:hAnsi="Aptos"/>
          <w:szCs w:val="18"/>
        </w:rPr>
      </w:pPr>
    </w:p>
    <w:p w14:paraId="2EE12291" w14:textId="77777777" w:rsidR="00322774" w:rsidRPr="003A2349" w:rsidRDefault="00322774" w:rsidP="00B81FB3">
      <w:pPr>
        <w:rPr>
          <w:rFonts w:ascii="Aptos" w:hAnsi="Aptos"/>
          <w:szCs w:val="18"/>
        </w:rPr>
      </w:pPr>
    </w:p>
    <w:p w14:paraId="1519FD85" w14:textId="77777777" w:rsidR="00D3516E" w:rsidRPr="003A2349" w:rsidRDefault="00D3516E" w:rsidP="00B81FB3">
      <w:pPr>
        <w:rPr>
          <w:rFonts w:ascii="Aptos" w:hAnsi="Aptos"/>
          <w:b/>
          <w:szCs w:val="18"/>
        </w:rPr>
      </w:pPr>
    </w:p>
    <w:p w14:paraId="6CF82DC6" w14:textId="42531C9E" w:rsidR="00D846D1" w:rsidRPr="00B4708D" w:rsidRDefault="00AC2860" w:rsidP="00D846D1">
      <w:pPr>
        <w:jc w:val="right"/>
        <w:rPr>
          <w:rFonts w:ascii="Aptos" w:hAnsi="Aptos" w:cs="Arial"/>
          <w:b/>
          <w:color w:val="B117B1"/>
          <w:sz w:val="24"/>
          <w:szCs w:val="24"/>
        </w:rPr>
      </w:pPr>
      <w:r>
        <w:rPr>
          <w:rFonts w:ascii="Aptos" w:hAnsi="Aptos"/>
          <w:b/>
          <w:szCs w:val="18"/>
        </w:rPr>
        <w:br w:type="column"/>
      </w:r>
      <w:r w:rsidR="00D846D1" w:rsidRPr="00B4708D">
        <w:rPr>
          <w:rFonts w:ascii="Aptos" w:hAnsi="Aptos" w:cs="Arial"/>
          <w:b/>
          <w:color w:val="B117B1"/>
          <w:sz w:val="24"/>
          <w:szCs w:val="24"/>
        </w:rPr>
        <w:lastRenderedPageBreak/>
        <w:t xml:space="preserve">Notes to the </w:t>
      </w:r>
      <w:r w:rsidR="002572BA" w:rsidRPr="00B4708D">
        <w:rPr>
          <w:rFonts w:ascii="Aptos" w:hAnsi="Aptos" w:cs="Arial"/>
          <w:b/>
          <w:color w:val="B117B1"/>
          <w:sz w:val="24"/>
          <w:szCs w:val="24"/>
        </w:rPr>
        <w:t>A</w:t>
      </w:r>
      <w:r w:rsidR="00D846D1" w:rsidRPr="00B4708D">
        <w:rPr>
          <w:rFonts w:ascii="Aptos" w:hAnsi="Aptos" w:cs="Arial"/>
          <w:b/>
          <w:color w:val="B117B1"/>
          <w:sz w:val="24"/>
          <w:szCs w:val="24"/>
        </w:rPr>
        <w:t>ccounts (cont.)</w:t>
      </w:r>
    </w:p>
    <w:p w14:paraId="250FDF59" w14:textId="0800F9F9" w:rsidR="00D846D1" w:rsidRDefault="00D846D1" w:rsidP="00AC2860">
      <w:pPr>
        <w:rPr>
          <w:rFonts w:ascii="Aptos" w:hAnsi="Aptos"/>
          <w:b/>
          <w:szCs w:val="18"/>
        </w:rPr>
      </w:pPr>
    </w:p>
    <w:p w14:paraId="11260823" w14:textId="1BBA0C3D" w:rsidR="00AC2860" w:rsidRPr="002572BA" w:rsidRDefault="00AC2860" w:rsidP="00AC2860">
      <w:pPr>
        <w:rPr>
          <w:rFonts w:ascii="Aptos" w:hAnsi="Aptos"/>
          <w:b/>
          <w:sz w:val="20"/>
        </w:rPr>
      </w:pPr>
      <w:r w:rsidRPr="002572BA">
        <w:rPr>
          <w:rFonts w:ascii="Aptos" w:hAnsi="Aptos"/>
          <w:b/>
          <w:sz w:val="20"/>
        </w:rPr>
        <w:t>Note 4 Nature of the Group and Group Members (cont</w:t>
      </w:r>
      <w:r w:rsidR="00D419EB">
        <w:rPr>
          <w:rFonts w:ascii="Aptos" w:hAnsi="Aptos"/>
          <w:b/>
          <w:sz w:val="20"/>
        </w:rPr>
        <w:t>.</w:t>
      </w:r>
      <w:r w:rsidRPr="002572BA">
        <w:rPr>
          <w:rFonts w:ascii="Aptos" w:hAnsi="Aptos"/>
          <w:b/>
          <w:sz w:val="20"/>
        </w:rPr>
        <w:t>)</w:t>
      </w:r>
    </w:p>
    <w:p w14:paraId="1115ECB1" w14:textId="7B12E547" w:rsidR="00AC2860" w:rsidRDefault="00AC2860" w:rsidP="00B81FB3">
      <w:pPr>
        <w:rPr>
          <w:rFonts w:ascii="Aptos" w:hAnsi="Aptos"/>
          <w:b/>
          <w:szCs w:val="18"/>
        </w:rPr>
      </w:pPr>
    </w:p>
    <w:p w14:paraId="0DF7E048" w14:textId="57AC8923" w:rsidR="00322774" w:rsidRPr="003A2349" w:rsidRDefault="00322774" w:rsidP="00B81FB3">
      <w:pPr>
        <w:rPr>
          <w:rFonts w:ascii="Aptos" w:hAnsi="Aptos"/>
          <w:b/>
          <w:szCs w:val="18"/>
        </w:rPr>
      </w:pPr>
      <w:r w:rsidRPr="003A2349">
        <w:rPr>
          <w:rFonts w:ascii="Aptos" w:hAnsi="Aptos"/>
          <w:b/>
          <w:szCs w:val="18"/>
        </w:rPr>
        <w:t xml:space="preserve">Other Entities in which the </w:t>
      </w:r>
      <w:r w:rsidR="0020170B" w:rsidRPr="003A2349">
        <w:rPr>
          <w:rFonts w:ascii="Aptos" w:hAnsi="Aptos"/>
          <w:b/>
          <w:szCs w:val="18"/>
        </w:rPr>
        <w:t>Council</w:t>
      </w:r>
      <w:r w:rsidRPr="003A2349">
        <w:rPr>
          <w:rFonts w:ascii="Aptos" w:hAnsi="Aptos"/>
          <w:b/>
          <w:szCs w:val="18"/>
        </w:rPr>
        <w:t xml:space="preserve"> has an Interest</w:t>
      </w:r>
    </w:p>
    <w:p w14:paraId="7963E832" w14:textId="77777777" w:rsidR="00322774" w:rsidRPr="003A2349" w:rsidRDefault="00322774" w:rsidP="00B81FB3">
      <w:pPr>
        <w:rPr>
          <w:rFonts w:ascii="Aptos" w:hAnsi="Aptos"/>
          <w:szCs w:val="18"/>
        </w:rPr>
      </w:pPr>
    </w:p>
    <w:p w14:paraId="08CFAF4B" w14:textId="2E8D6AFF" w:rsidR="00322774" w:rsidRPr="003A2349" w:rsidRDefault="00322774" w:rsidP="00D01961">
      <w:pPr>
        <w:jc w:val="both"/>
        <w:rPr>
          <w:rFonts w:ascii="Aptos" w:hAnsi="Aptos"/>
          <w:szCs w:val="18"/>
        </w:rPr>
      </w:pPr>
      <w:r w:rsidRPr="003A2349">
        <w:rPr>
          <w:rFonts w:ascii="Aptos" w:hAnsi="Aptos"/>
          <w:szCs w:val="18"/>
        </w:rPr>
        <w:t xml:space="preserve">During the year the </w:t>
      </w:r>
      <w:r w:rsidR="0020170B" w:rsidRPr="003A2349">
        <w:rPr>
          <w:rFonts w:ascii="Aptos" w:hAnsi="Aptos"/>
          <w:szCs w:val="18"/>
        </w:rPr>
        <w:t>Council</w:t>
      </w:r>
      <w:r w:rsidRPr="003A2349">
        <w:rPr>
          <w:rFonts w:ascii="Aptos" w:hAnsi="Aptos"/>
          <w:szCs w:val="18"/>
        </w:rPr>
        <w:t xml:space="preserve"> had an interest in Grampian Venture Capital Fund Limited and the Highlands </w:t>
      </w:r>
      <w:r w:rsidR="002760C7" w:rsidRPr="003A2349">
        <w:rPr>
          <w:rFonts w:ascii="Aptos" w:hAnsi="Aptos"/>
          <w:szCs w:val="18"/>
        </w:rPr>
        <w:t>and</w:t>
      </w:r>
      <w:r w:rsidRPr="003A2349">
        <w:rPr>
          <w:rFonts w:ascii="Aptos" w:hAnsi="Aptos"/>
          <w:szCs w:val="18"/>
        </w:rPr>
        <w:t xml:space="preserve"> Islands Transport Partnership (HITRANS). </w:t>
      </w:r>
      <w:r w:rsidR="00281E6E">
        <w:rPr>
          <w:rFonts w:ascii="Aptos" w:hAnsi="Aptos"/>
          <w:szCs w:val="18"/>
        </w:rPr>
        <w:t xml:space="preserve">Grampian Venture Capital Fund Limited was voluntarily liquidated during 2025/26. </w:t>
      </w:r>
      <w:r w:rsidRPr="003A2349">
        <w:rPr>
          <w:rFonts w:ascii="Aptos" w:hAnsi="Aptos"/>
          <w:szCs w:val="18"/>
        </w:rPr>
        <w:t xml:space="preserve">These companies have been excluded from the Group Accounts on the basis that the </w:t>
      </w:r>
      <w:r w:rsidR="0020170B" w:rsidRPr="003A2349">
        <w:rPr>
          <w:rFonts w:ascii="Aptos" w:hAnsi="Aptos"/>
          <w:szCs w:val="18"/>
        </w:rPr>
        <w:t>Council</w:t>
      </w:r>
      <w:r w:rsidRPr="003A2349">
        <w:rPr>
          <w:rFonts w:ascii="Aptos" w:hAnsi="Aptos"/>
          <w:szCs w:val="18"/>
        </w:rPr>
        <w:t xml:space="preserve"> has no exposure to commercial risk from the companies and the </w:t>
      </w:r>
      <w:r w:rsidR="0020170B" w:rsidRPr="003A2349">
        <w:rPr>
          <w:rFonts w:ascii="Aptos" w:hAnsi="Aptos"/>
          <w:szCs w:val="18"/>
        </w:rPr>
        <w:t>Council</w:t>
      </w:r>
      <w:r w:rsidRPr="003A2349">
        <w:rPr>
          <w:rFonts w:ascii="Aptos" w:hAnsi="Aptos"/>
          <w:szCs w:val="18"/>
        </w:rPr>
        <w:t xml:space="preserve"> has not passed on control of any of its assets to the companies. The financial transactions of the companies would also have no material effect on the </w:t>
      </w:r>
      <w:r w:rsidR="0020170B" w:rsidRPr="003A2349">
        <w:rPr>
          <w:rFonts w:ascii="Aptos" w:hAnsi="Aptos"/>
          <w:szCs w:val="18"/>
        </w:rPr>
        <w:t>Council</w:t>
      </w:r>
      <w:r w:rsidRPr="003A2349">
        <w:rPr>
          <w:rFonts w:ascii="Aptos" w:hAnsi="Aptos"/>
          <w:szCs w:val="18"/>
        </w:rPr>
        <w:t xml:space="preserve">’s accounts.  </w:t>
      </w:r>
    </w:p>
    <w:p w14:paraId="22847DBB" w14:textId="77777777" w:rsidR="00322774" w:rsidRPr="003A2349" w:rsidRDefault="00322774" w:rsidP="00B81FB3">
      <w:pPr>
        <w:rPr>
          <w:rFonts w:ascii="Aptos" w:hAnsi="Aptos"/>
          <w:sz w:val="24"/>
          <w:szCs w:val="24"/>
        </w:rPr>
      </w:pPr>
    </w:p>
    <w:p w14:paraId="02A56228" w14:textId="430FE8D5" w:rsidR="0030690B" w:rsidRPr="003A2349" w:rsidRDefault="0030690B" w:rsidP="00B81FB3">
      <w:pPr>
        <w:rPr>
          <w:rFonts w:ascii="Aptos" w:eastAsia="Arial Unicode MS" w:hAnsi="Aptos"/>
          <w:color w:val="000000"/>
        </w:rPr>
      </w:pPr>
    </w:p>
    <w:bookmarkStart w:id="125" w:name="_MON_1780308022"/>
    <w:bookmarkEnd w:id="125"/>
    <w:p w14:paraId="546400A1" w14:textId="3538AB0C" w:rsidR="002279FA" w:rsidRPr="003A2349" w:rsidRDefault="004A5CE4" w:rsidP="00B81FB3">
      <w:pPr>
        <w:rPr>
          <w:rFonts w:ascii="Aptos" w:eastAsia="Arial Unicode MS" w:hAnsi="Aptos"/>
          <w:color w:val="000000"/>
        </w:rPr>
      </w:pPr>
      <w:r w:rsidRPr="003A2349">
        <w:rPr>
          <w:rFonts w:ascii="Aptos" w:eastAsia="Arial Unicode MS" w:hAnsi="Aptos"/>
          <w:color w:val="000000"/>
        </w:rPr>
        <w:object w:dxaOrig="9977" w:dyaOrig="4052" w14:anchorId="5011A4BD">
          <v:shape id="_x0000_i1048" type="#_x0000_t75" style="width:496.5pt;height:211.5pt" o:ole="">
            <v:imagedata r:id="rId132" o:title=""/>
          </v:shape>
          <o:OLEObject Type="Embed" ProgID="Excel.Sheet.12" ShapeID="_x0000_i1048" DrawAspect="Content" ObjectID="_1843896813" r:id="rId133"/>
        </w:object>
      </w:r>
    </w:p>
    <w:p w14:paraId="2D7ED658" w14:textId="1200D83A" w:rsidR="002279FA" w:rsidRPr="003A2349" w:rsidRDefault="002279FA" w:rsidP="00B81FB3">
      <w:pPr>
        <w:rPr>
          <w:rFonts w:ascii="Aptos" w:eastAsia="Arial Unicode MS" w:hAnsi="Aptos"/>
          <w:color w:val="000000"/>
        </w:rPr>
      </w:pPr>
    </w:p>
    <w:p w14:paraId="3EDACB46" w14:textId="77777777" w:rsidR="00BB7580" w:rsidRPr="003A2349" w:rsidRDefault="00BB7580" w:rsidP="00BB7580">
      <w:pPr>
        <w:rPr>
          <w:rFonts w:ascii="Aptos" w:eastAsia="Arial Unicode MS" w:hAnsi="Aptos"/>
          <w:color w:val="000000"/>
          <w:sz w:val="24"/>
          <w:szCs w:val="24"/>
        </w:rPr>
      </w:pPr>
    </w:p>
    <w:p w14:paraId="69DE166D" w14:textId="0A8C2E59" w:rsidR="00BB7580" w:rsidRPr="003A2349" w:rsidRDefault="00BB7580" w:rsidP="00BB7580">
      <w:pPr>
        <w:rPr>
          <w:rFonts w:ascii="Aptos" w:hAnsi="Aptos" w:cs="Arial"/>
          <w:szCs w:val="18"/>
        </w:rPr>
      </w:pPr>
      <w:r w:rsidRPr="003A2349">
        <w:rPr>
          <w:rFonts w:ascii="Aptos" w:eastAsia="Arial Unicode MS" w:hAnsi="Aptos"/>
          <w:color w:val="000000"/>
          <w:szCs w:val="18"/>
        </w:rPr>
        <w:t>Carrying amounts of the entities:</w:t>
      </w:r>
    </w:p>
    <w:p w14:paraId="6BDEB5C0" w14:textId="77777777" w:rsidR="00BB7580" w:rsidRPr="003A2349" w:rsidRDefault="00BB7580" w:rsidP="00B81FB3">
      <w:pPr>
        <w:rPr>
          <w:rFonts w:ascii="Aptos" w:eastAsia="Arial Unicode MS" w:hAnsi="Aptos"/>
          <w:color w:val="000000"/>
        </w:rPr>
      </w:pPr>
    </w:p>
    <w:bookmarkStart w:id="126" w:name="_MON_1780308246"/>
    <w:bookmarkEnd w:id="126"/>
    <w:p w14:paraId="77865EA7" w14:textId="5E83C1B4" w:rsidR="00867CB0" w:rsidRPr="003A2349" w:rsidRDefault="006E2E64" w:rsidP="00B81FB3">
      <w:pPr>
        <w:rPr>
          <w:rFonts w:ascii="Aptos" w:eastAsia="Arial Unicode MS" w:hAnsi="Aptos"/>
          <w:color w:val="000000"/>
        </w:rPr>
      </w:pPr>
      <w:r w:rsidRPr="003A2349">
        <w:rPr>
          <w:rFonts w:ascii="Aptos" w:eastAsia="Arial Unicode MS" w:hAnsi="Aptos"/>
          <w:color w:val="000000"/>
        </w:rPr>
        <w:object w:dxaOrig="9914" w:dyaOrig="1717" w14:anchorId="75C7B9C3">
          <v:shape id="_x0000_i1049" type="#_x0000_t75" style="width:480.75pt;height:84pt" o:ole="">
            <v:imagedata r:id="rId134" o:title=""/>
          </v:shape>
          <o:OLEObject Type="Embed" ProgID="Excel.Sheet.12" ShapeID="_x0000_i1049" DrawAspect="Content" ObjectID="_1843896814" r:id="rId135"/>
        </w:object>
      </w:r>
    </w:p>
    <w:p w14:paraId="539472D6" w14:textId="37F6E285" w:rsidR="00867CB0" w:rsidRPr="003A2349" w:rsidRDefault="00867CB0" w:rsidP="00B81FB3">
      <w:pPr>
        <w:rPr>
          <w:rFonts w:ascii="Aptos" w:eastAsia="Arial Unicode MS" w:hAnsi="Aptos"/>
          <w:color w:val="000000"/>
        </w:rPr>
      </w:pPr>
    </w:p>
    <w:p w14:paraId="155CD1AD" w14:textId="5F8A69C6" w:rsidR="002279FA" w:rsidRPr="003A2349" w:rsidRDefault="002279FA" w:rsidP="00B81FB3">
      <w:pPr>
        <w:rPr>
          <w:rFonts w:ascii="Aptos" w:eastAsia="Arial Unicode MS" w:hAnsi="Aptos"/>
          <w:color w:val="000000"/>
        </w:rPr>
      </w:pPr>
    </w:p>
    <w:p w14:paraId="5C08B70E" w14:textId="5D535F01" w:rsidR="002279FA" w:rsidRPr="003A2349" w:rsidRDefault="002279FA" w:rsidP="00B81FB3">
      <w:pPr>
        <w:rPr>
          <w:rFonts w:ascii="Aptos" w:eastAsia="Arial Unicode MS" w:hAnsi="Aptos"/>
          <w:color w:val="000000"/>
        </w:rPr>
      </w:pPr>
    </w:p>
    <w:p w14:paraId="1E64CC05" w14:textId="77777777" w:rsidR="00AC2860" w:rsidRDefault="00AC2860">
      <w:pPr>
        <w:rPr>
          <w:rFonts w:ascii="Aptos" w:hAnsi="Aptos"/>
          <w:b/>
          <w:sz w:val="24"/>
          <w:szCs w:val="24"/>
        </w:rPr>
      </w:pPr>
      <w:bookmarkStart w:id="127" w:name="_Toc56672053"/>
      <w:bookmarkStart w:id="128" w:name="_Toc57106269"/>
      <w:bookmarkStart w:id="129" w:name="_Toc74042436"/>
      <w:bookmarkStart w:id="130" w:name="_Toc138404690"/>
      <w:bookmarkStart w:id="131" w:name="_Toc138408934"/>
      <w:bookmarkStart w:id="132" w:name="_Toc138412437"/>
      <w:bookmarkStart w:id="133" w:name="_Toc138412930"/>
      <w:bookmarkStart w:id="134" w:name="_Toc146698462"/>
      <w:bookmarkStart w:id="135" w:name="_Toc146823472"/>
      <w:bookmarkEnd w:id="127"/>
      <w:bookmarkEnd w:id="128"/>
      <w:r>
        <w:rPr>
          <w:rFonts w:ascii="Aptos" w:hAnsi="Aptos"/>
          <w:sz w:val="24"/>
          <w:szCs w:val="24"/>
        </w:rPr>
        <w:br w:type="page"/>
      </w:r>
    </w:p>
    <w:p w14:paraId="0E5D0AD6" w14:textId="1BEA5C09"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2572BA" w:rsidRPr="00B4708D">
        <w:rPr>
          <w:rFonts w:ascii="Aptos" w:hAnsi="Aptos" w:cs="Arial"/>
          <w:b/>
          <w:color w:val="B117B1"/>
          <w:sz w:val="24"/>
          <w:szCs w:val="24"/>
        </w:rPr>
        <w:t>A</w:t>
      </w:r>
      <w:r w:rsidRPr="00B4708D">
        <w:rPr>
          <w:rFonts w:ascii="Aptos" w:hAnsi="Aptos" w:cs="Arial"/>
          <w:b/>
          <w:color w:val="B117B1"/>
          <w:sz w:val="24"/>
          <w:szCs w:val="24"/>
        </w:rPr>
        <w:t>ccounts (cont.)</w:t>
      </w:r>
    </w:p>
    <w:p w14:paraId="2ED3CC9A" w14:textId="77777777" w:rsidR="00D846D1" w:rsidRDefault="00D846D1" w:rsidP="00D846D1"/>
    <w:p w14:paraId="5D7B59E6" w14:textId="0846C79F" w:rsidR="00144973" w:rsidRPr="003A2349" w:rsidRDefault="00144973" w:rsidP="003F1ABF">
      <w:pPr>
        <w:pStyle w:val="Heading1"/>
        <w:rPr>
          <w:rFonts w:ascii="Aptos" w:hAnsi="Aptos"/>
          <w:sz w:val="24"/>
          <w:szCs w:val="24"/>
        </w:rPr>
      </w:pPr>
      <w:bookmarkStart w:id="136" w:name="_Toc233115427"/>
      <w:r w:rsidRPr="003A2349">
        <w:rPr>
          <w:rFonts w:ascii="Aptos" w:hAnsi="Aptos"/>
          <w:sz w:val="24"/>
          <w:szCs w:val="24"/>
        </w:rPr>
        <w:t xml:space="preserve">Note </w:t>
      </w:r>
      <w:r w:rsidR="00FC3BEE" w:rsidRPr="003A2349">
        <w:rPr>
          <w:rFonts w:ascii="Aptos" w:hAnsi="Aptos"/>
          <w:sz w:val="24"/>
          <w:szCs w:val="24"/>
        </w:rPr>
        <w:t>5</w:t>
      </w:r>
      <w:r w:rsidRPr="003A2349">
        <w:rPr>
          <w:rFonts w:ascii="Aptos" w:hAnsi="Aptos"/>
          <w:sz w:val="24"/>
          <w:szCs w:val="24"/>
        </w:rPr>
        <w:t xml:space="preserve"> Critical Judgements in Applying Accounting Policies</w:t>
      </w:r>
      <w:bookmarkEnd w:id="129"/>
      <w:bookmarkEnd w:id="130"/>
      <w:bookmarkEnd w:id="131"/>
      <w:bookmarkEnd w:id="132"/>
      <w:bookmarkEnd w:id="133"/>
      <w:bookmarkEnd w:id="134"/>
      <w:bookmarkEnd w:id="135"/>
      <w:bookmarkEnd w:id="136"/>
    </w:p>
    <w:p w14:paraId="6034A5CB" w14:textId="77777777" w:rsidR="00144973" w:rsidRPr="003A2349" w:rsidRDefault="00144973" w:rsidP="00A72982">
      <w:pPr>
        <w:jc w:val="both"/>
        <w:rPr>
          <w:rFonts w:ascii="Aptos" w:hAnsi="Aptos" w:cs="Arial"/>
          <w:color w:val="FF0000"/>
          <w:szCs w:val="18"/>
        </w:rPr>
      </w:pPr>
    </w:p>
    <w:p w14:paraId="5EC94365" w14:textId="4FE5183D" w:rsidR="00144973" w:rsidRPr="003A2349" w:rsidRDefault="00144973" w:rsidP="00A72982">
      <w:pPr>
        <w:jc w:val="both"/>
        <w:rPr>
          <w:rFonts w:ascii="Aptos" w:hAnsi="Aptos" w:cs="Arial"/>
          <w:szCs w:val="18"/>
        </w:rPr>
      </w:pPr>
      <w:r w:rsidRPr="003A2349">
        <w:rPr>
          <w:rFonts w:ascii="Aptos" w:hAnsi="Aptos" w:cs="Arial"/>
          <w:szCs w:val="18"/>
        </w:rPr>
        <w:t xml:space="preserve">In applying the accounting policies set out in these financial statements, the </w:t>
      </w:r>
      <w:r w:rsidR="0020170B" w:rsidRPr="003A2349">
        <w:rPr>
          <w:rFonts w:ascii="Aptos" w:hAnsi="Aptos" w:cs="Arial"/>
          <w:szCs w:val="18"/>
        </w:rPr>
        <w:t>Council</w:t>
      </w:r>
      <w:r w:rsidRPr="003A2349">
        <w:rPr>
          <w:rFonts w:ascii="Aptos" w:hAnsi="Aptos" w:cs="Arial"/>
          <w:szCs w:val="18"/>
        </w:rPr>
        <w:t xml:space="preserve"> and </w:t>
      </w:r>
      <w:r w:rsidR="008339CE" w:rsidRPr="003A2349">
        <w:rPr>
          <w:rFonts w:ascii="Aptos" w:hAnsi="Aptos" w:cs="Arial"/>
          <w:szCs w:val="18"/>
        </w:rPr>
        <w:t>its</w:t>
      </w:r>
      <w:r w:rsidRPr="003A2349">
        <w:rPr>
          <w:rFonts w:ascii="Aptos" w:hAnsi="Aptos" w:cs="Arial"/>
          <w:szCs w:val="18"/>
        </w:rPr>
        <w:t xml:space="preserve"> associates have had to make certain judgements about complex transactions or those involving uncertainty about future events.</w:t>
      </w:r>
    </w:p>
    <w:p w14:paraId="6A2B740C" w14:textId="77777777" w:rsidR="00144973" w:rsidRPr="003A2349" w:rsidRDefault="00144973" w:rsidP="00A72982">
      <w:pPr>
        <w:jc w:val="both"/>
        <w:rPr>
          <w:rFonts w:ascii="Aptos" w:hAnsi="Aptos" w:cs="Arial"/>
          <w:szCs w:val="18"/>
        </w:rPr>
      </w:pPr>
    </w:p>
    <w:p w14:paraId="200FE1F4" w14:textId="77777777" w:rsidR="00144973" w:rsidRPr="003A2349" w:rsidRDefault="00144973" w:rsidP="00A72982">
      <w:pPr>
        <w:jc w:val="both"/>
        <w:rPr>
          <w:rFonts w:ascii="Aptos" w:hAnsi="Aptos" w:cs="Arial"/>
          <w:szCs w:val="18"/>
        </w:rPr>
      </w:pPr>
      <w:r w:rsidRPr="003A2349">
        <w:rPr>
          <w:rFonts w:ascii="Aptos" w:hAnsi="Aptos" w:cs="Arial"/>
          <w:szCs w:val="18"/>
        </w:rPr>
        <w:t>The critical judgements made in the Statement of Accounts are:</w:t>
      </w:r>
    </w:p>
    <w:p w14:paraId="15F2E55E" w14:textId="77777777" w:rsidR="00A51936" w:rsidRPr="003A2349" w:rsidRDefault="00A51936" w:rsidP="00A51936">
      <w:pPr>
        <w:jc w:val="both"/>
        <w:rPr>
          <w:rFonts w:ascii="Aptos" w:hAnsi="Aptos" w:cs="Arial"/>
          <w:szCs w:val="18"/>
        </w:rPr>
      </w:pPr>
      <w:r w:rsidRPr="003A2349">
        <w:rPr>
          <w:rFonts w:ascii="Aptos" w:hAnsi="Aptos" w:cs="Arial"/>
          <w:szCs w:val="18"/>
        </w:rPr>
        <w:t>In applying the accounting policies set out in these financial statements, the Council and its associates have had to make certain judgements about complex transactions or those involving uncertainty about future events.</w:t>
      </w:r>
    </w:p>
    <w:p w14:paraId="2255F60E" w14:textId="77777777" w:rsidR="00A51936" w:rsidRPr="003A2349" w:rsidRDefault="00A51936" w:rsidP="00A51936">
      <w:pPr>
        <w:jc w:val="both"/>
        <w:rPr>
          <w:rFonts w:ascii="Aptos" w:hAnsi="Aptos" w:cs="Arial"/>
          <w:szCs w:val="18"/>
        </w:rPr>
      </w:pPr>
    </w:p>
    <w:p w14:paraId="56CD45AF" w14:textId="77777777" w:rsidR="00A51936" w:rsidRPr="00352F92" w:rsidRDefault="00A51936" w:rsidP="00A51936">
      <w:pPr>
        <w:jc w:val="both"/>
        <w:rPr>
          <w:rFonts w:ascii="Aptos" w:hAnsi="Aptos" w:cs="Arial"/>
          <w:szCs w:val="18"/>
        </w:rPr>
      </w:pPr>
      <w:r w:rsidRPr="00352F92">
        <w:rPr>
          <w:rFonts w:ascii="Aptos" w:hAnsi="Aptos" w:cs="Arial"/>
          <w:szCs w:val="18"/>
        </w:rPr>
        <w:t xml:space="preserve">The critical judgements made in these Annual Accounts are: </w:t>
      </w:r>
    </w:p>
    <w:p w14:paraId="1BF7392C" w14:textId="77777777" w:rsidR="00A51936" w:rsidRPr="000F3FEB" w:rsidRDefault="00A51936" w:rsidP="00A51936">
      <w:pPr>
        <w:jc w:val="both"/>
        <w:rPr>
          <w:rFonts w:ascii="Aptos" w:hAnsi="Aptos" w:cs="Arial"/>
          <w:color w:val="FF0000"/>
          <w:szCs w:val="18"/>
          <w:highlight w:val="yellow"/>
        </w:rPr>
      </w:pPr>
    </w:p>
    <w:p w14:paraId="7E92ABA3" w14:textId="3374E3E8" w:rsidR="00ED5403" w:rsidRPr="003E621C" w:rsidRDefault="00A51936" w:rsidP="00A51936">
      <w:pPr>
        <w:pStyle w:val="ListParagraph"/>
        <w:numPr>
          <w:ilvl w:val="0"/>
          <w:numId w:val="6"/>
        </w:numPr>
        <w:jc w:val="both"/>
        <w:rPr>
          <w:rFonts w:ascii="Aptos" w:hAnsi="Aptos" w:cs="Arial"/>
          <w:szCs w:val="18"/>
        </w:rPr>
      </w:pPr>
      <w:r w:rsidRPr="003E621C">
        <w:rPr>
          <w:rFonts w:ascii="Aptos" w:hAnsi="Aptos" w:cs="Arial"/>
          <w:szCs w:val="18"/>
        </w:rPr>
        <w:t xml:space="preserve">Assets held at current value are revalued on a </w:t>
      </w:r>
      <w:proofErr w:type="gramStart"/>
      <w:r w:rsidRPr="003E621C">
        <w:rPr>
          <w:rFonts w:ascii="Aptos" w:hAnsi="Aptos" w:cs="Arial"/>
          <w:szCs w:val="18"/>
        </w:rPr>
        <w:t>five year</w:t>
      </w:r>
      <w:proofErr w:type="gramEnd"/>
      <w:r w:rsidRPr="003E621C">
        <w:rPr>
          <w:rFonts w:ascii="Aptos" w:hAnsi="Aptos" w:cs="Arial"/>
          <w:szCs w:val="18"/>
        </w:rPr>
        <w:t xml:space="preserve"> rolling basis as set out in the accounting policy for Property, Plant and Equipment. </w:t>
      </w:r>
      <w:r w:rsidR="00ED5403" w:rsidRPr="003E621C">
        <w:rPr>
          <w:rFonts w:ascii="Aptos" w:hAnsi="Aptos" w:cs="Arial"/>
          <w:szCs w:val="18"/>
        </w:rPr>
        <w:t xml:space="preserve">For assets not revalued in the new year, </w:t>
      </w:r>
      <w:r w:rsidR="00474F90" w:rsidRPr="003E621C">
        <w:rPr>
          <w:rFonts w:ascii="Aptos" w:hAnsi="Aptos" w:cs="Arial"/>
          <w:szCs w:val="18"/>
        </w:rPr>
        <w:t xml:space="preserve">a </w:t>
      </w:r>
      <w:r w:rsidR="00407CE3" w:rsidRPr="003E621C">
        <w:rPr>
          <w:rFonts w:ascii="Aptos" w:hAnsi="Aptos" w:cs="Arial"/>
          <w:szCs w:val="18"/>
        </w:rPr>
        <w:t xml:space="preserve">desktop valuation review is carried out to compare the current value and carrying value and updating where </w:t>
      </w:r>
      <w:r w:rsidR="00352F92" w:rsidRPr="003E621C">
        <w:rPr>
          <w:rFonts w:ascii="Aptos" w:hAnsi="Aptos" w:cs="Arial"/>
          <w:szCs w:val="18"/>
        </w:rPr>
        <w:t xml:space="preserve">necessary </w:t>
      </w:r>
      <w:r w:rsidR="00ED5403" w:rsidRPr="003E621C">
        <w:rPr>
          <w:rFonts w:ascii="Aptos" w:hAnsi="Aptos" w:cs="Arial"/>
          <w:szCs w:val="18"/>
        </w:rPr>
        <w:t xml:space="preserve">as advised by the </w:t>
      </w:r>
      <w:r w:rsidR="003E621C" w:rsidRPr="003E621C">
        <w:rPr>
          <w:rFonts w:ascii="Aptos" w:hAnsi="Aptos" w:cs="Arial"/>
          <w:szCs w:val="18"/>
        </w:rPr>
        <w:t xml:space="preserve">Councils Service Manager </w:t>
      </w:r>
      <w:r w:rsidR="003E621C">
        <w:rPr>
          <w:rFonts w:ascii="Aptos" w:hAnsi="Aptos" w:cs="Arial"/>
          <w:szCs w:val="18"/>
        </w:rPr>
        <w:t xml:space="preserve">- </w:t>
      </w:r>
      <w:r w:rsidR="003E621C" w:rsidRPr="003E621C">
        <w:rPr>
          <w:rFonts w:ascii="Aptos" w:hAnsi="Aptos" w:cs="Arial"/>
          <w:szCs w:val="18"/>
        </w:rPr>
        <w:t>Property, Estates and Assets</w:t>
      </w:r>
      <w:r w:rsidR="00ED5403" w:rsidRPr="003E621C">
        <w:rPr>
          <w:rFonts w:ascii="Aptos" w:hAnsi="Aptos" w:cs="Arial"/>
          <w:szCs w:val="18"/>
        </w:rPr>
        <w:t xml:space="preserve"> who is a qualified </w:t>
      </w:r>
      <w:r w:rsidR="00ED5403" w:rsidRPr="003E621C">
        <w:rPr>
          <w:rFonts w:ascii="Aptos" w:hAnsi="Aptos" w:cs="Arial"/>
          <w:color w:val="000000"/>
          <w:szCs w:val="18"/>
        </w:rPr>
        <w:t>Royal Institution of Chartered Surveyors</w:t>
      </w:r>
      <w:r w:rsidR="00ED5403" w:rsidRPr="003E621C">
        <w:rPr>
          <w:rFonts w:ascii="Aptos" w:hAnsi="Aptos" w:cs="Arial"/>
          <w:szCs w:val="18"/>
        </w:rPr>
        <w:t xml:space="preserve"> (RICS) Valuer. </w:t>
      </w:r>
      <w:r w:rsidR="003E621C">
        <w:rPr>
          <w:rFonts w:ascii="Aptos" w:hAnsi="Aptos" w:cs="Arial"/>
          <w:szCs w:val="18"/>
        </w:rPr>
        <w:t xml:space="preserve"> </w:t>
      </w:r>
      <w:r w:rsidR="00ED5403" w:rsidRPr="003E621C">
        <w:rPr>
          <w:rFonts w:ascii="Aptos" w:hAnsi="Aptos" w:cs="Arial"/>
          <w:szCs w:val="18"/>
        </w:rPr>
        <w:t xml:space="preserve">The </w:t>
      </w:r>
      <w:r w:rsidR="003E621C" w:rsidRPr="003E621C">
        <w:rPr>
          <w:rFonts w:ascii="Aptos" w:hAnsi="Aptos" w:cs="Arial"/>
          <w:szCs w:val="18"/>
        </w:rPr>
        <w:t xml:space="preserve">Executive Director </w:t>
      </w:r>
      <w:r w:rsidR="00ED5403" w:rsidRPr="003E621C">
        <w:rPr>
          <w:rFonts w:ascii="Aptos" w:hAnsi="Aptos" w:cs="Arial"/>
          <w:szCs w:val="18"/>
        </w:rPr>
        <w:t>is content with this assertion.</w:t>
      </w:r>
    </w:p>
    <w:p w14:paraId="5008F9D0" w14:textId="77777777" w:rsidR="00A51936" w:rsidRPr="000F3FEB" w:rsidRDefault="00A51936" w:rsidP="00A51936">
      <w:pPr>
        <w:jc w:val="both"/>
        <w:rPr>
          <w:rFonts w:ascii="Aptos" w:hAnsi="Aptos" w:cs="Arial"/>
          <w:color w:val="FF0000"/>
          <w:szCs w:val="18"/>
          <w:highlight w:val="yellow"/>
        </w:rPr>
      </w:pPr>
    </w:p>
    <w:p w14:paraId="60E37B26" w14:textId="77777777" w:rsidR="008032D7" w:rsidRPr="008F340D" w:rsidRDefault="00A51936" w:rsidP="008032D7">
      <w:pPr>
        <w:numPr>
          <w:ilvl w:val="0"/>
          <w:numId w:val="6"/>
        </w:numPr>
        <w:jc w:val="both"/>
        <w:rPr>
          <w:rFonts w:ascii="Aptos" w:hAnsi="Aptos" w:cs="Arial"/>
          <w:szCs w:val="18"/>
        </w:rPr>
      </w:pPr>
      <w:r w:rsidRPr="008F340D">
        <w:rPr>
          <w:rFonts w:ascii="Aptos" w:hAnsi="Aptos" w:cs="Arial"/>
          <w:szCs w:val="18"/>
        </w:rPr>
        <w:t xml:space="preserve">The Council has </w:t>
      </w:r>
      <w:proofErr w:type="gramStart"/>
      <w:r w:rsidRPr="008F340D">
        <w:rPr>
          <w:rFonts w:ascii="Aptos" w:hAnsi="Aptos" w:cs="Arial"/>
          <w:szCs w:val="18"/>
        </w:rPr>
        <w:t>entered into</w:t>
      </w:r>
      <w:proofErr w:type="gramEnd"/>
      <w:r w:rsidRPr="008F340D">
        <w:rPr>
          <w:rFonts w:ascii="Aptos" w:hAnsi="Aptos" w:cs="Arial"/>
          <w:szCs w:val="18"/>
        </w:rPr>
        <w:t xml:space="preserve"> a Public Private Partnership (PPP) for the construction, maintenance and operation of two schools in Keith and Elgin (Keith Primary School and Elgin Academy)</w:t>
      </w:r>
      <w:r w:rsidR="00C2525E" w:rsidRPr="008F340D">
        <w:rPr>
          <w:rFonts w:ascii="Aptos" w:hAnsi="Aptos" w:cs="Arial"/>
          <w:szCs w:val="18"/>
        </w:rPr>
        <w:t>.</w:t>
      </w:r>
      <w:r w:rsidRPr="008F340D">
        <w:rPr>
          <w:rFonts w:ascii="Aptos" w:hAnsi="Aptos" w:cs="Arial"/>
          <w:szCs w:val="18"/>
        </w:rPr>
        <w:t xml:space="preserve"> The Council has also </w:t>
      </w:r>
      <w:proofErr w:type="gramStart"/>
      <w:r w:rsidRPr="008F340D">
        <w:rPr>
          <w:rFonts w:ascii="Aptos" w:hAnsi="Aptos" w:cs="Arial"/>
          <w:szCs w:val="18"/>
        </w:rPr>
        <w:t>entered into</w:t>
      </w:r>
      <w:proofErr w:type="gramEnd"/>
      <w:r w:rsidRPr="008F340D">
        <w:rPr>
          <w:rFonts w:ascii="Aptos" w:hAnsi="Aptos" w:cs="Arial"/>
          <w:szCs w:val="18"/>
        </w:rPr>
        <w:t xml:space="preserve"> a Design, Build, Finance and Maintain (DBFM) contract for the construction, maintenance and operation of Elgin High School</w:t>
      </w:r>
      <w:r w:rsidR="00C2525E" w:rsidRPr="008F340D">
        <w:rPr>
          <w:rFonts w:ascii="Aptos" w:hAnsi="Aptos" w:cs="Arial"/>
          <w:szCs w:val="18"/>
        </w:rPr>
        <w:t xml:space="preserve">. </w:t>
      </w:r>
      <w:r w:rsidRPr="008F340D">
        <w:rPr>
          <w:rFonts w:ascii="Aptos" w:hAnsi="Aptos" w:cs="Arial"/>
          <w:szCs w:val="18"/>
        </w:rPr>
        <w:t>The Council has considered the tests under IFRIC 12 and concluded there are service concessions.</w:t>
      </w:r>
    </w:p>
    <w:p w14:paraId="11F84D01" w14:textId="77777777" w:rsidR="008032D7" w:rsidRPr="000F3FEB" w:rsidRDefault="008032D7" w:rsidP="008032D7">
      <w:pPr>
        <w:pStyle w:val="ListParagraph"/>
        <w:rPr>
          <w:rFonts w:ascii="Aptos" w:hAnsi="Aptos" w:cs="Arial"/>
          <w:color w:val="EE0000"/>
          <w:szCs w:val="18"/>
          <w:highlight w:val="yellow"/>
        </w:rPr>
      </w:pPr>
    </w:p>
    <w:p w14:paraId="3B3C4EA4" w14:textId="77777777" w:rsidR="008032D7" w:rsidRPr="00352F92" w:rsidRDefault="00EF6FEC" w:rsidP="008032D7">
      <w:pPr>
        <w:numPr>
          <w:ilvl w:val="0"/>
          <w:numId w:val="6"/>
        </w:numPr>
        <w:jc w:val="both"/>
        <w:rPr>
          <w:rFonts w:ascii="Aptos" w:hAnsi="Aptos" w:cs="Arial"/>
          <w:szCs w:val="18"/>
        </w:rPr>
      </w:pPr>
      <w:r w:rsidRPr="00352F92">
        <w:rPr>
          <w:rFonts w:ascii="Aptos" w:hAnsi="Aptos" w:cs="Arial"/>
          <w:szCs w:val="18"/>
        </w:rPr>
        <w:t xml:space="preserve">The valuation of Right-of-Use assets and associated lease liabilities recognised under IFRS 16 involves </w:t>
      </w:r>
      <w:proofErr w:type="gramStart"/>
      <w:r w:rsidRPr="00352F92">
        <w:rPr>
          <w:rFonts w:ascii="Aptos" w:hAnsi="Aptos" w:cs="Arial"/>
          <w:szCs w:val="18"/>
        </w:rPr>
        <w:t>a number of</w:t>
      </w:r>
      <w:proofErr w:type="gramEnd"/>
      <w:r w:rsidRPr="00352F92">
        <w:rPr>
          <w:rFonts w:ascii="Aptos" w:hAnsi="Aptos" w:cs="Arial"/>
          <w:szCs w:val="18"/>
        </w:rPr>
        <w:t xml:space="preserve"> estimation uncertainties. These include judgments about the lease term where extension or termination options exist, the discount rate applied to future lease payments, and the identification of leases embedded within service contracts. The lease term is assessed based on the likelihood of exercising extension or termination options, which may be influenced by operational requirements and strategic decisions. The discount rate used to calculate the present value of lease liabilities is based on the authority’s incremental borrowing rate, which reflects current market conditions and the authority’s credit profile. Changes in these assumptions could materially affect the carrying value of Right-of-Use assets and lease liabilities.</w:t>
      </w:r>
      <w:bookmarkStart w:id="137" w:name="_Hlk208414353"/>
    </w:p>
    <w:p w14:paraId="670AF743" w14:textId="77777777" w:rsidR="008032D7" w:rsidRPr="000F3FEB" w:rsidRDefault="008032D7" w:rsidP="008032D7">
      <w:pPr>
        <w:pStyle w:val="ListParagraph"/>
        <w:rPr>
          <w:rFonts w:ascii="Aptos" w:hAnsi="Aptos" w:cs="Arial"/>
          <w:szCs w:val="18"/>
          <w:highlight w:val="yellow"/>
        </w:rPr>
      </w:pPr>
    </w:p>
    <w:p w14:paraId="2AEC2D67" w14:textId="1EC058F2" w:rsidR="00EF6FEC" w:rsidRPr="00352F92" w:rsidRDefault="008032D7" w:rsidP="008032D7">
      <w:pPr>
        <w:numPr>
          <w:ilvl w:val="0"/>
          <w:numId w:val="6"/>
        </w:numPr>
        <w:jc w:val="both"/>
        <w:rPr>
          <w:rFonts w:ascii="Aptos" w:hAnsi="Aptos" w:cs="Arial"/>
          <w:szCs w:val="18"/>
        </w:rPr>
      </w:pPr>
      <w:r w:rsidRPr="00352F92">
        <w:rPr>
          <w:rFonts w:ascii="Aptos" w:hAnsi="Aptos" w:cs="Arial"/>
          <w:szCs w:val="18"/>
        </w:rPr>
        <w:t xml:space="preserve">Moray Council has </w:t>
      </w:r>
      <w:proofErr w:type="gramStart"/>
      <w:r w:rsidRPr="00352F92">
        <w:rPr>
          <w:rFonts w:ascii="Aptos" w:hAnsi="Aptos" w:cs="Arial"/>
          <w:szCs w:val="18"/>
        </w:rPr>
        <w:t>entered into</w:t>
      </w:r>
      <w:proofErr w:type="gramEnd"/>
      <w:r w:rsidRPr="00352F92">
        <w:rPr>
          <w:rFonts w:ascii="Aptos" w:hAnsi="Aptos" w:cs="Arial"/>
          <w:szCs w:val="18"/>
        </w:rPr>
        <w:t xml:space="preserve"> a joint operation with Aberdeen City Council and Aberdeenshire Council for the Ness Energy from Waste (EfW) facility. Moray Council holds a 13.98% share of the asset, which has been recognised on its balance sheet. Its proportionate share of associated expenses has been recorded in the Comprehensive Income and Expenditure Statement.</w:t>
      </w:r>
      <w:bookmarkEnd w:id="137"/>
    </w:p>
    <w:p w14:paraId="6800F757" w14:textId="0AAB0720" w:rsidR="001F1851" w:rsidRPr="003A2349" w:rsidRDefault="001F1851" w:rsidP="00A51936">
      <w:pPr>
        <w:pStyle w:val="ListParagraph"/>
        <w:jc w:val="both"/>
        <w:rPr>
          <w:rFonts w:ascii="Aptos" w:hAnsi="Aptos" w:cs="Arial"/>
          <w:szCs w:val="18"/>
        </w:rPr>
      </w:pPr>
      <w:bookmarkStart w:id="138" w:name="_Toc146698463"/>
      <w:bookmarkStart w:id="139" w:name="_Toc146823473"/>
      <w:bookmarkStart w:id="140" w:name="_Toc74042437"/>
      <w:bookmarkStart w:id="141" w:name="_Toc138404691"/>
      <w:bookmarkStart w:id="142" w:name="_Toc138408935"/>
      <w:bookmarkStart w:id="143" w:name="_Toc138412438"/>
      <w:bookmarkStart w:id="144" w:name="_Toc138412931"/>
    </w:p>
    <w:p w14:paraId="0CEB8187" w14:textId="77777777" w:rsidR="001F1851" w:rsidRPr="003A2349" w:rsidRDefault="001F1851">
      <w:pPr>
        <w:rPr>
          <w:rFonts w:ascii="Aptos" w:hAnsi="Aptos"/>
          <w:b/>
          <w:sz w:val="22"/>
        </w:rPr>
      </w:pPr>
      <w:r w:rsidRPr="003A2349">
        <w:rPr>
          <w:rFonts w:ascii="Aptos" w:hAnsi="Aptos"/>
        </w:rPr>
        <w:br w:type="page"/>
      </w:r>
    </w:p>
    <w:p w14:paraId="641B3679" w14:textId="6B9944EF"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ED5403" w:rsidRPr="00B4708D">
        <w:rPr>
          <w:rFonts w:ascii="Aptos" w:hAnsi="Aptos" w:cs="Arial"/>
          <w:b/>
          <w:color w:val="B117B1"/>
          <w:sz w:val="24"/>
          <w:szCs w:val="24"/>
        </w:rPr>
        <w:t>A</w:t>
      </w:r>
      <w:r w:rsidRPr="00B4708D">
        <w:rPr>
          <w:rFonts w:ascii="Aptos" w:hAnsi="Aptos" w:cs="Arial"/>
          <w:b/>
          <w:color w:val="B117B1"/>
          <w:sz w:val="24"/>
          <w:szCs w:val="24"/>
        </w:rPr>
        <w:t>ccounts (cont.)</w:t>
      </w:r>
    </w:p>
    <w:p w14:paraId="0B933A22" w14:textId="77777777" w:rsidR="00D846D1" w:rsidRDefault="00D846D1" w:rsidP="00D846D1"/>
    <w:p w14:paraId="13D4633E" w14:textId="67B103CB" w:rsidR="001F1851" w:rsidRPr="003A2349" w:rsidRDefault="001F1851" w:rsidP="001F1851">
      <w:pPr>
        <w:pStyle w:val="Heading1"/>
        <w:rPr>
          <w:rFonts w:ascii="Aptos" w:hAnsi="Aptos"/>
          <w:sz w:val="18"/>
          <w:szCs w:val="18"/>
        </w:rPr>
      </w:pPr>
      <w:bookmarkStart w:id="145" w:name="_Toc233115428"/>
      <w:r w:rsidRPr="003A2349">
        <w:rPr>
          <w:rFonts w:ascii="Aptos" w:hAnsi="Aptos"/>
        </w:rPr>
        <w:t>Note 6 Assumptions Made About the Future and Other Major Sources of</w:t>
      </w:r>
      <w:bookmarkStart w:id="146" w:name="_Toc11322408"/>
      <w:bookmarkStart w:id="147" w:name="_Toc11761000"/>
      <w:r w:rsidRPr="003A2349">
        <w:rPr>
          <w:rFonts w:ascii="Aptos" w:hAnsi="Aptos"/>
        </w:rPr>
        <w:t xml:space="preserve"> Estimation Uncertainty</w:t>
      </w:r>
      <w:bookmarkEnd w:id="138"/>
      <w:bookmarkEnd w:id="139"/>
      <w:bookmarkEnd w:id="145"/>
      <w:bookmarkEnd w:id="146"/>
      <w:bookmarkEnd w:id="147"/>
    </w:p>
    <w:p w14:paraId="55EFEDA8" w14:textId="77777777" w:rsidR="001F1851" w:rsidRPr="003A2349" w:rsidRDefault="001F1851" w:rsidP="001F1851">
      <w:pPr>
        <w:jc w:val="both"/>
        <w:rPr>
          <w:rFonts w:ascii="Aptos" w:hAnsi="Aptos" w:cs="Arial"/>
          <w:szCs w:val="18"/>
        </w:rPr>
      </w:pPr>
    </w:p>
    <w:p w14:paraId="0DE8D9B4" w14:textId="7B3295C1" w:rsidR="00144973" w:rsidRPr="003A2349" w:rsidRDefault="001F1851" w:rsidP="00A72982">
      <w:pPr>
        <w:jc w:val="both"/>
        <w:rPr>
          <w:rFonts w:ascii="Aptos" w:hAnsi="Aptos" w:cs="Arial"/>
          <w:szCs w:val="18"/>
        </w:rPr>
      </w:pPr>
      <w:r w:rsidRPr="003A2349">
        <w:rPr>
          <w:rFonts w:ascii="Aptos" w:hAnsi="Aptos" w:cs="Arial"/>
          <w:szCs w:val="18"/>
        </w:rPr>
        <w:t xml:space="preserve">The Annual Accounts contains estimated figures that are based on assumptions made by the Council about the future or that are otherwise uncertain. Estimates are made </w:t>
      </w:r>
      <w:proofErr w:type="gramStart"/>
      <w:r w:rsidRPr="003A2349">
        <w:rPr>
          <w:rFonts w:ascii="Aptos" w:hAnsi="Aptos" w:cs="Arial"/>
          <w:szCs w:val="18"/>
        </w:rPr>
        <w:t>taking into account</w:t>
      </w:r>
      <w:proofErr w:type="gramEnd"/>
      <w:r w:rsidRPr="003A2349">
        <w:rPr>
          <w:rFonts w:ascii="Aptos" w:hAnsi="Aptos" w:cs="Arial"/>
          <w:szCs w:val="18"/>
        </w:rPr>
        <w:t xml:space="preserve"> historical experience, current trends and other relevant factors. However, because balances cannot be determined with certainty, actual results could be materially different from the assumptions and estimates.</w:t>
      </w:r>
      <w:bookmarkEnd w:id="140"/>
      <w:bookmarkEnd w:id="141"/>
      <w:bookmarkEnd w:id="142"/>
      <w:bookmarkEnd w:id="143"/>
      <w:bookmarkEnd w:id="144"/>
    </w:p>
    <w:p w14:paraId="5EA807C5" w14:textId="77777777" w:rsidR="001F1851" w:rsidRPr="003A2349" w:rsidRDefault="001F1851" w:rsidP="00A72982">
      <w:pPr>
        <w:jc w:val="both"/>
        <w:rPr>
          <w:rFonts w:ascii="Aptos" w:hAnsi="Aptos" w:cs="Arial"/>
          <w:szCs w:val="18"/>
        </w:rPr>
      </w:pPr>
    </w:p>
    <w:p w14:paraId="38F4974C" w14:textId="257FD4AC" w:rsidR="00144973" w:rsidRPr="003A2349" w:rsidRDefault="00144973" w:rsidP="00A72982">
      <w:pPr>
        <w:jc w:val="both"/>
        <w:rPr>
          <w:rFonts w:ascii="Aptos" w:hAnsi="Aptos" w:cs="Arial"/>
          <w:szCs w:val="18"/>
        </w:rPr>
      </w:pPr>
      <w:r w:rsidRPr="003A2349">
        <w:rPr>
          <w:rFonts w:ascii="Aptos" w:hAnsi="Aptos" w:cs="Arial"/>
          <w:szCs w:val="18"/>
        </w:rPr>
        <w:t xml:space="preserve">The items in the </w:t>
      </w:r>
      <w:r w:rsidR="0020170B" w:rsidRPr="003A2349">
        <w:rPr>
          <w:rFonts w:ascii="Aptos" w:hAnsi="Aptos" w:cs="Arial"/>
          <w:szCs w:val="18"/>
        </w:rPr>
        <w:t>Council</w:t>
      </w:r>
      <w:r w:rsidRPr="003A2349">
        <w:rPr>
          <w:rFonts w:ascii="Aptos" w:hAnsi="Aptos" w:cs="Arial"/>
          <w:szCs w:val="18"/>
        </w:rPr>
        <w:t xml:space="preserve">'s Balance Sheet </w:t>
      </w:r>
      <w:proofErr w:type="gramStart"/>
      <w:r w:rsidRPr="003A2349">
        <w:rPr>
          <w:rFonts w:ascii="Aptos" w:hAnsi="Aptos" w:cs="Arial"/>
          <w:szCs w:val="18"/>
        </w:rPr>
        <w:t>at</w:t>
      </w:r>
      <w:proofErr w:type="gramEnd"/>
      <w:r w:rsidRPr="003A2349">
        <w:rPr>
          <w:rFonts w:ascii="Aptos" w:hAnsi="Aptos" w:cs="Arial"/>
          <w:szCs w:val="18"/>
        </w:rPr>
        <w:t xml:space="preserve"> </w:t>
      </w:r>
      <w:r w:rsidRPr="00352F92">
        <w:rPr>
          <w:rFonts w:ascii="Aptos" w:hAnsi="Aptos" w:cs="Arial"/>
          <w:szCs w:val="18"/>
        </w:rPr>
        <w:t>31 March 20</w:t>
      </w:r>
      <w:r w:rsidR="0030690B" w:rsidRPr="00352F92">
        <w:rPr>
          <w:rFonts w:ascii="Aptos" w:hAnsi="Aptos" w:cs="Arial"/>
          <w:szCs w:val="18"/>
        </w:rPr>
        <w:t>2</w:t>
      </w:r>
      <w:r w:rsidR="00352F92" w:rsidRPr="00352F92">
        <w:rPr>
          <w:rFonts w:ascii="Aptos" w:hAnsi="Aptos" w:cs="Arial"/>
          <w:szCs w:val="18"/>
        </w:rPr>
        <w:t>6</w:t>
      </w:r>
      <w:r w:rsidRPr="003A2349">
        <w:rPr>
          <w:rFonts w:ascii="Aptos" w:hAnsi="Aptos" w:cs="Arial"/>
          <w:szCs w:val="18"/>
        </w:rPr>
        <w:t xml:space="preserve"> for which there is significant risk of material adjustment in the forthcoming financial year are as follows:</w:t>
      </w:r>
    </w:p>
    <w:p w14:paraId="1A5D0E56" w14:textId="77777777" w:rsidR="00144973" w:rsidRPr="003A2349" w:rsidRDefault="00144973" w:rsidP="00A72982">
      <w:pPr>
        <w:jc w:val="both"/>
        <w:rPr>
          <w:rFonts w:ascii="Aptos" w:hAnsi="Aptos" w:cs="Arial"/>
          <w:szCs w:val="18"/>
        </w:rPr>
      </w:pPr>
    </w:p>
    <w:tbl>
      <w:tblPr>
        <w:tblW w:w="9685" w:type="dxa"/>
        <w:tblLook w:val="04A0" w:firstRow="1" w:lastRow="0" w:firstColumn="1" w:lastColumn="0" w:noHBand="0" w:noVBand="1"/>
      </w:tblPr>
      <w:tblGrid>
        <w:gridCol w:w="2420"/>
        <w:gridCol w:w="3525"/>
        <w:gridCol w:w="3740"/>
      </w:tblGrid>
      <w:tr w:rsidR="001E11B1" w:rsidRPr="000F3FEB" w14:paraId="2C3FB683" w14:textId="77777777" w:rsidTr="00EA7106">
        <w:trPr>
          <w:trHeight w:val="370"/>
        </w:trPr>
        <w:tc>
          <w:tcPr>
            <w:tcW w:w="2420" w:type="dxa"/>
            <w:tcBorders>
              <w:bottom w:val="single" w:sz="4" w:space="0" w:color="auto"/>
            </w:tcBorders>
          </w:tcPr>
          <w:p w14:paraId="7EFBB6E8" w14:textId="77777777" w:rsidR="001E11B1" w:rsidRPr="00352F92" w:rsidRDefault="001E11B1" w:rsidP="00A72982">
            <w:pPr>
              <w:jc w:val="both"/>
              <w:rPr>
                <w:rFonts w:ascii="Aptos" w:eastAsia="Calibri" w:hAnsi="Aptos" w:cs="Arial"/>
                <w:szCs w:val="18"/>
              </w:rPr>
            </w:pPr>
            <w:r w:rsidRPr="00352F92">
              <w:rPr>
                <w:rFonts w:ascii="Aptos" w:eastAsia="Calibri" w:hAnsi="Aptos" w:cs="Arial"/>
                <w:szCs w:val="18"/>
              </w:rPr>
              <w:t>Item</w:t>
            </w:r>
          </w:p>
        </w:tc>
        <w:tc>
          <w:tcPr>
            <w:tcW w:w="3525" w:type="dxa"/>
            <w:tcBorders>
              <w:bottom w:val="single" w:sz="4" w:space="0" w:color="auto"/>
            </w:tcBorders>
          </w:tcPr>
          <w:p w14:paraId="19A4CEEE" w14:textId="77777777" w:rsidR="001E11B1" w:rsidRPr="00352F92" w:rsidRDefault="001E11B1" w:rsidP="00A72982">
            <w:pPr>
              <w:jc w:val="both"/>
              <w:rPr>
                <w:rFonts w:ascii="Aptos" w:eastAsia="Calibri" w:hAnsi="Aptos" w:cs="Arial"/>
                <w:szCs w:val="18"/>
              </w:rPr>
            </w:pPr>
            <w:r w:rsidRPr="00352F92">
              <w:rPr>
                <w:rFonts w:ascii="Aptos" w:eastAsia="Calibri" w:hAnsi="Aptos" w:cs="Arial"/>
                <w:szCs w:val="18"/>
              </w:rPr>
              <w:t>Uncertainties</w:t>
            </w:r>
          </w:p>
        </w:tc>
        <w:tc>
          <w:tcPr>
            <w:tcW w:w="3740" w:type="dxa"/>
            <w:tcBorders>
              <w:bottom w:val="single" w:sz="4" w:space="0" w:color="auto"/>
            </w:tcBorders>
          </w:tcPr>
          <w:p w14:paraId="62A3429F" w14:textId="77777777" w:rsidR="001E11B1" w:rsidRPr="00352F92" w:rsidRDefault="001E11B1" w:rsidP="00554AA3">
            <w:pPr>
              <w:rPr>
                <w:rFonts w:ascii="Aptos" w:eastAsia="Calibri" w:hAnsi="Aptos" w:cs="Arial"/>
                <w:szCs w:val="18"/>
              </w:rPr>
            </w:pPr>
            <w:r w:rsidRPr="00352F92">
              <w:rPr>
                <w:rFonts w:ascii="Aptos" w:eastAsia="Calibri" w:hAnsi="Aptos" w:cs="Arial"/>
                <w:szCs w:val="18"/>
              </w:rPr>
              <w:t>Effect if Actual Results Differ from Assumptions</w:t>
            </w:r>
          </w:p>
        </w:tc>
      </w:tr>
      <w:tr w:rsidR="001E11B1" w:rsidRPr="000F3FEB" w14:paraId="340283DB" w14:textId="77777777" w:rsidTr="00EA7106">
        <w:trPr>
          <w:trHeight w:val="171"/>
        </w:trPr>
        <w:tc>
          <w:tcPr>
            <w:tcW w:w="2420" w:type="dxa"/>
            <w:tcBorders>
              <w:top w:val="single" w:sz="4" w:space="0" w:color="auto"/>
            </w:tcBorders>
          </w:tcPr>
          <w:p w14:paraId="234996E2" w14:textId="77777777" w:rsidR="001E11B1" w:rsidRPr="000F3FEB" w:rsidRDefault="001E11B1" w:rsidP="00A72982">
            <w:pPr>
              <w:jc w:val="both"/>
              <w:rPr>
                <w:rFonts w:ascii="Aptos" w:eastAsia="Calibri" w:hAnsi="Aptos" w:cs="Arial"/>
                <w:szCs w:val="18"/>
                <w:highlight w:val="yellow"/>
              </w:rPr>
            </w:pPr>
          </w:p>
        </w:tc>
        <w:tc>
          <w:tcPr>
            <w:tcW w:w="3525" w:type="dxa"/>
            <w:tcBorders>
              <w:top w:val="single" w:sz="4" w:space="0" w:color="auto"/>
            </w:tcBorders>
          </w:tcPr>
          <w:p w14:paraId="592E2707" w14:textId="77777777" w:rsidR="001E11B1" w:rsidRPr="000F3FEB" w:rsidRDefault="001E11B1" w:rsidP="00A72982">
            <w:pPr>
              <w:jc w:val="both"/>
              <w:rPr>
                <w:rFonts w:ascii="Aptos" w:eastAsia="Calibri" w:hAnsi="Aptos" w:cs="Arial"/>
                <w:szCs w:val="18"/>
                <w:highlight w:val="yellow"/>
              </w:rPr>
            </w:pPr>
          </w:p>
        </w:tc>
        <w:tc>
          <w:tcPr>
            <w:tcW w:w="3740" w:type="dxa"/>
            <w:tcBorders>
              <w:top w:val="single" w:sz="4" w:space="0" w:color="auto"/>
            </w:tcBorders>
          </w:tcPr>
          <w:p w14:paraId="5A9C29F5" w14:textId="77777777" w:rsidR="001E11B1" w:rsidRPr="000F3FEB" w:rsidRDefault="001E11B1" w:rsidP="00A72982">
            <w:pPr>
              <w:jc w:val="both"/>
              <w:rPr>
                <w:rFonts w:ascii="Aptos" w:eastAsia="Calibri" w:hAnsi="Aptos" w:cs="Arial"/>
                <w:szCs w:val="18"/>
                <w:highlight w:val="yellow"/>
              </w:rPr>
            </w:pPr>
          </w:p>
        </w:tc>
      </w:tr>
      <w:tr w:rsidR="001E11B1" w:rsidRPr="000F3FEB" w14:paraId="29919DDF" w14:textId="77777777" w:rsidTr="00EA7106">
        <w:trPr>
          <w:trHeight w:val="4036"/>
        </w:trPr>
        <w:tc>
          <w:tcPr>
            <w:tcW w:w="2420" w:type="dxa"/>
          </w:tcPr>
          <w:p w14:paraId="5F8938F4" w14:textId="14D4FEEB" w:rsidR="001E11B1" w:rsidRPr="000F3FEB" w:rsidRDefault="001E11B1" w:rsidP="000778E0">
            <w:pPr>
              <w:rPr>
                <w:rFonts w:ascii="Aptos" w:eastAsia="Calibri" w:hAnsi="Aptos" w:cs="Arial"/>
                <w:szCs w:val="18"/>
                <w:highlight w:val="yellow"/>
              </w:rPr>
            </w:pPr>
            <w:r w:rsidRPr="009C79D5">
              <w:rPr>
                <w:rFonts w:ascii="Aptos" w:eastAsia="Calibri" w:hAnsi="Aptos" w:cs="Arial"/>
                <w:szCs w:val="18"/>
              </w:rPr>
              <w:t>Property, Plant and Equipment</w:t>
            </w:r>
            <w:r w:rsidR="000701F1" w:rsidRPr="009C79D5">
              <w:rPr>
                <w:rFonts w:ascii="Aptos" w:eastAsia="Calibri" w:hAnsi="Aptos" w:cs="Arial"/>
                <w:szCs w:val="18"/>
              </w:rPr>
              <w:t xml:space="preserve"> (£1.</w:t>
            </w:r>
            <w:r w:rsidR="009C79D5" w:rsidRPr="009C79D5">
              <w:rPr>
                <w:rFonts w:ascii="Aptos" w:eastAsia="Calibri" w:hAnsi="Aptos" w:cs="Arial"/>
                <w:szCs w:val="18"/>
              </w:rPr>
              <w:t>368</w:t>
            </w:r>
            <w:r w:rsidR="000701F1" w:rsidRPr="009C79D5">
              <w:rPr>
                <w:rFonts w:ascii="Aptos" w:eastAsia="Calibri" w:hAnsi="Aptos" w:cs="Arial"/>
                <w:szCs w:val="18"/>
              </w:rPr>
              <w:t xml:space="preserve"> billion)</w:t>
            </w:r>
          </w:p>
        </w:tc>
        <w:tc>
          <w:tcPr>
            <w:tcW w:w="3525" w:type="dxa"/>
          </w:tcPr>
          <w:p w14:paraId="2E5AE506" w14:textId="1C52FAE1" w:rsidR="001E11B1" w:rsidRPr="009C79D5" w:rsidRDefault="001E11B1" w:rsidP="00A72982">
            <w:pPr>
              <w:jc w:val="both"/>
              <w:rPr>
                <w:rFonts w:ascii="Aptos" w:eastAsia="Calibri" w:hAnsi="Aptos" w:cs="Arial"/>
                <w:szCs w:val="18"/>
              </w:rPr>
            </w:pPr>
            <w:r w:rsidRPr="009C79D5">
              <w:rPr>
                <w:rFonts w:ascii="Aptos" w:eastAsia="Calibri" w:hAnsi="Aptos" w:cs="Arial"/>
                <w:szCs w:val="18"/>
              </w:rPr>
              <w:t xml:space="preserve">Assets are depreciated over useful lives that are dependent on assumptions about the level of repairs and maintenance that will be incurred in relation to individual </w:t>
            </w:r>
            <w:r w:rsidR="00D1773C" w:rsidRPr="009C79D5">
              <w:rPr>
                <w:rFonts w:ascii="Aptos" w:eastAsia="Calibri" w:hAnsi="Aptos" w:cs="Arial"/>
                <w:szCs w:val="18"/>
              </w:rPr>
              <w:t>buildings</w:t>
            </w:r>
            <w:r w:rsidRPr="009C79D5">
              <w:rPr>
                <w:rFonts w:ascii="Aptos" w:eastAsia="Calibri" w:hAnsi="Aptos" w:cs="Arial"/>
                <w:szCs w:val="18"/>
              </w:rPr>
              <w:t xml:space="preserve">. The current economic climate makes it uncertain that the </w:t>
            </w:r>
            <w:r w:rsidR="0020170B" w:rsidRPr="009C79D5">
              <w:rPr>
                <w:rFonts w:ascii="Aptos" w:eastAsia="Calibri" w:hAnsi="Aptos" w:cs="Arial"/>
                <w:szCs w:val="18"/>
              </w:rPr>
              <w:t>Council</w:t>
            </w:r>
            <w:r w:rsidRPr="009C79D5">
              <w:rPr>
                <w:rFonts w:ascii="Aptos" w:eastAsia="Calibri" w:hAnsi="Aptos" w:cs="Arial"/>
                <w:szCs w:val="18"/>
              </w:rPr>
              <w:t xml:space="preserve"> will be able to sustain its current spending on repairs and maintenance, bringing into doubt the useful lives assigned to assets</w:t>
            </w:r>
            <w:r w:rsidR="0078302B" w:rsidRPr="009C79D5">
              <w:rPr>
                <w:rFonts w:ascii="Aptos" w:eastAsia="Calibri" w:hAnsi="Aptos" w:cs="Arial"/>
                <w:szCs w:val="18"/>
              </w:rPr>
              <w:t>.</w:t>
            </w:r>
          </w:p>
          <w:p w14:paraId="366F5CE9" w14:textId="3F6AF567" w:rsidR="001F1851" w:rsidRPr="009C79D5" w:rsidRDefault="001F1851" w:rsidP="00A72982">
            <w:pPr>
              <w:jc w:val="both"/>
              <w:rPr>
                <w:rFonts w:ascii="Aptos" w:eastAsia="Calibri" w:hAnsi="Aptos" w:cs="Arial"/>
                <w:szCs w:val="18"/>
              </w:rPr>
            </w:pPr>
          </w:p>
          <w:p w14:paraId="055541DE" w14:textId="2EA3F21D" w:rsidR="001F1851" w:rsidRPr="009C79D5" w:rsidRDefault="001F1851" w:rsidP="00A72982">
            <w:pPr>
              <w:jc w:val="both"/>
              <w:rPr>
                <w:rFonts w:ascii="Aptos" w:eastAsia="Calibri" w:hAnsi="Aptos" w:cs="Arial"/>
                <w:szCs w:val="18"/>
              </w:rPr>
            </w:pPr>
            <w:r w:rsidRPr="009C79D5">
              <w:rPr>
                <w:rFonts w:ascii="Aptos" w:eastAsia="Calibri" w:hAnsi="Aptos" w:cs="Arial"/>
                <w:szCs w:val="18"/>
              </w:rPr>
              <w:t xml:space="preserve">Assets held at fair value are revalued on a </w:t>
            </w:r>
            <w:proofErr w:type="gramStart"/>
            <w:r w:rsidRPr="009C79D5">
              <w:rPr>
                <w:rFonts w:ascii="Aptos" w:eastAsia="Calibri" w:hAnsi="Aptos" w:cs="Arial"/>
                <w:szCs w:val="18"/>
              </w:rPr>
              <w:t>five year</w:t>
            </w:r>
            <w:proofErr w:type="gramEnd"/>
            <w:r w:rsidRPr="009C79D5">
              <w:rPr>
                <w:rFonts w:ascii="Aptos" w:eastAsia="Calibri" w:hAnsi="Aptos" w:cs="Arial"/>
                <w:szCs w:val="18"/>
              </w:rPr>
              <w:t xml:space="preserve"> rolling basis by a professionally qualified Royal Institution of Chartered Surveyors (RICS) valuer</w:t>
            </w:r>
            <w:r w:rsidR="00C2525E" w:rsidRPr="009C79D5">
              <w:rPr>
                <w:rFonts w:ascii="Aptos" w:eastAsia="Calibri" w:hAnsi="Aptos" w:cs="Arial"/>
                <w:szCs w:val="18"/>
              </w:rPr>
              <w:t xml:space="preserve"> otherwise indexed against relevant market indices.</w:t>
            </w:r>
            <w:r w:rsidRPr="009C79D5">
              <w:rPr>
                <w:rFonts w:ascii="Aptos" w:eastAsia="Calibri" w:hAnsi="Aptos" w:cs="Arial"/>
                <w:szCs w:val="18"/>
              </w:rPr>
              <w:t xml:space="preserve"> Additional valuations are carried out on an ad hoc basis </w:t>
            </w:r>
            <w:proofErr w:type="spellStart"/>
            <w:r w:rsidRPr="009C79D5">
              <w:rPr>
                <w:rFonts w:ascii="Aptos" w:eastAsia="Calibri" w:hAnsi="Aptos" w:cs="Arial"/>
                <w:szCs w:val="18"/>
              </w:rPr>
              <w:t>outwith</w:t>
            </w:r>
            <w:proofErr w:type="spellEnd"/>
            <w:r w:rsidRPr="009C79D5">
              <w:rPr>
                <w:rFonts w:ascii="Aptos" w:eastAsia="Calibri" w:hAnsi="Aptos" w:cs="Arial"/>
                <w:szCs w:val="18"/>
              </w:rPr>
              <w:t xml:space="preserve"> the </w:t>
            </w:r>
            <w:r w:rsidR="00BA2B07" w:rsidRPr="009C79D5">
              <w:rPr>
                <w:rFonts w:ascii="Aptos" w:eastAsia="Calibri" w:hAnsi="Aptos" w:cs="Arial"/>
                <w:szCs w:val="18"/>
              </w:rPr>
              <w:t>r</w:t>
            </w:r>
            <w:r w:rsidRPr="009C79D5">
              <w:rPr>
                <w:rFonts w:ascii="Aptos" w:eastAsia="Calibri" w:hAnsi="Aptos" w:cs="Arial"/>
                <w:szCs w:val="18"/>
              </w:rPr>
              <w:t>olling programme arrangements where it is deemed necessary. The valuer also assess</w:t>
            </w:r>
            <w:r w:rsidR="00BA2B07" w:rsidRPr="009C79D5">
              <w:rPr>
                <w:rFonts w:ascii="Aptos" w:eastAsia="Calibri" w:hAnsi="Aptos" w:cs="Arial"/>
                <w:szCs w:val="18"/>
              </w:rPr>
              <w:t>es</w:t>
            </w:r>
            <w:r w:rsidRPr="009C79D5">
              <w:rPr>
                <w:rFonts w:ascii="Aptos" w:eastAsia="Calibri" w:hAnsi="Aptos" w:cs="Arial"/>
                <w:szCs w:val="18"/>
              </w:rPr>
              <w:t xml:space="preserve"> assets not formally revalued for material movements and </w:t>
            </w:r>
            <w:r w:rsidR="00407CE3" w:rsidRPr="009C79D5">
              <w:rPr>
                <w:rFonts w:ascii="Aptos" w:hAnsi="Aptos" w:cs="Arial"/>
                <w:szCs w:val="18"/>
              </w:rPr>
              <w:t xml:space="preserve">a desktop valuation review is carried out to compare the current value and carrying value and updating where </w:t>
            </w:r>
            <w:r w:rsidR="006E2E64">
              <w:rPr>
                <w:rFonts w:ascii="Aptos" w:hAnsi="Aptos" w:cs="Arial"/>
                <w:szCs w:val="18"/>
              </w:rPr>
              <w:t>necessary.</w:t>
            </w:r>
          </w:p>
          <w:p w14:paraId="7010DEBC" w14:textId="77777777" w:rsidR="001E11B1" w:rsidRPr="009C79D5" w:rsidRDefault="001E11B1" w:rsidP="00A72982">
            <w:pPr>
              <w:jc w:val="both"/>
              <w:rPr>
                <w:rFonts w:ascii="Aptos" w:eastAsia="Calibri" w:hAnsi="Aptos" w:cs="Arial"/>
                <w:szCs w:val="18"/>
              </w:rPr>
            </w:pPr>
          </w:p>
        </w:tc>
        <w:tc>
          <w:tcPr>
            <w:tcW w:w="3740" w:type="dxa"/>
          </w:tcPr>
          <w:p w14:paraId="523DBE0B" w14:textId="16A3D9C4" w:rsidR="001E11B1" w:rsidRPr="00D02764" w:rsidRDefault="001E11B1" w:rsidP="00A72982">
            <w:pPr>
              <w:jc w:val="both"/>
              <w:rPr>
                <w:rFonts w:ascii="Aptos" w:eastAsia="Calibri" w:hAnsi="Aptos" w:cs="Arial"/>
                <w:szCs w:val="18"/>
              </w:rPr>
            </w:pPr>
            <w:r w:rsidRPr="00D02764">
              <w:rPr>
                <w:rFonts w:ascii="Aptos" w:eastAsia="Calibri" w:hAnsi="Aptos" w:cs="Arial"/>
                <w:szCs w:val="18"/>
              </w:rPr>
              <w:t>If the useful life of assets is reduced, depreciation increases and the carrying amount of the asset falls. It is estimated that the annual depreciation charge for buildings would increase by £</w:t>
            </w:r>
            <w:r w:rsidR="00D02764" w:rsidRPr="00D02764">
              <w:rPr>
                <w:rFonts w:ascii="Aptos" w:eastAsia="Calibri" w:hAnsi="Aptos" w:cs="Arial"/>
                <w:szCs w:val="18"/>
              </w:rPr>
              <w:t>0.327</w:t>
            </w:r>
            <w:r w:rsidR="00F43494" w:rsidRPr="00D02764">
              <w:rPr>
                <w:rFonts w:ascii="Aptos" w:eastAsia="Calibri" w:hAnsi="Aptos" w:cs="Arial"/>
                <w:szCs w:val="18"/>
              </w:rPr>
              <w:t>m</w:t>
            </w:r>
            <w:r w:rsidRPr="00D02764">
              <w:rPr>
                <w:rFonts w:ascii="Aptos" w:eastAsia="Calibri" w:hAnsi="Aptos" w:cs="Arial"/>
                <w:szCs w:val="18"/>
              </w:rPr>
              <w:t xml:space="preserve"> for every year that useful lives had to be reduced.</w:t>
            </w:r>
          </w:p>
          <w:p w14:paraId="25B08DA1" w14:textId="77777777" w:rsidR="001E11B1" w:rsidRPr="00D02764" w:rsidRDefault="001E11B1" w:rsidP="00A72982">
            <w:pPr>
              <w:jc w:val="both"/>
              <w:rPr>
                <w:rFonts w:ascii="Aptos" w:eastAsia="Calibri" w:hAnsi="Aptos" w:cs="Arial"/>
                <w:szCs w:val="18"/>
              </w:rPr>
            </w:pPr>
          </w:p>
          <w:p w14:paraId="013626F8" w14:textId="73803A23" w:rsidR="001E11B1" w:rsidRPr="00D02764" w:rsidRDefault="001E11B1" w:rsidP="00A72982">
            <w:pPr>
              <w:jc w:val="both"/>
              <w:rPr>
                <w:rFonts w:ascii="Aptos" w:eastAsia="Calibri" w:hAnsi="Aptos" w:cs="Arial"/>
                <w:szCs w:val="18"/>
              </w:rPr>
            </w:pPr>
          </w:p>
          <w:p w14:paraId="19433964" w14:textId="6533FA86" w:rsidR="001F1851" w:rsidRPr="00D02764" w:rsidRDefault="001F1851" w:rsidP="00A72982">
            <w:pPr>
              <w:jc w:val="both"/>
              <w:rPr>
                <w:rFonts w:ascii="Aptos" w:eastAsia="Calibri" w:hAnsi="Aptos" w:cs="Arial"/>
                <w:szCs w:val="18"/>
              </w:rPr>
            </w:pPr>
          </w:p>
          <w:p w14:paraId="161EC1A5" w14:textId="40808709" w:rsidR="001F1851" w:rsidRPr="00D02764" w:rsidRDefault="001F1851" w:rsidP="00A72982">
            <w:pPr>
              <w:jc w:val="both"/>
              <w:rPr>
                <w:rFonts w:ascii="Aptos" w:eastAsia="Calibri" w:hAnsi="Aptos" w:cs="Arial"/>
                <w:szCs w:val="18"/>
              </w:rPr>
            </w:pPr>
          </w:p>
          <w:p w14:paraId="1DC948C0" w14:textId="43C3460C" w:rsidR="001F1851" w:rsidRPr="00D02764" w:rsidRDefault="001F1851" w:rsidP="00A72982">
            <w:pPr>
              <w:jc w:val="both"/>
              <w:rPr>
                <w:rFonts w:ascii="Aptos" w:eastAsia="Calibri" w:hAnsi="Aptos" w:cs="Arial"/>
                <w:szCs w:val="18"/>
              </w:rPr>
            </w:pPr>
            <w:r w:rsidRPr="00D02764">
              <w:rPr>
                <w:rFonts w:ascii="Aptos" w:eastAsia="Calibri" w:hAnsi="Aptos" w:cs="Arial"/>
                <w:szCs w:val="18"/>
              </w:rPr>
              <w:t>The estimated effect of a 1% change in the rate used for valuations would be a change up or down of £</w:t>
            </w:r>
            <w:r w:rsidR="00D02764" w:rsidRPr="00D02764">
              <w:rPr>
                <w:rFonts w:ascii="Aptos" w:eastAsia="Calibri" w:hAnsi="Aptos" w:cs="Arial"/>
                <w:szCs w:val="18"/>
              </w:rPr>
              <w:t>4.041</w:t>
            </w:r>
            <w:r w:rsidR="00F43494" w:rsidRPr="00D02764">
              <w:rPr>
                <w:rFonts w:ascii="Aptos" w:eastAsia="Calibri" w:hAnsi="Aptos" w:cs="Arial"/>
                <w:szCs w:val="18"/>
              </w:rPr>
              <w:t>m</w:t>
            </w:r>
            <w:r w:rsidRPr="00D02764">
              <w:rPr>
                <w:rFonts w:ascii="Aptos" w:eastAsia="Calibri" w:hAnsi="Aptos" w:cs="Arial"/>
                <w:szCs w:val="18"/>
              </w:rPr>
              <w:t xml:space="preserve">. </w:t>
            </w:r>
          </w:p>
          <w:p w14:paraId="1581A487" w14:textId="77777777" w:rsidR="001E11B1" w:rsidRPr="000F3FEB" w:rsidRDefault="001E11B1" w:rsidP="00A72982">
            <w:pPr>
              <w:jc w:val="both"/>
              <w:rPr>
                <w:rFonts w:ascii="Aptos" w:eastAsia="Calibri" w:hAnsi="Aptos" w:cs="Arial"/>
                <w:szCs w:val="18"/>
                <w:highlight w:val="yellow"/>
              </w:rPr>
            </w:pPr>
          </w:p>
        </w:tc>
      </w:tr>
      <w:tr w:rsidR="001E11B1" w:rsidRPr="003A2349" w14:paraId="7CE82717" w14:textId="77777777" w:rsidTr="00EA7106">
        <w:trPr>
          <w:trHeight w:val="3665"/>
        </w:trPr>
        <w:tc>
          <w:tcPr>
            <w:tcW w:w="2420" w:type="dxa"/>
          </w:tcPr>
          <w:p w14:paraId="6ABFEF1F" w14:textId="79BF23D1" w:rsidR="006A3598" w:rsidRPr="00BA2B07" w:rsidRDefault="006A3598" w:rsidP="00A72982">
            <w:pPr>
              <w:jc w:val="both"/>
              <w:rPr>
                <w:rFonts w:ascii="Aptos" w:eastAsia="Calibri" w:hAnsi="Aptos" w:cs="Arial"/>
                <w:szCs w:val="18"/>
              </w:rPr>
            </w:pPr>
          </w:p>
          <w:p w14:paraId="307DC924" w14:textId="21A92D0B" w:rsidR="005C463D" w:rsidRPr="00BA2B07" w:rsidRDefault="005C463D" w:rsidP="00091AA6">
            <w:pPr>
              <w:rPr>
                <w:rFonts w:ascii="Aptos" w:eastAsia="Calibri" w:hAnsi="Aptos" w:cs="Arial"/>
                <w:szCs w:val="18"/>
              </w:rPr>
            </w:pPr>
            <w:r w:rsidRPr="00BA2B07">
              <w:rPr>
                <w:rFonts w:ascii="Aptos" w:eastAsia="Calibri" w:hAnsi="Aptos" w:cs="Arial"/>
                <w:szCs w:val="18"/>
              </w:rPr>
              <w:t xml:space="preserve">Pension </w:t>
            </w:r>
            <w:r w:rsidR="00091AA6" w:rsidRPr="00BA2B07">
              <w:rPr>
                <w:rFonts w:ascii="Aptos" w:eastAsia="Calibri" w:hAnsi="Aptos" w:cs="Arial"/>
                <w:szCs w:val="18"/>
              </w:rPr>
              <w:t>Liability</w:t>
            </w:r>
            <w:r w:rsidRPr="00BA2B07">
              <w:rPr>
                <w:rFonts w:ascii="Aptos" w:eastAsia="Calibri" w:hAnsi="Aptos" w:cs="Arial"/>
                <w:szCs w:val="18"/>
              </w:rPr>
              <w:t xml:space="preserve"> (£</w:t>
            </w:r>
            <w:r w:rsidR="00FC6452" w:rsidRPr="00BA2B07">
              <w:rPr>
                <w:rFonts w:ascii="Aptos" w:eastAsia="Calibri" w:hAnsi="Aptos" w:cs="Arial"/>
                <w:szCs w:val="18"/>
              </w:rPr>
              <w:t>9.</w:t>
            </w:r>
            <w:r w:rsidR="00BA2B07" w:rsidRPr="00BA2B07">
              <w:rPr>
                <w:rFonts w:ascii="Aptos" w:eastAsia="Calibri" w:hAnsi="Aptos" w:cs="Arial"/>
                <w:szCs w:val="18"/>
              </w:rPr>
              <w:t>234</w:t>
            </w:r>
            <w:r w:rsidR="00091AA6" w:rsidRPr="00BA2B07">
              <w:rPr>
                <w:rFonts w:ascii="Aptos" w:eastAsia="Calibri" w:hAnsi="Aptos" w:cs="Arial"/>
                <w:szCs w:val="18"/>
              </w:rPr>
              <w:t xml:space="preserve"> million</w:t>
            </w:r>
            <w:r w:rsidRPr="00BA2B07">
              <w:rPr>
                <w:rFonts w:ascii="Aptos" w:eastAsia="Calibri" w:hAnsi="Aptos" w:cs="Arial"/>
                <w:szCs w:val="18"/>
              </w:rPr>
              <w:t>)</w:t>
            </w:r>
          </w:p>
          <w:p w14:paraId="35C94636" w14:textId="7A348B38" w:rsidR="00BC14E7" w:rsidRPr="00BA2B07" w:rsidRDefault="00BC14E7" w:rsidP="00A72982">
            <w:pPr>
              <w:jc w:val="both"/>
              <w:rPr>
                <w:rFonts w:ascii="Aptos" w:eastAsia="Calibri" w:hAnsi="Aptos" w:cs="Arial"/>
                <w:szCs w:val="18"/>
              </w:rPr>
            </w:pPr>
          </w:p>
        </w:tc>
        <w:tc>
          <w:tcPr>
            <w:tcW w:w="3525" w:type="dxa"/>
          </w:tcPr>
          <w:p w14:paraId="620F298B" w14:textId="77F247F4" w:rsidR="006A3598" w:rsidRPr="00BA2B07" w:rsidRDefault="006A3598" w:rsidP="00A72982">
            <w:pPr>
              <w:jc w:val="both"/>
              <w:rPr>
                <w:rFonts w:ascii="Aptos" w:eastAsia="Calibri" w:hAnsi="Aptos" w:cs="Arial"/>
                <w:szCs w:val="18"/>
              </w:rPr>
            </w:pPr>
          </w:p>
          <w:p w14:paraId="24BF484A" w14:textId="2D9CB928" w:rsidR="006A3598" w:rsidRPr="00BA2B07" w:rsidRDefault="00091AA6" w:rsidP="00A72982">
            <w:pPr>
              <w:jc w:val="both"/>
              <w:rPr>
                <w:rFonts w:ascii="Aptos" w:eastAsia="Calibri" w:hAnsi="Aptos" w:cs="Arial"/>
                <w:szCs w:val="18"/>
              </w:rPr>
            </w:pPr>
            <w:r w:rsidRPr="00BA2B07">
              <w:rPr>
                <w:rFonts w:ascii="Aptos" w:eastAsia="Calibri" w:hAnsi="Aptos" w:cs="Arial"/>
                <w:szCs w:val="18"/>
              </w:rPr>
              <w:t xml:space="preserve">Estimation of the net liability to pay pensions depends on </w:t>
            </w:r>
            <w:proofErr w:type="gramStart"/>
            <w:r w:rsidRPr="00BA2B07">
              <w:rPr>
                <w:rFonts w:ascii="Aptos" w:eastAsia="Calibri" w:hAnsi="Aptos" w:cs="Arial"/>
                <w:szCs w:val="18"/>
              </w:rPr>
              <w:t>a number of</w:t>
            </w:r>
            <w:proofErr w:type="gramEnd"/>
            <w:r w:rsidRPr="00BA2B07">
              <w:rPr>
                <w:rFonts w:ascii="Aptos" w:eastAsia="Calibri" w:hAnsi="Aptos" w:cs="Arial"/>
                <w:szCs w:val="18"/>
              </w:rPr>
              <w:t xml:space="preserve"> complex judgements relating to the discount rate used, the rate at which salaries are projected to increase, changes in retirement ages, mortality rates and expected returns on pension fund assets. Estimates for the Fund have been based on the latest full valuation of the scheme as </w:t>
            </w:r>
            <w:proofErr w:type="gramStart"/>
            <w:r w:rsidRPr="00BA2B07">
              <w:rPr>
                <w:rFonts w:ascii="Aptos" w:eastAsia="Calibri" w:hAnsi="Aptos" w:cs="Arial"/>
                <w:szCs w:val="18"/>
              </w:rPr>
              <w:t>at</w:t>
            </w:r>
            <w:proofErr w:type="gramEnd"/>
            <w:r w:rsidRPr="00BA2B07">
              <w:rPr>
                <w:rFonts w:ascii="Aptos" w:eastAsia="Calibri" w:hAnsi="Aptos" w:cs="Arial"/>
                <w:szCs w:val="18"/>
              </w:rPr>
              <w:t xml:space="preserve"> 31 March 2023, with the next triennial valuation due </w:t>
            </w:r>
            <w:proofErr w:type="gramStart"/>
            <w:r w:rsidRPr="00BA2B07">
              <w:rPr>
                <w:rFonts w:ascii="Aptos" w:eastAsia="Calibri" w:hAnsi="Aptos" w:cs="Arial"/>
                <w:szCs w:val="18"/>
              </w:rPr>
              <w:t>at</w:t>
            </w:r>
            <w:proofErr w:type="gramEnd"/>
            <w:r w:rsidRPr="00BA2B07">
              <w:rPr>
                <w:rFonts w:ascii="Aptos" w:eastAsia="Calibri" w:hAnsi="Aptos" w:cs="Arial"/>
                <w:szCs w:val="18"/>
              </w:rPr>
              <w:t xml:space="preserve"> 31 March 2026.</w:t>
            </w:r>
          </w:p>
          <w:p w14:paraId="19CE8D58" w14:textId="77777777" w:rsidR="001E11B1" w:rsidRPr="00BA2B07" w:rsidRDefault="001E11B1" w:rsidP="00A72982">
            <w:pPr>
              <w:jc w:val="both"/>
              <w:rPr>
                <w:rFonts w:ascii="Aptos" w:eastAsia="Calibri" w:hAnsi="Aptos" w:cs="Arial"/>
                <w:szCs w:val="18"/>
              </w:rPr>
            </w:pPr>
          </w:p>
        </w:tc>
        <w:tc>
          <w:tcPr>
            <w:tcW w:w="3740" w:type="dxa"/>
          </w:tcPr>
          <w:p w14:paraId="69C0AB8D" w14:textId="77777777" w:rsidR="005C463D" w:rsidRPr="00BA2B07" w:rsidRDefault="005C463D" w:rsidP="005C463D">
            <w:pPr>
              <w:jc w:val="both"/>
              <w:rPr>
                <w:rFonts w:ascii="Aptos" w:eastAsia="Calibri" w:hAnsi="Aptos" w:cs="Arial"/>
                <w:szCs w:val="18"/>
              </w:rPr>
            </w:pPr>
          </w:p>
          <w:p w14:paraId="41E1578A" w14:textId="046463FF" w:rsidR="001E11B1" w:rsidRPr="003A2349" w:rsidRDefault="00091AA6" w:rsidP="005C463D">
            <w:pPr>
              <w:jc w:val="both"/>
              <w:rPr>
                <w:rFonts w:ascii="Aptos" w:eastAsia="Calibri" w:hAnsi="Aptos" w:cs="Arial"/>
                <w:szCs w:val="18"/>
              </w:rPr>
            </w:pPr>
            <w:r w:rsidRPr="00BA2B07">
              <w:rPr>
                <w:rFonts w:ascii="Aptos" w:eastAsia="Calibri" w:hAnsi="Aptos" w:cs="Arial"/>
                <w:szCs w:val="18"/>
              </w:rPr>
              <w:t xml:space="preserve">The effects on the net </w:t>
            </w:r>
            <w:proofErr w:type="gramStart"/>
            <w:r w:rsidRPr="00BA2B07">
              <w:rPr>
                <w:rFonts w:ascii="Aptos" w:eastAsia="Calibri" w:hAnsi="Aptos" w:cs="Arial"/>
                <w:szCs w:val="18"/>
              </w:rPr>
              <w:t>pensions</w:t>
            </w:r>
            <w:proofErr w:type="gramEnd"/>
            <w:r w:rsidRPr="00BA2B07">
              <w:rPr>
                <w:rFonts w:ascii="Aptos" w:eastAsia="Calibri" w:hAnsi="Aptos" w:cs="Arial"/>
                <w:szCs w:val="18"/>
              </w:rPr>
              <w:t xml:space="preserve"> liability of changes in individual assumptions can be measured and are detailed in Note 43.</w:t>
            </w:r>
          </w:p>
        </w:tc>
      </w:tr>
    </w:tbl>
    <w:p w14:paraId="37056170" w14:textId="086FA522" w:rsidR="00983FDA" w:rsidRPr="003A2349" w:rsidRDefault="00983FDA">
      <w:pPr>
        <w:rPr>
          <w:rFonts w:ascii="Aptos" w:hAnsi="Aptos"/>
          <w:b/>
          <w:sz w:val="24"/>
          <w:szCs w:val="24"/>
        </w:rPr>
      </w:pPr>
      <w:bookmarkStart w:id="148" w:name="_Toc74042440"/>
      <w:bookmarkStart w:id="149" w:name="_Toc138404692"/>
      <w:bookmarkStart w:id="150" w:name="_Toc138408936"/>
      <w:bookmarkStart w:id="151" w:name="_Toc138412439"/>
      <w:bookmarkStart w:id="152" w:name="_Toc138412932"/>
      <w:bookmarkStart w:id="153" w:name="_Toc146698464"/>
      <w:bookmarkStart w:id="154" w:name="_Toc146823474"/>
      <w:bookmarkStart w:id="155" w:name="_Toc74042438"/>
    </w:p>
    <w:p w14:paraId="6F33FD84" w14:textId="150512DD" w:rsidR="006E0F55" w:rsidRPr="003A2349" w:rsidRDefault="006E0F55" w:rsidP="006E0F55">
      <w:pPr>
        <w:pStyle w:val="Heading1"/>
        <w:rPr>
          <w:rFonts w:ascii="Aptos" w:hAnsi="Aptos"/>
          <w:sz w:val="24"/>
          <w:szCs w:val="24"/>
        </w:rPr>
      </w:pPr>
      <w:bookmarkStart w:id="156" w:name="_Toc233115429"/>
      <w:r w:rsidRPr="003A2349">
        <w:rPr>
          <w:rFonts w:ascii="Aptos" w:hAnsi="Aptos"/>
          <w:sz w:val="24"/>
          <w:szCs w:val="24"/>
        </w:rPr>
        <w:t>Note 7 Events after the Reporting Period</w:t>
      </w:r>
      <w:bookmarkEnd w:id="148"/>
      <w:bookmarkEnd w:id="149"/>
      <w:bookmarkEnd w:id="150"/>
      <w:bookmarkEnd w:id="151"/>
      <w:bookmarkEnd w:id="152"/>
      <w:bookmarkEnd w:id="153"/>
      <w:bookmarkEnd w:id="154"/>
      <w:bookmarkEnd w:id="156"/>
    </w:p>
    <w:p w14:paraId="3891A013" w14:textId="77777777" w:rsidR="006E0F55" w:rsidRPr="003A2349" w:rsidRDefault="006E0F55" w:rsidP="006E0F55">
      <w:pPr>
        <w:jc w:val="both"/>
        <w:rPr>
          <w:rFonts w:ascii="Aptos" w:hAnsi="Aptos" w:cs="Arial"/>
          <w:color w:val="FF0000"/>
          <w:szCs w:val="18"/>
        </w:rPr>
      </w:pPr>
    </w:p>
    <w:p w14:paraId="45B6BAC4" w14:textId="3871C299" w:rsidR="006E0F55" w:rsidRPr="003A2349" w:rsidRDefault="006E0F55" w:rsidP="006E0F55">
      <w:pPr>
        <w:jc w:val="both"/>
        <w:rPr>
          <w:rFonts w:ascii="Aptos" w:hAnsi="Aptos" w:cs="Arial"/>
          <w:szCs w:val="18"/>
        </w:rPr>
      </w:pPr>
      <w:r w:rsidRPr="003A2349">
        <w:rPr>
          <w:rFonts w:ascii="Aptos" w:hAnsi="Aptos" w:cs="Arial"/>
          <w:szCs w:val="18"/>
        </w:rPr>
        <w:t xml:space="preserve">The unaudited Annual Accounts were issued on </w:t>
      </w:r>
      <w:r w:rsidR="000F3FEB">
        <w:rPr>
          <w:rFonts w:ascii="Aptos" w:hAnsi="Aptos" w:cs="Arial"/>
          <w:szCs w:val="18"/>
        </w:rPr>
        <w:t>30</w:t>
      </w:r>
      <w:r w:rsidR="00ED5403">
        <w:rPr>
          <w:rFonts w:ascii="Aptos" w:hAnsi="Aptos" w:cs="Arial"/>
          <w:szCs w:val="18"/>
        </w:rPr>
        <w:t xml:space="preserve"> </w:t>
      </w:r>
      <w:r w:rsidRPr="003A2349">
        <w:rPr>
          <w:rFonts w:ascii="Aptos" w:hAnsi="Aptos" w:cs="Arial"/>
          <w:szCs w:val="18"/>
        </w:rPr>
        <w:t>June 202</w:t>
      </w:r>
      <w:r w:rsidR="000F3FEB">
        <w:rPr>
          <w:rFonts w:ascii="Aptos" w:hAnsi="Aptos" w:cs="Arial"/>
          <w:szCs w:val="18"/>
        </w:rPr>
        <w:t>6</w:t>
      </w:r>
      <w:r w:rsidR="007C204C" w:rsidRPr="003A2349">
        <w:rPr>
          <w:rFonts w:ascii="Aptos" w:hAnsi="Aptos" w:cs="Arial"/>
          <w:szCs w:val="18"/>
        </w:rPr>
        <w:t>, and the audited Annual Accounts were authorised for issue</w:t>
      </w:r>
      <w:r w:rsidRPr="003A2349">
        <w:rPr>
          <w:rFonts w:ascii="Aptos" w:hAnsi="Aptos" w:cs="Arial"/>
          <w:szCs w:val="18"/>
        </w:rPr>
        <w:t xml:space="preserve"> by </w:t>
      </w:r>
      <w:r w:rsidR="000F3FEB">
        <w:rPr>
          <w:rFonts w:ascii="Aptos" w:hAnsi="Aptos" w:cs="Arial"/>
          <w:szCs w:val="18"/>
        </w:rPr>
        <w:t xml:space="preserve">Jon Matthews, Executive Director – Finance, Strategy and Transformation, </w:t>
      </w:r>
      <w:r w:rsidR="007C204C" w:rsidRPr="0063571B">
        <w:rPr>
          <w:rFonts w:ascii="Aptos" w:hAnsi="Aptos" w:cs="Arial"/>
          <w:szCs w:val="18"/>
        </w:rPr>
        <w:t xml:space="preserve">on </w:t>
      </w:r>
      <w:r w:rsidR="00E439D1" w:rsidRPr="00E439D1">
        <w:rPr>
          <w:rFonts w:ascii="Aptos" w:hAnsi="Aptos" w:cs="Arial"/>
          <w:szCs w:val="18"/>
        </w:rPr>
        <w:t>30</w:t>
      </w:r>
      <w:r w:rsidR="00015EA5" w:rsidRPr="00E439D1">
        <w:rPr>
          <w:rFonts w:ascii="Aptos" w:hAnsi="Aptos" w:cs="Arial"/>
          <w:szCs w:val="18"/>
        </w:rPr>
        <w:t xml:space="preserve"> September</w:t>
      </w:r>
      <w:r w:rsidR="007C2A98" w:rsidRPr="00E439D1">
        <w:rPr>
          <w:rFonts w:ascii="Aptos" w:hAnsi="Aptos" w:cs="Arial"/>
          <w:szCs w:val="18"/>
        </w:rPr>
        <w:t xml:space="preserve"> 202</w:t>
      </w:r>
      <w:r w:rsidR="00034D5F" w:rsidRPr="00E439D1">
        <w:rPr>
          <w:rFonts w:ascii="Aptos" w:hAnsi="Aptos" w:cs="Arial"/>
          <w:szCs w:val="18"/>
        </w:rPr>
        <w:t>6</w:t>
      </w:r>
      <w:r w:rsidR="008F2921" w:rsidRPr="00E439D1">
        <w:rPr>
          <w:rFonts w:ascii="Aptos" w:hAnsi="Aptos" w:cs="Arial"/>
          <w:szCs w:val="18"/>
        </w:rPr>
        <w:t>.</w:t>
      </w:r>
      <w:r w:rsidRPr="0063571B">
        <w:rPr>
          <w:rFonts w:ascii="Aptos" w:hAnsi="Aptos" w:cs="Arial"/>
          <w:szCs w:val="18"/>
        </w:rPr>
        <w:t xml:space="preserve"> Events </w:t>
      </w:r>
      <w:r w:rsidRPr="003A2349">
        <w:rPr>
          <w:rFonts w:ascii="Aptos" w:hAnsi="Aptos" w:cs="Arial"/>
          <w:color w:val="000000"/>
          <w:szCs w:val="18"/>
        </w:rPr>
        <w:t xml:space="preserve">taking place after this date are not reflected in the financial statements or notes. Where events taking place before this date provided information about conditions existing </w:t>
      </w:r>
      <w:proofErr w:type="gramStart"/>
      <w:r w:rsidRPr="003A2349">
        <w:rPr>
          <w:rFonts w:ascii="Aptos" w:hAnsi="Aptos" w:cs="Arial"/>
          <w:color w:val="000000"/>
          <w:szCs w:val="18"/>
        </w:rPr>
        <w:t>at</w:t>
      </w:r>
      <w:proofErr w:type="gramEnd"/>
      <w:r w:rsidRPr="003A2349">
        <w:rPr>
          <w:rFonts w:ascii="Aptos" w:hAnsi="Aptos" w:cs="Arial"/>
          <w:color w:val="000000"/>
          <w:szCs w:val="18"/>
        </w:rPr>
        <w:t xml:space="preserve"> </w:t>
      </w:r>
      <w:r w:rsidRPr="005561BD">
        <w:rPr>
          <w:rFonts w:ascii="Aptos" w:hAnsi="Aptos" w:cs="Arial"/>
          <w:color w:val="000000"/>
          <w:szCs w:val="18"/>
        </w:rPr>
        <w:t>31 March 202</w:t>
      </w:r>
      <w:r w:rsidR="005561BD" w:rsidRPr="005561BD">
        <w:rPr>
          <w:rFonts w:ascii="Aptos" w:hAnsi="Aptos" w:cs="Arial"/>
          <w:color w:val="000000"/>
          <w:szCs w:val="18"/>
        </w:rPr>
        <w:t>6</w:t>
      </w:r>
      <w:r w:rsidRPr="003A2349">
        <w:rPr>
          <w:rFonts w:ascii="Aptos" w:hAnsi="Aptos" w:cs="Arial"/>
          <w:color w:val="000000"/>
          <w:szCs w:val="18"/>
        </w:rPr>
        <w:t>, the figures in the financial statements and notes have been adjusted in all material respects to reflect the impact of this information.</w:t>
      </w:r>
    </w:p>
    <w:p w14:paraId="174213D3" w14:textId="73A561FC" w:rsidR="009856B0" w:rsidRPr="003A2349" w:rsidRDefault="009856B0" w:rsidP="009856B0">
      <w:pPr>
        <w:rPr>
          <w:rFonts w:ascii="Aptos" w:hAnsi="Aptos"/>
          <w:b/>
          <w:sz w:val="22"/>
        </w:rPr>
        <w:sectPr w:rsidR="009856B0" w:rsidRPr="003A2349" w:rsidSect="000236AB">
          <w:pgSz w:w="11894" w:h="16834" w:code="9"/>
          <w:pgMar w:top="1134" w:right="1134" w:bottom="1134" w:left="1134" w:header="720" w:footer="720" w:gutter="0"/>
          <w:cols w:space="720"/>
          <w:docGrid w:linePitch="245"/>
        </w:sectPr>
      </w:pPr>
    </w:p>
    <w:p w14:paraId="65E85264" w14:textId="2D33758A" w:rsidR="00E74570" w:rsidRPr="003A2349" w:rsidRDefault="00E74570" w:rsidP="00E74570">
      <w:pPr>
        <w:rPr>
          <w:rFonts w:ascii="Aptos" w:hAnsi="Aptos"/>
          <w:b/>
          <w:sz w:val="22"/>
        </w:rPr>
        <w:sectPr w:rsidR="00E74570" w:rsidRPr="003A2349" w:rsidSect="000236AB">
          <w:type w:val="continuous"/>
          <w:pgSz w:w="11894" w:h="16834" w:code="9"/>
          <w:pgMar w:top="1134" w:right="1134" w:bottom="1134" w:left="1134" w:header="720" w:footer="720" w:gutter="0"/>
          <w:cols w:space="720"/>
          <w:docGrid w:linePitch="245"/>
        </w:sectPr>
      </w:pPr>
      <w:bookmarkStart w:id="157" w:name="_Toc74042441"/>
      <w:bookmarkEnd w:id="155"/>
    </w:p>
    <w:p w14:paraId="1BB5313B" w14:textId="7E0634DA" w:rsidR="00D846D1" w:rsidRPr="00B4708D" w:rsidRDefault="00D846D1" w:rsidP="00D846D1">
      <w:pPr>
        <w:jc w:val="right"/>
        <w:rPr>
          <w:rFonts w:ascii="Aptos" w:hAnsi="Aptos" w:cs="Arial"/>
          <w:b/>
          <w:color w:val="B117B1"/>
          <w:sz w:val="24"/>
          <w:szCs w:val="24"/>
        </w:rPr>
      </w:pPr>
      <w:bookmarkStart w:id="158" w:name="_Toc138404693"/>
      <w:bookmarkStart w:id="159" w:name="_Toc138408937"/>
      <w:bookmarkStart w:id="160" w:name="_Toc138412440"/>
      <w:bookmarkStart w:id="161" w:name="_Toc138412933"/>
      <w:bookmarkStart w:id="162" w:name="_Toc146698465"/>
      <w:bookmarkStart w:id="163" w:name="_Toc146823475"/>
      <w:r w:rsidRPr="00B4708D">
        <w:rPr>
          <w:rFonts w:ascii="Aptos" w:hAnsi="Aptos" w:cs="Arial"/>
          <w:b/>
          <w:color w:val="B117B1"/>
          <w:sz w:val="24"/>
          <w:szCs w:val="24"/>
        </w:rPr>
        <w:lastRenderedPageBreak/>
        <w:t>Notes to the</w:t>
      </w:r>
      <w:r w:rsidR="00ED5403" w:rsidRPr="00B4708D">
        <w:rPr>
          <w:rFonts w:ascii="Aptos" w:hAnsi="Aptos" w:cs="Arial"/>
          <w:b/>
          <w:color w:val="B117B1"/>
          <w:sz w:val="24"/>
          <w:szCs w:val="24"/>
        </w:rPr>
        <w:t xml:space="preserve"> A</w:t>
      </w:r>
      <w:r w:rsidRPr="00B4708D">
        <w:rPr>
          <w:rFonts w:ascii="Aptos" w:hAnsi="Aptos" w:cs="Arial"/>
          <w:b/>
          <w:color w:val="B117B1"/>
          <w:sz w:val="24"/>
          <w:szCs w:val="24"/>
        </w:rPr>
        <w:t>ccounts (cont.)</w:t>
      </w:r>
    </w:p>
    <w:p w14:paraId="569DA7DC" w14:textId="6FE84F4F" w:rsidR="00C92488" w:rsidRPr="009C1071" w:rsidRDefault="001A0D25" w:rsidP="009C1071">
      <w:pPr>
        <w:pStyle w:val="Heading1"/>
        <w:rPr>
          <w:rFonts w:ascii="Aptos" w:hAnsi="Aptos"/>
          <w:sz w:val="24"/>
          <w:szCs w:val="24"/>
        </w:rPr>
      </w:pPr>
      <w:bookmarkStart w:id="164" w:name="_Toc233115430"/>
      <w:r w:rsidRPr="003A2349">
        <w:rPr>
          <w:rFonts w:ascii="Aptos" w:hAnsi="Aptos"/>
          <w:sz w:val="24"/>
          <w:szCs w:val="24"/>
        </w:rPr>
        <w:t xml:space="preserve">Note </w:t>
      </w:r>
      <w:r w:rsidR="00473D21" w:rsidRPr="003A2349">
        <w:rPr>
          <w:rFonts w:ascii="Aptos" w:hAnsi="Aptos"/>
          <w:sz w:val="24"/>
          <w:szCs w:val="24"/>
        </w:rPr>
        <w:t>8</w:t>
      </w:r>
      <w:r w:rsidRPr="003A2349">
        <w:rPr>
          <w:rFonts w:ascii="Aptos" w:hAnsi="Aptos"/>
          <w:sz w:val="24"/>
          <w:szCs w:val="24"/>
        </w:rPr>
        <w:t xml:space="preserve"> Expenditure and Funding Analysis</w:t>
      </w:r>
      <w:bookmarkEnd w:id="157"/>
      <w:bookmarkEnd w:id="158"/>
      <w:bookmarkEnd w:id="159"/>
      <w:bookmarkEnd w:id="160"/>
      <w:bookmarkEnd w:id="161"/>
      <w:bookmarkEnd w:id="162"/>
      <w:bookmarkEnd w:id="163"/>
      <w:bookmarkEnd w:id="164"/>
    </w:p>
    <w:bookmarkStart w:id="165" w:name="_MON_1779886187"/>
    <w:bookmarkEnd w:id="165"/>
    <w:p w14:paraId="63EEAD20" w14:textId="33F9AB9A" w:rsidR="00F0409D" w:rsidRDefault="004C7144" w:rsidP="001B040B">
      <w:pPr>
        <w:rPr>
          <w:rFonts w:ascii="Aptos" w:hAnsi="Aptos" w:cs="Arial"/>
          <w:szCs w:val="18"/>
        </w:rPr>
      </w:pPr>
      <w:r w:rsidRPr="003A2349">
        <w:rPr>
          <w:rFonts w:ascii="Aptos" w:hAnsi="Aptos" w:cs="Arial"/>
          <w:szCs w:val="18"/>
        </w:rPr>
        <w:object w:dxaOrig="15004" w:dyaOrig="7954" w14:anchorId="646FF5F0">
          <v:shape id="_x0000_i1050" type="#_x0000_t75" style="width:732pt;height:411pt" o:ole="">
            <v:imagedata r:id="rId136" o:title=""/>
          </v:shape>
          <o:OLEObject Type="Embed" ProgID="Excel.Sheet.12" ShapeID="_x0000_i1050" DrawAspect="Content" ObjectID="_1843896815" r:id="rId137"/>
        </w:object>
      </w:r>
      <w:r w:rsidR="00C12F3B" w:rsidRPr="003A2349">
        <w:rPr>
          <w:rFonts w:ascii="Aptos" w:hAnsi="Aptos" w:cs="Arial"/>
          <w:szCs w:val="18"/>
        </w:rPr>
        <w:br w:type="textWrapping" w:clear="all"/>
      </w:r>
      <w:r w:rsidR="00541322" w:rsidRPr="002B5F3E">
        <w:rPr>
          <w:rFonts w:ascii="Aptos" w:hAnsi="Aptos"/>
          <w:szCs w:val="18"/>
        </w:rPr>
        <w:t>*A split of this balance between the General Fund and the HRA is shown on the Movement in Reserves Statement</w:t>
      </w:r>
      <w:r w:rsidR="00541322" w:rsidRPr="002B5F3E">
        <w:rPr>
          <w:rFonts w:ascii="Aptos" w:hAnsi="Aptos"/>
          <w:sz w:val="24"/>
          <w:szCs w:val="24"/>
        </w:rPr>
        <w:t>.</w:t>
      </w:r>
      <w:r w:rsidR="001B040B" w:rsidRPr="002B5F3E">
        <w:rPr>
          <w:rFonts w:ascii="Aptos" w:hAnsi="Aptos" w:cs="Arial"/>
          <w:szCs w:val="18"/>
        </w:rPr>
        <w:t xml:space="preserve"> </w:t>
      </w:r>
      <w:r w:rsidR="005561BD">
        <w:rPr>
          <w:rFonts w:ascii="Aptos" w:hAnsi="Aptos" w:cs="Arial"/>
          <w:szCs w:val="18"/>
        </w:rPr>
        <w:t xml:space="preserve"> </w:t>
      </w:r>
    </w:p>
    <w:p w14:paraId="54AFE947" w14:textId="64FDE3E7" w:rsidR="002B5F3E" w:rsidRDefault="002B5F3E" w:rsidP="002B5F3E">
      <w:pPr>
        <w:rPr>
          <w:rFonts w:ascii="Aptos" w:hAnsi="Aptos" w:cs="Arial"/>
          <w:szCs w:val="18"/>
        </w:rPr>
      </w:pPr>
      <w:r>
        <w:rPr>
          <w:rFonts w:ascii="Aptos" w:hAnsi="Aptos" w:cs="Arial"/>
          <w:szCs w:val="18"/>
        </w:rPr>
        <w:t xml:space="preserve">Prior year figures for 24-25 have been restated to reflect the new service headings per the management restructure which was </w:t>
      </w:r>
      <w:r w:rsidR="005863FC">
        <w:rPr>
          <w:rFonts w:ascii="Aptos" w:hAnsi="Aptos" w:cs="Arial"/>
          <w:szCs w:val="18"/>
        </w:rPr>
        <w:t>approved in</w:t>
      </w:r>
      <w:r>
        <w:rPr>
          <w:rFonts w:ascii="Aptos" w:hAnsi="Aptos" w:cs="Arial"/>
          <w:szCs w:val="18"/>
        </w:rPr>
        <w:t xml:space="preserve"> June 2025.</w:t>
      </w:r>
    </w:p>
    <w:p w14:paraId="01592A14" w14:textId="77777777" w:rsidR="002B5F3E" w:rsidRPr="003A2349" w:rsidRDefault="002B5F3E" w:rsidP="001B040B">
      <w:pPr>
        <w:rPr>
          <w:rFonts w:ascii="Aptos" w:hAnsi="Aptos" w:cs="Arial"/>
          <w:szCs w:val="18"/>
        </w:rPr>
      </w:pPr>
    </w:p>
    <w:p w14:paraId="479F6F61" w14:textId="77777777" w:rsidR="002B5F3E" w:rsidRPr="003A2349" w:rsidRDefault="002B5F3E" w:rsidP="00E74570">
      <w:pPr>
        <w:jc w:val="both"/>
        <w:rPr>
          <w:rFonts w:ascii="Aptos" w:hAnsi="Aptos"/>
          <w:b/>
          <w:sz w:val="24"/>
          <w:szCs w:val="24"/>
        </w:rPr>
        <w:sectPr w:rsidR="002B5F3E" w:rsidRPr="003A2349" w:rsidSect="000236AB">
          <w:pgSz w:w="16834" w:h="11894" w:orient="landscape" w:code="9"/>
          <w:pgMar w:top="1134" w:right="1134" w:bottom="1134" w:left="1134" w:header="720" w:footer="720" w:gutter="0"/>
          <w:cols w:space="720"/>
          <w:docGrid w:linePitch="245"/>
        </w:sectPr>
      </w:pPr>
    </w:p>
    <w:p w14:paraId="7C681BDE" w14:textId="16B99DF9"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ED5403" w:rsidRPr="00B4708D">
        <w:rPr>
          <w:rFonts w:ascii="Aptos" w:hAnsi="Aptos" w:cs="Arial"/>
          <w:b/>
          <w:color w:val="B117B1"/>
          <w:sz w:val="24"/>
          <w:szCs w:val="24"/>
        </w:rPr>
        <w:t>A</w:t>
      </w:r>
      <w:r w:rsidRPr="00B4708D">
        <w:rPr>
          <w:rFonts w:ascii="Aptos" w:hAnsi="Aptos" w:cs="Arial"/>
          <w:b/>
          <w:color w:val="B117B1"/>
          <w:sz w:val="24"/>
          <w:szCs w:val="24"/>
        </w:rPr>
        <w:t>ccounts (cont.)</w:t>
      </w:r>
    </w:p>
    <w:p w14:paraId="32D6FB01" w14:textId="77777777" w:rsidR="00D846D1" w:rsidRDefault="00D846D1" w:rsidP="00E74570">
      <w:pPr>
        <w:jc w:val="both"/>
        <w:rPr>
          <w:rFonts w:ascii="Aptos" w:hAnsi="Aptos"/>
          <w:b/>
          <w:sz w:val="24"/>
          <w:szCs w:val="24"/>
        </w:rPr>
      </w:pPr>
    </w:p>
    <w:p w14:paraId="654A6393" w14:textId="481B15C7" w:rsidR="00071E97" w:rsidRPr="00ED5403" w:rsidRDefault="001D1123" w:rsidP="00E74570">
      <w:pPr>
        <w:jc w:val="both"/>
        <w:rPr>
          <w:rFonts w:ascii="Aptos" w:hAnsi="Aptos"/>
          <w:b/>
          <w:sz w:val="20"/>
        </w:rPr>
      </w:pPr>
      <w:r w:rsidRPr="00ED5403">
        <w:rPr>
          <w:rFonts w:ascii="Aptos" w:hAnsi="Aptos"/>
          <w:b/>
          <w:sz w:val="20"/>
        </w:rPr>
        <w:t xml:space="preserve">Note </w:t>
      </w:r>
      <w:r w:rsidR="00473D21" w:rsidRPr="00ED5403">
        <w:rPr>
          <w:rFonts w:ascii="Aptos" w:hAnsi="Aptos"/>
          <w:b/>
          <w:sz w:val="20"/>
        </w:rPr>
        <w:t>8</w:t>
      </w:r>
      <w:r w:rsidRPr="00ED5403">
        <w:rPr>
          <w:rFonts w:ascii="Aptos" w:hAnsi="Aptos"/>
          <w:b/>
          <w:sz w:val="20"/>
        </w:rPr>
        <w:t xml:space="preserve"> Expenditure and Funding Analysis (cont</w:t>
      </w:r>
      <w:r w:rsidR="00D419EB">
        <w:rPr>
          <w:rFonts w:ascii="Aptos" w:hAnsi="Aptos"/>
          <w:b/>
          <w:sz w:val="20"/>
        </w:rPr>
        <w:t>.</w:t>
      </w:r>
      <w:r w:rsidRPr="00ED5403">
        <w:rPr>
          <w:rFonts w:ascii="Aptos" w:hAnsi="Aptos"/>
          <w:b/>
          <w:sz w:val="20"/>
        </w:rPr>
        <w:t>)</w:t>
      </w:r>
    </w:p>
    <w:p w14:paraId="73D5B978" w14:textId="2CC36A34" w:rsidR="00E20B8F" w:rsidRPr="003A2349" w:rsidRDefault="00E20B8F" w:rsidP="00E74570">
      <w:pPr>
        <w:jc w:val="both"/>
        <w:rPr>
          <w:rFonts w:ascii="Aptos" w:hAnsi="Aptos"/>
          <w:b/>
          <w:sz w:val="24"/>
          <w:szCs w:val="24"/>
        </w:rPr>
      </w:pPr>
    </w:p>
    <w:p w14:paraId="6E71C429" w14:textId="566E5B62" w:rsidR="00E20B8F" w:rsidRPr="003A2349" w:rsidRDefault="00E20B8F" w:rsidP="00E20B8F">
      <w:pPr>
        <w:jc w:val="both"/>
        <w:rPr>
          <w:rFonts w:ascii="Aptos" w:hAnsi="Aptos" w:cs="Arial"/>
          <w:szCs w:val="18"/>
        </w:rPr>
      </w:pPr>
      <w:r w:rsidRPr="003A2349">
        <w:rPr>
          <w:rFonts w:ascii="Aptos" w:hAnsi="Aptos" w:cs="Arial"/>
          <w:szCs w:val="18"/>
        </w:rPr>
        <w:t>The Expenditure and Funding Analysis shows how annual expenditure is used and funded from resources (government grants, rents, council tax and business rates) by the Council in comparison with those resources consumed or earned by the Council in accordance with generally accepted accounting practices. It also shows how this expenditure is allocated for decision making purposes between the Council's services as reported during the year. Income and Expenditure accounted for under generally accepted accounting practices is presented more fully in the Comprehensive Income and Expenditure Statement.</w:t>
      </w:r>
    </w:p>
    <w:p w14:paraId="62B4AE3E" w14:textId="58F91CE4" w:rsidR="003E5189" w:rsidRPr="003A2349" w:rsidRDefault="003E5189" w:rsidP="00E20B8F">
      <w:pPr>
        <w:jc w:val="both"/>
        <w:rPr>
          <w:rFonts w:ascii="Aptos" w:hAnsi="Aptos" w:cs="Arial"/>
          <w:szCs w:val="18"/>
        </w:rPr>
      </w:pPr>
    </w:p>
    <w:p w14:paraId="1C1A4FE8" w14:textId="614ABB52" w:rsidR="003E5189" w:rsidRDefault="003E5189" w:rsidP="00E20B8F">
      <w:pPr>
        <w:jc w:val="both"/>
        <w:rPr>
          <w:rFonts w:ascii="Aptos" w:hAnsi="Aptos" w:cs="Arial"/>
          <w:szCs w:val="18"/>
        </w:rPr>
      </w:pPr>
      <w:r w:rsidRPr="003A2349">
        <w:rPr>
          <w:rFonts w:ascii="Aptos" w:hAnsi="Aptos" w:cs="Arial"/>
          <w:szCs w:val="18"/>
        </w:rPr>
        <w:t>The Net Expenditure Chargeable to the General Fund and HRA balances differs from the outturn reported in the Management Commentary due to the movement in the bad debt provision, which is included in Financing and Investment Income and Expenditure.</w:t>
      </w:r>
    </w:p>
    <w:p w14:paraId="5100EB10" w14:textId="77777777" w:rsidR="00B1416E" w:rsidRDefault="00B1416E" w:rsidP="00E20B8F">
      <w:pPr>
        <w:jc w:val="both"/>
        <w:rPr>
          <w:rFonts w:ascii="Aptos" w:hAnsi="Aptos" w:cs="Arial"/>
          <w:szCs w:val="18"/>
        </w:rPr>
      </w:pPr>
    </w:p>
    <w:p w14:paraId="41AADE40" w14:textId="32058382" w:rsidR="00B1416E" w:rsidRPr="0063571B" w:rsidRDefault="00B1416E" w:rsidP="00E20B8F">
      <w:pPr>
        <w:jc w:val="both"/>
        <w:rPr>
          <w:rFonts w:ascii="Aptos" w:hAnsi="Aptos" w:cs="Arial"/>
          <w:szCs w:val="18"/>
        </w:rPr>
      </w:pPr>
      <w:r w:rsidRPr="0063571B">
        <w:rPr>
          <w:rFonts w:ascii="Aptos" w:hAnsi="Aptos" w:cs="Arial"/>
          <w:szCs w:val="18"/>
        </w:rPr>
        <w:t xml:space="preserve">The Adjustments to Useable Reserves Permitted by Accounting Standards is the charge applied to each service for Notional Depreciation in the </w:t>
      </w:r>
      <w:r w:rsidRPr="00D72E71">
        <w:rPr>
          <w:rFonts w:ascii="Aptos" w:hAnsi="Aptos" w:cs="Arial"/>
          <w:szCs w:val="18"/>
        </w:rPr>
        <w:t>year</w:t>
      </w:r>
      <w:r w:rsidR="00E76885" w:rsidRPr="00D72E71">
        <w:rPr>
          <w:rFonts w:ascii="Aptos" w:hAnsi="Aptos" w:cs="Arial"/>
          <w:szCs w:val="18"/>
        </w:rPr>
        <w:t xml:space="preserve"> £</w:t>
      </w:r>
      <w:r w:rsidR="00D72E71" w:rsidRPr="00D72E71">
        <w:rPr>
          <w:rFonts w:ascii="Aptos" w:hAnsi="Aptos" w:cs="Arial"/>
          <w:szCs w:val="18"/>
        </w:rPr>
        <w:t>7.537</w:t>
      </w:r>
      <w:r w:rsidR="00E76885" w:rsidRPr="00D72E71">
        <w:rPr>
          <w:rFonts w:ascii="Aptos" w:hAnsi="Aptos" w:cs="Arial"/>
          <w:szCs w:val="18"/>
        </w:rPr>
        <w:t>m (202</w:t>
      </w:r>
      <w:r w:rsidR="00D72E71" w:rsidRPr="00D72E71">
        <w:rPr>
          <w:rFonts w:ascii="Aptos" w:hAnsi="Aptos" w:cs="Arial"/>
          <w:szCs w:val="18"/>
        </w:rPr>
        <w:t xml:space="preserve">4/25 </w:t>
      </w:r>
      <w:r w:rsidR="00E76885" w:rsidRPr="00D72E71">
        <w:rPr>
          <w:rFonts w:ascii="Aptos" w:hAnsi="Aptos" w:cs="Arial"/>
          <w:szCs w:val="18"/>
        </w:rPr>
        <w:t>£14.</w:t>
      </w:r>
      <w:r w:rsidR="00D72E71" w:rsidRPr="00D72E71">
        <w:rPr>
          <w:rFonts w:ascii="Aptos" w:hAnsi="Aptos" w:cs="Arial"/>
          <w:szCs w:val="18"/>
        </w:rPr>
        <w:t>428</w:t>
      </w:r>
      <w:r w:rsidR="00E76885" w:rsidRPr="00D72E71">
        <w:rPr>
          <w:rFonts w:ascii="Aptos" w:hAnsi="Aptos" w:cs="Arial"/>
          <w:szCs w:val="18"/>
        </w:rPr>
        <w:t>m).</w:t>
      </w:r>
    </w:p>
    <w:p w14:paraId="07066DBA" w14:textId="59F3174A" w:rsidR="0078210A" w:rsidRPr="003A2349" w:rsidRDefault="0078210A" w:rsidP="00C51E3A">
      <w:pPr>
        <w:jc w:val="both"/>
        <w:rPr>
          <w:rFonts w:ascii="Aptos" w:hAnsi="Aptos" w:cs="Arial"/>
          <w:szCs w:val="18"/>
        </w:rPr>
      </w:pPr>
    </w:p>
    <w:p w14:paraId="4425B406" w14:textId="545539FB" w:rsidR="008C0B55" w:rsidRPr="003A2349" w:rsidRDefault="001D1123" w:rsidP="008C0B55">
      <w:pPr>
        <w:rPr>
          <w:rFonts w:ascii="Aptos" w:hAnsi="Aptos" w:cs="Arial"/>
          <w:b/>
          <w:bCs/>
          <w:szCs w:val="18"/>
        </w:rPr>
      </w:pPr>
      <w:r w:rsidRPr="003A2349">
        <w:rPr>
          <w:rFonts w:ascii="Aptos" w:hAnsi="Aptos" w:cs="Arial"/>
          <w:b/>
          <w:bCs/>
          <w:szCs w:val="18"/>
        </w:rPr>
        <w:t xml:space="preserve">Adjustments between the Funding and the Accounting </w:t>
      </w:r>
      <w:r w:rsidRPr="00D72E71">
        <w:rPr>
          <w:rFonts w:ascii="Aptos" w:hAnsi="Aptos" w:cs="Arial"/>
          <w:b/>
          <w:bCs/>
          <w:szCs w:val="18"/>
        </w:rPr>
        <w:t>Basis</w:t>
      </w:r>
      <w:r w:rsidR="00062935" w:rsidRPr="00D72E71">
        <w:rPr>
          <w:rFonts w:ascii="Aptos" w:hAnsi="Aptos" w:cs="Arial"/>
          <w:b/>
          <w:bCs/>
          <w:szCs w:val="18"/>
        </w:rPr>
        <w:t xml:space="preserve"> 20</w:t>
      </w:r>
      <w:r w:rsidR="00241527" w:rsidRPr="00D72E71">
        <w:rPr>
          <w:rFonts w:ascii="Aptos" w:hAnsi="Aptos" w:cs="Arial"/>
          <w:b/>
          <w:bCs/>
          <w:szCs w:val="18"/>
        </w:rPr>
        <w:t>2</w:t>
      </w:r>
      <w:r w:rsidR="00D72E71" w:rsidRPr="00D72E71">
        <w:rPr>
          <w:rFonts w:ascii="Aptos" w:hAnsi="Aptos" w:cs="Arial"/>
          <w:b/>
          <w:bCs/>
          <w:szCs w:val="18"/>
        </w:rPr>
        <w:t>4/25</w:t>
      </w:r>
    </w:p>
    <w:p w14:paraId="74FBD88D" w14:textId="767BA797" w:rsidR="00994FCE" w:rsidRPr="003A2349" w:rsidRDefault="00994FCE" w:rsidP="008C0B55">
      <w:pPr>
        <w:rPr>
          <w:rFonts w:ascii="Aptos" w:hAnsi="Aptos" w:cs="Arial"/>
          <w:b/>
          <w:bCs/>
          <w:szCs w:val="18"/>
        </w:rPr>
      </w:pPr>
    </w:p>
    <w:bookmarkStart w:id="166" w:name="_MON_1779887703"/>
    <w:bookmarkEnd w:id="166"/>
    <w:p w14:paraId="21CC2C33" w14:textId="7514AB30" w:rsidR="002D62D4" w:rsidRPr="003A2349" w:rsidRDefault="00034D5F" w:rsidP="008C0B55">
      <w:pPr>
        <w:rPr>
          <w:rFonts w:ascii="Aptos" w:hAnsi="Aptos" w:cs="Arial"/>
          <w:b/>
          <w:bCs/>
          <w:szCs w:val="18"/>
        </w:rPr>
      </w:pPr>
      <w:r w:rsidRPr="003A2349">
        <w:rPr>
          <w:rFonts w:ascii="Aptos" w:hAnsi="Aptos" w:cs="Arial"/>
          <w:b/>
          <w:bCs/>
          <w:szCs w:val="18"/>
        </w:rPr>
        <w:object w:dxaOrig="10106" w:dyaOrig="7651" w14:anchorId="69B35BCC">
          <v:shape id="_x0000_i1051" type="#_x0000_t75" style="width:7in;height:385.5pt" o:ole="">
            <v:imagedata r:id="rId138" o:title=""/>
          </v:shape>
          <o:OLEObject Type="Embed" ProgID="Excel.Sheet.12" ShapeID="_x0000_i1051" DrawAspect="Content" ObjectID="_1843896816" r:id="rId139"/>
        </w:object>
      </w:r>
    </w:p>
    <w:p w14:paraId="527A98AB" w14:textId="769A8ACF" w:rsidR="0069099D" w:rsidRPr="003A2349" w:rsidRDefault="0069099D" w:rsidP="008C0B55">
      <w:pPr>
        <w:rPr>
          <w:rFonts w:ascii="Aptos" w:hAnsi="Aptos" w:cs="Arial"/>
          <w:b/>
          <w:bCs/>
          <w:szCs w:val="18"/>
        </w:rPr>
      </w:pPr>
    </w:p>
    <w:p w14:paraId="7FB43C25" w14:textId="2EB6FCD9" w:rsidR="0069099D" w:rsidRPr="003A2349" w:rsidRDefault="0069099D" w:rsidP="008C0B55">
      <w:pPr>
        <w:rPr>
          <w:rFonts w:ascii="Aptos" w:hAnsi="Aptos" w:cs="Arial"/>
          <w:b/>
          <w:bCs/>
          <w:szCs w:val="18"/>
        </w:rPr>
      </w:pPr>
    </w:p>
    <w:p w14:paraId="2486C608" w14:textId="77777777" w:rsidR="005863FC" w:rsidRDefault="005863FC" w:rsidP="005863FC">
      <w:pPr>
        <w:rPr>
          <w:rFonts w:ascii="Aptos" w:hAnsi="Aptos" w:cs="Arial"/>
          <w:szCs w:val="18"/>
        </w:rPr>
      </w:pPr>
      <w:r>
        <w:rPr>
          <w:rFonts w:ascii="Aptos" w:hAnsi="Aptos" w:cs="Arial"/>
          <w:szCs w:val="18"/>
        </w:rPr>
        <w:t>Prior year figures for 24-25 have been restated to reflect the new service headings per the management restructure which was approved in June 2025.</w:t>
      </w:r>
    </w:p>
    <w:p w14:paraId="744217AF" w14:textId="5CF2F553" w:rsidR="0069099D" w:rsidRPr="003A2349" w:rsidRDefault="0069099D" w:rsidP="008C0B55">
      <w:pPr>
        <w:rPr>
          <w:rFonts w:ascii="Aptos" w:hAnsi="Aptos" w:cs="Arial"/>
          <w:b/>
          <w:bCs/>
          <w:szCs w:val="18"/>
        </w:rPr>
      </w:pPr>
    </w:p>
    <w:p w14:paraId="6FBA4D03" w14:textId="1C1EC42E" w:rsidR="0069099D" w:rsidRPr="003A2349" w:rsidRDefault="0069099D" w:rsidP="008C0B55">
      <w:pPr>
        <w:rPr>
          <w:rFonts w:ascii="Aptos" w:hAnsi="Aptos" w:cs="Arial"/>
          <w:b/>
          <w:bCs/>
          <w:szCs w:val="18"/>
        </w:rPr>
      </w:pPr>
    </w:p>
    <w:p w14:paraId="6358E3F0" w14:textId="7D71D802" w:rsidR="0069099D" w:rsidRPr="003A2349" w:rsidRDefault="0069099D" w:rsidP="008C0B55">
      <w:pPr>
        <w:rPr>
          <w:rFonts w:ascii="Aptos" w:hAnsi="Aptos" w:cs="Arial"/>
          <w:b/>
          <w:bCs/>
          <w:szCs w:val="18"/>
        </w:rPr>
      </w:pPr>
    </w:p>
    <w:p w14:paraId="1378C8D4" w14:textId="30884DB0" w:rsidR="0069099D" w:rsidRPr="003A2349" w:rsidRDefault="0069099D" w:rsidP="008C0B55">
      <w:pPr>
        <w:rPr>
          <w:rFonts w:ascii="Aptos" w:hAnsi="Aptos" w:cs="Arial"/>
          <w:b/>
          <w:bCs/>
          <w:szCs w:val="18"/>
        </w:rPr>
      </w:pPr>
    </w:p>
    <w:p w14:paraId="78191A59" w14:textId="585AEC97" w:rsidR="0069099D" w:rsidRPr="003A2349" w:rsidRDefault="0069099D" w:rsidP="008C0B55">
      <w:pPr>
        <w:rPr>
          <w:rFonts w:ascii="Aptos" w:hAnsi="Aptos" w:cs="Arial"/>
          <w:b/>
          <w:bCs/>
          <w:szCs w:val="18"/>
        </w:rPr>
      </w:pPr>
    </w:p>
    <w:p w14:paraId="33334335" w14:textId="0B3ECC1D" w:rsidR="0069099D" w:rsidRPr="003A2349" w:rsidRDefault="0069099D" w:rsidP="008C0B55">
      <w:pPr>
        <w:rPr>
          <w:rFonts w:ascii="Aptos" w:hAnsi="Aptos" w:cs="Arial"/>
          <w:b/>
          <w:bCs/>
          <w:szCs w:val="18"/>
        </w:rPr>
      </w:pPr>
    </w:p>
    <w:p w14:paraId="03291A27" w14:textId="2A4D4EA7" w:rsidR="0069099D" w:rsidRPr="003A2349" w:rsidRDefault="00E76885" w:rsidP="008C0B55">
      <w:pPr>
        <w:rPr>
          <w:rFonts w:ascii="Aptos" w:hAnsi="Aptos" w:cs="Arial"/>
          <w:b/>
          <w:bCs/>
          <w:szCs w:val="18"/>
        </w:rPr>
      </w:pPr>
      <w:r>
        <w:rPr>
          <w:rFonts w:ascii="Aptos" w:hAnsi="Aptos" w:cs="Arial"/>
          <w:b/>
          <w:bCs/>
          <w:szCs w:val="18"/>
        </w:rPr>
        <w:t xml:space="preserve"> </w:t>
      </w:r>
    </w:p>
    <w:p w14:paraId="7A3C7D09" w14:textId="77777777" w:rsidR="00A90890" w:rsidRPr="003A2349" w:rsidRDefault="00A90890" w:rsidP="00DD63D7">
      <w:pPr>
        <w:rPr>
          <w:rFonts w:ascii="Aptos" w:hAnsi="Aptos" w:cs="Arial"/>
          <w:b/>
          <w:bCs/>
          <w:szCs w:val="18"/>
        </w:rPr>
      </w:pPr>
    </w:p>
    <w:p w14:paraId="18476AEF" w14:textId="676C13F8" w:rsidR="00BE09F3" w:rsidRPr="00B4708D" w:rsidRDefault="007E4B8D" w:rsidP="00EA7106">
      <w:pPr>
        <w:jc w:val="right"/>
        <w:rPr>
          <w:rFonts w:ascii="Aptos" w:hAnsi="Aptos" w:cs="Arial"/>
          <w:b/>
          <w:color w:val="B117B1"/>
          <w:sz w:val="24"/>
          <w:szCs w:val="24"/>
        </w:rPr>
      </w:pPr>
      <w:r w:rsidRPr="00B4708D">
        <w:rPr>
          <w:rFonts w:ascii="Aptos" w:hAnsi="Aptos" w:cs="Arial"/>
          <w:b/>
          <w:color w:val="B117B1"/>
          <w:sz w:val="24"/>
          <w:szCs w:val="24"/>
        </w:rPr>
        <w:t xml:space="preserve">Notes to the </w:t>
      </w:r>
      <w:r w:rsidR="00ED5403" w:rsidRPr="00B4708D">
        <w:rPr>
          <w:rFonts w:ascii="Aptos" w:hAnsi="Aptos" w:cs="Arial"/>
          <w:b/>
          <w:color w:val="B117B1"/>
          <w:sz w:val="24"/>
          <w:szCs w:val="24"/>
        </w:rPr>
        <w:t>A</w:t>
      </w:r>
      <w:r w:rsidRPr="00B4708D">
        <w:rPr>
          <w:rFonts w:ascii="Aptos" w:hAnsi="Aptos" w:cs="Arial"/>
          <w:b/>
          <w:color w:val="B117B1"/>
          <w:sz w:val="24"/>
          <w:szCs w:val="24"/>
        </w:rPr>
        <w:t>ccounts (cont.)</w:t>
      </w:r>
    </w:p>
    <w:p w14:paraId="0E5F8CC0" w14:textId="77777777" w:rsidR="00BE09F3" w:rsidRPr="003A2349" w:rsidRDefault="00BE09F3" w:rsidP="00DD63D7">
      <w:pPr>
        <w:rPr>
          <w:rFonts w:ascii="Aptos" w:hAnsi="Aptos"/>
          <w:b/>
          <w:sz w:val="24"/>
          <w:szCs w:val="24"/>
        </w:rPr>
      </w:pPr>
    </w:p>
    <w:p w14:paraId="0F566074" w14:textId="16072137" w:rsidR="00DE264D" w:rsidRPr="00ED5403" w:rsidRDefault="00DE264D" w:rsidP="00DD63D7">
      <w:pPr>
        <w:rPr>
          <w:rFonts w:ascii="Aptos" w:hAnsi="Aptos"/>
          <w:b/>
          <w:sz w:val="20"/>
        </w:rPr>
      </w:pPr>
      <w:r w:rsidRPr="00ED5403">
        <w:rPr>
          <w:rFonts w:ascii="Aptos" w:hAnsi="Aptos"/>
          <w:b/>
          <w:sz w:val="20"/>
        </w:rPr>
        <w:t xml:space="preserve">Note </w:t>
      </w:r>
      <w:r w:rsidR="00473D21" w:rsidRPr="00ED5403">
        <w:rPr>
          <w:rFonts w:ascii="Aptos" w:hAnsi="Aptos"/>
          <w:b/>
          <w:sz w:val="20"/>
        </w:rPr>
        <w:t>8</w:t>
      </w:r>
      <w:r w:rsidRPr="00ED5403">
        <w:rPr>
          <w:rFonts w:ascii="Aptos" w:hAnsi="Aptos"/>
          <w:b/>
          <w:sz w:val="20"/>
        </w:rPr>
        <w:t xml:space="preserve"> Expenditure and Funding Analysis (cont</w:t>
      </w:r>
      <w:r w:rsidR="00D419EB">
        <w:rPr>
          <w:rFonts w:ascii="Aptos" w:hAnsi="Aptos"/>
          <w:b/>
          <w:sz w:val="20"/>
        </w:rPr>
        <w:t>.</w:t>
      </w:r>
      <w:r w:rsidRPr="00ED5403">
        <w:rPr>
          <w:rFonts w:ascii="Aptos" w:hAnsi="Aptos"/>
          <w:b/>
          <w:sz w:val="20"/>
        </w:rPr>
        <w:t>)</w:t>
      </w:r>
    </w:p>
    <w:p w14:paraId="7FBEFF34" w14:textId="77777777" w:rsidR="00DE264D" w:rsidRPr="003A2349" w:rsidRDefault="00DE264D" w:rsidP="00A72982">
      <w:pPr>
        <w:jc w:val="both"/>
        <w:rPr>
          <w:rFonts w:ascii="Aptos" w:hAnsi="Aptos" w:cs="Arial"/>
          <w:sz w:val="24"/>
          <w:szCs w:val="24"/>
        </w:rPr>
      </w:pPr>
    </w:p>
    <w:p w14:paraId="2A207F96" w14:textId="45754170" w:rsidR="00062935" w:rsidRPr="003A2349" w:rsidRDefault="00062935" w:rsidP="00A72982">
      <w:pPr>
        <w:jc w:val="both"/>
        <w:rPr>
          <w:rFonts w:ascii="Aptos" w:hAnsi="Aptos" w:cs="Arial"/>
          <w:b/>
          <w:bCs/>
          <w:szCs w:val="18"/>
        </w:rPr>
      </w:pPr>
      <w:r w:rsidRPr="003A2349">
        <w:rPr>
          <w:rFonts w:ascii="Aptos" w:hAnsi="Aptos" w:cs="Arial"/>
          <w:b/>
          <w:bCs/>
          <w:szCs w:val="18"/>
        </w:rPr>
        <w:t xml:space="preserve">Adjustments between the Funding and the Accounting </w:t>
      </w:r>
      <w:r w:rsidRPr="00D72E71">
        <w:rPr>
          <w:rFonts w:ascii="Aptos" w:hAnsi="Aptos" w:cs="Arial"/>
          <w:b/>
          <w:bCs/>
          <w:szCs w:val="18"/>
        </w:rPr>
        <w:t>Basis 20</w:t>
      </w:r>
      <w:r w:rsidR="00F8128F" w:rsidRPr="00D72E71">
        <w:rPr>
          <w:rFonts w:ascii="Aptos" w:hAnsi="Aptos" w:cs="Arial"/>
          <w:b/>
          <w:bCs/>
          <w:szCs w:val="18"/>
        </w:rPr>
        <w:t>2</w:t>
      </w:r>
      <w:r w:rsidR="00D72E71" w:rsidRPr="00D72E71">
        <w:rPr>
          <w:rFonts w:ascii="Aptos" w:hAnsi="Aptos" w:cs="Arial"/>
          <w:b/>
          <w:bCs/>
          <w:szCs w:val="18"/>
        </w:rPr>
        <w:t>5/26</w:t>
      </w:r>
    </w:p>
    <w:p w14:paraId="57F0B453" w14:textId="77777777" w:rsidR="00C01EC8" w:rsidRPr="003A2349" w:rsidRDefault="00C01EC8" w:rsidP="00A72982">
      <w:pPr>
        <w:jc w:val="both"/>
        <w:rPr>
          <w:rFonts w:ascii="Aptos" w:hAnsi="Aptos" w:cs="Arial"/>
          <w:b/>
          <w:bCs/>
          <w:szCs w:val="18"/>
        </w:rPr>
      </w:pPr>
    </w:p>
    <w:bookmarkStart w:id="167" w:name="_MON_1779887914"/>
    <w:bookmarkEnd w:id="167"/>
    <w:p w14:paraId="30B00172" w14:textId="3BD9D053" w:rsidR="00062935" w:rsidRPr="003A2349" w:rsidRDefault="00034D5F" w:rsidP="00A72982">
      <w:pPr>
        <w:jc w:val="both"/>
        <w:rPr>
          <w:rFonts w:ascii="Aptos" w:hAnsi="Aptos" w:cs="Arial"/>
          <w:b/>
          <w:bCs/>
          <w:szCs w:val="18"/>
        </w:rPr>
      </w:pPr>
      <w:r w:rsidRPr="003A2349">
        <w:rPr>
          <w:rFonts w:ascii="Aptos" w:hAnsi="Aptos" w:cs="Arial"/>
          <w:b/>
          <w:bCs/>
          <w:szCs w:val="18"/>
        </w:rPr>
        <w:object w:dxaOrig="10024" w:dyaOrig="6329" w14:anchorId="3CD8996B">
          <v:shape id="_x0000_i1052" type="#_x0000_t75" style="width:7in;height:315pt" o:ole="">
            <v:imagedata r:id="rId140" o:title=""/>
          </v:shape>
          <o:OLEObject Type="Embed" ProgID="Excel.Sheet.12" ShapeID="_x0000_i1052" DrawAspect="Content" ObjectID="_1843896817" r:id="rId141"/>
        </w:object>
      </w:r>
    </w:p>
    <w:p w14:paraId="2D5C6585" w14:textId="3E2B1A9F" w:rsidR="002D62D4" w:rsidRPr="003A2349" w:rsidRDefault="002D62D4" w:rsidP="00A72982">
      <w:pPr>
        <w:jc w:val="both"/>
        <w:rPr>
          <w:rFonts w:ascii="Aptos" w:hAnsi="Aptos" w:cs="Arial"/>
          <w:b/>
          <w:bCs/>
          <w:szCs w:val="18"/>
        </w:rPr>
      </w:pPr>
    </w:p>
    <w:p w14:paraId="767BF3B8" w14:textId="77777777" w:rsidR="00F4231C" w:rsidRPr="003A2349" w:rsidRDefault="00F4231C" w:rsidP="00F4231C">
      <w:pPr>
        <w:jc w:val="both"/>
        <w:rPr>
          <w:rFonts w:ascii="Aptos" w:hAnsi="Aptos" w:cs="Arial"/>
          <w:b/>
          <w:bCs/>
          <w:szCs w:val="18"/>
        </w:rPr>
      </w:pPr>
      <w:r w:rsidRPr="003A2349">
        <w:rPr>
          <w:rFonts w:ascii="Aptos" w:hAnsi="Aptos" w:cs="Arial"/>
          <w:b/>
          <w:bCs/>
          <w:szCs w:val="18"/>
        </w:rPr>
        <w:t>a) Adjustments for Capital Purposes</w:t>
      </w:r>
    </w:p>
    <w:p w14:paraId="0C41C764" w14:textId="77777777" w:rsidR="00F4231C" w:rsidRPr="003A2349" w:rsidRDefault="00F4231C" w:rsidP="00F4231C">
      <w:pPr>
        <w:jc w:val="both"/>
        <w:rPr>
          <w:rFonts w:ascii="Aptos" w:hAnsi="Aptos" w:cs="Arial"/>
          <w:szCs w:val="18"/>
        </w:rPr>
      </w:pPr>
    </w:p>
    <w:p w14:paraId="528B1062" w14:textId="397A4DDB" w:rsidR="00F4231C" w:rsidRPr="003A2349" w:rsidRDefault="00F4231C" w:rsidP="00F4231C">
      <w:pPr>
        <w:jc w:val="both"/>
        <w:rPr>
          <w:rFonts w:ascii="Aptos" w:hAnsi="Aptos" w:cs="Arial"/>
          <w:szCs w:val="18"/>
        </w:rPr>
      </w:pPr>
      <w:r w:rsidRPr="003A2349">
        <w:rPr>
          <w:rFonts w:ascii="Aptos" w:hAnsi="Aptos" w:cs="Arial"/>
          <w:szCs w:val="18"/>
        </w:rPr>
        <w:t xml:space="preserve">This column adds </w:t>
      </w:r>
      <w:r w:rsidR="00903F46" w:rsidRPr="003A2349">
        <w:rPr>
          <w:rFonts w:ascii="Aptos" w:hAnsi="Aptos" w:cs="Arial"/>
          <w:szCs w:val="18"/>
        </w:rPr>
        <w:t>back</w:t>
      </w:r>
      <w:r w:rsidRPr="003A2349">
        <w:rPr>
          <w:rFonts w:ascii="Aptos" w:hAnsi="Aptos" w:cs="Arial"/>
          <w:szCs w:val="18"/>
        </w:rPr>
        <w:t xml:space="preserve"> depreciation and impairment and revaluation gains and losses in the services line.</w:t>
      </w:r>
    </w:p>
    <w:p w14:paraId="3C005D43" w14:textId="77777777" w:rsidR="00F4231C" w:rsidRPr="003A2349" w:rsidRDefault="00F4231C" w:rsidP="00F4231C">
      <w:pPr>
        <w:jc w:val="both"/>
        <w:rPr>
          <w:rFonts w:ascii="Aptos" w:hAnsi="Aptos" w:cs="Arial"/>
          <w:szCs w:val="18"/>
        </w:rPr>
      </w:pPr>
    </w:p>
    <w:p w14:paraId="7506AF20" w14:textId="77777777" w:rsidR="00F4231C" w:rsidRPr="003A2349" w:rsidRDefault="00F4231C" w:rsidP="00F4231C">
      <w:pPr>
        <w:jc w:val="both"/>
        <w:rPr>
          <w:rFonts w:ascii="Aptos" w:hAnsi="Aptos" w:cs="Arial"/>
          <w:szCs w:val="18"/>
        </w:rPr>
      </w:pPr>
      <w:r w:rsidRPr="003A2349">
        <w:rPr>
          <w:rFonts w:ascii="Aptos" w:hAnsi="Aptos" w:cs="Arial"/>
          <w:szCs w:val="18"/>
        </w:rPr>
        <w:t>Adjustments to Other Income and Expenditure reflect:</w:t>
      </w:r>
    </w:p>
    <w:p w14:paraId="1C794C06" w14:textId="77777777" w:rsidR="00F4231C" w:rsidRPr="003A2349" w:rsidRDefault="00F4231C" w:rsidP="00F4231C">
      <w:pPr>
        <w:jc w:val="both"/>
        <w:rPr>
          <w:rFonts w:ascii="Aptos" w:hAnsi="Aptos" w:cs="Arial"/>
          <w:szCs w:val="18"/>
        </w:rPr>
      </w:pPr>
    </w:p>
    <w:p w14:paraId="74663D25" w14:textId="4229A794" w:rsidR="00F4231C" w:rsidRPr="003A2349" w:rsidRDefault="00F4231C" w:rsidP="00F4231C">
      <w:pPr>
        <w:jc w:val="both"/>
        <w:rPr>
          <w:rFonts w:ascii="Aptos" w:hAnsi="Aptos" w:cs="Arial"/>
          <w:szCs w:val="18"/>
        </w:rPr>
      </w:pPr>
      <w:r w:rsidRPr="003A2349">
        <w:rPr>
          <w:rFonts w:ascii="Aptos" w:hAnsi="Aptos" w:cs="Arial"/>
          <w:b/>
          <w:bCs/>
          <w:szCs w:val="18"/>
        </w:rPr>
        <w:t>Other Operating Expenditure</w:t>
      </w:r>
      <w:r w:rsidRPr="003A2349">
        <w:rPr>
          <w:rFonts w:ascii="Aptos" w:hAnsi="Aptos" w:cs="Arial"/>
          <w:szCs w:val="18"/>
        </w:rPr>
        <w:t xml:space="preserve"> - capital disposals with a transfer of income on disposal of assets and the amounts written off for those assets and the movement on revaluation of held for sale</w:t>
      </w:r>
      <w:r w:rsidR="002F54E8" w:rsidRPr="003A2349">
        <w:rPr>
          <w:rFonts w:ascii="Aptos" w:hAnsi="Aptos" w:cs="Arial"/>
          <w:szCs w:val="18"/>
        </w:rPr>
        <w:t xml:space="preserve"> financial</w:t>
      </w:r>
      <w:r w:rsidRPr="003A2349">
        <w:rPr>
          <w:rFonts w:ascii="Aptos" w:hAnsi="Aptos" w:cs="Arial"/>
          <w:szCs w:val="18"/>
        </w:rPr>
        <w:t xml:space="preserve"> assets.</w:t>
      </w:r>
    </w:p>
    <w:p w14:paraId="1144B2C6" w14:textId="77777777" w:rsidR="00F4231C" w:rsidRPr="003A2349" w:rsidRDefault="00F4231C" w:rsidP="00F4231C">
      <w:pPr>
        <w:jc w:val="both"/>
        <w:rPr>
          <w:rFonts w:ascii="Aptos" w:hAnsi="Aptos" w:cs="Arial"/>
          <w:szCs w:val="18"/>
        </w:rPr>
      </w:pPr>
    </w:p>
    <w:p w14:paraId="138B1300" w14:textId="77777777" w:rsidR="00F4231C" w:rsidRPr="003A2349" w:rsidRDefault="00F4231C" w:rsidP="00F4231C">
      <w:pPr>
        <w:jc w:val="both"/>
        <w:rPr>
          <w:rFonts w:ascii="Aptos" w:hAnsi="Aptos" w:cs="Arial"/>
          <w:szCs w:val="18"/>
        </w:rPr>
      </w:pPr>
      <w:r w:rsidRPr="003A2349">
        <w:rPr>
          <w:rFonts w:ascii="Aptos" w:hAnsi="Aptos" w:cs="Arial"/>
          <w:b/>
          <w:bCs/>
          <w:szCs w:val="18"/>
        </w:rPr>
        <w:t>Financing and Investment Income and Expenditure</w:t>
      </w:r>
      <w:r w:rsidRPr="003A2349">
        <w:rPr>
          <w:rFonts w:ascii="Aptos" w:hAnsi="Aptos" w:cs="Arial"/>
          <w:szCs w:val="18"/>
        </w:rPr>
        <w:t xml:space="preserve"> - the removal of statutory charges for capital financing, i.e. loans pool principal charges are deducted from Other Income and Expenditure. These amounts are not chargeable under generally accepted accounting practice.</w:t>
      </w:r>
    </w:p>
    <w:p w14:paraId="59649BE6" w14:textId="77777777" w:rsidR="00F4231C" w:rsidRPr="003A2349" w:rsidRDefault="00F4231C" w:rsidP="00F4231C">
      <w:pPr>
        <w:jc w:val="both"/>
        <w:rPr>
          <w:rFonts w:ascii="Aptos" w:hAnsi="Aptos" w:cs="Arial"/>
          <w:sz w:val="24"/>
          <w:szCs w:val="24"/>
        </w:rPr>
      </w:pPr>
    </w:p>
    <w:p w14:paraId="03BDA98A" w14:textId="77777777" w:rsidR="00F4231C" w:rsidRPr="003A2349" w:rsidRDefault="00F4231C" w:rsidP="00F4231C">
      <w:pPr>
        <w:jc w:val="both"/>
        <w:rPr>
          <w:rFonts w:ascii="Aptos" w:hAnsi="Aptos" w:cs="Arial"/>
          <w:szCs w:val="18"/>
        </w:rPr>
      </w:pPr>
      <w:r w:rsidRPr="003A2349">
        <w:rPr>
          <w:rFonts w:ascii="Aptos" w:hAnsi="Aptos" w:cs="Arial"/>
          <w:b/>
          <w:bCs/>
          <w:szCs w:val="18"/>
        </w:rPr>
        <w:t>Taxation and Non-Specific Grant Income</w:t>
      </w:r>
      <w:r w:rsidRPr="003A2349">
        <w:rPr>
          <w:rFonts w:ascii="Aptos" w:hAnsi="Aptos" w:cs="Arial"/>
          <w:szCs w:val="18"/>
        </w:rPr>
        <w:t xml:space="preserve"> - capital grants adjustments whereby income is credited with capital grants receivable in the year without conditions or for which conditions were satisfied in the year.</w:t>
      </w:r>
    </w:p>
    <w:p w14:paraId="3D0AB28A" w14:textId="77777777" w:rsidR="007C2A98" w:rsidRPr="003A2349" w:rsidRDefault="007C2A98" w:rsidP="00F4231C">
      <w:pPr>
        <w:jc w:val="both"/>
        <w:rPr>
          <w:rFonts w:ascii="Aptos" w:hAnsi="Aptos" w:cs="Arial"/>
          <w:szCs w:val="18"/>
        </w:rPr>
      </w:pPr>
    </w:p>
    <w:p w14:paraId="110071B8" w14:textId="77777777" w:rsidR="007C2A98" w:rsidRPr="003A2349" w:rsidRDefault="007C2A98" w:rsidP="00F4231C">
      <w:pPr>
        <w:jc w:val="both"/>
        <w:rPr>
          <w:rFonts w:ascii="Aptos" w:hAnsi="Aptos" w:cs="Arial"/>
          <w:szCs w:val="18"/>
        </w:rPr>
      </w:pPr>
    </w:p>
    <w:p w14:paraId="6D95A00D" w14:textId="77777777" w:rsidR="007C2A98" w:rsidRPr="003A2349" w:rsidRDefault="007C2A98" w:rsidP="007C2A98">
      <w:pPr>
        <w:rPr>
          <w:rFonts w:ascii="Aptos" w:hAnsi="Aptos"/>
          <w:b/>
          <w:sz w:val="24"/>
          <w:szCs w:val="24"/>
        </w:rPr>
      </w:pPr>
      <w:r w:rsidRPr="003A2349">
        <w:rPr>
          <w:rFonts w:ascii="Aptos" w:hAnsi="Aptos" w:cs="Arial"/>
          <w:b/>
          <w:bCs/>
          <w:szCs w:val="18"/>
        </w:rPr>
        <w:t>b) Net Change for the Pensions Adjustments</w:t>
      </w:r>
    </w:p>
    <w:p w14:paraId="202A10FB" w14:textId="77777777" w:rsidR="007C2A98" w:rsidRPr="003A2349" w:rsidRDefault="007C2A98" w:rsidP="007C2A98">
      <w:pPr>
        <w:jc w:val="both"/>
        <w:rPr>
          <w:rFonts w:ascii="Aptos" w:hAnsi="Aptos" w:cs="Arial"/>
          <w:szCs w:val="18"/>
        </w:rPr>
      </w:pPr>
    </w:p>
    <w:p w14:paraId="08DA3A23" w14:textId="77777777" w:rsidR="007C2A98" w:rsidRPr="003A2349" w:rsidRDefault="007C2A98" w:rsidP="007C2A98">
      <w:pPr>
        <w:jc w:val="both"/>
        <w:rPr>
          <w:rFonts w:ascii="Aptos" w:hAnsi="Aptos" w:cs="Arial"/>
          <w:szCs w:val="18"/>
        </w:rPr>
      </w:pPr>
      <w:r w:rsidRPr="003A2349">
        <w:rPr>
          <w:rFonts w:ascii="Aptos" w:hAnsi="Aptos" w:cs="Arial"/>
          <w:szCs w:val="18"/>
        </w:rPr>
        <w:t>This column reflects the removal of pension contributions and the addition of IAS 19 Employee Benefits pension related income and expenditure.</w:t>
      </w:r>
    </w:p>
    <w:p w14:paraId="36F51919" w14:textId="77777777" w:rsidR="007C2A98" w:rsidRPr="003A2349" w:rsidRDefault="007C2A98" w:rsidP="007C2A98">
      <w:pPr>
        <w:jc w:val="both"/>
        <w:rPr>
          <w:rFonts w:ascii="Aptos" w:hAnsi="Aptos" w:cs="Arial"/>
          <w:szCs w:val="18"/>
        </w:rPr>
      </w:pPr>
    </w:p>
    <w:p w14:paraId="73D09963" w14:textId="77777777" w:rsidR="007C2A98" w:rsidRPr="003A2349" w:rsidRDefault="007C2A98" w:rsidP="007C2A98">
      <w:pPr>
        <w:jc w:val="both"/>
        <w:rPr>
          <w:rFonts w:ascii="Aptos" w:hAnsi="Aptos" w:cs="Arial"/>
          <w:szCs w:val="18"/>
        </w:rPr>
      </w:pPr>
      <w:r w:rsidRPr="003A2349">
        <w:rPr>
          <w:rFonts w:ascii="Aptos" w:hAnsi="Aptos" w:cs="Arial"/>
          <w:szCs w:val="18"/>
        </w:rPr>
        <w:t xml:space="preserve">For </w:t>
      </w:r>
      <w:r w:rsidRPr="003A2349">
        <w:rPr>
          <w:rFonts w:ascii="Aptos" w:hAnsi="Aptos" w:cs="Arial"/>
          <w:b/>
          <w:bCs/>
          <w:szCs w:val="18"/>
        </w:rPr>
        <w:t>Services</w:t>
      </w:r>
      <w:r w:rsidRPr="003A2349">
        <w:rPr>
          <w:rFonts w:ascii="Aptos" w:hAnsi="Aptos" w:cs="Arial"/>
          <w:szCs w:val="18"/>
        </w:rPr>
        <w:t xml:space="preserve"> this reflects the removal of the employer pension contributions made by the Council as allowed by statute and the replacement with current service costs and past service costs.</w:t>
      </w:r>
    </w:p>
    <w:p w14:paraId="24996BD8" w14:textId="77777777" w:rsidR="007C2A98" w:rsidRDefault="007C2A98" w:rsidP="007C2A98">
      <w:pPr>
        <w:jc w:val="both"/>
        <w:rPr>
          <w:rFonts w:ascii="Aptos" w:hAnsi="Aptos" w:cs="Arial"/>
          <w:szCs w:val="18"/>
        </w:rPr>
      </w:pPr>
    </w:p>
    <w:p w14:paraId="5AEF124F" w14:textId="77777777" w:rsidR="006E2E64" w:rsidRPr="003A2349" w:rsidRDefault="006E2E64" w:rsidP="007C2A98">
      <w:pPr>
        <w:jc w:val="both"/>
        <w:rPr>
          <w:rFonts w:ascii="Aptos" w:hAnsi="Aptos" w:cs="Arial"/>
          <w:szCs w:val="18"/>
        </w:rPr>
      </w:pPr>
    </w:p>
    <w:p w14:paraId="6ED0E3CD" w14:textId="77777777" w:rsidR="007E4B8D" w:rsidRDefault="007E4B8D" w:rsidP="00D846D1">
      <w:pPr>
        <w:jc w:val="right"/>
        <w:rPr>
          <w:rFonts w:ascii="Aptos" w:eastAsia="Calibri" w:hAnsi="Aptos"/>
          <w:b/>
          <w:color w:val="7030A0"/>
          <w:sz w:val="24"/>
          <w:szCs w:val="24"/>
          <w:lang w:eastAsia="en-US"/>
        </w:rPr>
      </w:pPr>
    </w:p>
    <w:p w14:paraId="410210EE" w14:textId="0BF80802"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ED5403" w:rsidRPr="00B4708D">
        <w:rPr>
          <w:rFonts w:ascii="Aptos" w:hAnsi="Aptos" w:cs="Arial"/>
          <w:b/>
          <w:color w:val="B117B1"/>
          <w:sz w:val="24"/>
          <w:szCs w:val="24"/>
        </w:rPr>
        <w:t>A</w:t>
      </w:r>
      <w:r w:rsidRPr="00B4708D">
        <w:rPr>
          <w:rFonts w:ascii="Aptos" w:hAnsi="Aptos" w:cs="Arial"/>
          <w:b/>
          <w:color w:val="B117B1"/>
          <w:sz w:val="24"/>
          <w:szCs w:val="24"/>
        </w:rPr>
        <w:t>ccounts (cont.)</w:t>
      </w:r>
    </w:p>
    <w:p w14:paraId="523ED07E" w14:textId="77777777" w:rsidR="006425BD" w:rsidRDefault="006425BD" w:rsidP="006425BD">
      <w:pPr>
        <w:rPr>
          <w:rFonts w:ascii="Aptos" w:hAnsi="Aptos"/>
          <w:b/>
          <w:sz w:val="24"/>
          <w:szCs w:val="24"/>
        </w:rPr>
      </w:pPr>
    </w:p>
    <w:p w14:paraId="02A76BB4" w14:textId="3E3EB01A" w:rsidR="006425BD" w:rsidRPr="00447CE3" w:rsidRDefault="006425BD" w:rsidP="006425BD">
      <w:pPr>
        <w:rPr>
          <w:rFonts w:ascii="Aptos" w:hAnsi="Aptos"/>
          <w:b/>
          <w:sz w:val="20"/>
        </w:rPr>
      </w:pPr>
      <w:r w:rsidRPr="00447CE3">
        <w:rPr>
          <w:rFonts w:ascii="Aptos" w:hAnsi="Aptos"/>
          <w:b/>
          <w:sz w:val="20"/>
        </w:rPr>
        <w:t>Note 8 Expenditure and Funding Analysis (cont</w:t>
      </w:r>
      <w:r w:rsidR="00D419EB">
        <w:rPr>
          <w:rFonts w:ascii="Aptos" w:hAnsi="Aptos"/>
          <w:b/>
          <w:sz w:val="20"/>
        </w:rPr>
        <w:t>.</w:t>
      </w:r>
      <w:r w:rsidRPr="00447CE3">
        <w:rPr>
          <w:rFonts w:ascii="Aptos" w:hAnsi="Aptos"/>
          <w:b/>
          <w:sz w:val="20"/>
        </w:rPr>
        <w:t>)</w:t>
      </w:r>
    </w:p>
    <w:p w14:paraId="6BD9192B" w14:textId="77777777" w:rsidR="006425BD" w:rsidRDefault="006425BD" w:rsidP="007C2A98">
      <w:pPr>
        <w:jc w:val="both"/>
        <w:rPr>
          <w:rFonts w:ascii="Aptos" w:hAnsi="Aptos" w:cs="Arial"/>
          <w:szCs w:val="18"/>
        </w:rPr>
      </w:pPr>
    </w:p>
    <w:p w14:paraId="2CCB0121" w14:textId="1E66E12C" w:rsidR="007C2A98" w:rsidRPr="003A2349" w:rsidRDefault="007C2A98" w:rsidP="007C2A98">
      <w:pPr>
        <w:jc w:val="both"/>
        <w:rPr>
          <w:rFonts w:ascii="Aptos" w:hAnsi="Aptos" w:cs="Arial"/>
          <w:szCs w:val="18"/>
        </w:rPr>
      </w:pPr>
      <w:r w:rsidRPr="003A2349">
        <w:rPr>
          <w:rFonts w:ascii="Aptos" w:hAnsi="Aptos" w:cs="Arial"/>
          <w:szCs w:val="18"/>
        </w:rPr>
        <w:t xml:space="preserve">For </w:t>
      </w:r>
      <w:r w:rsidRPr="003A2349">
        <w:rPr>
          <w:rFonts w:ascii="Aptos" w:hAnsi="Aptos" w:cs="Arial"/>
          <w:b/>
          <w:bCs/>
          <w:szCs w:val="18"/>
        </w:rPr>
        <w:t>Financing and Investment Income and Expenditure</w:t>
      </w:r>
      <w:r w:rsidRPr="003A2349">
        <w:rPr>
          <w:rFonts w:ascii="Aptos" w:hAnsi="Aptos" w:cs="Arial"/>
          <w:szCs w:val="18"/>
        </w:rPr>
        <w:t xml:space="preserve"> the net interest on the defined benefit liability is charged to the Comprehensive Income and Expenditure Statement.</w:t>
      </w:r>
    </w:p>
    <w:p w14:paraId="76128055" w14:textId="77777777" w:rsidR="00DE264D" w:rsidRPr="003A2349" w:rsidRDefault="00DE264D" w:rsidP="00A72982">
      <w:pPr>
        <w:jc w:val="both"/>
        <w:rPr>
          <w:rFonts w:ascii="Aptos" w:hAnsi="Aptos" w:cs="Arial"/>
          <w:szCs w:val="18"/>
        </w:rPr>
      </w:pPr>
    </w:p>
    <w:p w14:paraId="3ED23E95" w14:textId="77777777" w:rsidR="00DE264D" w:rsidRPr="003A2349" w:rsidRDefault="00DE264D" w:rsidP="00A72982">
      <w:pPr>
        <w:jc w:val="both"/>
        <w:rPr>
          <w:rFonts w:ascii="Aptos" w:hAnsi="Aptos" w:cs="Arial"/>
          <w:b/>
          <w:bCs/>
          <w:szCs w:val="18"/>
        </w:rPr>
      </w:pPr>
      <w:r w:rsidRPr="003A2349">
        <w:rPr>
          <w:rFonts w:ascii="Aptos" w:hAnsi="Aptos" w:cs="Arial"/>
          <w:b/>
          <w:bCs/>
          <w:szCs w:val="18"/>
        </w:rPr>
        <w:t>c) Other Differences</w:t>
      </w:r>
    </w:p>
    <w:p w14:paraId="22B79DCB" w14:textId="77777777" w:rsidR="00DE264D" w:rsidRPr="003A2349" w:rsidRDefault="00DE264D" w:rsidP="00A72982">
      <w:pPr>
        <w:jc w:val="both"/>
        <w:rPr>
          <w:rFonts w:ascii="Aptos" w:hAnsi="Aptos" w:cs="Arial"/>
          <w:szCs w:val="18"/>
        </w:rPr>
      </w:pPr>
    </w:p>
    <w:p w14:paraId="792D290B" w14:textId="77777777" w:rsidR="00DE264D" w:rsidRPr="003A2349" w:rsidRDefault="00DE264D" w:rsidP="00A72982">
      <w:pPr>
        <w:jc w:val="both"/>
        <w:rPr>
          <w:rFonts w:ascii="Aptos" w:hAnsi="Aptos" w:cs="Arial"/>
          <w:szCs w:val="18"/>
        </w:rPr>
      </w:pPr>
      <w:r w:rsidRPr="003A2349">
        <w:rPr>
          <w:rFonts w:ascii="Aptos" w:hAnsi="Aptos" w:cs="Arial"/>
          <w:szCs w:val="18"/>
        </w:rPr>
        <w:t>This column adjusts for differences between the amounts debited/credited to the Comprehensive Income and Expenditure Statement and amounts payable/receivable recognised under statute.</w:t>
      </w:r>
    </w:p>
    <w:p w14:paraId="548C82F5" w14:textId="77777777" w:rsidR="00DE264D" w:rsidRPr="003A2349" w:rsidRDefault="00DE264D" w:rsidP="00A72982">
      <w:pPr>
        <w:jc w:val="both"/>
        <w:rPr>
          <w:rFonts w:ascii="Aptos" w:hAnsi="Aptos" w:cs="Arial"/>
          <w:szCs w:val="18"/>
        </w:rPr>
      </w:pPr>
    </w:p>
    <w:p w14:paraId="2D88C380" w14:textId="3CC2B11A" w:rsidR="00DE264D" w:rsidRPr="003A2349" w:rsidRDefault="00DE264D" w:rsidP="00A72982">
      <w:pPr>
        <w:jc w:val="both"/>
        <w:rPr>
          <w:rFonts w:ascii="Aptos" w:hAnsi="Aptos" w:cs="Arial"/>
          <w:szCs w:val="18"/>
        </w:rPr>
      </w:pPr>
      <w:r w:rsidRPr="003A2349">
        <w:rPr>
          <w:rFonts w:ascii="Aptos" w:hAnsi="Aptos" w:cs="Arial"/>
          <w:szCs w:val="18"/>
        </w:rPr>
        <w:t xml:space="preserve">For </w:t>
      </w:r>
      <w:r w:rsidRPr="003A2349">
        <w:rPr>
          <w:rFonts w:ascii="Aptos" w:hAnsi="Aptos" w:cs="Arial"/>
          <w:b/>
          <w:bCs/>
          <w:szCs w:val="18"/>
        </w:rPr>
        <w:t>Services</w:t>
      </w:r>
      <w:r w:rsidRPr="003A2349">
        <w:rPr>
          <w:rFonts w:ascii="Aptos" w:hAnsi="Aptos" w:cs="Arial"/>
          <w:szCs w:val="18"/>
        </w:rPr>
        <w:t xml:space="preserve"> this reconciles the impact of accruals for accumulating compensated absences, e.g. holiday pay as required by</w:t>
      </w:r>
      <w:r w:rsidR="00F43A74" w:rsidRPr="003A2349">
        <w:rPr>
          <w:rFonts w:ascii="Aptos" w:hAnsi="Aptos" w:cs="Arial"/>
          <w:szCs w:val="18"/>
        </w:rPr>
        <w:t xml:space="preserve"> </w:t>
      </w:r>
      <w:r w:rsidRPr="003A2349">
        <w:rPr>
          <w:rFonts w:ascii="Aptos" w:hAnsi="Aptos" w:cs="Arial"/>
          <w:szCs w:val="18"/>
        </w:rPr>
        <w:t xml:space="preserve">IAS 19 Employee Benefits, to the salaries </w:t>
      </w:r>
      <w:proofErr w:type="gramStart"/>
      <w:r w:rsidRPr="003A2349">
        <w:rPr>
          <w:rFonts w:ascii="Aptos" w:hAnsi="Aptos" w:cs="Arial"/>
          <w:szCs w:val="18"/>
        </w:rPr>
        <w:t>actually payable</w:t>
      </w:r>
      <w:proofErr w:type="gramEnd"/>
      <w:r w:rsidRPr="003A2349">
        <w:rPr>
          <w:rFonts w:ascii="Aptos" w:hAnsi="Aptos" w:cs="Arial"/>
          <w:szCs w:val="18"/>
        </w:rPr>
        <w:t xml:space="preserve"> in the financial </w:t>
      </w:r>
      <w:r w:rsidR="002E736D" w:rsidRPr="003A2349">
        <w:rPr>
          <w:rFonts w:ascii="Aptos" w:hAnsi="Aptos" w:cs="Arial"/>
          <w:szCs w:val="18"/>
        </w:rPr>
        <w:t xml:space="preserve">year in accordance with </w:t>
      </w:r>
      <w:r w:rsidR="002E736D" w:rsidRPr="00D72E71">
        <w:rPr>
          <w:rFonts w:ascii="Aptos" w:hAnsi="Aptos" w:cs="Arial"/>
          <w:szCs w:val="18"/>
        </w:rPr>
        <w:t>statute (£</w:t>
      </w:r>
      <w:r w:rsidR="00D72E71" w:rsidRPr="00D72E71">
        <w:rPr>
          <w:rFonts w:ascii="Aptos" w:hAnsi="Aptos" w:cs="Arial"/>
          <w:szCs w:val="18"/>
        </w:rPr>
        <w:t>1.332</w:t>
      </w:r>
      <w:r w:rsidR="00F43494" w:rsidRPr="00D72E71">
        <w:rPr>
          <w:rFonts w:ascii="Aptos" w:hAnsi="Aptos" w:cs="Arial"/>
          <w:szCs w:val="18"/>
        </w:rPr>
        <w:t>m</w:t>
      </w:r>
      <w:r w:rsidR="002E736D" w:rsidRPr="00D72E71">
        <w:rPr>
          <w:rFonts w:ascii="Aptos" w:hAnsi="Aptos" w:cs="Arial"/>
          <w:szCs w:val="18"/>
        </w:rPr>
        <w:t>)</w:t>
      </w:r>
    </w:p>
    <w:p w14:paraId="72C0DED0" w14:textId="77777777" w:rsidR="00DE264D" w:rsidRPr="003A2349" w:rsidRDefault="00DE264D" w:rsidP="00A72982">
      <w:pPr>
        <w:jc w:val="both"/>
        <w:rPr>
          <w:rFonts w:ascii="Aptos" w:hAnsi="Aptos" w:cs="Arial"/>
          <w:szCs w:val="18"/>
        </w:rPr>
      </w:pPr>
    </w:p>
    <w:p w14:paraId="6C30BF2E" w14:textId="50830D23" w:rsidR="005E7A0A" w:rsidRPr="003A2349" w:rsidRDefault="00DE264D" w:rsidP="002D08D9">
      <w:pPr>
        <w:jc w:val="both"/>
        <w:rPr>
          <w:rFonts w:ascii="Aptos" w:hAnsi="Aptos" w:cs="Arial"/>
          <w:szCs w:val="18"/>
        </w:rPr>
      </w:pPr>
      <w:r w:rsidRPr="003A2349">
        <w:rPr>
          <w:rFonts w:ascii="Aptos" w:hAnsi="Aptos" w:cs="Arial"/>
          <w:szCs w:val="18"/>
        </w:rPr>
        <w:t xml:space="preserve">For </w:t>
      </w:r>
      <w:r w:rsidRPr="003A2349">
        <w:rPr>
          <w:rFonts w:ascii="Aptos" w:hAnsi="Aptos" w:cs="Arial"/>
          <w:b/>
          <w:bCs/>
          <w:szCs w:val="18"/>
        </w:rPr>
        <w:t xml:space="preserve">Financing and </w:t>
      </w:r>
      <w:r w:rsidRPr="00D72E71">
        <w:rPr>
          <w:rFonts w:ascii="Aptos" w:hAnsi="Aptos" w:cs="Arial"/>
          <w:b/>
          <w:bCs/>
          <w:szCs w:val="18"/>
        </w:rPr>
        <w:t>Investment Income and Expenditure</w:t>
      </w:r>
      <w:r w:rsidRPr="00D72E71">
        <w:rPr>
          <w:rFonts w:ascii="Aptos" w:hAnsi="Aptos" w:cs="Arial"/>
          <w:szCs w:val="18"/>
        </w:rPr>
        <w:t xml:space="preserve"> the entry recognises adjustments to the General Fund for the timing differe</w:t>
      </w:r>
      <w:r w:rsidR="002E736D" w:rsidRPr="00D72E71">
        <w:rPr>
          <w:rFonts w:ascii="Aptos" w:hAnsi="Aptos" w:cs="Arial"/>
          <w:szCs w:val="18"/>
        </w:rPr>
        <w:t>nces for premiums and discounts (</w:t>
      </w:r>
      <w:r w:rsidR="00447CE3" w:rsidRPr="00D72E71">
        <w:rPr>
          <w:rFonts w:ascii="Aptos" w:hAnsi="Aptos" w:cs="Arial"/>
          <w:szCs w:val="18"/>
        </w:rPr>
        <w:t>-</w:t>
      </w:r>
      <w:r w:rsidR="002E736D" w:rsidRPr="00D72E71">
        <w:rPr>
          <w:rFonts w:ascii="Aptos" w:hAnsi="Aptos" w:cs="Arial"/>
          <w:szCs w:val="18"/>
        </w:rPr>
        <w:t>£</w:t>
      </w:r>
      <w:r w:rsidR="00447CE3" w:rsidRPr="00D72E71">
        <w:rPr>
          <w:rFonts w:ascii="Aptos" w:hAnsi="Aptos" w:cs="Arial"/>
          <w:szCs w:val="18"/>
        </w:rPr>
        <w:t>0.3</w:t>
      </w:r>
      <w:r w:rsidR="00D72E71" w:rsidRPr="00D72E71">
        <w:rPr>
          <w:rFonts w:ascii="Aptos" w:hAnsi="Aptos" w:cs="Arial"/>
          <w:szCs w:val="18"/>
        </w:rPr>
        <w:t>08</w:t>
      </w:r>
      <w:r w:rsidR="00F43494" w:rsidRPr="00D72E71">
        <w:rPr>
          <w:rFonts w:ascii="Aptos" w:hAnsi="Aptos" w:cs="Arial"/>
          <w:szCs w:val="18"/>
        </w:rPr>
        <w:t>m</w:t>
      </w:r>
      <w:r w:rsidR="002E736D" w:rsidRPr="00D72E71">
        <w:rPr>
          <w:rFonts w:ascii="Aptos" w:hAnsi="Aptos" w:cs="Arial"/>
          <w:szCs w:val="18"/>
        </w:rPr>
        <w:t>)</w:t>
      </w:r>
    </w:p>
    <w:p w14:paraId="6DE6C600" w14:textId="3A372A13" w:rsidR="00CD4AC4" w:rsidRPr="003A2349" w:rsidRDefault="00CD4AC4" w:rsidP="008014AF">
      <w:pPr>
        <w:rPr>
          <w:rFonts w:ascii="Aptos" w:hAnsi="Aptos" w:cs="Arial"/>
          <w:szCs w:val="18"/>
        </w:rPr>
      </w:pPr>
    </w:p>
    <w:p w14:paraId="4DE3E0E2" w14:textId="2DCAD1F0" w:rsidR="00CD4AC4" w:rsidRPr="003A2349" w:rsidRDefault="00CD4AC4" w:rsidP="008014AF">
      <w:pPr>
        <w:rPr>
          <w:rFonts w:ascii="Aptos" w:hAnsi="Aptos" w:cs="Arial"/>
          <w:b/>
          <w:szCs w:val="18"/>
        </w:rPr>
      </w:pPr>
      <w:r w:rsidRPr="003A2349">
        <w:rPr>
          <w:rFonts w:ascii="Aptos" w:hAnsi="Aptos" w:cs="Arial"/>
          <w:b/>
          <w:szCs w:val="18"/>
        </w:rPr>
        <w:t>d) Elimination of Internal Recharges</w:t>
      </w:r>
    </w:p>
    <w:p w14:paraId="77C7245C" w14:textId="77777777" w:rsidR="00CD4AC4" w:rsidRPr="003A2349" w:rsidRDefault="00CD4AC4" w:rsidP="008014AF">
      <w:pPr>
        <w:rPr>
          <w:rFonts w:ascii="Aptos" w:hAnsi="Aptos" w:cs="Arial"/>
          <w:b/>
          <w:szCs w:val="18"/>
        </w:rPr>
      </w:pPr>
    </w:p>
    <w:p w14:paraId="10A8F386" w14:textId="77777777" w:rsidR="00CD4AC4" w:rsidRDefault="00CD4AC4" w:rsidP="002D08D9">
      <w:pPr>
        <w:jc w:val="both"/>
        <w:rPr>
          <w:rFonts w:ascii="Aptos" w:hAnsi="Aptos" w:cs="Arial"/>
          <w:szCs w:val="18"/>
        </w:rPr>
      </w:pPr>
      <w:r w:rsidRPr="003A2349">
        <w:rPr>
          <w:rFonts w:ascii="Aptos" w:hAnsi="Aptos" w:cs="Arial"/>
          <w:szCs w:val="18"/>
        </w:rPr>
        <w:t xml:space="preserve">The Code requirements prohibit the inclusion of income and expenditure on a trading basis between segments in the Comprehensive Income and Expenditure Statement (CIES). </w:t>
      </w:r>
      <w:proofErr w:type="gramStart"/>
      <w:r w:rsidRPr="003A2349">
        <w:rPr>
          <w:rFonts w:ascii="Aptos" w:hAnsi="Aptos" w:cs="Arial"/>
          <w:szCs w:val="18"/>
        </w:rPr>
        <w:t>As a consequence</w:t>
      </w:r>
      <w:proofErr w:type="gramEnd"/>
      <w:r w:rsidRPr="003A2349">
        <w:rPr>
          <w:rFonts w:ascii="Aptos" w:hAnsi="Aptos" w:cs="Arial"/>
          <w:szCs w:val="18"/>
        </w:rPr>
        <w:t>, internal transactions are not to be included in the CIES.</w:t>
      </w:r>
    </w:p>
    <w:p w14:paraId="7093333E" w14:textId="760E5628" w:rsidR="00E76885" w:rsidRDefault="00E76885" w:rsidP="002D08D9">
      <w:pPr>
        <w:jc w:val="both"/>
        <w:rPr>
          <w:rFonts w:ascii="Aptos" w:hAnsi="Aptos" w:cs="Arial"/>
          <w:szCs w:val="18"/>
        </w:rPr>
      </w:pPr>
    </w:p>
    <w:p w14:paraId="2FB735C2" w14:textId="57086615" w:rsidR="00E76885" w:rsidRPr="0063571B" w:rsidRDefault="00E76885" w:rsidP="002D08D9">
      <w:pPr>
        <w:jc w:val="both"/>
        <w:rPr>
          <w:rFonts w:ascii="Aptos" w:hAnsi="Aptos" w:cs="Arial"/>
          <w:szCs w:val="18"/>
        </w:rPr>
      </w:pPr>
      <w:r w:rsidRPr="0063571B">
        <w:rPr>
          <w:rFonts w:ascii="Aptos" w:hAnsi="Aptos" w:cs="Arial"/>
          <w:b/>
          <w:bCs/>
          <w:szCs w:val="18"/>
        </w:rPr>
        <w:t>e)</w:t>
      </w:r>
      <w:r w:rsidRPr="0063571B">
        <w:rPr>
          <w:rFonts w:ascii="Aptos" w:hAnsi="Aptos" w:cs="Arial"/>
          <w:szCs w:val="18"/>
        </w:rPr>
        <w:t xml:space="preserve">  </w:t>
      </w:r>
      <w:r w:rsidRPr="0063571B">
        <w:rPr>
          <w:rFonts w:ascii="Aptos" w:hAnsi="Aptos" w:cs="Arial"/>
          <w:b/>
          <w:bCs/>
          <w:szCs w:val="18"/>
        </w:rPr>
        <w:t>Other Income and Expenditure</w:t>
      </w:r>
    </w:p>
    <w:p w14:paraId="1FEA2182" w14:textId="77777777" w:rsidR="00E76885" w:rsidRPr="0063571B" w:rsidRDefault="00E76885" w:rsidP="002D08D9">
      <w:pPr>
        <w:jc w:val="both"/>
        <w:rPr>
          <w:rFonts w:ascii="Aptos" w:hAnsi="Aptos" w:cs="Arial"/>
          <w:szCs w:val="18"/>
        </w:rPr>
      </w:pPr>
    </w:p>
    <w:p w14:paraId="63801BAE" w14:textId="145E1F65" w:rsidR="00E76885" w:rsidRPr="0063571B" w:rsidRDefault="00E76885" w:rsidP="002D08D9">
      <w:pPr>
        <w:jc w:val="both"/>
        <w:rPr>
          <w:rFonts w:ascii="Aptos" w:hAnsi="Aptos" w:cs="Arial"/>
          <w:szCs w:val="18"/>
        </w:rPr>
        <w:sectPr w:rsidR="00E76885" w:rsidRPr="0063571B" w:rsidSect="000236AB">
          <w:pgSz w:w="11894" w:h="16834" w:code="9"/>
          <w:pgMar w:top="1134" w:right="1134" w:bottom="1134" w:left="1134" w:header="720" w:footer="720" w:gutter="0"/>
          <w:cols w:space="720"/>
          <w:docGrid w:linePitch="245"/>
        </w:sectPr>
      </w:pPr>
      <w:r w:rsidRPr="0063571B">
        <w:rPr>
          <w:rFonts w:ascii="Aptos" w:hAnsi="Aptos" w:cs="Arial"/>
          <w:szCs w:val="18"/>
        </w:rPr>
        <w:t>These values include</w:t>
      </w:r>
      <w:r w:rsidR="0018588F" w:rsidRPr="0063571B">
        <w:t xml:space="preserve"> </w:t>
      </w:r>
      <w:r w:rsidRPr="0063571B">
        <w:rPr>
          <w:rFonts w:ascii="Aptos" w:hAnsi="Aptos" w:cs="Arial"/>
          <w:szCs w:val="18"/>
        </w:rPr>
        <w:t>loans fund principal, capital grants received and applied in the year.</w:t>
      </w:r>
    </w:p>
    <w:p w14:paraId="40BF62A8" w14:textId="5509DD54" w:rsidR="00D846D1" w:rsidRPr="00B4708D" w:rsidRDefault="00D846D1" w:rsidP="00D846D1">
      <w:pPr>
        <w:jc w:val="right"/>
        <w:rPr>
          <w:rFonts w:ascii="Aptos" w:hAnsi="Aptos" w:cs="Arial"/>
          <w:b/>
          <w:color w:val="B117B1"/>
          <w:sz w:val="24"/>
          <w:szCs w:val="24"/>
        </w:rPr>
      </w:pPr>
      <w:bookmarkStart w:id="168" w:name="_Toc74042442"/>
      <w:bookmarkStart w:id="169" w:name="_Toc138404694"/>
      <w:bookmarkStart w:id="170" w:name="_Toc138408938"/>
      <w:bookmarkStart w:id="171" w:name="_Toc138412441"/>
      <w:bookmarkStart w:id="172" w:name="_Toc138412934"/>
      <w:bookmarkStart w:id="173" w:name="_Toc146698466"/>
      <w:bookmarkStart w:id="174" w:name="_Toc146823476"/>
      <w:r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5DE54CC7" w14:textId="77777777" w:rsidR="00D846D1" w:rsidRDefault="00D846D1" w:rsidP="00D846D1"/>
    <w:p w14:paraId="25233E06" w14:textId="77EE5DD5" w:rsidR="00A641C8" w:rsidRDefault="00B46A14" w:rsidP="00CB1CA2">
      <w:pPr>
        <w:pStyle w:val="Heading1"/>
        <w:rPr>
          <w:rFonts w:ascii="Aptos" w:hAnsi="Aptos"/>
          <w:sz w:val="20"/>
        </w:rPr>
      </w:pPr>
      <w:bookmarkStart w:id="175" w:name="_Toc233115431"/>
      <w:r>
        <w:rPr>
          <w:rFonts w:ascii="Aptos" w:hAnsi="Aptos"/>
          <w:sz w:val="20"/>
        </w:rPr>
        <w:t>Note 9</w:t>
      </w:r>
      <w:r w:rsidR="00A641C8" w:rsidRPr="00447CE3">
        <w:rPr>
          <w:rFonts w:ascii="Aptos" w:hAnsi="Aptos"/>
          <w:sz w:val="20"/>
        </w:rPr>
        <w:t xml:space="preserve"> Expenditure and Income Analysed by Segment and Nature</w:t>
      </w:r>
      <w:bookmarkEnd w:id="168"/>
      <w:bookmarkEnd w:id="169"/>
      <w:bookmarkEnd w:id="170"/>
      <w:bookmarkEnd w:id="171"/>
      <w:bookmarkEnd w:id="172"/>
      <w:bookmarkEnd w:id="173"/>
      <w:bookmarkEnd w:id="174"/>
      <w:bookmarkEnd w:id="175"/>
    </w:p>
    <w:p w14:paraId="2DFE2041" w14:textId="77777777" w:rsidR="00B46A14" w:rsidRPr="00B46A14" w:rsidRDefault="00B46A14" w:rsidP="00B46A14"/>
    <w:p w14:paraId="5A42DCE2" w14:textId="77777777" w:rsidR="005863FC" w:rsidRDefault="00A641C8" w:rsidP="005863FC">
      <w:pPr>
        <w:rPr>
          <w:rFonts w:ascii="Aptos" w:hAnsi="Aptos" w:cs="Arial"/>
          <w:szCs w:val="18"/>
        </w:rPr>
      </w:pPr>
      <w:r w:rsidRPr="003A2349">
        <w:rPr>
          <w:rFonts w:ascii="Aptos" w:hAnsi="Aptos" w:cs="Arial"/>
          <w:szCs w:val="18"/>
        </w:rPr>
        <w:t>The authority's expenditure an</w:t>
      </w:r>
      <w:r w:rsidR="00551D8F" w:rsidRPr="003A2349">
        <w:rPr>
          <w:rFonts w:ascii="Aptos" w:hAnsi="Aptos" w:cs="Arial"/>
          <w:szCs w:val="18"/>
        </w:rPr>
        <w:t xml:space="preserve">d income </w:t>
      </w:r>
      <w:proofErr w:type="gramStart"/>
      <w:r w:rsidR="00551D8F" w:rsidRPr="003A2349">
        <w:rPr>
          <w:rFonts w:ascii="Aptos" w:hAnsi="Aptos" w:cs="Arial"/>
          <w:szCs w:val="18"/>
        </w:rPr>
        <w:t>is</w:t>
      </w:r>
      <w:proofErr w:type="gramEnd"/>
      <w:r w:rsidR="00551D8F" w:rsidRPr="003A2349">
        <w:rPr>
          <w:rFonts w:ascii="Aptos" w:hAnsi="Aptos" w:cs="Arial"/>
          <w:szCs w:val="18"/>
        </w:rPr>
        <w:t xml:space="preserve"> analysed as follows. Segments have been identified based on the organisational structure used by the </w:t>
      </w:r>
      <w:r w:rsidR="0020170B" w:rsidRPr="003A2349">
        <w:rPr>
          <w:rFonts w:ascii="Aptos" w:hAnsi="Aptos" w:cs="Arial"/>
          <w:szCs w:val="18"/>
        </w:rPr>
        <w:t>Council</w:t>
      </w:r>
      <w:r w:rsidR="00551D8F" w:rsidRPr="003A2349">
        <w:rPr>
          <w:rFonts w:ascii="Aptos" w:hAnsi="Aptos" w:cs="Arial"/>
          <w:szCs w:val="18"/>
        </w:rPr>
        <w:t xml:space="preserve"> for internal</w:t>
      </w:r>
      <w:r w:rsidR="00542533" w:rsidRPr="003A2349">
        <w:rPr>
          <w:rFonts w:ascii="Aptos" w:hAnsi="Aptos" w:cs="Arial"/>
          <w:szCs w:val="18"/>
        </w:rPr>
        <w:t xml:space="preserve"> management</w:t>
      </w:r>
      <w:r w:rsidR="00551D8F" w:rsidRPr="003A2349">
        <w:rPr>
          <w:rFonts w:ascii="Aptos" w:hAnsi="Aptos" w:cs="Arial"/>
          <w:szCs w:val="18"/>
        </w:rPr>
        <w:t xml:space="preserve"> reporting.</w:t>
      </w:r>
      <w:r w:rsidR="005863FC">
        <w:rPr>
          <w:rFonts w:ascii="Aptos" w:hAnsi="Aptos" w:cs="Arial"/>
          <w:szCs w:val="18"/>
        </w:rPr>
        <w:t xml:space="preserve"> Prior year figures for 24-25 have been restated to reflect the new service headings per the management restructure which was approved in June 2025.</w:t>
      </w:r>
    </w:p>
    <w:p w14:paraId="6CF42251" w14:textId="77777777" w:rsidR="00B46A14" w:rsidRDefault="00B46A14" w:rsidP="00F6032B">
      <w:pPr>
        <w:rPr>
          <w:rFonts w:ascii="Aptos" w:hAnsi="Aptos" w:cs="Arial"/>
          <w:b/>
          <w:bCs/>
          <w:szCs w:val="18"/>
        </w:rPr>
      </w:pPr>
    </w:p>
    <w:p w14:paraId="734A6DC8" w14:textId="78298C31" w:rsidR="00600F91" w:rsidRPr="003A2349" w:rsidRDefault="00A641C8" w:rsidP="00F6032B">
      <w:pPr>
        <w:rPr>
          <w:rFonts w:ascii="Aptos" w:hAnsi="Aptos" w:cs="Arial"/>
          <w:b/>
          <w:bCs/>
          <w:szCs w:val="18"/>
        </w:rPr>
      </w:pPr>
      <w:r w:rsidRPr="003A2349">
        <w:rPr>
          <w:rFonts w:ascii="Aptos" w:hAnsi="Aptos" w:cs="Arial"/>
          <w:b/>
          <w:bCs/>
          <w:szCs w:val="18"/>
        </w:rPr>
        <w:t>Income and Expenditure 20</w:t>
      </w:r>
      <w:r w:rsidR="00241527" w:rsidRPr="003A2349">
        <w:rPr>
          <w:rFonts w:ascii="Aptos" w:hAnsi="Aptos" w:cs="Arial"/>
          <w:b/>
          <w:bCs/>
          <w:szCs w:val="18"/>
        </w:rPr>
        <w:t>2</w:t>
      </w:r>
      <w:r w:rsidR="00F6032B">
        <w:rPr>
          <w:rFonts w:ascii="Aptos" w:hAnsi="Aptos" w:cs="Arial"/>
          <w:b/>
          <w:bCs/>
          <w:szCs w:val="18"/>
        </w:rPr>
        <w:t>4</w:t>
      </w:r>
      <w:r w:rsidRPr="003A2349">
        <w:rPr>
          <w:rFonts w:ascii="Aptos" w:hAnsi="Aptos" w:cs="Arial"/>
          <w:b/>
          <w:bCs/>
          <w:szCs w:val="18"/>
        </w:rPr>
        <w:t>/</w:t>
      </w:r>
      <w:r w:rsidR="00F8128F" w:rsidRPr="003A2349">
        <w:rPr>
          <w:rFonts w:ascii="Aptos" w:hAnsi="Aptos" w:cs="Arial"/>
          <w:b/>
          <w:bCs/>
          <w:szCs w:val="18"/>
        </w:rPr>
        <w:t>2</w:t>
      </w:r>
      <w:r w:rsidR="00F6032B">
        <w:rPr>
          <w:rFonts w:ascii="Aptos" w:hAnsi="Aptos" w:cs="Arial"/>
          <w:b/>
          <w:bCs/>
          <w:szCs w:val="18"/>
        </w:rPr>
        <w:t>5 Restated</w:t>
      </w:r>
      <w:r w:rsidR="00A821F0" w:rsidRPr="003A2349">
        <w:rPr>
          <w:rFonts w:ascii="Aptos" w:hAnsi="Aptos" w:cs="Arial"/>
          <w:b/>
          <w:bCs/>
          <w:szCs w:val="18"/>
        </w:rPr>
        <w:t xml:space="preserve"> </w:t>
      </w:r>
      <w:bookmarkStart w:id="176" w:name="_MON_1811697226"/>
      <w:bookmarkEnd w:id="176"/>
      <w:r w:rsidR="00B46A14" w:rsidRPr="003A2349">
        <w:rPr>
          <w:rFonts w:ascii="Aptos" w:hAnsi="Aptos" w:cs="Arial"/>
          <w:b/>
          <w:bCs/>
          <w:sz w:val="22"/>
          <w:szCs w:val="22"/>
        </w:rPr>
        <w:object w:dxaOrig="16447" w:dyaOrig="8434" w14:anchorId="09628456">
          <v:shape id="_x0000_i1053" type="#_x0000_t75" style="width:762pt;height:382.5pt" o:ole="">
            <v:imagedata r:id="rId142" o:title=""/>
          </v:shape>
          <o:OLEObject Type="Embed" ProgID="Excel.Sheet.12" ShapeID="_x0000_i1053" DrawAspect="Content" ObjectID="_1843896818" r:id="rId143"/>
        </w:object>
      </w:r>
    </w:p>
    <w:p w14:paraId="2B96529F" w14:textId="77777777" w:rsidR="00F6032B" w:rsidRDefault="00F6032B" w:rsidP="00D846D1">
      <w:pPr>
        <w:jc w:val="right"/>
        <w:rPr>
          <w:rFonts w:ascii="Aptos" w:hAnsi="Aptos" w:cs="Arial"/>
          <w:b/>
          <w:color w:val="B117B1"/>
          <w:sz w:val="24"/>
          <w:szCs w:val="24"/>
        </w:rPr>
      </w:pPr>
    </w:p>
    <w:p w14:paraId="7A36257E" w14:textId="119C131F" w:rsidR="00A821F0"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390F6CB1" w14:textId="65B0B2EB" w:rsidR="00A821F0" w:rsidRPr="003A2349" w:rsidRDefault="00A821F0" w:rsidP="00D83F92">
      <w:pPr>
        <w:jc w:val="both"/>
        <w:rPr>
          <w:rFonts w:ascii="Aptos" w:hAnsi="Aptos" w:cs="Arial"/>
          <w:szCs w:val="18"/>
        </w:rPr>
      </w:pPr>
    </w:p>
    <w:p w14:paraId="7BB0CF79" w14:textId="65AEFE2B" w:rsidR="00D84611" w:rsidRPr="00447CE3" w:rsidRDefault="00D84611" w:rsidP="00D83F92">
      <w:pPr>
        <w:jc w:val="both"/>
        <w:rPr>
          <w:rFonts w:ascii="Aptos" w:hAnsi="Aptos" w:cs="Arial"/>
          <w:sz w:val="20"/>
        </w:rPr>
      </w:pPr>
      <w:r w:rsidRPr="00447CE3">
        <w:rPr>
          <w:rFonts w:ascii="Aptos" w:hAnsi="Aptos"/>
          <w:b/>
          <w:sz w:val="20"/>
        </w:rPr>
        <w:t xml:space="preserve">Note </w:t>
      </w:r>
      <w:r w:rsidR="000C0096" w:rsidRPr="00447CE3">
        <w:rPr>
          <w:rFonts w:ascii="Aptos" w:hAnsi="Aptos"/>
          <w:b/>
          <w:sz w:val="20"/>
        </w:rPr>
        <w:t>9</w:t>
      </w:r>
      <w:r w:rsidRPr="00447CE3">
        <w:rPr>
          <w:rFonts w:ascii="Aptos" w:hAnsi="Aptos"/>
          <w:b/>
          <w:sz w:val="20"/>
        </w:rPr>
        <w:t xml:space="preserve"> Expenditure and Income Analysed by Segment and Nature (cont</w:t>
      </w:r>
      <w:r w:rsidR="00D419EB">
        <w:rPr>
          <w:rFonts w:ascii="Aptos" w:hAnsi="Aptos"/>
          <w:b/>
          <w:sz w:val="20"/>
        </w:rPr>
        <w:t>.</w:t>
      </w:r>
      <w:r w:rsidRPr="00447CE3">
        <w:rPr>
          <w:rFonts w:ascii="Aptos" w:hAnsi="Aptos"/>
          <w:b/>
          <w:sz w:val="20"/>
        </w:rPr>
        <w:t>)</w:t>
      </w:r>
    </w:p>
    <w:p w14:paraId="49146173" w14:textId="77777777" w:rsidR="00D84611" w:rsidRPr="003A2349" w:rsidRDefault="00D84611" w:rsidP="00A72982">
      <w:pPr>
        <w:jc w:val="both"/>
        <w:rPr>
          <w:rFonts w:ascii="Aptos" w:hAnsi="Aptos" w:cs="Arial"/>
          <w:b/>
          <w:bCs/>
          <w:sz w:val="24"/>
          <w:szCs w:val="24"/>
        </w:rPr>
      </w:pPr>
    </w:p>
    <w:p w14:paraId="700576B9" w14:textId="77AFFB64" w:rsidR="00BD6110" w:rsidRPr="003A2349" w:rsidRDefault="00BD6110" w:rsidP="00BD6110">
      <w:pPr>
        <w:jc w:val="both"/>
        <w:rPr>
          <w:rFonts w:ascii="Aptos" w:hAnsi="Aptos" w:cs="Arial"/>
          <w:b/>
          <w:bCs/>
          <w:szCs w:val="18"/>
        </w:rPr>
      </w:pPr>
      <w:r w:rsidRPr="003A2349">
        <w:rPr>
          <w:rFonts w:ascii="Aptos" w:hAnsi="Aptos" w:cs="Arial"/>
          <w:b/>
          <w:bCs/>
          <w:szCs w:val="18"/>
        </w:rPr>
        <w:t>Income and Expenditure 20</w:t>
      </w:r>
      <w:r w:rsidR="00F8128F" w:rsidRPr="003A2349">
        <w:rPr>
          <w:rFonts w:ascii="Aptos" w:hAnsi="Aptos" w:cs="Arial"/>
          <w:b/>
          <w:bCs/>
          <w:szCs w:val="18"/>
        </w:rPr>
        <w:t>2</w:t>
      </w:r>
      <w:r w:rsidR="00A13A19">
        <w:rPr>
          <w:rFonts w:ascii="Aptos" w:hAnsi="Aptos" w:cs="Arial"/>
          <w:b/>
          <w:bCs/>
          <w:szCs w:val="18"/>
        </w:rPr>
        <w:t>5/26</w:t>
      </w:r>
    </w:p>
    <w:p w14:paraId="2DEB426F" w14:textId="515F44A8" w:rsidR="005E7A0A" w:rsidRPr="003A2349" w:rsidRDefault="005E7A0A" w:rsidP="00A72982">
      <w:pPr>
        <w:jc w:val="both"/>
        <w:rPr>
          <w:rFonts w:ascii="Aptos" w:hAnsi="Aptos" w:cs="Arial"/>
          <w:b/>
          <w:bCs/>
          <w:sz w:val="22"/>
          <w:szCs w:val="22"/>
        </w:rPr>
      </w:pPr>
    </w:p>
    <w:p w14:paraId="6CA01ACB" w14:textId="77777777" w:rsidR="00B322D4" w:rsidRPr="003A2349" w:rsidRDefault="00B322D4" w:rsidP="00B322D4">
      <w:pPr>
        <w:jc w:val="both"/>
        <w:rPr>
          <w:rFonts w:ascii="Aptos" w:hAnsi="Aptos" w:cs="Arial"/>
          <w:b/>
          <w:bCs/>
          <w:sz w:val="22"/>
          <w:szCs w:val="22"/>
        </w:rPr>
      </w:pPr>
    </w:p>
    <w:bookmarkStart w:id="177" w:name="_MON_1779888861"/>
    <w:bookmarkEnd w:id="177"/>
    <w:p w14:paraId="26095C43" w14:textId="2E90EC7E" w:rsidR="00BD6110" w:rsidRPr="003A2349" w:rsidRDefault="00A13A19" w:rsidP="00B322D4">
      <w:pPr>
        <w:jc w:val="both"/>
        <w:rPr>
          <w:rFonts w:ascii="Aptos" w:hAnsi="Aptos" w:cs="Arial"/>
          <w:b/>
          <w:bCs/>
          <w:sz w:val="22"/>
          <w:szCs w:val="22"/>
        </w:rPr>
        <w:sectPr w:rsidR="00BD6110" w:rsidRPr="003A2349" w:rsidSect="000236AB">
          <w:pgSz w:w="16834" w:h="11894" w:orient="landscape" w:code="9"/>
          <w:pgMar w:top="1134" w:right="1134" w:bottom="1134" w:left="1134" w:header="720" w:footer="720" w:gutter="0"/>
          <w:cols w:space="720"/>
          <w:docGrid w:linePitch="245"/>
        </w:sectPr>
      </w:pPr>
      <w:r w:rsidRPr="003A2349">
        <w:rPr>
          <w:rFonts w:ascii="Aptos" w:hAnsi="Aptos"/>
        </w:rPr>
        <w:object w:dxaOrig="15822" w:dyaOrig="7090" w14:anchorId="1EA05701">
          <v:shape id="_x0000_i1054" type="#_x0000_t75" style="width:756.75pt;height:340.5pt" o:ole="">
            <v:imagedata r:id="rId144" o:title=""/>
          </v:shape>
          <o:OLEObject Type="Embed" ProgID="Excel.Sheet.12" ShapeID="_x0000_i1054" DrawAspect="Content" ObjectID="_1843896819" r:id="rId145"/>
        </w:object>
      </w:r>
    </w:p>
    <w:p w14:paraId="4A56A7A8" w14:textId="6D86F576" w:rsidR="00D846D1" w:rsidRPr="00B4708D" w:rsidRDefault="00D846D1" w:rsidP="00D846D1">
      <w:pPr>
        <w:jc w:val="right"/>
        <w:rPr>
          <w:rFonts w:ascii="Aptos" w:hAnsi="Aptos" w:cs="Arial"/>
          <w:b/>
          <w:color w:val="B117B1"/>
          <w:sz w:val="24"/>
          <w:szCs w:val="24"/>
        </w:rPr>
      </w:pPr>
      <w:bookmarkStart w:id="178" w:name="_Toc74042443"/>
      <w:bookmarkStart w:id="179" w:name="_Toc138404695"/>
      <w:bookmarkStart w:id="180" w:name="_Toc138408939"/>
      <w:bookmarkStart w:id="181" w:name="_Toc138412442"/>
      <w:bookmarkStart w:id="182" w:name="_Toc138412935"/>
      <w:bookmarkStart w:id="183" w:name="_Toc146698467"/>
      <w:bookmarkStart w:id="184" w:name="_Toc146823477"/>
      <w:r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3BBFDB8E" w14:textId="77777777" w:rsidR="00D846D1" w:rsidRDefault="00D846D1" w:rsidP="00D846D1"/>
    <w:p w14:paraId="35606501" w14:textId="7BAB827F" w:rsidR="007F725F" w:rsidRPr="003A2349" w:rsidRDefault="007F725F" w:rsidP="00CB1CA2">
      <w:pPr>
        <w:pStyle w:val="Heading1"/>
        <w:rPr>
          <w:rFonts w:ascii="Aptos" w:hAnsi="Aptos"/>
          <w:sz w:val="24"/>
          <w:szCs w:val="24"/>
        </w:rPr>
      </w:pPr>
      <w:bookmarkStart w:id="185" w:name="_Toc233115432"/>
      <w:r w:rsidRPr="003A2349">
        <w:rPr>
          <w:rFonts w:ascii="Aptos" w:hAnsi="Aptos"/>
          <w:sz w:val="24"/>
          <w:szCs w:val="24"/>
        </w:rPr>
        <w:t xml:space="preserve">Note </w:t>
      </w:r>
      <w:r w:rsidR="00322774" w:rsidRPr="003A2349">
        <w:rPr>
          <w:rFonts w:ascii="Aptos" w:hAnsi="Aptos"/>
          <w:sz w:val="24"/>
          <w:szCs w:val="24"/>
        </w:rPr>
        <w:t>1</w:t>
      </w:r>
      <w:r w:rsidR="000C0096" w:rsidRPr="003A2349">
        <w:rPr>
          <w:rFonts w:ascii="Aptos" w:hAnsi="Aptos"/>
          <w:sz w:val="24"/>
          <w:szCs w:val="24"/>
        </w:rPr>
        <w:t>0</w:t>
      </w:r>
      <w:r w:rsidRPr="003A2349">
        <w:rPr>
          <w:rFonts w:ascii="Aptos" w:hAnsi="Aptos"/>
          <w:sz w:val="24"/>
          <w:szCs w:val="24"/>
        </w:rPr>
        <w:t xml:space="preserve"> Adjustments between Accounting Basis and Funding Basis under Regulations</w:t>
      </w:r>
      <w:bookmarkEnd w:id="178"/>
      <w:bookmarkEnd w:id="179"/>
      <w:bookmarkEnd w:id="180"/>
      <w:bookmarkEnd w:id="181"/>
      <w:bookmarkEnd w:id="182"/>
      <w:bookmarkEnd w:id="183"/>
      <w:bookmarkEnd w:id="184"/>
      <w:bookmarkEnd w:id="185"/>
    </w:p>
    <w:p w14:paraId="4E0FB88B" w14:textId="77777777" w:rsidR="007F725F" w:rsidRPr="003A2349" w:rsidRDefault="007F725F" w:rsidP="00A72982">
      <w:pPr>
        <w:jc w:val="both"/>
        <w:rPr>
          <w:rFonts w:ascii="Aptos" w:hAnsi="Aptos" w:cs="Arial"/>
          <w:color w:val="000000"/>
          <w:sz w:val="24"/>
          <w:szCs w:val="24"/>
        </w:rPr>
      </w:pPr>
    </w:p>
    <w:p w14:paraId="609F0B9B" w14:textId="23608877" w:rsidR="00777CE8" w:rsidRDefault="007F725F" w:rsidP="00A72982">
      <w:pPr>
        <w:jc w:val="both"/>
        <w:rPr>
          <w:rFonts w:ascii="Aptos" w:hAnsi="Aptos" w:cs="Arial"/>
          <w:color w:val="000000"/>
          <w:szCs w:val="18"/>
        </w:rPr>
      </w:pPr>
      <w:r w:rsidRPr="003A2349">
        <w:rPr>
          <w:rFonts w:ascii="Aptos" w:hAnsi="Aptos" w:cs="Arial"/>
          <w:color w:val="000000"/>
          <w:szCs w:val="18"/>
        </w:rPr>
        <w:t xml:space="preserve">This note details the adjustments that are made to the Total Comprehensive Income and Expenditure recognised by the </w:t>
      </w:r>
      <w:r w:rsidR="0020170B" w:rsidRPr="003A2349">
        <w:rPr>
          <w:rFonts w:ascii="Aptos" w:hAnsi="Aptos" w:cs="Arial"/>
          <w:color w:val="000000"/>
          <w:szCs w:val="18"/>
        </w:rPr>
        <w:t>Council</w:t>
      </w:r>
      <w:r w:rsidRPr="003A2349">
        <w:rPr>
          <w:rFonts w:ascii="Aptos" w:hAnsi="Aptos" w:cs="Arial"/>
          <w:color w:val="000000"/>
          <w:szCs w:val="18"/>
        </w:rPr>
        <w:t xml:space="preserve"> in the year in accordance with proper accounting practice to arrive at the resources that are specified by statutory provisions as being available to the </w:t>
      </w:r>
      <w:r w:rsidR="0020170B" w:rsidRPr="003A2349">
        <w:rPr>
          <w:rFonts w:ascii="Aptos" w:hAnsi="Aptos" w:cs="Arial"/>
          <w:color w:val="000000"/>
          <w:szCs w:val="18"/>
        </w:rPr>
        <w:t>Council</w:t>
      </w:r>
      <w:r w:rsidRPr="003A2349">
        <w:rPr>
          <w:rFonts w:ascii="Aptos" w:hAnsi="Aptos" w:cs="Arial"/>
          <w:color w:val="000000"/>
          <w:szCs w:val="18"/>
        </w:rPr>
        <w:t xml:space="preserve"> to meet future capital and revenue expenditure.</w:t>
      </w:r>
    </w:p>
    <w:p w14:paraId="64B272AC" w14:textId="77777777" w:rsidR="0082612E" w:rsidRDefault="0082612E" w:rsidP="00A72982">
      <w:pPr>
        <w:jc w:val="both"/>
        <w:rPr>
          <w:rFonts w:ascii="Aptos" w:hAnsi="Aptos" w:cs="Arial"/>
          <w:color w:val="000000"/>
          <w:szCs w:val="18"/>
        </w:rPr>
      </w:pPr>
    </w:p>
    <w:bookmarkStart w:id="186" w:name="_MON_1779949995"/>
    <w:bookmarkEnd w:id="186"/>
    <w:p w14:paraId="6D4F5ABD" w14:textId="7E186746" w:rsidR="00370CDE" w:rsidRPr="00FF6628" w:rsidRDefault="0082612E" w:rsidP="00FF6628">
      <w:pPr>
        <w:jc w:val="both"/>
        <w:rPr>
          <w:rFonts w:ascii="Aptos" w:hAnsi="Aptos"/>
        </w:rPr>
      </w:pPr>
      <w:r w:rsidRPr="003A2349">
        <w:rPr>
          <w:rFonts w:ascii="Aptos" w:hAnsi="Aptos"/>
        </w:rPr>
        <w:object w:dxaOrig="10462" w:dyaOrig="12773" w14:anchorId="2D270C61">
          <v:shape id="_x0000_i1055" type="#_x0000_t75" style="width:523.5pt;height:624pt" o:ole="">
            <v:imagedata r:id="rId146" o:title=""/>
          </v:shape>
          <o:OLEObject Type="Embed" ProgID="Excel.Sheet.12" ShapeID="_x0000_i1055" DrawAspect="Content" ObjectID="_1843896820" r:id="rId147"/>
        </w:object>
      </w:r>
    </w:p>
    <w:p w14:paraId="0685A995" w14:textId="093EF18D" w:rsidR="00241527"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69D9279E" w14:textId="3A692362" w:rsidR="00D27884" w:rsidRPr="003A2349" w:rsidRDefault="00D27884">
      <w:pPr>
        <w:rPr>
          <w:rFonts w:ascii="Aptos" w:hAnsi="Aptos"/>
          <w:b/>
          <w:sz w:val="24"/>
          <w:szCs w:val="24"/>
        </w:rPr>
      </w:pPr>
    </w:p>
    <w:p w14:paraId="2D5128F2" w14:textId="6124B7CA" w:rsidR="00A3622E" w:rsidRPr="00447CE3" w:rsidRDefault="00A3622E" w:rsidP="00DD63D7">
      <w:pPr>
        <w:rPr>
          <w:rFonts w:ascii="Aptos" w:hAnsi="Aptos"/>
          <w:b/>
          <w:sz w:val="20"/>
        </w:rPr>
      </w:pPr>
      <w:r w:rsidRPr="00447CE3">
        <w:rPr>
          <w:rFonts w:ascii="Aptos" w:hAnsi="Aptos"/>
          <w:b/>
          <w:sz w:val="20"/>
        </w:rPr>
        <w:t xml:space="preserve">Note </w:t>
      </w:r>
      <w:r w:rsidR="00322774" w:rsidRPr="00447CE3">
        <w:rPr>
          <w:rFonts w:ascii="Aptos" w:hAnsi="Aptos"/>
          <w:b/>
          <w:sz w:val="20"/>
        </w:rPr>
        <w:t>1</w:t>
      </w:r>
      <w:r w:rsidR="000C0096" w:rsidRPr="00447CE3">
        <w:rPr>
          <w:rFonts w:ascii="Aptos" w:hAnsi="Aptos"/>
          <w:b/>
          <w:sz w:val="20"/>
        </w:rPr>
        <w:t>0</w:t>
      </w:r>
      <w:r w:rsidRPr="00447CE3">
        <w:rPr>
          <w:rFonts w:ascii="Aptos" w:hAnsi="Aptos"/>
          <w:b/>
          <w:sz w:val="20"/>
        </w:rPr>
        <w:t xml:space="preserve"> Adjustments between Accounting Basis and Funding Basis under Regulations</w:t>
      </w:r>
      <w:r w:rsidR="008F2921" w:rsidRPr="00447CE3">
        <w:rPr>
          <w:rFonts w:ascii="Aptos" w:hAnsi="Aptos"/>
          <w:b/>
          <w:sz w:val="20"/>
        </w:rPr>
        <w:t xml:space="preserve"> </w:t>
      </w:r>
      <w:r w:rsidRPr="00447CE3">
        <w:rPr>
          <w:rFonts w:ascii="Aptos" w:hAnsi="Aptos"/>
          <w:b/>
          <w:sz w:val="20"/>
        </w:rPr>
        <w:t>(cont</w:t>
      </w:r>
      <w:r w:rsidR="007F7405">
        <w:rPr>
          <w:rFonts w:ascii="Aptos" w:hAnsi="Aptos"/>
          <w:b/>
          <w:sz w:val="20"/>
        </w:rPr>
        <w:t>.</w:t>
      </w:r>
      <w:r w:rsidRPr="00447CE3">
        <w:rPr>
          <w:rFonts w:ascii="Aptos" w:hAnsi="Aptos"/>
          <w:b/>
          <w:sz w:val="20"/>
        </w:rPr>
        <w:t>)</w:t>
      </w:r>
    </w:p>
    <w:p w14:paraId="1D9C88AF" w14:textId="77777777" w:rsidR="007F725F" w:rsidRPr="003A2349" w:rsidRDefault="007F725F" w:rsidP="00A72982">
      <w:pPr>
        <w:jc w:val="both"/>
        <w:rPr>
          <w:rFonts w:ascii="Aptos" w:hAnsi="Aptos" w:cs="Arial"/>
          <w:color w:val="000000"/>
          <w:sz w:val="24"/>
          <w:szCs w:val="24"/>
        </w:rPr>
      </w:pPr>
    </w:p>
    <w:p w14:paraId="193460F7" w14:textId="2E8EB44C" w:rsidR="007F725F" w:rsidRPr="003A2349" w:rsidRDefault="007F725F" w:rsidP="00A72982">
      <w:pPr>
        <w:jc w:val="both"/>
        <w:rPr>
          <w:rFonts w:ascii="Aptos" w:hAnsi="Aptos" w:cs="Arial"/>
          <w:color w:val="000000"/>
          <w:szCs w:val="18"/>
        </w:rPr>
      </w:pPr>
    </w:p>
    <w:bookmarkStart w:id="187" w:name="_MON_1779950280"/>
    <w:bookmarkEnd w:id="187"/>
    <w:p w14:paraId="470EAB93" w14:textId="69F3043C" w:rsidR="00D846D1" w:rsidRPr="00A32090" w:rsidRDefault="00C54597" w:rsidP="00A32090">
      <w:pPr>
        <w:jc w:val="both"/>
        <w:rPr>
          <w:rFonts w:ascii="Aptos" w:hAnsi="Aptos" w:cs="Arial"/>
          <w:color w:val="000000"/>
          <w:szCs w:val="18"/>
        </w:rPr>
      </w:pPr>
      <w:r w:rsidRPr="003A2349">
        <w:rPr>
          <w:rFonts w:ascii="Aptos" w:hAnsi="Aptos" w:cs="Arial"/>
          <w:color w:val="000000"/>
          <w:szCs w:val="18"/>
        </w:rPr>
        <w:object w:dxaOrig="10608" w:dyaOrig="11969" w14:anchorId="78BBA460">
          <v:shape id="_x0000_i1056" type="#_x0000_t75" style="width:533.25pt;height:595.5pt" o:ole="">
            <v:imagedata r:id="rId148" o:title=""/>
          </v:shape>
          <o:OLEObject Type="Embed" ProgID="Excel.Sheet.12" ShapeID="_x0000_i1056" DrawAspect="Content" ObjectID="_1843896821" r:id="rId149"/>
        </w:object>
      </w:r>
      <w:bookmarkStart w:id="188" w:name="_Toc74042444"/>
      <w:bookmarkStart w:id="189" w:name="_Toc138404696"/>
      <w:bookmarkStart w:id="190" w:name="_Toc138408940"/>
      <w:bookmarkStart w:id="191" w:name="_Toc138412443"/>
      <w:bookmarkStart w:id="192" w:name="_Toc138412936"/>
      <w:bookmarkStart w:id="193" w:name="_Toc146698468"/>
      <w:bookmarkStart w:id="194" w:name="_Toc146823478"/>
    </w:p>
    <w:p w14:paraId="4910408F" w14:textId="77777777" w:rsidR="0082612E" w:rsidRDefault="0082612E" w:rsidP="00D846D1">
      <w:pPr>
        <w:jc w:val="right"/>
        <w:rPr>
          <w:rFonts w:ascii="Aptos" w:hAnsi="Aptos" w:cs="Arial"/>
          <w:b/>
          <w:color w:val="B117B1"/>
          <w:sz w:val="24"/>
          <w:szCs w:val="24"/>
        </w:rPr>
      </w:pPr>
    </w:p>
    <w:p w14:paraId="2950ABE3" w14:textId="77777777" w:rsidR="0082612E" w:rsidRDefault="0082612E" w:rsidP="00D846D1">
      <w:pPr>
        <w:jc w:val="right"/>
        <w:rPr>
          <w:rFonts w:ascii="Aptos" w:hAnsi="Aptos" w:cs="Arial"/>
          <w:b/>
          <w:color w:val="B117B1"/>
          <w:sz w:val="24"/>
          <w:szCs w:val="24"/>
        </w:rPr>
      </w:pPr>
    </w:p>
    <w:p w14:paraId="7EC8E322" w14:textId="77777777" w:rsidR="0082612E" w:rsidRDefault="0082612E" w:rsidP="00D846D1">
      <w:pPr>
        <w:jc w:val="right"/>
        <w:rPr>
          <w:rFonts w:ascii="Aptos" w:hAnsi="Aptos" w:cs="Arial"/>
          <w:b/>
          <w:color w:val="B117B1"/>
          <w:sz w:val="24"/>
          <w:szCs w:val="24"/>
        </w:rPr>
      </w:pPr>
    </w:p>
    <w:p w14:paraId="428E3965" w14:textId="77777777" w:rsidR="00B46A14" w:rsidRDefault="00B46A14" w:rsidP="00D846D1">
      <w:pPr>
        <w:jc w:val="right"/>
        <w:rPr>
          <w:rFonts w:ascii="Aptos" w:hAnsi="Aptos" w:cs="Arial"/>
          <w:b/>
          <w:color w:val="B117B1"/>
          <w:sz w:val="24"/>
          <w:szCs w:val="24"/>
        </w:rPr>
      </w:pPr>
    </w:p>
    <w:p w14:paraId="61D2D182" w14:textId="16DEDCCA"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58557769" w14:textId="77777777" w:rsidR="00D846D1" w:rsidRDefault="00D846D1" w:rsidP="00D846D1"/>
    <w:p w14:paraId="404BBD0F" w14:textId="18D90304" w:rsidR="00A3622E" w:rsidRPr="00DD5A4F" w:rsidRDefault="00A3622E" w:rsidP="00337110">
      <w:pPr>
        <w:pStyle w:val="Heading1"/>
        <w:rPr>
          <w:rFonts w:ascii="Aptos" w:hAnsi="Aptos"/>
          <w:color w:val="7030A0"/>
          <w:sz w:val="24"/>
          <w:szCs w:val="24"/>
        </w:rPr>
      </w:pPr>
      <w:bookmarkStart w:id="195" w:name="_Toc233115433"/>
      <w:r w:rsidRPr="00337110">
        <w:rPr>
          <w:rFonts w:ascii="Aptos" w:hAnsi="Aptos"/>
          <w:sz w:val="24"/>
          <w:szCs w:val="24"/>
        </w:rPr>
        <w:t>Note 1</w:t>
      </w:r>
      <w:r w:rsidR="000C0096" w:rsidRPr="00337110">
        <w:rPr>
          <w:rFonts w:ascii="Aptos" w:hAnsi="Aptos"/>
          <w:sz w:val="24"/>
          <w:szCs w:val="24"/>
        </w:rPr>
        <w:t>1</w:t>
      </w:r>
      <w:r w:rsidRPr="00337110">
        <w:rPr>
          <w:rFonts w:ascii="Aptos" w:hAnsi="Aptos"/>
          <w:sz w:val="24"/>
          <w:szCs w:val="24"/>
        </w:rPr>
        <w:t xml:space="preserve"> Transfers to/from Revenue Statutory Funds and Earmarked portions of the General</w:t>
      </w:r>
      <w:bookmarkStart w:id="196" w:name="_Toc11322415"/>
      <w:bookmarkStart w:id="197" w:name="_Toc11761007"/>
      <w:r w:rsidR="00D90799" w:rsidRPr="00337110">
        <w:rPr>
          <w:rFonts w:ascii="Aptos" w:hAnsi="Aptos"/>
          <w:sz w:val="24"/>
          <w:szCs w:val="24"/>
        </w:rPr>
        <w:t xml:space="preserve"> </w:t>
      </w:r>
      <w:r w:rsidRPr="00337110">
        <w:rPr>
          <w:rFonts w:ascii="Aptos" w:hAnsi="Aptos"/>
          <w:sz w:val="24"/>
          <w:szCs w:val="24"/>
        </w:rPr>
        <w:t>Fund</w:t>
      </w:r>
      <w:bookmarkEnd w:id="188"/>
      <w:bookmarkEnd w:id="189"/>
      <w:bookmarkEnd w:id="190"/>
      <w:bookmarkEnd w:id="191"/>
      <w:bookmarkEnd w:id="192"/>
      <w:bookmarkEnd w:id="193"/>
      <w:bookmarkEnd w:id="194"/>
      <w:bookmarkEnd w:id="195"/>
      <w:bookmarkEnd w:id="196"/>
      <w:bookmarkEnd w:id="197"/>
    </w:p>
    <w:p w14:paraId="34A0AC1C" w14:textId="77777777" w:rsidR="00A3622E" w:rsidRPr="003A2349" w:rsidRDefault="00A3622E" w:rsidP="00A72982">
      <w:pPr>
        <w:jc w:val="both"/>
        <w:rPr>
          <w:rFonts w:ascii="Aptos" w:hAnsi="Aptos" w:cs="Arial"/>
          <w:color w:val="000000"/>
          <w:sz w:val="24"/>
          <w:szCs w:val="24"/>
        </w:rPr>
      </w:pPr>
    </w:p>
    <w:p w14:paraId="3D494B57" w14:textId="2B396121" w:rsidR="00A3622E" w:rsidRPr="003A2349" w:rsidRDefault="00A3622E" w:rsidP="00A72982">
      <w:pPr>
        <w:jc w:val="both"/>
        <w:rPr>
          <w:rFonts w:ascii="Aptos" w:hAnsi="Aptos" w:cs="Arial"/>
          <w:color w:val="000000"/>
          <w:szCs w:val="18"/>
        </w:rPr>
      </w:pPr>
      <w:r w:rsidRPr="003A2349">
        <w:rPr>
          <w:rFonts w:ascii="Aptos" w:hAnsi="Aptos" w:cs="Arial"/>
          <w:color w:val="000000"/>
          <w:szCs w:val="18"/>
        </w:rPr>
        <w:t xml:space="preserve">This note sets out the amounts set aside from the General Fund and HRA balances in Revenue Statutory Funds to provide financing for future expenditure plans and the amounts posted back from Revenue Statutory Funds to meet General Fund and HRA expenditure in </w:t>
      </w:r>
      <w:r w:rsidRPr="00800162">
        <w:rPr>
          <w:rFonts w:ascii="Aptos" w:hAnsi="Aptos" w:cs="Arial"/>
          <w:color w:val="000000"/>
          <w:szCs w:val="18"/>
        </w:rPr>
        <w:t>20</w:t>
      </w:r>
      <w:r w:rsidR="00F8128F" w:rsidRPr="00800162">
        <w:rPr>
          <w:rFonts w:ascii="Aptos" w:hAnsi="Aptos" w:cs="Arial"/>
          <w:color w:val="000000"/>
          <w:szCs w:val="18"/>
        </w:rPr>
        <w:t>2</w:t>
      </w:r>
      <w:r w:rsidR="00800162" w:rsidRPr="00800162">
        <w:rPr>
          <w:rFonts w:ascii="Aptos" w:hAnsi="Aptos" w:cs="Arial"/>
          <w:color w:val="000000"/>
          <w:szCs w:val="18"/>
        </w:rPr>
        <w:t>5</w:t>
      </w:r>
      <w:r w:rsidRPr="00800162">
        <w:rPr>
          <w:rFonts w:ascii="Aptos" w:hAnsi="Aptos" w:cs="Arial"/>
          <w:color w:val="000000"/>
          <w:szCs w:val="18"/>
        </w:rPr>
        <w:t>/</w:t>
      </w:r>
      <w:r w:rsidR="00362543" w:rsidRPr="00800162">
        <w:rPr>
          <w:rFonts w:ascii="Aptos" w:hAnsi="Aptos" w:cs="Arial"/>
          <w:color w:val="000000"/>
          <w:szCs w:val="18"/>
        </w:rPr>
        <w:t>2</w:t>
      </w:r>
      <w:r w:rsidR="00800162" w:rsidRPr="00800162">
        <w:rPr>
          <w:rFonts w:ascii="Aptos" w:hAnsi="Aptos" w:cs="Arial"/>
          <w:color w:val="000000"/>
          <w:szCs w:val="18"/>
        </w:rPr>
        <w:t>6</w:t>
      </w:r>
      <w:r w:rsidRPr="00800162">
        <w:rPr>
          <w:rFonts w:ascii="Aptos" w:hAnsi="Aptos" w:cs="Arial"/>
          <w:color w:val="000000"/>
          <w:szCs w:val="18"/>
        </w:rPr>
        <w:t>.</w:t>
      </w:r>
    </w:p>
    <w:bookmarkStart w:id="198" w:name="_MON_1779950664"/>
    <w:bookmarkEnd w:id="198"/>
    <w:p w14:paraId="42E52E22" w14:textId="6D84AAA9" w:rsidR="00A3622E" w:rsidRPr="003A2349" w:rsidRDefault="00800162" w:rsidP="00A72982">
      <w:pPr>
        <w:jc w:val="both"/>
        <w:rPr>
          <w:rFonts w:ascii="Aptos" w:hAnsi="Aptos" w:cs="Arial"/>
          <w:color w:val="000000"/>
          <w:szCs w:val="18"/>
        </w:rPr>
      </w:pPr>
      <w:r w:rsidRPr="003A2349">
        <w:rPr>
          <w:rFonts w:ascii="Aptos" w:hAnsi="Aptos" w:cs="Arial"/>
          <w:color w:val="000000"/>
          <w:szCs w:val="18"/>
        </w:rPr>
        <w:object w:dxaOrig="8573" w:dyaOrig="3175" w14:anchorId="54FC1B37">
          <v:shape id="_x0000_i1057" type="#_x0000_t75" style="width:6in;height:163.5pt" o:ole="">
            <v:imagedata r:id="rId150" o:title=""/>
          </v:shape>
          <o:OLEObject Type="Embed" ProgID="Excel.Sheet.12" ShapeID="_x0000_i1057" DrawAspect="Content" ObjectID="_1843896822" r:id="rId151"/>
        </w:object>
      </w:r>
    </w:p>
    <w:p w14:paraId="7848359C" w14:textId="4BC9B3CE" w:rsidR="00B65194" w:rsidRPr="003A2349" w:rsidRDefault="00B65194" w:rsidP="00A72982">
      <w:pPr>
        <w:jc w:val="both"/>
        <w:rPr>
          <w:rFonts w:ascii="Aptos" w:hAnsi="Aptos" w:cs="Arial"/>
          <w:color w:val="000000"/>
          <w:szCs w:val="18"/>
        </w:rPr>
      </w:pPr>
    </w:p>
    <w:p w14:paraId="1403BA48" w14:textId="76A8851D" w:rsidR="00B65194" w:rsidRPr="003A2349" w:rsidRDefault="00B65194" w:rsidP="00A72982">
      <w:pPr>
        <w:jc w:val="both"/>
        <w:rPr>
          <w:rFonts w:ascii="Aptos" w:hAnsi="Aptos" w:cs="Arial"/>
          <w:color w:val="000000"/>
          <w:szCs w:val="18"/>
        </w:rPr>
      </w:pPr>
    </w:p>
    <w:p w14:paraId="3A078F97" w14:textId="00B5E1B8" w:rsidR="00B65194" w:rsidRPr="003A2349" w:rsidRDefault="00B65194" w:rsidP="00A72982">
      <w:pPr>
        <w:jc w:val="both"/>
        <w:rPr>
          <w:rFonts w:ascii="Aptos" w:hAnsi="Aptos" w:cs="Arial"/>
          <w:color w:val="000000"/>
          <w:szCs w:val="18"/>
        </w:rPr>
      </w:pPr>
    </w:p>
    <w:p w14:paraId="6D279E99" w14:textId="44B1C003" w:rsidR="004772B4" w:rsidRPr="003A2349" w:rsidRDefault="004772B4" w:rsidP="00A72982">
      <w:pPr>
        <w:jc w:val="both"/>
        <w:rPr>
          <w:rFonts w:ascii="Aptos" w:hAnsi="Aptos" w:cs="Arial"/>
          <w:b/>
          <w:bCs/>
          <w:color w:val="000000"/>
          <w:szCs w:val="18"/>
        </w:rPr>
      </w:pPr>
      <w:r w:rsidRPr="003A2349">
        <w:rPr>
          <w:rFonts w:ascii="Aptos" w:hAnsi="Aptos" w:cs="Arial"/>
          <w:b/>
          <w:bCs/>
          <w:color w:val="000000"/>
          <w:szCs w:val="18"/>
        </w:rPr>
        <w:t>Earmarked portions of the General Fund</w:t>
      </w:r>
    </w:p>
    <w:p w14:paraId="23FC4207" w14:textId="77777777" w:rsidR="004772B4" w:rsidRPr="003A2349" w:rsidRDefault="004772B4" w:rsidP="00A72982">
      <w:pPr>
        <w:jc w:val="both"/>
        <w:rPr>
          <w:rFonts w:ascii="Aptos" w:hAnsi="Aptos" w:cs="Arial"/>
          <w:color w:val="000000"/>
          <w:szCs w:val="18"/>
        </w:rPr>
      </w:pPr>
    </w:p>
    <w:p w14:paraId="1F7DD67E" w14:textId="77777777" w:rsidR="004772B4" w:rsidRPr="003A2349" w:rsidRDefault="004772B4" w:rsidP="00A72982">
      <w:pPr>
        <w:jc w:val="both"/>
        <w:rPr>
          <w:rFonts w:ascii="Aptos" w:hAnsi="Aptos" w:cs="Arial"/>
          <w:color w:val="000000"/>
          <w:szCs w:val="18"/>
        </w:rPr>
      </w:pPr>
      <w:r w:rsidRPr="003A2349">
        <w:rPr>
          <w:rFonts w:ascii="Aptos" w:hAnsi="Aptos" w:cs="Arial"/>
          <w:color w:val="000000"/>
          <w:szCs w:val="18"/>
        </w:rPr>
        <w:t>Portions of the General Fund are earmarked for specific purposes as described below. Underspends or overspends against budget for these activities are transferred in or out of the earmarked funds at the year end.</w:t>
      </w:r>
    </w:p>
    <w:p w14:paraId="399A7258" w14:textId="77777777" w:rsidR="004772B4" w:rsidRPr="003A2349" w:rsidRDefault="004772B4" w:rsidP="00A72982">
      <w:pPr>
        <w:jc w:val="both"/>
        <w:rPr>
          <w:rFonts w:ascii="Aptos" w:hAnsi="Aptos" w:cs="Arial"/>
          <w:color w:val="000000"/>
          <w:szCs w:val="18"/>
        </w:rPr>
      </w:pPr>
    </w:p>
    <w:bookmarkStart w:id="199" w:name="_MON_1779950747"/>
    <w:bookmarkEnd w:id="199"/>
    <w:p w14:paraId="75217A40" w14:textId="2B3E03FC" w:rsidR="00DE264D" w:rsidRPr="003A2349" w:rsidRDefault="00800162" w:rsidP="00A72982">
      <w:pPr>
        <w:jc w:val="both"/>
        <w:rPr>
          <w:rFonts w:ascii="Aptos" w:hAnsi="Aptos" w:cs="Arial"/>
          <w:szCs w:val="18"/>
        </w:rPr>
      </w:pPr>
      <w:r w:rsidRPr="003A2349">
        <w:rPr>
          <w:rFonts w:ascii="Aptos" w:hAnsi="Aptos" w:cs="Arial"/>
          <w:szCs w:val="18"/>
        </w:rPr>
        <w:object w:dxaOrig="10560" w:dyaOrig="4212" w14:anchorId="5A74D9F9">
          <v:shape id="_x0000_i1058" type="#_x0000_t75" style="width:534pt;height:211.5pt" o:ole="">
            <v:imagedata r:id="rId152" o:title=""/>
          </v:shape>
          <o:OLEObject Type="Embed" ProgID="Excel.Sheet.12" ShapeID="_x0000_i1058" DrawAspect="Content" ObjectID="_1843896823" r:id="rId153"/>
        </w:object>
      </w:r>
    </w:p>
    <w:p w14:paraId="247E85D4" w14:textId="0851B874" w:rsidR="00FF3472" w:rsidRPr="003A2349" w:rsidRDefault="00FF3472" w:rsidP="00A72982">
      <w:pPr>
        <w:jc w:val="both"/>
        <w:rPr>
          <w:rFonts w:ascii="Aptos" w:hAnsi="Aptos" w:cs="Arial"/>
          <w:sz w:val="24"/>
          <w:szCs w:val="24"/>
        </w:rPr>
      </w:pPr>
    </w:p>
    <w:p w14:paraId="0899AED6" w14:textId="77777777" w:rsidR="00DC1CCF" w:rsidRPr="003A2349" w:rsidRDefault="00DC1CCF" w:rsidP="00DC1CCF">
      <w:pPr>
        <w:jc w:val="both"/>
        <w:rPr>
          <w:rFonts w:ascii="Aptos" w:hAnsi="Aptos" w:cs="Arial"/>
          <w:b/>
          <w:bCs/>
          <w:color w:val="000000"/>
          <w:szCs w:val="18"/>
        </w:rPr>
      </w:pPr>
      <w:r w:rsidRPr="003A2349">
        <w:rPr>
          <w:rFonts w:ascii="Aptos" w:hAnsi="Aptos" w:cs="Arial"/>
          <w:b/>
          <w:bCs/>
          <w:color w:val="000000"/>
          <w:szCs w:val="18"/>
        </w:rPr>
        <w:t>Devolved School Management (DSM)</w:t>
      </w:r>
    </w:p>
    <w:p w14:paraId="0AD4FBF9" w14:textId="77777777" w:rsidR="00DC1CCF" w:rsidRPr="003A2349" w:rsidRDefault="00DC1CCF" w:rsidP="00DC1CCF">
      <w:pPr>
        <w:jc w:val="both"/>
        <w:rPr>
          <w:rFonts w:ascii="Aptos" w:hAnsi="Aptos" w:cs="Arial"/>
          <w:color w:val="000000"/>
          <w:szCs w:val="18"/>
        </w:rPr>
      </w:pPr>
      <w:r w:rsidRPr="003A2349">
        <w:rPr>
          <w:rFonts w:ascii="Aptos" w:hAnsi="Aptos" w:cs="Arial"/>
          <w:szCs w:val="18"/>
        </w:rPr>
        <w:t xml:space="preserve">This </w:t>
      </w:r>
      <w:proofErr w:type="gramStart"/>
      <w:r w:rsidRPr="003A2349">
        <w:rPr>
          <w:rFonts w:ascii="Aptos" w:hAnsi="Aptos" w:cs="Arial"/>
          <w:szCs w:val="18"/>
        </w:rPr>
        <w:t>ring fenced</w:t>
      </w:r>
      <w:proofErr w:type="gramEnd"/>
      <w:r w:rsidRPr="003A2349">
        <w:rPr>
          <w:rFonts w:ascii="Aptos" w:hAnsi="Aptos" w:cs="Arial"/>
          <w:szCs w:val="18"/>
        </w:rPr>
        <w:t xml:space="preserve"> reserve is a consolidation of the balances held by schools that are retained for the specific purpose of investing in services delivered at each individual school. The DSM scheme enables a policy of retaining resources at each school rather than returning the balances to a corporate fund. This policy aims to encourage schools to plan financially over the medium term.</w:t>
      </w:r>
    </w:p>
    <w:p w14:paraId="27D323B9" w14:textId="77777777" w:rsidR="00DC1CCF" w:rsidRDefault="00DC1CCF" w:rsidP="00DC1CCF">
      <w:pPr>
        <w:jc w:val="both"/>
        <w:rPr>
          <w:rFonts w:ascii="Aptos" w:hAnsi="Aptos" w:cs="Arial"/>
          <w:color w:val="000000"/>
          <w:sz w:val="24"/>
          <w:szCs w:val="24"/>
        </w:rPr>
      </w:pPr>
    </w:p>
    <w:p w14:paraId="16250CE1" w14:textId="77777777" w:rsidR="00BF3460" w:rsidRPr="003A2349" w:rsidRDefault="00BF3460" w:rsidP="00BF3460">
      <w:pPr>
        <w:jc w:val="both"/>
        <w:rPr>
          <w:rFonts w:ascii="Aptos" w:hAnsi="Aptos" w:cs="Arial"/>
          <w:b/>
          <w:bCs/>
          <w:color w:val="000000"/>
          <w:szCs w:val="18"/>
        </w:rPr>
      </w:pPr>
      <w:r w:rsidRPr="003A2349">
        <w:rPr>
          <w:rFonts w:ascii="Aptos" w:hAnsi="Aptos" w:cs="Arial"/>
          <w:b/>
          <w:bCs/>
          <w:color w:val="000000"/>
          <w:szCs w:val="18"/>
        </w:rPr>
        <w:t xml:space="preserve">Whole Family Wellbeing Fund </w:t>
      </w:r>
    </w:p>
    <w:p w14:paraId="266BDB85" w14:textId="77777777" w:rsidR="00BF3460" w:rsidRPr="003A2349" w:rsidRDefault="00BF3460" w:rsidP="00BF3460">
      <w:pPr>
        <w:jc w:val="both"/>
        <w:rPr>
          <w:rFonts w:ascii="Aptos" w:hAnsi="Aptos" w:cs="Arial"/>
          <w:color w:val="000000"/>
          <w:szCs w:val="18"/>
        </w:rPr>
      </w:pPr>
      <w:r w:rsidRPr="003A2349">
        <w:rPr>
          <w:rFonts w:ascii="Aptos" w:hAnsi="Aptos" w:cs="Arial"/>
          <w:color w:val="000000"/>
          <w:szCs w:val="18"/>
        </w:rPr>
        <w:t>The Council receives grant funding from the Whole Family Wellbeing Fund, expenditure plans for which must be approved by Community Planning Partners. Unspent funds are held in an ear-marked reserve as the Council cannot determine the use of these funds.</w:t>
      </w:r>
    </w:p>
    <w:p w14:paraId="26D9BDE9" w14:textId="77777777" w:rsidR="00800162" w:rsidRDefault="00800162" w:rsidP="00BF3460">
      <w:pPr>
        <w:jc w:val="right"/>
        <w:rPr>
          <w:rFonts w:ascii="Aptos" w:hAnsi="Aptos" w:cs="Arial"/>
          <w:b/>
          <w:color w:val="B117B1"/>
          <w:sz w:val="24"/>
          <w:szCs w:val="24"/>
        </w:rPr>
      </w:pPr>
    </w:p>
    <w:p w14:paraId="54FF1784" w14:textId="77777777" w:rsidR="00800162" w:rsidRDefault="00800162" w:rsidP="00BF3460">
      <w:pPr>
        <w:jc w:val="right"/>
        <w:rPr>
          <w:rFonts w:ascii="Aptos" w:hAnsi="Aptos" w:cs="Arial"/>
          <w:b/>
          <w:color w:val="B117B1"/>
          <w:sz w:val="24"/>
          <w:szCs w:val="24"/>
        </w:rPr>
      </w:pPr>
    </w:p>
    <w:p w14:paraId="05F46E10" w14:textId="77777777" w:rsidR="00BF3460" w:rsidRPr="00B4708D" w:rsidRDefault="00BF3460" w:rsidP="00BF3460">
      <w:pPr>
        <w:jc w:val="right"/>
        <w:rPr>
          <w:rFonts w:ascii="Aptos" w:hAnsi="Aptos" w:cs="Arial"/>
          <w:b/>
          <w:color w:val="B117B1"/>
          <w:sz w:val="24"/>
          <w:szCs w:val="24"/>
        </w:rPr>
      </w:pPr>
      <w:r w:rsidRPr="00B4708D">
        <w:rPr>
          <w:rFonts w:ascii="Aptos" w:hAnsi="Aptos" w:cs="Arial"/>
          <w:b/>
          <w:color w:val="B117B1"/>
          <w:sz w:val="24"/>
          <w:szCs w:val="24"/>
        </w:rPr>
        <w:lastRenderedPageBreak/>
        <w:t>Notes to the Accounts (cont.)</w:t>
      </w:r>
    </w:p>
    <w:p w14:paraId="0D2F1848" w14:textId="77777777" w:rsidR="00BF3460" w:rsidRDefault="00BF3460" w:rsidP="00BF3460">
      <w:pPr>
        <w:rPr>
          <w:rFonts w:ascii="Aptos" w:hAnsi="Aptos"/>
          <w:b/>
          <w:sz w:val="24"/>
          <w:szCs w:val="24"/>
        </w:rPr>
      </w:pPr>
    </w:p>
    <w:p w14:paraId="09D5AAD5" w14:textId="4D0698F4" w:rsidR="00BF3460" w:rsidRDefault="00BF3460" w:rsidP="00BF3460">
      <w:pPr>
        <w:rPr>
          <w:rFonts w:ascii="Aptos" w:hAnsi="Aptos"/>
          <w:b/>
          <w:sz w:val="20"/>
        </w:rPr>
      </w:pPr>
      <w:r w:rsidRPr="00447CE3">
        <w:rPr>
          <w:rFonts w:ascii="Aptos" w:hAnsi="Aptos"/>
          <w:b/>
          <w:sz w:val="20"/>
        </w:rPr>
        <w:t>Note 11 Transfers to/from Revenue Statutory Funds and Earmarked portions of the General Fund (cont</w:t>
      </w:r>
      <w:r>
        <w:rPr>
          <w:rFonts w:ascii="Aptos" w:hAnsi="Aptos"/>
          <w:b/>
          <w:sz w:val="20"/>
        </w:rPr>
        <w:t>.</w:t>
      </w:r>
      <w:r w:rsidRPr="00447CE3">
        <w:rPr>
          <w:rFonts w:ascii="Aptos" w:hAnsi="Aptos"/>
          <w:b/>
          <w:sz w:val="20"/>
        </w:rPr>
        <w:t>)</w:t>
      </w:r>
    </w:p>
    <w:p w14:paraId="116243CD" w14:textId="77777777" w:rsidR="00BF3460" w:rsidRPr="00BF3460" w:rsidRDefault="00BF3460" w:rsidP="00BF3460">
      <w:pPr>
        <w:rPr>
          <w:rFonts w:ascii="Aptos" w:hAnsi="Aptos"/>
          <w:b/>
          <w:sz w:val="20"/>
        </w:rPr>
      </w:pPr>
    </w:p>
    <w:p w14:paraId="6A0E46BF" w14:textId="77777777" w:rsidR="00DC1CCF" w:rsidRPr="003A2349" w:rsidRDefault="00DC1CCF" w:rsidP="00DC1CCF">
      <w:pPr>
        <w:jc w:val="both"/>
        <w:rPr>
          <w:rFonts w:ascii="Aptos" w:hAnsi="Aptos" w:cs="Arial"/>
          <w:b/>
          <w:bCs/>
          <w:color w:val="000000"/>
          <w:szCs w:val="18"/>
        </w:rPr>
      </w:pPr>
      <w:r w:rsidRPr="003A2349">
        <w:rPr>
          <w:rFonts w:ascii="Aptos" w:hAnsi="Aptos" w:cs="Arial"/>
          <w:b/>
          <w:bCs/>
          <w:color w:val="000000"/>
          <w:szCs w:val="18"/>
        </w:rPr>
        <w:t>Education Attainment Fund</w:t>
      </w:r>
    </w:p>
    <w:p w14:paraId="40BD05B9" w14:textId="77777777" w:rsidR="00DC1CCF" w:rsidRPr="003A2349" w:rsidRDefault="00DC1CCF" w:rsidP="00DC1CCF">
      <w:pPr>
        <w:jc w:val="both"/>
        <w:rPr>
          <w:rFonts w:ascii="Aptos" w:hAnsi="Aptos" w:cs="Arial"/>
          <w:color w:val="000000"/>
          <w:szCs w:val="18"/>
        </w:rPr>
      </w:pPr>
      <w:r w:rsidRPr="003A2349">
        <w:rPr>
          <w:rFonts w:ascii="Aptos" w:hAnsi="Aptos" w:cs="Arial"/>
          <w:color w:val="000000"/>
          <w:szCs w:val="18"/>
        </w:rPr>
        <w:t xml:space="preserve">This </w:t>
      </w:r>
      <w:proofErr w:type="gramStart"/>
      <w:r w:rsidRPr="003A2349">
        <w:rPr>
          <w:rFonts w:ascii="Aptos" w:hAnsi="Aptos" w:cs="Arial"/>
          <w:color w:val="000000"/>
          <w:szCs w:val="18"/>
        </w:rPr>
        <w:t>ring fenced</w:t>
      </w:r>
      <w:proofErr w:type="gramEnd"/>
      <w:r w:rsidRPr="003A2349">
        <w:rPr>
          <w:rFonts w:ascii="Aptos" w:hAnsi="Aptos" w:cs="Arial"/>
          <w:color w:val="000000"/>
          <w:szCs w:val="18"/>
        </w:rPr>
        <w:t xml:space="preserve"> fund is the unspent balance of grant received the Scottish Government to provide targeted support for children and young people affected by poverty.  The grant is paid on a financial year basis but spent over the academic year.</w:t>
      </w:r>
    </w:p>
    <w:p w14:paraId="1B12E183" w14:textId="77777777" w:rsidR="00DC1CCF" w:rsidRPr="003A2349" w:rsidRDefault="00DC1CCF" w:rsidP="00DC1CCF">
      <w:pPr>
        <w:jc w:val="both"/>
        <w:rPr>
          <w:rFonts w:ascii="Aptos" w:hAnsi="Aptos" w:cs="Arial"/>
          <w:sz w:val="24"/>
          <w:szCs w:val="24"/>
        </w:rPr>
      </w:pPr>
    </w:p>
    <w:p w14:paraId="3E621D31" w14:textId="77777777" w:rsidR="00DC1CCF" w:rsidRPr="003A2349" w:rsidRDefault="00DC1CCF" w:rsidP="00DC1CCF">
      <w:pPr>
        <w:jc w:val="both"/>
        <w:rPr>
          <w:rFonts w:ascii="Aptos" w:hAnsi="Aptos" w:cs="Arial"/>
          <w:b/>
          <w:color w:val="000000"/>
          <w:szCs w:val="18"/>
        </w:rPr>
      </w:pPr>
      <w:r w:rsidRPr="003A2349">
        <w:rPr>
          <w:rFonts w:ascii="Aptos" w:hAnsi="Aptos" w:cs="Arial"/>
          <w:b/>
          <w:color w:val="000000"/>
          <w:szCs w:val="18"/>
        </w:rPr>
        <w:t>Transformation</w:t>
      </w:r>
    </w:p>
    <w:p w14:paraId="5506C4A4" w14:textId="4A7F4C16" w:rsidR="00DC1CCF" w:rsidRPr="003A2349" w:rsidRDefault="00DC1CCF" w:rsidP="00DC1CCF">
      <w:pPr>
        <w:jc w:val="both"/>
        <w:rPr>
          <w:rFonts w:ascii="Aptos" w:hAnsi="Aptos" w:cs="Arial"/>
          <w:color w:val="000000"/>
          <w:szCs w:val="18"/>
        </w:rPr>
      </w:pPr>
      <w:r w:rsidRPr="003A2349">
        <w:rPr>
          <w:rFonts w:ascii="Aptos" w:hAnsi="Aptos" w:cs="Arial"/>
          <w:color w:val="000000"/>
          <w:szCs w:val="18"/>
        </w:rPr>
        <w:t xml:space="preserve">The purpose of this fund is to set aside funding to initiate and advance the transformation of services and </w:t>
      </w:r>
      <w:r w:rsidR="00DA6DBC">
        <w:rPr>
          <w:rFonts w:ascii="Aptos" w:hAnsi="Aptos" w:cs="Arial"/>
          <w:color w:val="000000"/>
          <w:szCs w:val="18"/>
        </w:rPr>
        <w:t xml:space="preserve">Transformation Strategy </w:t>
      </w:r>
      <w:r w:rsidRPr="003A2349">
        <w:rPr>
          <w:rFonts w:ascii="Aptos" w:hAnsi="Aptos" w:cs="Arial"/>
          <w:color w:val="000000"/>
          <w:szCs w:val="18"/>
        </w:rPr>
        <w:t>projects.</w:t>
      </w:r>
    </w:p>
    <w:p w14:paraId="7FB2B605" w14:textId="77777777" w:rsidR="00DC1CCF" w:rsidRPr="003A2349" w:rsidRDefault="00DC1CCF" w:rsidP="00DC1CCF">
      <w:pPr>
        <w:jc w:val="both"/>
        <w:rPr>
          <w:rFonts w:ascii="Aptos" w:hAnsi="Aptos" w:cs="Arial"/>
          <w:color w:val="000000"/>
          <w:szCs w:val="18"/>
        </w:rPr>
      </w:pPr>
    </w:p>
    <w:p w14:paraId="05FDD3FB" w14:textId="77777777" w:rsidR="00DC1CCF" w:rsidRPr="003A2349" w:rsidRDefault="00DC1CCF" w:rsidP="00DC1CCF">
      <w:pPr>
        <w:jc w:val="both"/>
        <w:rPr>
          <w:rFonts w:ascii="Aptos" w:hAnsi="Aptos" w:cs="Arial"/>
          <w:b/>
          <w:color w:val="000000"/>
          <w:szCs w:val="18"/>
        </w:rPr>
      </w:pPr>
      <w:r w:rsidRPr="003A2349">
        <w:rPr>
          <w:rFonts w:ascii="Aptos" w:hAnsi="Aptos" w:cs="Arial"/>
          <w:b/>
          <w:color w:val="000000"/>
          <w:szCs w:val="18"/>
        </w:rPr>
        <w:t>Council Priorities</w:t>
      </w:r>
    </w:p>
    <w:p w14:paraId="75BA08E4" w14:textId="77777777" w:rsidR="00DC1CCF" w:rsidRPr="003A2349" w:rsidRDefault="00DC1CCF" w:rsidP="00DC1CCF">
      <w:pPr>
        <w:jc w:val="both"/>
        <w:rPr>
          <w:rFonts w:ascii="Aptos" w:hAnsi="Aptos" w:cs="Arial"/>
          <w:color w:val="000000"/>
          <w:szCs w:val="18"/>
        </w:rPr>
      </w:pPr>
      <w:r w:rsidRPr="003A2349">
        <w:rPr>
          <w:rFonts w:ascii="Aptos" w:hAnsi="Aptos" w:cs="Arial"/>
          <w:color w:val="000000"/>
          <w:szCs w:val="18"/>
        </w:rPr>
        <w:t>The purpose of this fund is to meet one-off expenditure which assists in achieving financial stability, as well as other measures facilitating the achievement of Council priorities.</w:t>
      </w:r>
    </w:p>
    <w:p w14:paraId="7CF40251" w14:textId="77777777" w:rsidR="00DC1CCF" w:rsidRPr="003A2349" w:rsidRDefault="00DC1CCF" w:rsidP="00DC1CCF">
      <w:pPr>
        <w:jc w:val="both"/>
        <w:rPr>
          <w:rFonts w:ascii="Aptos" w:hAnsi="Aptos" w:cs="Arial"/>
          <w:b/>
          <w:color w:val="000000"/>
          <w:szCs w:val="18"/>
        </w:rPr>
      </w:pPr>
    </w:p>
    <w:p w14:paraId="246ADEFC" w14:textId="77777777" w:rsidR="00DC1CCF" w:rsidRPr="003A2349" w:rsidRDefault="00DC1CCF" w:rsidP="00DC1CCF">
      <w:pPr>
        <w:jc w:val="both"/>
        <w:rPr>
          <w:rFonts w:ascii="Aptos" w:hAnsi="Aptos" w:cs="Arial"/>
          <w:color w:val="000000"/>
          <w:szCs w:val="18"/>
        </w:rPr>
      </w:pPr>
      <w:r w:rsidRPr="003A2349">
        <w:rPr>
          <w:rFonts w:ascii="Aptos" w:hAnsi="Aptos" w:cs="Arial"/>
          <w:b/>
          <w:bCs/>
          <w:color w:val="000000"/>
          <w:szCs w:val="18"/>
        </w:rPr>
        <w:t>Retrospective Service Concession</w:t>
      </w:r>
      <w:r w:rsidRPr="003A2349">
        <w:rPr>
          <w:rFonts w:ascii="Aptos" w:hAnsi="Aptos" w:cs="Arial"/>
          <w:color w:val="000000"/>
          <w:szCs w:val="18"/>
        </w:rPr>
        <w:t xml:space="preserve"> </w:t>
      </w:r>
    </w:p>
    <w:p w14:paraId="32F93B38" w14:textId="77777777" w:rsidR="00DC1CCF" w:rsidRPr="003A2349" w:rsidRDefault="00DC1CCF" w:rsidP="00DC1CCF">
      <w:pPr>
        <w:jc w:val="both"/>
        <w:rPr>
          <w:rFonts w:ascii="Aptos" w:hAnsi="Aptos" w:cs="Arial"/>
          <w:color w:val="000000"/>
          <w:szCs w:val="18"/>
        </w:rPr>
      </w:pPr>
      <w:r w:rsidRPr="003A2349">
        <w:rPr>
          <w:rFonts w:ascii="Aptos" w:hAnsi="Aptos" w:cs="Arial"/>
          <w:color w:val="000000"/>
          <w:szCs w:val="18"/>
        </w:rPr>
        <w:t>This ear-marked reserve was created by the exercise of the flexibility to account for service concessions over the expected life of the asset rather than the length of the contract.  The reserve relates to the impact of prior year expenditure and is purely an accounting entry.  It therefore differs from other ear-marked reserves in that it is not cash backed.</w:t>
      </w:r>
    </w:p>
    <w:p w14:paraId="1E61ACBC" w14:textId="77777777" w:rsidR="00DC1CCF" w:rsidRPr="003A2349" w:rsidRDefault="00DC1CCF" w:rsidP="00DC1CCF">
      <w:pPr>
        <w:jc w:val="both"/>
        <w:rPr>
          <w:rFonts w:ascii="Aptos" w:hAnsi="Aptos" w:cs="Arial"/>
          <w:color w:val="000000"/>
          <w:szCs w:val="18"/>
        </w:rPr>
      </w:pPr>
    </w:p>
    <w:p w14:paraId="242C7686" w14:textId="77777777" w:rsidR="00DC1CCF" w:rsidRPr="003A2349" w:rsidRDefault="00DC1CCF" w:rsidP="00DC1CCF">
      <w:pPr>
        <w:jc w:val="both"/>
        <w:rPr>
          <w:rFonts w:ascii="Aptos" w:hAnsi="Aptos" w:cs="Arial"/>
          <w:color w:val="000000"/>
          <w:szCs w:val="18"/>
        </w:rPr>
      </w:pPr>
      <w:r w:rsidRPr="003A2349">
        <w:rPr>
          <w:rFonts w:ascii="Aptos" w:hAnsi="Aptos" w:cs="Arial"/>
          <w:b/>
          <w:bCs/>
          <w:color w:val="000000"/>
          <w:szCs w:val="18"/>
        </w:rPr>
        <w:t>Refugee Resettlement</w:t>
      </w:r>
      <w:r w:rsidRPr="003A2349">
        <w:rPr>
          <w:rFonts w:ascii="Aptos" w:hAnsi="Aptos" w:cs="Arial"/>
          <w:color w:val="000000"/>
          <w:szCs w:val="18"/>
        </w:rPr>
        <w:t xml:space="preserve"> </w:t>
      </w:r>
    </w:p>
    <w:p w14:paraId="58CBBE6E" w14:textId="77777777" w:rsidR="00DC1CCF" w:rsidRPr="003A2349" w:rsidRDefault="00DC1CCF" w:rsidP="00DC1CCF">
      <w:pPr>
        <w:jc w:val="both"/>
        <w:rPr>
          <w:rFonts w:ascii="Aptos" w:hAnsi="Aptos" w:cs="Arial"/>
          <w:color w:val="000000"/>
          <w:szCs w:val="18"/>
        </w:rPr>
      </w:pPr>
      <w:r w:rsidRPr="003A2349">
        <w:rPr>
          <w:rFonts w:ascii="Aptos" w:hAnsi="Aptos" w:cs="Arial"/>
          <w:color w:val="000000"/>
          <w:szCs w:val="18"/>
        </w:rPr>
        <w:t>The Council has received funds in support of various refugee resettlement programmes and unspent funds are held in this ear-marked reserve and will be released as required.</w:t>
      </w:r>
    </w:p>
    <w:p w14:paraId="0B01A0EA" w14:textId="77777777" w:rsidR="00DC1CCF" w:rsidRPr="003A2349" w:rsidRDefault="00DC1CCF" w:rsidP="00DC1CCF">
      <w:pPr>
        <w:jc w:val="both"/>
        <w:rPr>
          <w:rFonts w:ascii="Aptos" w:hAnsi="Aptos" w:cs="Arial"/>
          <w:color w:val="000000"/>
          <w:szCs w:val="18"/>
        </w:rPr>
      </w:pPr>
    </w:p>
    <w:p w14:paraId="5886D5B9" w14:textId="77777777" w:rsidR="00DC1CCF" w:rsidRPr="003A2349" w:rsidRDefault="00DC1CCF" w:rsidP="00DC1CCF">
      <w:pPr>
        <w:jc w:val="both"/>
        <w:rPr>
          <w:rFonts w:ascii="Aptos" w:hAnsi="Aptos" w:cs="Arial"/>
          <w:b/>
          <w:color w:val="000000"/>
          <w:szCs w:val="18"/>
        </w:rPr>
      </w:pPr>
      <w:r w:rsidRPr="003A2349">
        <w:rPr>
          <w:rFonts w:ascii="Aptos" w:hAnsi="Aptos" w:cs="Arial"/>
          <w:b/>
          <w:color w:val="000000"/>
          <w:szCs w:val="18"/>
        </w:rPr>
        <w:t>Other Funds</w:t>
      </w:r>
    </w:p>
    <w:p w14:paraId="57FCD081" w14:textId="77777777" w:rsidR="00E70DD0" w:rsidRPr="003A2349" w:rsidRDefault="00E70DD0" w:rsidP="00E70DD0">
      <w:pPr>
        <w:jc w:val="both"/>
        <w:rPr>
          <w:rFonts w:ascii="Aptos" w:hAnsi="Aptos" w:cs="Arial"/>
          <w:color w:val="000000"/>
          <w:szCs w:val="18"/>
        </w:rPr>
      </w:pPr>
      <w:r w:rsidRPr="00E70DD0">
        <w:rPr>
          <w:rFonts w:ascii="Aptos" w:hAnsi="Aptos" w:cs="Arial"/>
          <w:color w:val="000000"/>
          <w:szCs w:val="18"/>
        </w:rPr>
        <w:t xml:space="preserve">These funds are grants and contributions unspent at the reporting year end which have restrictions on their use. The largest individual component of these funds is for Scottish Welfare Fund, which is to be used to provide individuals with assistance for short term need and community care. Other large balances relate to Employability, Long Term Town Capacity Funding, SSEN Community Resilience Project, Place Based Investment Fund and Coastal Communities Fund. Other funds held include monies to be used to upgrade/maintain </w:t>
      </w:r>
      <w:proofErr w:type="spellStart"/>
      <w:r w:rsidRPr="00E70DD0">
        <w:rPr>
          <w:rFonts w:ascii="Aptos" w:hAnsi="Aptos" w:cs="Arial"/>
          <w:color w:val="000000"/>
          <w:szCs w:val="18"/>
        </w:rPr>
        <w:t>Sanquhar</w:t>
      </w:r>
      <w:proofErr w:type="spellEnd"/>
      <w:r w:rsidRPr="00E70DD0">
        <w:rPr>
          <w:rFonts w:ascii="Aptos" w:hAnsi="Aptos" w:cs="Arial"/>
          <w:color w:val="000000"/>
          <w:szCs w:val="18"/>
        </w:rPr>
        <w:t xml:space="preserve"> Loch in Forres, amounts to cover core path maintenance and upgrading within and outside the boundary of </w:t>
      </w:r>
      <w:proofErr w:type="spellStart"/>
      <w:r w:rsidRPr="00E70DD0">
        <w:rPr>
          <w:rFonts w:ascii="Aptos" w:hAnsi="Aptos" w:cs="Arial"/>
          <w:color w:val="000000"/>
          <w:szCs w:val="18"/>
        </w:rPr>
        <w:t>Dorenell</w:t>
      </w:r>
      <w:proofErr w:type="spellEnd"/>
      <w:r w:rsidRPr="00E70DD0">
        <w:rPr>
          <w:rFonts w:ascii="Aptos" w:hAnsi="Aptos" w:cs="Arial"/>
          <w:color w:val="000000"/>
          <w:szCs w:val="18"/>
        </w:rPr>
        <w:t xml:space="preserve"> Windfarm, Nursery snack funds and Youth Work Communities grants.</w:t>
      </w:r>
      <w:r w:rsidRPr="003A2349">
        <w:rPr>
          <w:rFonts w:ascii="Aptos" w:hAnsi="Aptos" w:cs="Arial"/>
          <w:color w:val="000000"/>
          <w:szCs w:val="18"/>
        </w:rPr>
        <w:t xml:space="preserve"> </w:t>
      </w:r>
    </w:p>
    <w:p w14:paraId="4FE99261" w14:textId="5E024DD6" w:rsidR="00CF2886" w:rsidRPr="003A2349" w:rsidRDefault="00CF2886" w:rsidP="00A72982">
      <w:pPr>
        <w:jc w:val="both"/>
        <w:rPr>
          <w:rFonts w:ascii="Aptos" w:hAnsi="Aptos" w:cs="Arial"/>
          <w:color w:val="000000"/>
          <w:szCs w:val="18"/>
        </w:rPr>
      </w:pPr>
    </w:p>
    <w:p w14:paraId="368E5F25" w14:textId="77777777" w:rsidR="00B70EE9" w:rsidRPr="003A2349" w:rsidRDefault="00B70EE9" w:rsidP="00A72982">
      <w:pPr>
        <w:jc w:val="both"/>
        <w:rPr>
          <w:rFonts w:ascii="Aptos" w:hAnsi="Aptos" w:cs="Arial"/>
          <w:b/>
          <w:sz w:val="22"/>
          <w:szCs w:val="18"/>
        </w:rPr>
      </w:pPr>
    </w:p>
    <w:p w14:paraId="6462C0A1" w14:textId="6551E19F" w:rsidR="00256FE5" w:rsidRPr="003A2349" w:rsidRDefault="00C617CF" w:rsidP="00816A6D">
      <w:pPr>
        <w:pStyle w:val="Heading1"/>
        <w:rPr>
          <w:rFonts w:ascii="Aptos" w:hAnsi="Aptos"/>
          <w:sz w:val="24"/>
          <w:szCs w:val="24"/>
        </w:rPr>
      </w:pPr>
      <w:bookmarkStart w:id="200" w:name="_Toc74042445"/>
      <w:bookmarkStart w:id="201" w:name="_Toc138404697"/>
      <w:bookmarkStart w:id="202" w:name="_Toc138408941"/>
      <w:bookmarkStart w:id="203" w:name="_Toc138412444"/>
      <w:bookmarkStart w:id="204" w:name="_Toc138412937"/>
      <w:bookmarkStart w:id="205" w:name="_Toc146698469"/>
      <w:bookmarkStart w:id="206" w:name="_Toc146823479"/>
      <w:bookmarkStart w:id="207" w:name="_Toc233115434"/>
      <w:r w:rsidRPr="003A2349">
        <w:rPr>
          <w:rFonts w:ascii="Aptos" w:hAnsi="Aptos"/>
          <w:sz w:val="24"/>
          <w:szCs w:val="24"/>
        </w:rPr>
        <w:t>Note 1</w:t>
      </w:r>
      <w:r w:rsidR="00405E50" w:rsidRPr="003A2349">
        <w:rPr>
          <w:rFonts w:ascii="Aptos" w:hAnsi="Aptos"/>
          <w:sz w:val="24"/>
          <w:szCs w:val="24"/>
        </w:rPr>
        <w:t>2</w:t>
      </w:r>
      <w:r w:rsidR="00133DD8" w:rsidRPr="003A2349">
        <w:rPr>
          <w:rFonts w:ascii="Aptos" w:hAnsi="Aptos"/>
          <w:sz w:val="24"/>
          <w:szCs w:val="24"/>
        </w:rPr>
        <w:t xml:space="preserve"> Other Operating Expenditure</w:t>
      </w:r>
      <w:bookmarkEnd w:id="200"/>
      <w:bookmarkEnd w:id="201"/>
      <w:bookmarkEnd w:id="202"/>
      <w:bookmarkEnd w:id="203"/>
      <w:bookmarkEnd w:id="204"/>
      <w:bookmarkEnd w:id="205"/>
      <w:bookmarkEnd w:id="206"/>
      <w:bookmarkEnd w:id="207"/>
    </w:p>
    <w:p w14:paraId="3B84D454" w14:textId="0099F195" w:rsidR="00DE264D" w:rsidRPr="003A2349" w:rsidRDefault="00DE264D" w:rsidP="00A72982">
      <w:pPr>
        <w:jc w:val="both"/>
        <w:rPr>
          <w:rFonts w:ascii="Aptos" w:hAnsi="Aptos" w:cs="Arial"/>
          <w:color w:val="FF0000"/>
          <w:szCs w:val="18"/>
        </w:rPr>
      </w:pPr>
    </w:p>
    <w:bookmarkStart w:id="208" w:name="_1748168848"/>
    <w:bookmarkEnd w:id="208"/>
    <w:bookmarkStart w:id="209" w:name="_MON_1811691604"/>
    <w:bookmarkEnd w:id="209"/>
    <w:p w14:paraId="394B7E21" w14:textId="15DD996D" w:rsidR="00D016F6" w:rsidRPr="00232146" w:rsidRDefault="000E704A" w:rsidP="00232146">
      <w:pPr>
        <w:jc w:val="both"/>
        <w:rPr>
          <w:rFonts w:ascii="Aptos" w:hAnsi="Aptos" w:cs="Arial"/>
          <w:color w:val="FF0000"/>
          <w:szCs w:val="18"/>
        </w:rPr>
      </w:pPr>
      <w:r>
        <w:rPr>
          <w:rFonts w:ascii="Aptos" w:hAnsi="Aptos" w:cs="Arial"/>
          <w:color w:val="FF0000"/>
          <w:szCs w:val="18"/>
        </w:rPr>
        <w:object w:dxaOrig="9946" w:dyaOrig="1474" w14:anchorId="0AEA153E">
          <v:shape id="_x0000_i1059" type="#_x0000_t75" style="width:492.75pt;height:76.5pt" o:ole="">
            <v:imagedata r:id="rId154" o:title=""/>
          </v:shape>
          <o:OLEObject Type="Embed" ProgID="Excel.Sheet.12" ShapeID="_x0000_i1059" DrawAspect="Content" ObjectID="_1843896824" r:id="rId155"/>
        </w:object>
      </w:r>
      <w:bookmarkStart w:id="210" w:name="_Toc74042446"/>
      <w:bookmarkStart w:id="211" w:name="_Toc138404698"/>
      <w:bookmarkStart w:id="212" w:name="_Toc138408942"/>
      <w:bookmarkStart w:id="213" w:name="_Toc138412445"/>
      <w:bookmarkStart w:id="214" w:name="_Toc138412938"/>
      <w:bookmarkStart w:id="215" w:name="_Toc146698470"/>
      <w:bookmarkStart w:id="216" w:name="_Toc146823480"/>
    </w:p>
    <w:p w14:paraId="18AACF2C" w14:textId="661B1D9A" w:rsidR="003D7896" w:rsidRPr="003A2349" w:rsidRDefault="003D7896" w:rsidP="00C341D5">
      <w:pPr>
        <w:pStyle w:val="Heading1"/>
        <w:rPr>
          <w:rFonts w:ascii="Aptos" w:hAnsi="Aptos"/>
          <w:sz w:val="24"/>
          <w:szCs w:val="24"/>
        </w:rPr>
      </w:pPr>
      <w:bookmarkStart w:id="217" w:name="_Toc233115435"/>
      <w:r w:rsidRPr="003A2349">
        <w:rPr>
          <w:rFonts w:ascii="Aptos" w:hAnsi="Aptos"/>
          <w:sz w:val="24"/>
          <w:szCs w:val="24"/>
        </w:rPr>
        <w:t>Note 13 Financing and Investment Income and Expenditure</w:t>
      </w:r>
      <w:bookmarkEnd w:id="210"/>
      <w:bookmarkEnd w:id="211"/>
      <w:bookmarkEnd w:id="212"/>
      <w:bookmarkEnd w:id="213"/>
      <w:bookmarkEnd w:id="214"/>
      <w:bookmarkEnd w:id="215"/>
      <w:bookmarkEnd w:id="216"/>
      <w:bookmarkEnd w:id="217"/>
    </w:p>
    <w:bookmarkStart w:id="218" w:name="_Toc74042447"/>
    <w:bookmarkStart w:id="219" w:name="_MON_1779618480"/>
    <w:bookmarkEnd w:id="219"/>
    <w:p w14:paraId="164E6210" w14:textId="3DD62475" w:rsidR="007F7405" w:rsidRPr="00B4708D" w:rsidRDefault="000E704A" w:rsidP="00B4708D">
      <w:pPr>
        <w:rPr>
          <w:rFonts w:ascii="Aptos" w:hAnsi="Aptos"/>
        </w:rPr>
      </w:pPr>
      <w:r w:rsidRPr="003A2349">
        <w:rPr>
          <w:rFonts w:ascii="Aptos" w:hAnsi="Aptos"/>
        </w:rPr>
        <w:object w:dxaOrig="9946" w:dyaOrig="2093" w14:anchorId="0923A4EF">
          <v:shape id="_x0000_i1060" type="#_x0000_t75" style="width:492.75pt;height:113.25pt" o:ole="">
            <v:imagedata r:id="rId156" o:title=""/>
          </v:shape>
          <o:OLEObject Type="Embed" ProgID="Excel.Sheet.12" ShapeID="_x0000_i1060" DrawAspect="Content" ObjectID="_1843896825" r:id="rId157"/>
        </w:object>
      </w:r>
      <w:bookmarkStart w:id="220" w:name="_Toc146698471"/>
      <w:bookmarkStart w:id="221" w:name="_Toc146823481"/>
    </w:p>
    <w:p w14:paraId="75B8238A" w14:textId="77777777" w:rsidR="00BF3460" w:rsidRDefault="00BF3460" w:rsidP="00D846D1">
      <w:pPr>
        <w:jc w:val="right"/>
        <w:rPr>
          <w:rFonts w:ascii="Aptos" w:hAnsi="Aptos" w:cs="Arial"/>
          <w:b/>
          <w:color w:val="B117B1"/>
          <w:sz w:val="24"/>
          <w:szCs w:val="24"/>
        </w:rPr>
      </w:pPr>
    </w:p>
    <w:p w14:paraId="7232AA62" w14:textId="77777777" w:rsidR="00BF3460" w:rsidRDefault="00BF3460" w:rsidP="00D846D1">
      <w:pPr>
        <w:jc w:val="right"/>
        <w:rPr>
          <w:rFonts w:ascii="Aptos" w:hAnsi="Aptos" w:cs="Arial"/>
          <w:b/>
          <w:color w:val="B117B1"/>
          <w:sz w:val="24"/>
          <w:szCs w:val="24"/>
        </w:rPr>
      </w:pPr>
    </w:p>
    <w:p w14:paraId="4CE41ED5" w14:textId="77777777" w:rsidR="00800162" w:rsidRDefault="00800162" w:rsidP="00D846D1">
      <w:pPr>
        <w:jc w:val="right"/>
        <w:rPr>
          <w:rFonts w:ascii="Aptos" w:hAnsi="Aptos" w:cs="Arial"/>
          <w:b/>
          <w:color w:val="B117B1"/>
          <w:sz w:val="24"/>
          <w:szCs w:val="24"/>
        </w:rPr>
      </w:pPr>
    </w:p>
    <w:p w14:paraId="4945E71F" w14:textId="77777777" w:rsidR="00800162" w:rsidRDefault="00800162" w:rsidP="00D846D1">
      <w:pPr>
        <w:jc w:val="right"/>
        <w:rPr>
          <w:rFonts w:ascii="Aptos" w:hAnsi="Aptos" w:cs="Arial"/>
          <w:b/>
          <w:color w:val="B117B1"/>
          <w:sz w:val="24"/>
          <w:szCs w:val="24"/>
        </w:rPr>
      </w:pPr>
    </w:p>
    <w:p w14:paraId="05DB774F" w14:textId="77777777" w:rsidR="00800162" w:rsidRDefault="00800162" w:rsidP="00D846D1">
      <w:pPr>
        <w:jc w:val="right"/>
        <w:rPr>
          <w:rFonts w:ascii="Aptos" w:hAnsi="Aptos" w:cs="Arial"/>
          <w:b/>
          <w:color w:val="B117B1"/>
          <w:sz w:val="24"/>
          <w:szCs w:val="24"/>
        </w:rPr>
      </w:pPr>
    </w:p>
    <w:p w14:paraId="036E00F3" w14:textId="77777777" w:rsidR="00800162" w:rsidRDefault="00800162" w:rsidP="00D846D1">
      <w:pPr>
        <w:jc w:val="right"/>
        <w:rPr>
          <w:rFonts w:ascii="Aptos" w:hAnsi="Aptos" w:cs="Arial"/>
          <w:b/>
          <w:color w:val="B117B1"/>
          <w:sz w:val="24"/>
          <w:szCs w:val="24"/>
        </w:rPr>
      </w:pPr>
    </w:p>
    <w:p w14:paraId="2FACEFC4" w14:textId="77777777" w:rsidR="00800162" w:rsidRDefault="00800162" w:rsidP="00D846D1">
      <w:pPr>
        <w:jc w:val="right"/>
        <w:rPr>
          <w:rFonts w:ascii="Aptos" w:hAnsi="Aptos" w:cs="Arial"/>
          <w:b/>
          <w:color w:val="B117B1"/>
          <w:sz w:val="24"/>
          <w:szCs w:val="24"/>
        </w:rPr>
      </w:pPr>
    </w:p>
    <w:p w14:paraId="4C90199D" w14:textId="02D73D11"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139522DD" w14:textId="77777777" w:rsidR="00D846D1" w:rsidRPr="001C4EAB" w:rsidRDefault="00D846D1" w:rsidP="00D846D1">
      <w:pPr>
        <w:jc w:val="right"/>
        <w:rPr>
          <w:rFonts w:ascii="Aptos" w:eastAsia="Calibri" w:hAnsi="Aptos"/>
          <w:b/>
          <w:color w:val="7030A0"/>
          <w:sz w:val="24"/>
          <w:szCs w:val="24"/>
          <w:lang w:eastAsia="en-US"/>
        </w:rPr>
      </w:pPr>
    </w:p>
    <w:p w14:paraId="71B752B9" w14:textId="7FABBA40" w:rsidR="00B70EE9" w:rsidRPr="003A2349" w:rsidRDefault="00133DD8" w:rsidP="001A249B">
      <w:pPr>
        <w:pStyle w:val="Heading1"/>
        <w:rPr>
          <w:rFonts w:ascii="Aptos" w:hAnsi="Aptos"/>
          <w:sz w:val="24"/>
          <w:szCs w:val="24"/>
        </w:rPr>
      </w:pPr>
      <w:bookmarkStart w:id="222" w:name="_Toc233115436"/>
      <w:r w:rsidRPr="003A2349">
        <w:rPr>
          <w:rFonts w:ascii="Aptos" w:hAnsi="Aptos"/>
          <w:sz w:val="24"/>
          <w:szCs w:val="24"/>
        </w:rPr>
        <w:t>No</w:t>
      </w:r>
      <w:r w:rsidR="00C617CF" w:rsidRPr="003A2349">
        <w:rPr>
          <w:rFonts w:ascii="Aptos" w:hAnsi="Aptos"/>
          <w:sz w:val="24"/>
          <w:szCs w:val="24"/>
        </w:rPr>
        <w:t>te 1</w:t>
      </w:r>
      <w:r w:rsidR="002506CD" w:rsidRPr="003A2349">
        <w:rPr>
          <w:rFonts w:ascii="Aptos" w:hAnsi="Aptos"/>
          <w:sz w:val="24"/>
          <w:szCs w:val="24"/>
        </w:rPr>
        <w:t>4</w:t>
      </w:r>
      <w:r w:rsidRPr="003A2349">
        <w:rPr>
          <w:rFonts w:ascii="Aptos" w:hAnsi="Aptos"/>
          <w:sz w:val="24"/>
          <w:szCs w:val="24"/>
        </w:rPr>
        <w:t xml:space="preserve"> Taxation and Non-Specific Grant Income</w:t>
      </w:r>
      <w:bookmarkEnd w:id="218"/>
      <w:bookmarkEnd w:id="220"/>
      <w:bookmarkEnd w:id="221"/>
      <w:bookmarkEnd w:id="222"/>
    </w:p>
    <w:bookmarkStart w:id="223" w:name="_Toc73908142"/>
    <w:bookmarkStart w:id="224" w:name="_Toc73908322"/>
    <w:bookmarkStart w:id="225" w:name="_Toc73952825"/>
    <w:bookmarkStart w:id="226" w:name="_Toc73952882"/>
    <w:bookmarkStart w:id="227" w:name="_Toc73952940"/>
    <w:bookmarkStart w:id="228" w:name="_Toc73953116"/>
    <w:bookmarkStart w:id="229" w:name="_Toc73959210"/>
    <w:bookmarkStart w:id="230" w:name="_Toc73977619"/>
    <w:bookmarkStart w:id="231" w:name="_Toc74042448"/>
    <w:bookmarkStart w:id="232" w:name="_Toc74030697"/>
    <w:bookmarkStart w:id="233" w:name="_Toc74037941"/>
    <w:bookmarkStart w:id="234" w:name="_Toc74043568"/>
    <w:bookmarkStart w:id="235" w:name="_Toc74214427"/>
    <w:bookmarkStart w:id="236" w:name="_Toc74642597"/>
    <w:bookmarkStart w:id="237" w:name="_Toc74643190"/>
    <w:bookmarkStart w:id="238" w:name="_Toc75157597"/>
    <w:bookmarkStart w:id="239" w:name="_Toc75336106"/>
    <w:bookmarkStart w:id="240" w:name="_Toc89862963"/>
    <w:bookmarkStart w:id="241" w:name="_Toc90368681"/>
    <w:bookmarkStart w:id="242" w:name="_Toc90545522"/>
    <w:bookmarkStart w:id="243" w:name="_Toc90548057"/>
    <w:bookmarkStart w:id="244" w:name="_Toc90548246"/>
    <w:bookmarkStart w:id="245" w:name="_Toc106965343"/>
    <w:bookmarkStart w:id="246" w:name="_Toc114645477"/>
    <w:bookmarkStart w:id="247" w:name="_Toc114646766"/>
    <w:bookmarkStart w:id="248" w:name="_Toc116550822"/>
    <w:bookmarkStart w:id="249" w:name="_Toc137636726"/>
    <w:bookmarkStart w:id="250" w:name="_Toc137670898"/>
    <w:bookmarkStart w:id="251" w:name="_Toc137670969"/>
    <w:bookmarkStart w:id="252" w:name="_Toc13767118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Start w:id="253" w:name="_MON_1779618299"/>
    <w:bookmarkEnd w:id="253"/>
    <w:p w14:paraId="0C007159" w14:textId="4F85B5E7" w:rsidR="001A249B" w:rsidRPr="003A2349" w:rsidRDefault="000E704A" w:rsidP="00983FDA">
      <w:pPr>
        <w:pStyle w:val="09-Bodytext"/>
        <w:ind w:left="0"/>
        <w:rPr>
          <w:rFonts w:ascii="Aptos" w:hAnsi="Aptos"/>
        </w:rPr>
      </w:pPr>
      <w:r w:rsidRPr="003A2349">
        <w:rPr>
          <w:rFonts w:ascii="Aptos" w:hAnsi="Aptos"/>
        </w:rPr>
        <w:object w:dxaOrig="9946" w:dyaOrig="2093" w14:anchorId="789B351D">
          <v:shape id="_x0000_i1061" type="#_x0000_t75" style="width:492.75pt;height:102.75pt" o:ole="">
            <v:imagedata r:id="rId158" o:title=""/>
          </v:shape>
          <o:OLEObject Type="Embed" ProgID="Excel.Sheet.12" ShapeID="_x0000_i1061" DrawAspect="Content" ObjectID="_1843896826" r:id="rId159"/>
        </w:object>
      </w:r>
      <w:bookmarkStart w:id="254" w:name="_Toc74042449"/>
      <w:bookmarkStart w:id="255" w:name="_Toc138404699"/>
      <w:bookmarkStart w:id="256" w:name="_Toc138408943"/>
      <w:bookmarkStart w:id="257" w:name="_Toc138412446"/>
      <w:bookmarkStart w:id="258" w:name="_Toc138412939"/>
      <w:bookmarkStart w:id="259" w:name="_Toc146698472"/>
      <w:bookmarkStart w:id="260" w:name="_Toc146823482"/>
    </w:p>
    <w:p w14:paraId="3A2EDE6C" w14:textId="77777777" w:rsidR="00983FDA" w:rsidRPr="003A2349" w:rsidRDefault="00983FDA" w:rsidP="00983FDA">
      <w:pPr>
        <w:pStyle w:val="09-Bodytext"/>
        <w:ind w:left="0"/>
        <w:rPr>
          <w:rFonts w:ascii="Aptos" w:hAnsi="Aptos"/>
        </w:rPr>
      </w:pPr>
    </w:p>
    <w:p w14:paraId="30B864E3" w14:textId="13703B61" w:rsidR="00AE7105" w:rsidRPr="001635C5" w:rsidRDefault="00AE7105" w:rsidP="001635C5">
      <w:pPr>
        <w:pStyle w:val="Heading1"/>
        <w:rPr>
          <w:rFonts w:ascii="Aptos" w:hAnsi="Aptos"/>
          <w:sz w:val="24"/>
          <w:szCs w:val="24"/>
        </w:rPr>
      </w:pPr>
      <w:bookmarkStart w:id="261" w:name="_Toc233115437"/>
      <w:r w:rsidRPr="001635C5">
        <w:rPr>
          <w:rFonts w:ascii="Aptos" w:hAnsi="Aptos"/>
          <w:sz w:val="24"/>
          <w:szCs w:val="24"/>
        </w:rPr>
        <w:t>Note 1</w:t>
      </w:r>
      <w:r w:rsidR="002506CD" w:rsidRPr="001635C5">
        <w:rPr>
          <w:rFonts w:ascii="Aptos" w:hAnsi="Aptos"/>
          <w:sz w:val="24"/>
          <w:szCs w:val="24"/>
        </w:rPr>
        <w:t>5</w:t>
      </w:r>
      <w:r w:rsidRPr="001635C5">
        <w:rPr>
          <w:rFonts w:ascii="Aptos" w:hAnsi="Aptos"/>
          <w:sz w:val="24"/>
          <w:szCs w:val="24"/>
        </w:rPr>
        <w:t xml:space="preserve"> Property, Plant and Equipment</w:t>
      </w:r>
      <w:bookmarkEnd w:id="254"/>
      <w:bookmarkEnd w:id="255"/>
      <w:bookmarkEnd w:id="256"/>
      <w:bookmarkEnd w:id="257"/>
      <w:bookmarkEnd w:id="258"/>
      <w:bookmarkEnd w:id="259"/>
      <w:bookmarkEnd w:id="260"/>
      <w:bookmarkEnd w:id="261"/>
    </w:p>
    <w:p w14:paraId="2D03359A" w14:textId="77777777" w:rsidR="00AE7105" w:rsidRPr="003A2349" w:rsidRDefault="00AE7105" w:rsidP="00A72982">
      <w:pPr>
        <w:jc w:val="both"/>
        <w:rPr>
          <w:rFonts w:ascii="Aptos" w:hAnsi="Aptos"/>
          <w:color w:val="000000"/>
          <w:sz w:val="24"/>
          <w:szCs w:val="24"/>
        </w:rPr>
      </w:pPr>
    </w:p>
    <w:p w14:paraId="6F2C2651" w14:textId="31CC9E6E" w:rsidR="00AE7105" w:rsidRPr="0063571B" w:rsidRDefault="00AE7105" w:rsidP="00A72982">
      <w:pPr>
        <w:jc w:val="both"/>
        <w:rPr>
          <w:rFonts w:ascii="Aptos" w:hAnsi="Aptos" w:cs="Arial"/>
          <w:szCs w:val="18"/>
        </w:rPr>
      </w:pPr>
      <w:r w:rsidRPr="003A2349">
        <w:rPr>
          <w:rFonts w:ascii="Aptos" w:hAnsi="Aptos" w:cs="Arial"/>
          <w:color w:val="000000"/>
          <w:szCs w:val="18"/>
        </w:rPr>
        <w:t xml:space="preserve">Assets that have physical substance and are held for use in the supply of services, for rental to others or for administrative </w:t>
      </w:r>
      <w:r w:rsidRPr="0063571B">
        <w:rPr>
          <w:rFonts w:ascii="Aptos" w:hAnsi="Aptos" w:cs="Arial"/>
          <w:szCs w:val="18"/>
        </w:rPr>
        <w:t>purposes and that are expected to be used during more than one financial year are classified as Property, Plant and Equipment.</w:t>
      </w:r>
      <w:r w:rsidR="00CC73E7" w:rsidRPr="0063571B">
        <w:rPr>
          <w:rFonts w:ascii="Aptos" w:hAnsi="Aptos" w:cs="Arial"/>
          <w:szCs w:val="18"/>
        </w:rPr>
        <w:t xml:space="preserve"> </w:t>
      </w:r>
      <w:r w:rsidR="00532BD7" w:rsidRPr="0063571B">
        <w:rPr>
          <w:rFonts w:ascii="Aptos" w:hAnsi="Aptos" w:cs="Arial"/>
          <w:szCs w:val="18"/>
        </w:rPr>
        <w:t xml:space="preserve">Operational PPE is analysed between </w:t>
      </w:r>
      <w:r w:rsidR="00B70156" w:rsidRPr="0063571B">
        <w:rPr>
          <w:rFonts w:ascii="Aptos" w:hAnsi="Aptos" w:cs="Arial"/>
          <w:szCs w:val="18"/>
        </w:rPr>
        <w:t>C</w:t>
      </w:r>
      <w:r w:rsidR="00532BD7" w:rsidRPr="0063571B">
        <w:rPr>
          <w:rFonts w:ascii="Aptos" w:hAnsi="Aptos" w:cs="Arial"/>
          <w:szCs w:val="18"/>
        </w:rPr>
        <w:t xml:space="preserve">ouncil </w:t>
      </w:r>
      <w:r w:rsidR="00B70156" w:rsidRPr="0063571B">
        <w:rPr>
          <w:rFonts w:ascii="Aptos" w:hAnsi="Aptos" w:cs="Arial"/>
          <w:szCs w:val="18"/>
        </w:rPr>
        <w:t>D</w:t>
      </w:r>
      <w:r w:rsidR="00532BD7" w:rsidRPr="0063571B">
        <w:rPr>
          <w:rFonts w:ascii="Aptos" w:hAnsi="Aptos" w:cs="Arial"/>
          <w:szCs w:val="18"/>
        </w:rPr>
        <w:t xml:space="preserve">wellings, </w:t>
      </w:r>
      <w:r w:rsidR="00B70156" w:rsidRPr="0063571B">
        <w:rPr>
          <w:rFonts w:ascii="Aptos" w:hAnsi="Aptos" w:cs="Arial"/>
          <w:szCs w:val="18"/>
        </w:rPr>
        <w:t>O</w:t>
      </w:r>
      <w:r w:rsidR="00532BD7" w:rsidRPr="0063571B">
        <w:rPr>
          <w:rFonts w:ascii="Aptos" w:hAnsi="Aptos" w:cs="Arial"/>
          <w:szCs w:val="18"/>
        </w:rPr>
        <w:t xml:space="preserve">ther </w:t>
      </w:r>
      <w:r w:rsidR="00B70156" w:rsidRPr="0063571B">
        <w:rPr>
          <w:rFonts w:ascii="Aptos" w:hAnsi="Aptos" w:cs="Arial"/>
          <w:szCs w:val="18"/>
        </w:rPr>
        <w:t>L</w:t>
      </w:r>
      <w:r w:rsidR="00532BD7" w:rsidRPr="0063571B">
        <w:rPr>
          <w:rFonts w:ascii="Aptos" w:hAnsi="Aptos" w:cs="Arial"/>
          <w:szCs w:val="18"/>
        </w:rPr>
        <w:t xml:space="preserve">and and </w:t>
      </w:r>
      <w:r w:rsidR="00B70156" w:rsidRPr="0063571B">
        <w:rPr>
          <w:rFonts w:ascii="Aptos" w:hAnsi="Aptos" w:cs="Arial"/>
          <w:szCs w:val="18"/>
        </w:rPr>
        <w:t>B</w:t>
      </w:r>
      <w:r w:rsidR="00532BD7" w:rsidRPr="0063571B">
        <w:rPr>
          <w:rFonts w:ascii="Aptos" w:hAnsi="Aptos" w:cs="Arial"/>
          <w:szCs w:val="18"/>
        </w:rPr>
        <w:t xml:space="preserve">uildings, </w:t>
      </w:r>
      <w:r w:rsidR="00B70156" w:rsidRPr="0063571B">
        <w:rPr>
          <w:rFonts w:ascii="Aptos" w:hAnsi="Aptos" w:cs="Arial"/>
          <w:szCs w:val="18"/>
        </w:rPr>
        <w:t>V</w:t>
      </w:r>
      <w:r w:rsidR="00532BD7" w:rsidRPr="0063571B">
        <w:rPr>
          <w:rFonts w:ascii="Aptos" w:hAnsi="Aptos" w:cs="Arial"/>
          <w:szCs w:val="18"/>
        </w:rPr>
        <w:t xml:space="preserve">ehicle, </w:t>
      </w:r>
      <w:r w:rsidR="00B70156" w:rsidRPr="0063571B">
        <w:rPr>
          <w:rFonts w:ascii="Aptos" w:hAnsi="Aptos" w:cs="Arial"/>
          <w:szCs w:val="18"/>
        </w:rPr>
        <w:t>P</w:t>
      </w:r>
      <w:r w:rsidR="00532BD7" w:rsidRPr="0063571B">
        <w:rPr>
          <w:rFonts w:ascii="Aptos" w:hAnsi="Aptos" w:cs="Arial"/>
          <w:szCs w:val="18"/>
        </w:rPr>
        <w:t>lant</w:t>
      </w:r>
      <w:r w:rsidR="00B70156" w:rsidRPr="0063571B">
        <w:rPr>
          <w:rFonts w:ascii="Aptos" w:hAnsi="Aptos" w:cs="Arial"/>
          <w:szCs w:val="18"/>
        </w:rPr>
        <w:t xml:space="preserve">, Furniture </w:t>
      </w:r>
      <w:r w:rsidR="00532BD7" w:rsidRPr="0063571B">
        <w:rPr>
          <w:rFonts w:ascii="Aptos" w:hAnsi="Aptos" w:cs="Arial"/>
          <w:szCs w:val="18"/>
        </w:rPr>
        <w:t xml:space="preserve">and </w:t>
      </w:r>
      <w:r w:rsidR="00B70156" w:rsidRPr="0063571B">
        <w:rPr>
          <w:rFonts w:ascii="Aptos" w:hAnsi="Aptos" w:cs="Arial"/>
          <w:szCs w:val="18"/>
        </w:rPr>
        <w:t>E</w:t>
      </w:r>
      <w:r w:rsidR="00532BD7" w:rsidRPr="0063571B">
        <w:rPr>
          <w:rFonts w:ascii="Aptos" w:hAnsi="Aptos" w:cs="Arial"/>
          <w:szCs w:val="18"/>
        </w:rPr>
        <w:t>quipment</w:t>
      </w:r>
      <w:r w:rsidR="00B70156" w:rsidRPr="0063571B">
        <w:rPr>
          <w:rFonts w:ascii="Aptos" w:hAnsi="Aptos" w:cs="Arial"/>
          <w:szCs w:val="18"/>
        </w:rPr>
        <w:t xml:space="preserve">, Community assets, Surplus assets, Assets Under Construction and Infrastructure Assets. The following tables set out the gross carrying amount, accumulated depreciation and the movements in value over the year for non-current assets (excluding infrastructure assets which are shown separately below). </w:t>
      </w:r>
    </w:p>
    <w:p w14:paraId="57DCFCE5" w14:textId="77777777" w:rsidR="00B70156" w:rsidRPr="0063571B" w:rsidRDefault="00B70156" w:rsidP="00A72982">
      <w:pPr>
        <w:jc w:val="both"/>
        <w:rPr>
          <w:rFonts w:ascii="Aptos" w:hAnsi="Aptos" w:cs="Arial"/>
          <w:szCs w:val="18"/>
        </w:rPr>
      </w:pPr>
    </w:p>
    <w:p w14:paraId="21AAA4E2" w14:textId="5C5044C2" w:rsidR="00B70156" w:rsidRPr="0063571B" w:rsidRDefault="00B70156" w:rsidP="00A72982">
      <w:pPr>
        <w:jc w:val="both"/>
        <w:rPr>
          <w:rFonts w:ascii="Aptos" w:hAnsi="Aptos" w:cs="Arial"/>
          <w:b/>
          <w:bCs/>
          <w:szCs w:val="18"/>
        </w:rPr>
      </w:pPr>
      <w:r w:rsidRPr="0063571B">
        <w:rPr>
          <w:rFonts w:ascii="Aptos" w:hAnsi="Aptos" w:cs="Arial"/>
          <w:b/>
          <w:bCs/>
          <w:szCs w:val="18"/>
        </w:rPr>
        <w:t>Right of Use Assets</w:t>
      </w:r>
    </w:p>
    <w:p w14:paraId="2EA5D1CB" w14:textId="224CB06E" w:rsidR="00B70156" w:rsidRPr="0063571B" w:rsidRDefault="00B70156" w:rsidP="00A72982">
      <w:pPr>
        <w:jc w:val="both"/>
        <w:rPr>
          <w:rFonts w:ascii="Aptos" w:hAnsi="Aptos" w:cs="Arial"/>
          <w:szCs w:val="18"/>
        </w:rPr>
      </w:pPr>
      <w:r w:rsidRPr="0063571B">
        <w:rPr>
          <w:rFonts w:ascii="Aptos" w:hAnsi="Aptos" w:cs="Arial"/>
          <w:szCs w:val="18"/>
        </w:rPr>
        <w:t xml:space="preserve">The </w:t>
      </w:r>
      <w:proofErr w:type="spellStart"/>
      <w:proofErr w:type="gramStart"/>
      <w:r w:rsidRPr="0063571B">
        <w:rPr>
          <w:rFonts w:ascii="Aptos" w:hAnsi="Aptos" w:cs="Arial"/>
          <w:szCs w:val="18"/>
        </w:rPr>
        <w:t>non current</w:t>
      </w:r>
      <w:proofErr w:type="spellEnd"/>
      <w:proofErr w:type="gramEnd"/>
      <w:r w:rsidRPr="0063571B">
        <w:rPr>
          <w:rFonts w:ascii="Aptos" w:hAnsi="Aptos" w:cs="Arial"/>
          <w:szCs w:val="18"/>
        </w:rPr>
        <w:t xml:space="preserve"> assets leased in by the Council and recognised under IFRS16 Leases, have been brought on to the balance sheet as </w:t>
      </w:r>
      <w:proofErr w:type="gramStart"/>
      <w:r w:rsidRPr="0063571B">
        <w:rPr>
          <w:rFonts w:ascii="Aptos" w:hAnsi="Aptos" w:cs="Arial"/>
          <w:szCs w:val="18"/>
        </w:rPr>
        <w:t>at</w:t>
      </w:r>
      <w:proofErr w:type="gramEnd"/>
      <w:r w:rsidRPr="0063571B">
        <w:rPr>
          <w:rFonts w:ascii="Aptos" w:hAnsi="Aptos" w:cs="Arial"/>
          <w:szCs w:val="18"/>
        </w:rPr>
        <w:t xml:space="preserve"> </w:t>
      </w:r>
      <w:r w:rsidRPr="00800162">
        <w:rPr>
          <w:rFonts w:ascii="Aptos" w:hAnsi="Aptos" w:cs="Arial"/>
          <w:szCs w:val="18"/>
        </w:rPr>
        <w:t>1 April 2025</w:t>
      </w:r>
      <w:r w:rsidRPr="0063571B">
        <w:rPr>
          <w:rFonts w:ascii="Aptos" w:hAnsi="Aptos" w:cs="Arial"/>
          <w:szCs w:val="18"/>
        </w:rPr>
        <w:t>; these assets are classed as Right of Use assets. Note 40 Leases provides more details.</w:t>
      </w:r>
    </w:p>
    <w:p w14:paraId="0BC6D54F" w14:textId="77777777" w:rsidR="00AE7105" w:rsidRPr="003A2349" w:rsidRDefault="00AE7105" w:rsidP="00A72982">
      <w:pPr>
        <w:jc w:val="both"/>
        <w:rPr>
          <w:rFonts w:ascii="Aptos" w:hAnsi="Aptos" w:cs="Arial"/>
          <w:color w:val="000000"/>
          <w:szCs w:val="18"/>
        </w:rPr>
      </w:pPr>
    </w:p>
    <w:p w14:paraId="65F1F01E" w14:textId="77777777" w:rsidR="00AE7105" w:rsidRPr="003A2349" w:rsidRDefault="00AE7105" w:rsidP="00A72982">
      <w:pPr>
        <w:jc w:val="both"/>
        <w:rPr>
          <w:rFonts w:ascii="Aptos" w:hAnsi="Aptos" w:cs="Arial"/>
          <w:b/>
          <w:bCs/>
          <w:color w:val="000000"/>
          <w:szCs w:val="18"/>
        </w:rPr>
      </w:pPr>
      <w:r w:rsidRPr="003A2349">
        <w:rPr>
          <w:rFonts w:ascii="Aptos" w:hAnsi="Aptos" w:cs="Arial"/>
          <w:b/>
          <w:bCs/>
          <w:color w:val="000000"/>
          <w:szCs w:val="18"/>
        </w:rPr>
        <w:t>Recognition</w:t>
      </w:r>
    </w:p>
    <w:p w14:paraId="0D95A67D" w14:textId="00B2117B" w:rsidR="00AE7105" w:rsidRPr="003A2349" w:rsidRDefault="00AE7105" w:rsidP="00A72982">
      <w:pPr>
        <w:jc w:val="both"/>
        <w:rPr>
          <w:rFonts w:ascii="Aptos" w:hAnsi="Aptos" w:cs="Arial"/>
          <w:color w:val="000000"/>
          <w:szCs w:val="18"/>
        </w:rPr>
      </w:pPr>
      <w:r w:rsidRPr="003A2349">
        <w:rPr>
          <w:rFonts w:ascii="Aptos" w:hAnsi="Aptos" w:cs="Arial"/>
          <w:color w:val="000000"/>
          <w:szCs w:val="18"/>
        </w:rPr>
        <w:t xml:space="preserve">All expenditure on the acquisition, creation, enhancement or replacement of a part of an asset is capitalised providing the asset yields benefit for more than one year to the </w:t>
      </w:r>
      <w:r w:rsidR="0020170B" w:rsidRPr="003A2349">
        <w:rPr>
          <w:rFonts w:ascii="Aptos" w:hAnsi="Aptos" w:cs="Arial"/>
          <w:color w:val="000000"/>
          <w:szCs w:val="18"/>
        </w:rPr>
        <w:t>Council</w:t>
      </w:r>
      <w:r w:rsidRPr="003A2349">
        <w:rPr>
          <w:rFonts w:ascii="Aptos" w:hAnsi="Aptos" w:cs="Arial"/>
          <w:color w:val="000000"/>
          <w:szCs w:val="18"/>
        </w:rPr>
        <w:t xml:space="preserve"> and the services it </w:t>
      </w:r>
      <w:proofErr w:type="gramStart"/>
      <w:r w:rsidRPr="003A2349">
        <w:rPr>
          <w:rFonts w:ascii="Aptos" w:hAnsi="Aptos" w:cs="Arial"/>
          <w:color w:val="000000"/>
          <w:szCs w:val="18"/>
        </w:rPr>
        <w:t>provides</w:t>
      </w:r>
      <w:proofErr w:type="gramEnd"/>
      <w:r w:rsidRPr="003A2349">
        <w:rPr>
          <w:rFonts w:ascii="Aptos" w:hAnsi="Aptos" w:cs="Arial"/>
          <w:color w:val="000000"/>
          <w:szCs w:val="18"/>
        </w:rPr>
        <w:t xml:space="preserve"> and the cost can be reliably measured.  Where a component is replaced or restored, the carrying amount of the old component is derecognised and the new component reflected in the carrying amount.</w:t>
      </w:r>
    </w:p>
    <w:p w14:paraId="4120B8FD" w14:textId="77777777" w:rsidR="00AE7105" w:rsidRPr="003A2349" w:rsidRDefault="00AE7105" w:rsidP="00A72982">
      <w:pPr>
        <w:jc w:val="both"/>
        <w:rPr>
          <w:rFonts w:ascii="Aptos" w:hAnsi="Aptos" w:cs="Arial"/>
          <w:color w:val="000000"/>
          <w:szCs w:val="18"/>
        </w:rPr>
      </w:pPr>
    </w:p>
    <w:p w14:paraId="1F65A8DD" w14:textId="77777777" w:rsidR="00AE7105" w:rsidRPr="003A2349" w:rsidRDefault="00AE7105" w:rsidP="00A72982">
      <w:pPr>
        <w:jc w:val="both"/>
        <w:rPr>
          <w:rFonts w:ascii="Aptos" w:hAnsi="Aptos" w:cs="Arial"/>
          <w:b/>
          <w:bCs/>
          <w:color w:val="000000"/>
          <w:szCs w:val="18"/>
        </w:rPr>
      </w:pPr>
      <w:r w:rsidRPr="003A2349">
        <w:rPr>
          <w:rFonts w:ascii="Aptos" w:hAnsi="Aptos" w:cs="Arial"/>
          <w:b/>
          <w:bCs/>
          <w:color w:val="000000"/>
          <w:szCs w:val="18"/>
        </w:rPr>
        <w:t>Measurement</w:t>
      </w:r>
    </w:p>
    <w:p w14:paraId="1A0BEFCB" w14:textId="77777777" w:rsidR="00AE7105" w:rsidRPr="003A2349" w:rsidRDefault="00AE7105" w:rsidP="00A72982">
      <w:pPr>
        <w:jc w:val="both"/>
        <w:rPr>
          <w:rFonts w:ascii="Aptos" w:hAnsi="Aptos" w:cs="Arial"/>
          <w:color w:val="000000"/>
          <w:szCs w:val="18"/>
        </w:rPr>
      </w:pPr>
      <w:r w:rsidRPr="003A2349">
        <w:rPr>
          <w:rFonts w:ascii="Aptos" w:hAnsi="Aptos" w:cs="Arial"/>
          <w:color w:val="000000"/>
          <w:szCs w:val="18"/>
        </w:rPr>
        <w:t>Assets are initially measured at cost, comprising:</w:t>
      </w:r>
    </w:p>
    <w:p w14:paraId="56FAF97D" w14:textId="77777777" w:rsidR="00AE7105" w:rsidRPr="003A2349" w:rsidRDefault="00AE7105" w:rsidP="00826455">
      <w:pPr>
        <w:numPr>
          <w:ilvl w:val="0"/>
          <w:numId w:val="6"/>
        </w:numPr>
        <w:jc w:val="both"/>
        <w:rPr>
          <w:rFonts w:ascii="Aptos" w:hAnsi="Aptos" w:cs="Arial"/>
          <w:color w:val="000000"/>
          <w:szCs w:val="18"/>
        </w:rPr>
      </w:pPr>
      <w:r w:rsidRPr="003A2349">
        <w:rPr>
          <w:rFonts w:ascii="Aptos" w:hAnsi="Aptos" w:cs="Arial"/>
          <w:color w:val="000000"/>
          <w:szCs w:val="18"/>
        </w:rPr>
        <w:t>The purchase price, and</w:t>
      </w:r>
    </w:p>
    <w:p w14:paraId="754219D5" w14:textId="0E9DF67E" w:rsidR="00AE7105" w:rsidRPr="003A2349" w:rsidRDefault="00AE7105" w:rsidP="00826455">
      <w:pPr>
        <w:numPr>
          <w:ilvl w:val="0"/>
          <w:numId w:val="6"/>
        </w:numPr>
        <w:jc w:val="both"/>
        <w:rPr>
          <w:rFonts w:ascii="Aptos" w:hAnsi="Aptos" w:cs="Arial"/>
          <w:color w:val="000000"/>
          <w:szCs w:val="18"/>
        </w:rPr>
      </w:pPr>
      <w:r w:rsidRPr="003A2349">
        <w:rPr>
          <w:rFonts w:ascii="Aptos" w:hAnsi="Aptos" w:cs="Arial"/>
          <w:color w:val="000000"/>
          <w:szCs w:val="18"/>
        </w:rPr>
        <w:t>Any costs attributable to bringing that asset to the location and condition necessary for it to be capable of operating in the manner intended by management</w:t>
      </w:r>
      <w:r w:rsidR="008156E7" w:rsidRPr="003A2349">
        <w:rPr>
          <w:rFonts w:ascii="Aptos" w:hAnsi="Aptos" w:cs="Arial"/>
          <w:color w:val="000000"/>
          <w:szCs w:val="18"/>
        </w:rPr>
        <w:t>.</w:t>
      </w:r>
    </w:p>
    <w:p w14:paraId="03E5F007" w14:textId="77777777" w:rsidR="00AE7105" w:rsidRPr="003A2349" w:rsidRDefault="00AE7105" w:rsidP="00A72982">
      <w:pPr>
        <w:jc w:val="both"/>
        <w:rPr>
          <w:rFonts w:ascii="Aptos" w:hAnsi="Aptos"/>
          <w:color w:val="000000"/>
          <w:szCs w:val="18"/>
        </w:rPr>
      </w:pPr>
    </w:p>
    <w:p w14:paraId="2735E289" w14:textId="77777777" w:rsidR="00AE7105" w:rsidRPr="003A2349" w:rsidRDefault="00AE7105" w:rsidP="00A72982">
      <w:pPr>
        <w:jc w:val="both"/>
        <w:rPr>
          <w:rFonts w:ascii="Aptos" w:hAnsi="Aptos" w:cs="Arial"/>
          <w:b/>
          <w:bCs/>
          <w:color w:val="000000"/>
          <w:szCs w:val="18"/>
        </w:rPr>
      </w:pPr>
      <w:r w:rsidRPr="003A2349">
        <w:rPr>
          <w:rFonts w:ascii="Aptos" w:hAnsi="Aptos" w:cs="Arial"/>
          <w:b/>
          <w:bCs/>
          <w:color w:val="000000"/>
          <w:szCs w:val="18"/>
        </w:rPr>
        <w:t>Depreciation</w:t>
      </w:r>
    </w:p>
    <w:p w14:paraId="594058C4" w14:textId="079D5764" w:rsidR="00AE7105" w:rsidRPr="003A2349" w:rsidRDefault="00AE7105" w:rsidP="00A72982">
      <w:pPr>
        <w:jc w:val="both"/>
        <w:rPr>
          <w:rFonts w:ascii="Aptos" w:hAnsi="Aptos" w:cs="Arial"/>
          <w:color w:val="000000"/>
          <w:szCs w:val="18"/>
        </w:rPr>
      </w:pPr>
      <w:r w:rsidRPr="003A2349">
        <w:rPr>
          <w:rFonts w:ascii="Aptos" w:hAnsi="Aptos" w:cs="Arial"/>
          <w:color w:val="000000"/>
          <w:szCs w:val="18"/>
        </w:rPr>
        <w:t xml:space="preserve">Depreciation is provided for on all Property, Plant </w:t>
      </w:r>
      <w:r w:rsidR="007009A6" w:rsidRPr="003A2349">
        <w:rPr>
          <w:rFonts w:ascii="Aptos" w:hAnsi="Aptos" w:cs="Arial"/>
          <w:color w:val="000000"/>
          <w:szCs w:val="18"/>
        </w:rPr>
        <w:t>and</w:t>
      </w:r>
      <w:r w:rsidRPr="003A2349">
        <w:rPr>
          <w:rFonts w:ascii="Aptos" w:hAnsi="Aptos" w:cs="Arial"/>
          <w:color w:val="000000"/>
          <w:szCs w:val="18"/>
        </w:rPr>
        <w:t xml:space="preserve"> Equipment assets. An exception is made for assets without a determinable useful life (i.e. land and certain community assets) and assets that are not yet available for use (i.e. assets under construction).</w:t>
      </w:r>
    </w:p>
    <w:p w14:paraId="149A3D7C" w14:textId="77777777" w:rsidR="00AE7105" w:rsidRPr="003A2349" w:rsidRDefault="00AE7105" w:rsidP="00A72982">
      <w:pPr>
        <w:jc w:val="both"/>
        <w:rPr>
          <w:rFonts w:ascii="Aptos" w:hAnsi="Aptos" w:cs="Arial"/>
          <w:color w:val="000000"/>
          <w:szCs w:val="18"/>
        </w:rPr>
      </w:pPr>
    </w:p>
    <w:p w14:paraId="7C356F32" w14:textId="77777777" w:rsidR="00AE7105" w:rsidRPr="003A2349" w:rsidRDefault="00AE7105" w:rsidP="00A72982">
      <w:pPr>
        <w:jc w:val="both"/>
        <w:rPr>
          <w:rFonts w:ascii="Aptos" w:hAnsi="Aptos" w:cs="Arial"/>
          <w:color w:val="000000"/>
          <w:szCs w:val="18"/>
        </w:rPr>
      </w:pPr>
      <w:r w:rsidRPr="003A2349">
        <w:rPr>
          <w:rFonts w:ascii="Aptos" w:hAnsi="Aptos" w:cs="Arial"/>
          <w:color w:val="000000"/>
          <w:szCs w:val="18"/>
        </w:rPr>
        <w:t>Depreciation is calculated using the straight-line method. In the year of acquisitio</w:t>
      </w:r>
      <w:r w:rsidR="004B5FFD" w:rsidRPr="003A2349">
        <w:rPr>
          <w:rFonts w:ascii="Aptos" w:hAnsi="Aptos" w:cs="Arial"/>
          <w:color w:val="000000"/>
          <w:szCs w:val="18"/>
        </w:rPr>
        <w:t>n</w:t>
      </w:r>
      <w:r w:rsidRPr="003A2349">
        <w:rPr>
          <w:rFonts w:ascii="Aptos" w:hAnsi="Aptos" w:cs="Arial"/>
          <w:color w:val="000000"/>
          <w:szCs w:val="18"/>
        </w:rPr>
        <w:t xml:space="preserve">, a full year's depreciation is provided for on all assets except for vehicles, where the calculation is pro-rata based on the month of acquisition.  In the year of disposal, no depreciation is charged. The following useful lives and depreciation rates have been used in the calculation of </w:t>
      </w:r>
      <w:proofErr w:type="gramStart"/>
      <w:r w:rsidRPr="003A2349">
        <w:rPr>
          <w:rFonts w:ascii="Aptos" w:hAnsi="Aptos" w:cs="Arial"/>
          <w:color w:val="000000"/>
          <w:szCs w:val="18"/>
        </w:rPr>
        <w:t>depreciat</w:t>
      </w:r>
      <w:r w:rsidR="00CF2886" w:rsidRPr="003A2349">
        <w:rPr>
          <w:rFonts w:ascii="Aptos" w:hAnsi="Aptos" w:cs="Arial"/>
          <w:color w:val="000000"/>
          <w:szCs w:val="18"/>
        </w:rPr>
        <w:t>ion</w:t>
      </w:r>
      <w:r w:rsidRPr="003A2349">
        <w:rPr>
          <w:rFonts w:ascii="Aptos" w:hAnsi="Aptos" w:cs="Arial"/>
          <w:color w:val="000000"/>
          <w:szCs w:val="18"/>
        </w:rPr>
        <w:t>:-</w:t>
      </w:r>
      <w:proofErr w:type="gramEnd"/>
    </w:p>
    <w:p w14:paraId="28F7D75D" w14:textId="77777777" w:rsidR="00AE7105" w:rsidRPr="003A2349" w:rsidRDefault="00AE7105" w:rsidP="00A72982">
      <w:pPr>
        <w:jc w:val="both"/>
        <w:rPr>
          <w:rFonts w:ascii="Aptos" w:hAnsi="Aptos" w:cs="Arial"/>
          <w:color w:val="000000"/>
          <w:szCs w:val="18"/>
        </w:rPr>
      </w:pPr>
    </w:p>
    <w:p w14:paraId="470DCA8D" w14:textId="439742EA" w:rsidR="00AE7105" w:rsidRPr="003A2349" w:rsidRDefault="0020170B" w:rsidP="00A72982">
      <w:pPr>
        <w:jc w:val="both"/>
        <w:rPr>
          <w:rFonts w:ascii="Aptos" w:hAnsi="Aptos" w:cs="Arial"/>
          <w:color w:val="000000"/>
          <w:szCs w:val="18"/>
        </w:rPr>
      </w:pPr>
      <w:r w:rsidRPr="003A2349">
        <w:rPr>
          <w:rFonts w:ascii="Aptos" w:hAnsi="Aptos" w:cs="Arial"/>
          <w:color w:val="000000"/>
          <w:szCs w:val="18"/>
        </w:rPr>
        <w:t>Council</w:t>
      </w:r>
      <w:r w:rsidR="00AE7105" w:rsidRPr="003A2349">
        <w:rPr>
          <w:rFonts w:ascii="Aptos" w:hAnsi="Aptos" w:cs="Arial"/>
          <w:color w:val="000000"/>
          <w:szCs w:val="18"/>
        </w:rPr>
        <w:t xml:space="preserve"> Dwellings - up to 50 years</w:t>
      </w:r>
    </w:p>
    <w:p w14:paraId="77204CCD" w14:textId="77777777" w:rsidR="00AE7105" w:rsidRPr="003A2349" w:rsidRDefault="00AE7105" w:rsidP="00A72982">
      <w:pPr>
        <w:jc w:val="both"/>
        <w:rPr>
          <w:rFonts w:ascii="Aptos" w:hAnsi="Aptos" w:cs="Arial"/>
          <w:color w:val="000000"/>
          <w:szCs w:val="18"/>
        </w:rPr>
      </w:pPr>
      <w:r w:rsidRPr="003A2349">
        <w:rPr>
          <w:rFonts w:ascii="Aptos" w:hAnsi="Aptos" w:cs="Arial"/>
          <w:color w:val="000000"/>
          <w:szCs w:val="18"/>
        </w:rPr>
        <w:t>Other Land and Buildings - Buildings up to 65 years, land is not depreciated</w:t>
      </w:r>
    </w:p>
    <w:p w14:paraId="2D2F3C8D" w14:textId="755B8202" w:rsidR="00AE7105" w:rsidRPr="003A2349" w:rsidRDefault="00AE7105" w:rsidP="00A72982">
      <w:pPr>
        <w:jc w:val="both"/>
        <w:rPr>
          <w:rFonts w:ascii="Aptos" w:hAnsi="Aptos" w:cs="Arial"/>
          <w:color w:val="000000"/>
          <w:szCs w:val="18"/>
        </w:rPr>
      </w:pPr>
      <w:r w:rsidRPr="003A2349">
        <w:rPr>
          <w:rFonts w:ascii="Aptos" w:hAnsi="Aptos" w:cs="Arial"/>
          <w:color w:val="000000"/>
          <w:szCs w:val="18"/>
        </w:rPr>
        <w:t xml:space="preserve">Vehicles, Plant, Furniture </w:t>
      </w:r>
      <w:r w:rsidR="007009A6" w:rsidRPr="003A2349">
        <w:rPr>
          <w:rFonts w:ascii="Aptos" w:hAnsi="Aptos" w:cs="Arial"/>
          <w:color w:val="000000"/>
          <w:szCs w:val="18"/>
        </w:rPr>
        <w:t>and</w:t>
      </w:r>
      <w:r w:rsidRPr="003A2349">
        <w:rPr>
          <w:rFonts w:ascii="Aptos" w:hAnsi="Aptos" w:cs="Arial"/>
          <w:color w:val="000000"/>
          <w:szCs w:val="18"/>
        </w:rPr>
        <w:t xml:space="preserve"> Equipment - 3 to 12 years</w:t>
      </w:r>
    </w:p>
    <w:p w14:paraId="0832AC3E" w14:textId="77777777" w:rsidR="00AE7105" w:rsidRPr="003A2349" w:rsidRDefault="00AE7105" w:rsidP="00A72982">
      <w:pPr>
        <w:jc w:val="both"/>
        <w:rPr>
          <w:rFonts w:ascii="Aptos" w:hAnsi="Aptos" w:cs="Arial"/>
          <w:color w:val="000000"/>
          <w:szCs w:val="18"/>
        </w:rPr>
      </w:pPr>
      <w:r w:rsidRPr="003A2349">
        <w:rPr>
          <w:rFonts w:ascii="Aptos" w:hAnsi="Aptos" w:cs="Arial"/>
          <w:color w:val="000000"/>
          <w:szCs w:val="18"/>
        </w:rPr>
        <w:t>Infrastructure - up to 40 years</w:t>
      </w:r>
    </w:p>
    <w:p w14:paraId="1B0670C9" w14:textId="77777777" w:rsidR="00AE7105" w:rsidRPr="003A2349" w:rsidRDefault="00AE7105" w:rsidP="00A72982">
      <w:pPr>
        <w:jc w:val="both"/>
        <w:rPr>
          <w:rFonts w:ascii="Aptos" w:hAnsi="Aptos" w:cs="Arial"/>
          <w:color w:val="000000"/>
          <w:szCs w:val="18"/>
        </w:rPr>
      </w:pPr>
      <w:r w:rsidRPr="003A2349">
        <w:rPr>
          <w:rFonts w:ascii="Aptos" w:hAnsi="Aptos" w:cs="Arial"/>
          <w:color w:val="000000"/>
          <w:szCs w:val="18"/>
        </w:rPr>
        <w:t xml:space="preserve">Community Assets - up </w:t>
      </w:r>
      <w:r w:rsidR="002E6852" w:rsidRPr="003A2349">
        <w:rPr>
          <w:rFonts w:ascii="Aptos" w:hAnsi="Aptos" w:cs="Arial"/>
          <w:color w:val="000000"/>
          <w:szCs w:val="18"/>
        </w:rPr>
        <w:t>to 40</w:t>
      </w:r>
      <w:r w:rsidRPr="003A2349">
        <w:rPr>
          <w:rFonts w:ascii="Aptos" w:hAnsi="Aptos" w:cs="Arial"/>
          <w:color w:val="000000"/>
          <w:szCs w:val="18"/>
        </w:rPr>
        <w:t xml:space="preserve"> years</w:t>
      </w:r>
    </w:p>
    <w:p w14:paraId="61219394" w14:textId="77777777" w:rsidR="00AE7105" w:rsidRPr="003A2349" w:rsidRDefault="00AE7105" w:rsidP="00A72982">
      <w:pPr>
        <w:jc w:val="both"/>
        <w:rPr>
          <w:rFonts w:ascii="Aptos" w:hAnsi="Aptos" w:cs="Arial"/>
          <w:color w:val="000000"/>
          <w:szCs w:val="18"/>
        </w:rPr>
      </w:pPr>
      <w:r w:rsidRPr="003A2349">
        <w:rPr>
          <w:rFonts w:ascii="Aptos" w:hAnsi="Aptos" w:cs="Arial"/>
          <w:color w:val="000000"/>
          <w:szCs w:val="18"/>
        </w:rPr>
        <w:t>Surplus Assets - Buildings up to 60 years, land is not depreciated</w:t>
      </w:r>
    </w:p>
    <w:p w14:paraId="60277652" w14:textId="77777777" w:rsidR="00AE7105" w:rsidRPr="003A2349" w:rsidRDefault="00AE7105" w:rsidP="00A72982">
      <w:pPr>
        <w:jc w:val="both"/>
        <w:rPr>
          <w:rFonts w:ascii="Aptos" w:hAnsi="Aptos" w:cs="Arial"/>
          <w:color w:val="000000"/>
          <w:szCs w:val="18"/>
        </w:rPr>
      </w:pPr>
    </w:p>
    <w:p w14:paraId="64F314A8" w14:textId="77777777" w:rsidR="00D126D9" w:rsidRPr="003A2349" w:rsidRDefault="00AE7105" w:rsidP="0060320E">
      <w:pPr>
        <w:rPr>
          <w:rFonts w:ascii="Aptos" w:hAnsi="Aptos" w:cs="Arial"/>
          <w:color w:val="000000"/>
          <w:szCs w:val="18"/>
        </w:rPr>
        <w:sectPr w:rsidR="00D126D9" w:rsidRPr="003A2349" w:rsidSect="000236AB">
          <w:pgSz w:w="11894" w:h="16834" w:code="9"/>
          <w:pgMar w:top="1134" w:right="1134" w:bottom="1134" w:left="1134" w:header="720" w:footer="720" w:gutter="0"/>
          <w:cols w:space="720"/>
          <w:docGrid w:linePitch="245"/>
        </w:sectPr>
      </w:pPr>
      <w:r w:rsidRPr="003A2349">
        <w:rPr>
          <w:rFonts w:ascii="Aptos" w:hAnsi="Aptos" w:cs="Arial"/>
          <w:color w:val="000000"/>
          <w:szCs w:val="18"/>
        </w:rPr>
        <w:t>Where a material item of Property, Plant and Equipment asset has major components whose cost is significant in relation to the total cost of the item, the components are depreciated separately.</w:t>
      </w:r>
    </w:p>
    <w:p w14:paraId="4DA2EB4E" w14:textId="3C4B6D32"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0F2305D1" w14:textId="77777777" w:rsidR="00D846D1" w:rsidRDefault="00D846D1" w:rsidP="00B4708D">
      <w:pPr>
        <w:jc w:val="right"/>
        <w:rPr>
          <w:rFonts w:ascii="Aptos" w:hAnsi="Aptos"/>
          <w:b/>
          <w:sz w:val="24"/>
          <w:szCs w:val="24"/>
        </w:rPr>
      </w:pPr>
    </w:p>
    <w:p w14:paraId="5C6C6E4F" w14:textId="250BE8FD" w:rsidR="001C0199" w:rsidRPr="00447CE3" w:rsidRDefault="00D126D9" w:rsidP="00D846D1">
      <w:pPr>
        <w:rPr>
          <w:rFonts w:ascii="Aptos" w:hAnsi="Aptos"/>
          <w:b/>
          <w:sz w:val="20"/>
        </w:rPr>
      </w:pPr>
      <w:r w:rsidRPr="00447CE3">
        <w:rPr>
          <w:rFonts w:ascii="Aptos" w:hAnsi="Aptos"/>
          <w:b/>
          <w:sz w:val="20"/>
        </w:rPr>
        <w:t>Note 1</w:t>
      </w:r>
      <w:r w:rsidR="002506CD" w:rsidRPr="00447CE3">
        <w:rPr>
          <w:rFonts w:ascii="Aptos" w:hAnsi="Aptos"/>
          <w:b/>
          <w:sz w:val="20"/>
        </w:rPr>
        <w:t>5</w:t>
      </w:r>
      <w:r w:rsidR="00877020" w:rsidRPr="00447CE3">
        <w:rPr>
          <w:rFonts w:ascii="Aptos" w:hAnsi="Aptos"/>
          <w:b/>
          <w:sz w:val="20"/>
        </w:rPr>
        <w:t xml:space="preserve"> Property, Plant and Equipment </w:t>
      </w:r>
      <w:r w:rsidR="00705E8F" w:rsidRPr="00447CE3">
        <w:rPr>
          <w:rFonts w:ascii="Aptos" w:hAnsi="Aptos"/>
          <w:b/>
          <w:sz w:val="20"/>
        </w:rPr>
        <w:t>(cont</w:t>
      </w:r>
      <w:r w:rsidR="007F7405">
        <w:rPr>
          <w:rFonts w:ascii="Aptos" w:hAnsi="Aptos"/>
          <w:b/>
          <w:sz w:val="20"/>
        </w:rPr>
        <w:t>.</w:t>
      </w:r>
      <w:r w:rsidR="00705E8F" w:rsidRPr="00447CE3">
        <w:rPr>
          <w:rFonts w:ascii="Aptos" w:hAnsi="Aptos"/>
          <w:b/>
          <w:sz w:val="20"/>
        </w:rPr>
        <w:t>)</w:t>
      </w:r>
    </w:p>
    <w:p w14:paraId="519C9F3F" w14:textId="7637342C" w:rsidR="001C0199" w:rsidRPr="003A2349" w:rsidRDefault="001C0199" w:rsidP="00A72982">
      <w:pPr>
        <w:jc w:val="both"/>
        <w:rPr>
          <w:rFonts w:ascii="Aptos" w:hAnsi="Aptos"/>
          <w:color w:val="000000"/>
          <w:szCs w:val="18"/>
        </w:rPr>
      </w:pPr>
    </w:p>
    <w:bookmarkStart w:id="262" w:name="_MON_1779621336"/>
    <w:bookmarkEnd w:id="262"/>
    <w:p w14:paraId="009619DE" w14:textId="496A8AFC" w:rsidR="001C0199" w:rsidRPr="003A2349" w:rsidRDefault="00694F8F" w:rsidP="00C556C7">
      <w:pPr>
        <w:tabs>
          <w:tab w:val="left" w:pos="9639"/>
        </w:tabs>
        <w:jc w:val="both"/>
        <w:rPr>
          <w:rFonts w:ascii="Aptos" w:hAnsi="Aptos"/>
          <w:color w:val="000000"/>
          <w:szCs w:val="18"/>
        </w:rPr>
      </w:pPr>
      <w:r w:rsidRPr="003A2349">
        <w:rPr>
          <w:rFonts w:ascii="Aptos" w:hAnsi="Aptos"/>
          <w:color w:val="000000"/>
          <w:szCs w:val="18"/>
        </w:rPr>
        <w:object w:dxaOrig="10888" w:dyaOrig="11988" w14:anchorId="06D558FC">
          <v:shape id="_x0000_i1062" type="#_x0000_t75" style="width:521.25pt;height:597.75pt" o:ole="">
            <v:imagedata r:id="rId160" o:title=""/>
          </v:shape>
          <o:OLEObject Type="Embed" ProgID="Excel.Sheet.12" ShapeID="_x0000_i1062" DrawAspect="Content" ObjectID="_1843896827" r:id="rId161"/>
        </w:object>
      </w:r>
    </w:p>
    <w:p w14:paraId="196B154B" w14:textId="77777777" w:rsidR="001C0199" w:rsidRPr="003A2349" w:rsidRDefault="001C0199" w:rsidP="00A72982">
      <w:pPr>
        <w:jc w:val="both"/>
        <w:rPr>
          <w:rFonts w:ascii="Aptos" w:hAnsi="Aptos"/>
          <w:color w:val="000000"/>
          <w:szCs w:val="18"/>
        </w:rPr>
      </w:pPr>
    </w:p>
    <w:p w14:paraId="3C1CA834" w14:textId="77777777" w:rsidR="00F727BB" w:rsidRPr="003A2349" w:rsidRDefault="00F727BB" w:rsidP="00A72982">
      <w:pPr>
        <w:jc w:val="both"/>
        <w:rPr>
          <w:rFonts w:ascii="Aptos" w:hAnsi="Aptos" w:cs="Arial"/>
          <w:b/>
          <w:bCs/>
          <w:sz w:val="22"/>
          <w:szCs w:val="22"/>
          <w:highlight w:val="yellow"/>
        </w:rPr>
      </w:pPr>
    </w:p>
    <w:p w14:paraId="270C133F" w14:textId="77777777" w:rsidR="00864BF0" w:rsidRDefault="00864BF0" w:rsidP="00D846D1">
      <w:pPr>
        <w:jc w:val="right"/>
        <w:rPr>
          <w:rFonts w:ascii="Aptos" w:hAnsi="Aptos" w:cs="Arial"/>
          <w:b/>
          <w:color w:val="B117B1"/>
          <w:sz w:val="24"/>
          <w:szCs w:val="24"/>
        </w:rPr>
      </w:pPr>
    </w:p>
    <w:p w14:paraId="7E35DB77" w14:textId="77777777" w:rsidR="00864BF0" w:rsidRDefault="00864BF0" w:rsidP="00D846D1">
      <w:pPr>
        <w:jc w:val="right"/>
        <w:rPr>
          <w:rFonts w:ascii="Aptos" w:hAnsi="Aptos" w:cs="Arial"/>
          <w:b/>
          <w:color w:val="B117B1"/>
          <w:sz w:val="24"/>
          <w:szCs w:val="24"/>
        </w:rPr>
      </w:pPr>
    </w:p>
    <w:p w14:paraId="4A6DB67B" w14:textId="77777777" w:rsidR="00864BF0" w:rsidRDefault="00864BF0" w:rsidP="00D846D1">
      <w:pPr>
        <w:jc w:val="right"/>
        <w:rPr>
          <w:rFonts w:ascii="Aptos" w:hAnsi="Aptos" w:cs="Arial"/>
          <w:b/>
          <w:color w:val="B117B1"/>
          <w:sz w:val="24"/>
          <w:szCs w:val="24"/>
        </w:rPr>
      </w:pPr>
    </w:p>
    <w:p w14:paraId="1B050142" w14:textId="73316E9F" w:rsidR="00D846D1"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Pr="00B4708D">
        <w:rPr>
          <w:rFonts w:ascii="Aptos" w:hAnsi="Aptos" w:cs="Arial"/>
          <w:b/>
          <w:color w:val="B117B1"/>
          <w:sz w:val="24"/>
          <w:szCs w:val="24"/>
        </w:rPr>
        <w:t>ccounts (cont.)</w:t>
      </w:r>
    </w:p>
    <w:p w14:paraId="326D9C95" w14:textId="77777777" w:rsidR="00F02D6A" w:rsidRPr="003A2349" w:rsidRDefault="00F02D6A" w:rsidP="00A72982">
      <w:pPr>
        <w:jc w:val="both"/>
        <w:rPr>
          <w:rFonts w:ascii="Aptos" w:hAnsi="Aptos" w:cs="Arial"/>
          <w:b/>
          <w:bCs/>
          <w:sz w:val="22"/>
          <w:szCs w:val="22"/>
        </w:rPr>
      </w:pPr>
    </w:p>
    <w:p w14:paraId="321CDF70" w14:textId="0195C6A1" w:rsidR="0032697D" w:rsidRPr="00447CE3" w:rsidRDefault="00F02D6A" w:rsidP="00D846D1">
      <w:pPr>
        <w:rPr>
          <w:rFonts w:ascii="Aptos" w:hAnsi="Aptos"/>
          <w:b/>
          <w:sz w:val="20"/>
        </w:rPr>
      </w:pPr>
      <w:r w:rsidRPr="00447CE3">
        <w:rPr>
          <w:rFonts w:ascii="Aptos" w:hAnsi="Aptos"/>
          <w:b/>
          <w:sz w:val="20"/>
        </w:rPr>
        <w:t>N</w:t>
      </w:r>
      <w:r w:rsidR="001C0199" w:rsidRPr="00447CE3">
        <w:rPr>
          <w:rFonts w:ascii="Aptos" w:hAnsi="Aptos"/>
          <w:b/>
          <w:sz w:val="20"/>
        </w:rPr>
        <w:t>o</w:t>
      </w:r>
      <w:r w:rsidR="00322774" w:rsidRPr="00447CE3">
        <w:rPr>
          <w:rFonts w:ascii="Aptos" w:hAnsi="Aptos"/>
          <w:b/>
          <w:sz w:val="20"/>
        </w:rPr>
        <w:t>te 1</w:t>
      </w:r>
      <w:r w:rsidR="002506CD" w:rsidRPr="00447CE3">
        <w:rPr>
          <w:rFonts w:ascii="Aptos" w:hAnsi="Aptos"/>
          <w:b/>
          <w:sz w:val="20"/>
        </w:rPr>
        <w:t>5</w:t>
      </w:r>
      <w:r w:rsidR="002677F3" w:rsidRPr="00447CE3">
        <w:rPr>
          <w:rFonts w:ascii="Aptos" w:hAnsi="Aptos"/>
          <w:b/>
          <w:sz w:val="20"/>
        </w:rPr>
        <w:t xml:space="preserve"> </w:t>
      </w:r>
      <w:r w:rsidR="00F551E4" w:rsidRPr="00447CE3">
        <w:rPr>
          <w:rFonts w:ascii="Aptos" w:hAnsi="Aptos"/>
          <w:b/>
          <w:sz w:val="20"/>
        </w:rPr>
        <w:t>Property, Plant and Equipment (c</w:t>
      </w:r>
      <w:r w:rsidR="002677F3" w:rsidRPr="00447CE3">
        <w:rPr>
          <w:rFonts w:ascii="Aptos" w:hAnsi="Aptos"/>
          <w:b/>
          <w:sz w:val="20"/>
        </w:rPr>
        <w:t>ont</w:t>
      </w:r>
      <w:r w:rsidR="007F7405">
        <w:rPr>
          <w:rFonts w:ascii="Aptos" w:hAnsi="Aptos"/>
          <w:b/>
          <w:sz w:val="20"/>
        </w:rPr>
        <w:t>.</w:t>
      </w:r>
      <w:r w:rsidR="002677F3" w:rsidRPr="00447CE3">
        <w:rPr>
          <w:rFonts w:ascii="Aptos" w:hAnsi="Aptos"/>
          <w:b/>
          <w:sz w:val="20"/>
        </w:rPr>
        <w:t>)</w:t>
      </w:r>
    </w:p>
    <w:p w14:paraId="24D963CE" w14:textId="7F560AB7" w:rsidR="000227F0" w:rsidRPr="003A2349" w:rsidRDefault="000227F0" w:rsidP="00DD63D7">
      <w:pPr>
        <w:rPr>
          <w:rFonts w:ascii="Aptos" w:hAnsi="Aptos"/>
          <w:b/>
          <w:sz w:val="22"/>
        </w:rPr>
      </w:pPr>
    </w:p>
    <w:bookmarkStart w:id="263" w:name="_MON_1779621868"/>
    <w:bookmarkEnd w:id="263"/>
    <w:p w14:paraId="18B4A754" w14:textId="3509476F" w:rsidR="001C0199" w:rsidRPr="003A2349" w:rsidRDefault="00694F8F" w:rsidP="00A72982">
      <w:pPr>
        <w:jc w:val="both"/>
        <w:rPr>
          <w:rFonts w:ascii="Aptos" w:hAnsi="Aptos"/>
          <w:color w:val="000000"/>
          <w:szCs w:val="18"/>
        </w:rPr>
      </w:pPr>
      <w:r w:rsidRPr="003A2349">
        <w:rPr>
          <w:rFonts w:ascii="Aptos" w:hAnsi="Aptos"/>
          <w:color w:val="000000"/>
          <w:szCs w:val="18"/>
        </w:rPr>
        <w:object w:dxaOrig="11107" w:dyaOrig="9773" w14:anchorId="620FEA58">
          <v:shape id="_x0000_i1063" type="#_x0000_t75" style="width:511.5pt;height:482.25pt" o:ole="">
            <v:imagedata r:id="rId162" o:title=""/>
          </v:shape>
          <o:OLEObject Type="Embed" ProgID="Excel.Sheet.12" ShapeID="_x0000_i1063" DrawAspect="Content" ObjectID="_1843896828" r:id="rId163"/>
        </w:object>
      </w:r>
    </w:p>
    <w:p w14:paraId="08BEE509" w14:textId="77777777" w:rsidR="002916A6" w:rsidRPr="003A2349" w:rsidRDefault="002916A6" w:rsidP="00DD63D7">
      <w:pPr>
        <w:rPr>
          <w:rFonts w:ascii="Aptos" w:hAnsi="Aptos"/>
          <w:b/>
          <w:sz w:val="22"/>
        </w:rPr>
      </w:pPr>
    </w:p>
    <w:p w14:paraId="265B02E2" w14:textId="77777777" w:rsidR="002916A6" w:rsidRPr="003A2349" w:rsidRDefault="002916A6" w:rsidP="00DD63D7">
      <w:pPr>
        <w:rPr>
          <w:rFonts w:ascii="Aptos" w:hAnsi="Aptos"/>
          <w:b/>
          <w:sz w:val="22"/>
        </w:rPr>
      </w:pPr>
    </w:p>
    <w:p w14:paraId="0CEE1974" w14:textId="77777777" w:rsidR="002916A6" w:rsidRPr="003A2349" w:rsidRDefault="002916A6" w:rsidP="00DD63D7">
      <w:pPr>
        <w:rPr>
          <w:rFonts w:ascii="Aptos" w:hAnsi="Aptos"/>
          <w:b/>
          <w:sz w:val="22"/>
        </w:rPr>
      </w:pPr>
    </w:p>
    <w:p w14:paraId="37D65FAF" w14:textId="5C23343D" w:rsidR="00D846D1" w:rsidRPr="00B4708D" w:rsidRDefault="00AD2667" w:rsidP="00D846D1">
      <w:pPr>
        <w:jc w:val="right"/>
        <w:rPr>
          <w:rFonts w:ascii="Aptos" w:hAnsi="Aptos" w:cs="Arial"/>
          <w:b/>
          <w:color w:val="B117B1"/>
          <w:sz w:val="24"/>
          <w:szCs w:val="24"/>
        </w:rPr>
      </w:pPr>
      <w:r w:rsidRPr="003A2349">
        <w:rPr>
          <w:rFonts w:ascii="Aptos" w:hAnsi="Aptos"/>
          <w:b/>
          <w:sz w:val="22"/>
        </w:rPr>
        <w:br w:type="page"/>
      </w:r>
      <w:r w:rsidR="00D846D1" w:rsidRPr="00B4708D">
        <w:rPr>
          <w:rFonts w:ascii="Aptos" w:hAnsi="Aptos" w:cs="Arial"/>
          <w:b/>
          <w:color w:val="B117B1"/>
          <w:sz w:val="24"/>
          <w:szCs w:val="24"/>
        </w:rPr>
        <w:lastRenderedPageBreak/>
        <w:t xml:space="preserve">Notes to the </w:t>
      </w:r>
      <w:r w:rsidR="00447CE3" w:rsidRPr="00B4708D">
        <w:rPr>
          <w:rFonts w:ascii="Aptos" w:hAnsi="Aptos" w:cs="Arial"/>
          <w:b/>
          <w:color w:val="B117B1"/>
          <w:sz w:val="24"/>
          <w:szCs w:val="24"/>
        </w:rPr>
        <w:t>A</w:t>
      </w:r>
      <w:r w:rsidR="00D846D1" w:rsidRPr="00B4708D">
        <w:rPr>
          <w:rFonts w:ascii="Aptos" w:hAnsi="Aptos" w:cs="Arial"/>
          <w:b/>
          <w:color w:val="B117B1"/>
          <w:sz w:val="24"/>
          <w:szCs w:val="24"/>
        </w:rPr>
        <w:t>ccounts (cont.)</w:t>
      </w:r>
    </w:p>
    <w:p w14:paraId="7F42918A" w14:textId="36217C7D" w:rsidR="00D846D1" w:rsidRDefault="00D846D1" w:rsidP="00D846D1">
      <w:pPr>
        <w:rPr>
          <w:rFonts w:ascii="Aptos" w:hAnsi="Aptos"/>
          <w:b/>
          <w:sz w:val="22"/>
        </w:rPr>
      </w:pPr>
    </w:p>
    <w:p w14:paraId="13321C40" w14:textId="4AF63D04" w:rsidR="002053B6" w:rsidRPr="00447CE3" w:rsidRDefault="002053B6" w:rsidP="00D846D1">
      <w:pPr>
        <w:rPr>
          <w:rFonts w:ascii="Aptos" w:hAnsi="Aptos"/>
          <w:b/>
          <w:sz w:val="20"/>
        </w:rPr>
      </w:pPr>
      <w:r w:rsidRPr="00447CE3">
        <w:rPr>
          <w:rFonts w:ascii="Aptos" w:hAnsi="Aptos"/>
          <w:b/>
          <w:sz w:val="20"/>
        </w:rPr>
        <w:t>Note 1</w:t>
      </w:r>
      <w:r w:rsidR="002506CD" w:rsidRPr="00447CE3">
        <w:rPr>
          <w:rFonts w:ascii="Aptos" w:hAnsi="Aptos"/>
          <w:b/>
          <w:sz w:val="20"/>
        </w:rPr>
        <w:t>5</w:t>
      </w:r>
      <w:r w:rsidRPr="00447CE3">
        <w:rPr>
          <w:rFonts w:ascii="Aptos" w:hAnsi="Aptos"/>
          <w:b/>
          <w:sz w:val="20"/>
        </w:rPr>
        <w:t xml:space="preserve"> Property, Plant and</w:t>
      </w:r>
      <w:r w:rsidR="00F551E4" w:rsidRPr="00447CE3">
        <w:rPr>
          <w:rFonts w:ascii="Aptos" w:hAnsi="Aptos"/>
          <w:b/>
          <w:sz w:val="20"/>
        </w:rPr>
        <w:t xml:space="preserve"> Equipment (c</w:t>
      </w:r>
      <w:r w:rsidRPr="00447CE3">
        <w:rPr>
          <w:rFonts w:ascii="Aptos" w:hAnsi="Aptos"/>
          <w:b/>
          <w:sz w:val="20"/>
        </w:rPr>
        <w:t>ont</w:t>
      </w:r>
      <w:r w:rsidR="007F7405">
        <w:rPr>
          <w:rFonts w:ascii="Aptos" w:hAnsi="Aptos"/>
          <w:b/>
          <w:sz w:val="20"/>
        </w:rPr>
        <w:t>.</w:t>
      </w:r>
      <w:r w:rsidRPr="00447CE3">
        <w:rPr>
          <w:rFonts w:ascii="Aptos" w:hAnsi="Aptos"/>
          <w:b/>
          <w:sz w:val="20"/>
        </w:rPr>
        <w:t>)</w:t>
      </w:r>
    </w:p>
    <w:p w14:paraId="0472741B" w14:textId="77777777" w:rsidR="002053B6" w:rsidRPr="003A2349" w:rsidRDefault="002053B6" w:rsidP="00A72982">
      <w:pPr>
        <w:jc w:val="both"/>
        <w:rPr>
          <w:rFonts w:ascii="Aptos" w:hAnsi="Aptos"/>
          <w:color w:val="000000"/>
          <w:sz w:val="24"/>
          <w:szCs w:val="24"/>
        </w:rPr>
      </w:pPr>
    </w:p>
    <w:p w14:paraId="23BAE2B0" w14:textId="186FC270" w:rsidR="00F83F49" w:rsidRPr="003A2349" w:rsidRDefault="004E3A51" w:rsidP="00A72982">
      <w:pPr>
        <w:jc w:val="both"/>
        <w:rPr>
          <w:rFonts w:ascii="Aptos" w:hAnsi="Aptos" w:cs="Arial"/>
          <w:bCs/>
          <w:color w:val="000000"/>
          <w:szCs w:val="18"/>
        </w:rPr>
      </w:pPr>
      <w:r w:rsidRPr="003A2349">
        <w:rPr>
          <w:rFonts w:ascii="Aptos" w:hAnsi="Aptos" w:cs="Arial"/>
          <w:bCs/>
          <w:color w:val="000000"/>
          <w:szCs w:val="18"/>
        </w:rPr>
        <w:t>In accordance with the temporary relief offered by Local Government Circular 09/2022 Statutory Override Accounting for Infrastructure Assets</w:t>
      </w:r>
      <w:r w:rsidR="00EA57FE" w:rsidRPr="003A2349">
        <w:rPr>
          <w:rFonts w:ascii="Aptos" w:hAnsi="Aptos" w:cs="Arial"/>
          <w:bCs/>
          <w:color w:val="000000"/>
          <w:szCs w:val="18"/>
        </w:rPr>
        <w:t>,</w:t>
      </w:r>
      <w:r w:rsidRPr="003A2349">
        <w:rPr>
          <w:rFonts w:ascii="Aptos" w:hAnsi="Aptos" w:cs="Arial"/>
          <w:bCs/>
          <w:color w:val="000000"/>
          <w:szCs w:val="18"/>
        </w:rPr>
        <w:t xml:space="preserve"> this note does not include disclosure of gross cost and accumulated depreciation for infrastructure assets because historical reporting practices and resultant information deficits mean that this would not faithfully represent the asset position to the users of the financial statements.</w:t>
      </w:r>
    </w:p>
    <w:p w14:paraId="632DF85C" w14:textId="4C4FFF83" w:rsidR="00AC01BF" w:rsidRPr="003A2349" w:rsidRDefault="00AC01BF" w:rsidP="00A72982">
      <w:pPr>
        <w:jc w:val="both"/>
        <w:rPr>
          <w:rFonts w:ascii="Aptos" w:hAnsi="Aptos" w:cs="Arial"/>
          <w:bCs/>
          <w:color w:val="000000"/>
          <w:szCs w:val="18"/>
        </w:rPr>
      </w:pPr>
    </w:p>
    <w:bookmarkStart w:id="264" w:name="_MON_1779622909"/>
    <w:bookmarkEnd w:id="264"/>
    <w:p w14:paraId="340A2CD1" w14:textId="175442E6" w:rsidR="00AC01BF" w:rsidRPr="003A2349" w:rsidRDefault="00424A52" w:rsidP="00A72982">
      <w:pPr>
        <w:jc w:val="both"/>
        <w:rPr>
          <w:rFonts w:ascii="Aptos" w:hAnsi="Aptos" w:cs="Arial"/>
          <w:bCs/>
          <w:color w:val="000000"/>
          <w:szCs w:val="18"/>
        </w:rPr>
      </w:pPr>
      <w:r w:rsidRPr="003A2349">
        <w:rPr>
          <w:rFonts w:ascii="Aptos" w:hAnsi="Aptos" w:cs="Arial"/>
          <w:bCs/>
          <w:color w:val="000000"/>
          <w:szCs w:val="18"/>
        </w:rPr>
        <w:object w:dxaOrig="9960" w:dyaOrig="3219" w14:anchorId="4B658801">
          <v:shape id="_x0000_i1064" type="#_x0000_t75" style="width:499.5pt;height:159.75pt" o:ole="">
            <v:imagedata r:id="rId164" o:title=""/>
          </v:shape>
          <o:OLEObject Type="Embed" ProgID="Excel.Sheet.12" ShapeID="_x0000_i1064" DrawAspect="Content" ObjectID="_1843896829" r:id="rId165"/>
        </w:object>
      </w:r>
    </w:p>
    <w:p w14:paraId="68833FAE" w14:textId="33F4F534" w:rsidR="00AC01BF" w:rsidRPr="0063571B" w:rsidRDefault="00AC01BF" w:rsidP="00A72982">
      <w:pPr>
        <w:jc w:val="both"/>
        <w:rPr>
          <w:rFonts w:ascii="Aptos" w:hAnsi="Aptos" w:cs="Arial"/>
          <w:bCs/>
          <w:szCs w:val="18"/>
        </w:rPr>
      </w:pPr>
    </w:p>
    <w:p w14:paraId="13275ACC" w14:textId="4AFB5CD8" w:rsidR="007A07F5" w:rsidRPr="0063571B" w:rsidRDefault="00AB7C48" w:rsidP="007A07F5">
      <w:pPr>
        <w:jc w:val="both"/>
        <w:rPr>
          <w:rFonts w:ascii="Aptos" w:hAnsi="Aptos" w:cs="Arial"/>
          <w:bCs/>
          <w:szCs w:val="18"/>
        </w:rPr>
      </w:pPr>
      <w:r w:rsidRPr="0063571B">
        <w:rPr>
          <w:rFonts w:ascii="Aptos" w:hAnsi="Aptos" w:cs="Arial"/>
          <w:bCs/>
          <w:szCs w:val="18"/>
        </w:rPr>
        <w:t>The authority ha</w:t>
      </w:r>
      <w:r w:rsidR="007A07F5" w:rsidRPr="0063571B">
        <w:rPr>
          <w:rFonts w:ascii="Aptos" w:hAnsi="Aptos" w:cs="Arial"/>
          <w:bCs/>
          <w:szCs w:val="18"/>
        </w:rPr>
        <w:t>d</w:t>
      </w:r>
      <w:r w:rsidRPr="0063571B">
        <w:rPr>
          <w:rFonts w:ascii="Aptos" w:hAnsi="Aptos" w:cs="Arial"/>
          <w:bCs/>
          <w:szCs w:val="18"/>
        </w:rPr>
        <w:t xml:space="preserve"> applied the statutory override as set out in Local Government Finance Circular 09/2022 and, subsequently, Finance Circular 08/2024, which extend</w:t>
      </w:r>
      <w:r w:rsidR="007A07F5" w:rsidRPr="0063571B">
        <w:rPr>
          <w:rFonts w:ascii="Aptos" w:hAnsi="Aptos" w:cs="Arial"/>
          <w:bCs/>
          <w:szCs w:val="18"/>
        </w:rPr>
        <w:t>ed</w:t>
      </w:r>
      <w:r w:rsidRPr="0063571B">
        <w:rPr>
          <w:rFonts w:ascii="Aptos" w:hAnsi="Aptos" w:cs="Arial"/>
          <w:bCs/>
          <w:szCs w:val="18"/>
        </w:rPr>
        <w:t xml:space="preserve"> the temporary accounting treatment for infrastructure assets. In accordance with this guidance, where a component of an infrastructure asset is replaced, the carrying amount of the replaced part is treated as nil and derecognised. This approach reflects the practical challenges in applying component accounting, primarily due to limitations in historical data. As such, the authority is not required to make subsequent adjustments to the carrying amount of the asset in respect of the replaced component.</w:t>
      </w:r>
      <w:r w:rsidR="007A07F5" w:rsidRPr="0063571B">
        <w:rPr>
          <w:rFonts w:ascii="Aptos" w:hAnsi="Aptos" w:cs="Arial"/>
          <w:bCs/>
          <w:szCs w:val="18"/>
        </w:rPr>
        <w:t xml:space="preserve"> The Scottish Government have extended the current override arrangements in Scotland until 31 March 2027.</w:t>
      </w:r>
    </w:p>
    <w:p w14:paraId="7EA7A323" w14:textId="77777777" w:rsidR="00AB7C48" w:rsidRPr="003A2349" w:rsidRDefault="00AB7C48" w:rsidP="00A72982">
      <w:pPr>
        <w:jc w:val="both"/>
        <w:rPr>
          <w:rFonts w:ascii="Aptos" w:hAnsi="Aptos" w:cs="Arial"/>
          <w:b/>
          <w:bCs/>
          <w:color w:val="000000"/>
          <w:szCs w:val="18"/>
        </w:rPr>
      </w:pPr>
    </w:p>
    <w:p w14:paraId="35DCF3C5" w14:textId="436A6A72" w:rsidR="002053B6" w:rsidRPr="003A2349" w:rsidRDefault="002053B6" w:rsidP="00A72982">
      <w:pPr>
        <w:jc w:val="both"/>
        <w:rPr>
          <w:rFonts w:ascii="Aptos" w:hAnsi="Aptos" w:cs="Arial"/>
          <w:b/>
          <w:bCs/>
          <w:color w:val="000000"/>
          <w:szCs w:val="18"/>
        </w:rPr>
      </w:pPr>
      <w:r w:rsidRPr="003A2349">
        <w:rPr>
          <w:rFonts w:ascii="Aptos" w:hAnsi="Aptos" w:cs="Arial"/>
          <w:b/>
          <w:bCs/>
          <w:color w:val="000000"/>
          <w:szCs w:val="18"/>
        </w:rPr>
        <w:t>Capital Commitments</w:t>
      </w:r>
    </w:p>
    <w:p w14:paraId="78809CBD" w14:textId="5C6422C8" w:rsidR="002053B6" w:rsidRPr="003A2349" w:rsidRDefault="002053B6" w:rsidP="00A72982">
      <w:pPr>
        <w:jc w:val="both"/>
        <w:rPr>
          <w:rFonts w:ascii="Aptos" w:hAnsi="Aptos" w:cs="Arial"/>
          <w:color w:val="000000"/>
          <w:szCs w:val="18"/>
        </w:rPr>
      </w:pPr>
      <w:proofErr w:type="gramStart"/>
      <w:r w:rsidRPr="003A2349">
        <w:rPr>
          <w:rFonts w:ascii="Aptos" w:hAnsi="Aptos" w:cs="Arial"/>
          <w:color w:val="000000"/>
          <w:szCs w:val="18"/>
        </w:rPr>
        <w:t>At</w:t>
      </w:r>
      <w:proofErr w:type="gramEnd"/>
      <w:r w:rsidRPr="003A2349">
        <w:rPr>
          <w:rFonts w:ascii="Aptos" w:hAnsi="Aptos" w:cs="Arial"/>
          <w:color w:val="000000"/>
          <w:szCs w:val="18"/>
        </w:rPr>
        <w:t xml:space="preserve"> </w:t>
      </w:r>
      <w:r w:rsidRPr="00D501E1">
        <w:rPr>
          <w:rFonts w:ascii="Aptos" w:hAnsi="Aptos" w:cs="Arial"/>
          <w:color w:val="000000"/>
          <w:szCs w:val="18"/>
        </w:rPr>
        <w:t>31 March 20</w:t>
      </w:r>
      <w:r w:rsidR="00CC5B7F" w:rsidRPr="00D501E1">
        <w:rPr>
          <w:rFonts w:ascii="Aptos" w:hAnsi="Aptos" w:cs="Arial"/>
          <w:color w:val="000000"/>
          <w:szCs w:val="18"/>
        </w:rPr>
        <w:t>2</w:t>
      </w:r>
      <w:r w:rsidR="00D501E1" w:rsidRPr="00D501E1">
        <w:rPr>
          <w:rFonts w:ascii="Aptos" w:hAnsi="Aptos" w:cs="Arial"/>
          <w:color w:val="000000"/>
          <w:szCs w:val="18"/>
        </w:rPr>
        <w:t>6</w:t>
      </w:r>
      <w:r w:rsidRPr="003A2349">
        <w:rPr>
          <w:rFonts w:ascii="Aptos" w:hAnsi="Aptos" w:cs="Arial"/>
          <w:color w:val="000000"/>
          <w:szCs w:val="18"/>
        </w:rPr>
        <w:t xml:space="preserve">, the </w:t>
      </w:r>
      <w:r w:rsidR="0020170B" w:rsidRPr="003A2349">
        <w:rPr>
          <w:rFonts w:ascii="Aptos" w:hAnsi="Aptos" w:cs="Arial"/>
          <w:color w:val="000000"/>
          <w:szCs w:val="18"/>
        </w:rPr>
        <w:t>Council</w:t>
      </w:r>
      <w:r w:rsidRPr="003A2349">
        <w:rPr>
          <w:rFonts w:ascii="Aptos" w:hAnsi="Aptos" w:cs="Arial"/>
          <w:color w:val="000000"/>
          <w:szCs w:val="18"/>
        </w:rPr>
        <w:t xml:space="preserve"> has </w:t>
      </w:r>
      <w:proofErr w:type="gramStart"/>
      <w:r w:rsidRPr="003A2349">
        <w:rPr>
          <w:rFonts w:ascii="Aptos" w:hAnsi="Aptos" w:cs="Arial"/>
          <w:color w:val="000000"/>
          <w:szCs w:val="18"/>
        </w:rPr>
        <w:t>entered into</w:t>
      </w:r>
      <w:proofErr w:type="gramEnd"/>
      <w:r w:rsidRPr="003A2349">
        <w:rPr>
          <w:rFonts w:ascii="Aptos" w:hAnsi="Aptos" w:cs="Arial"/>
          <w:color w:val="000000"/>
          <w:szCs w:val="18"/>
        </w:rPr>
        <w:t xml:space="preserve"> </w:t>
      </w:r>
      <w:proofErr w:type="gramStart"/>
      <w:r w:rsidRPr="003A2349">
        <w:rPr>
          <w:rFonts w:ascii="Aptos" w:hAnsi="Aptos" w:cs="Arial"/>
          <w:color w:val="000000"/>
          <w:szCs w:val="18"/>
        </w:rPr>
        <w:t>a number of</w:t>
      </w:r>
      <w:proofErr w:type="gramEnd"/>
      <w:r w:rsidRPr="003A2349">
        <w:rPr>
          <w:rFonts w:ascii="Aptos" w:hAnsi="Aptos" w:cs="Arial"/>
          <w:color w:val="000000"/>
          <w:szCs w:val="18"/>
        </w:rPr>
        <w:t xml:space="preserve"> contracts for the construction or enhancement of Property, Plant and Equipment in </w:t>
      </w:r>
      <w:r w:rsidRPr="00D501E1">
        <w:rPr>
          <w:rFonts w:ascii="Aptos" w:hAnsi="Aptos" w:cs="Arial"/>
          <w:color w:val="000000"/>
          <w:szCs w:val="18"/>
        </w:rPr>
        <w:t>20</w:t>
      </w:r>
      <w:r w:rsidR="00F8128F" w:rsidRPr="00D501E1">
        <w:rPr>
          <w:rFonts w:ascii="Aptos" w:hAnsi="Aptos" w:cs="Arial"/>
          <w:color w:val="000000"/>
          <w:szCs w:val="18"/>
        </w:rPr>
        <w:t>2</w:t>
      </w:r>
      <w:r w:rsidR="001F775D" w:rsidRPr="00D501E1">
        <w:rPr>
          <w:rFonts w:ascii="Aptos" w:hAnsi="Aptos" w:cs="Arial"/>
          <w:color w:val="000000"/>
          <w:szCs w:val="18"/>
        </w:rPr>
        <w:t>5</w:t>
      </w:r>
      <w:r w:rsidR="00D501E1" w:rsidRPr="00D501E1">
        <w:rPr>
          <w:rFonts w:ascii="Aptos" w:hAnsi="Aptos" w:cs="Arial"/>
          <w:color w:val="000000"/>
          <w:szCs w:val="18"/>
        </w:rPr>
        <w:t>/26</w:t>
      </w:r>
      <w:r w:rsidRPr="00D501E1">
        <w:rPr>
          <w:rFonts w:ascii="Aptos" w:hAnsi="Aptos" w:cs="Arial"/>
          <w:color w:val="000000"/>
          <w:szCs w:val="18"/>
        </w:rPr>
        <w:t xml:space="preserve"> </w:t>
      </w:r>
      <w:r w:rsidRPr="003A2349">
        <w:rPr>
          <w:rFonts w:ascii="Aptos" w:hAnsi="Aptos" w:cs="Arial"/>
          <w:color w:val="000000"/>
          <w:szCs w:val="18"/>
        </w:rPr>
        <w:t xml:space="preserve">and future years budgeted to cost </w:t>
      </w:r>
      <w:r w:rsidRPr="00D501E1">
        <w:rPr>
          <w:rFonts w:ascii="Aptos" w:hAnsi="Aptos" w:cs="Arial"/>
          <w:color w:val="000000"/>
          <w:szCs w:val="18"/>
        </w:rPr>
        <w:t>£</w:t>
      </w:r>
      <w:r w:rsidR="00D501E1" w:rsidRPr="00D501E1">
        <w:rPr>
          <w:rFonts w:ascii="Aptos" w:hAnsi="Aptos" w:cs="Arial"/>
          <w:color w:val="000000"/>
          <w:szCs w:val="18"/>
        </w:rPr>
        <w:t>16.569</w:t>
      </w:r>
      <w:r w:rsidR="00DE7F11" w:rsidRPr="00D501E1">
        <w:rPr>
          <w:rFonts w:ascii="Aptos" w:hAnsi="Aptos" w:cs="Arial"/>
          <w:color w:val="000000"/>
          <w:szCs w:val="18"/>
        </w:rPr>
        <w:t>m</w:t>
      </w:r>
      <w:r w:rsidRPr="00D501E1">
        <w:rPr>
          <w:rFonts w:ascii="Aptos" w:hAnsi="Aptos" w:cs="Arial"/>
          <w:color w:val="000000"/>
          <w:szCs w:val="18"/>
        </w:rPr>
        <w:t xml:space="preserve"> (</w:t>
      </w:r>
      <w:r w:rsidR="00F8128F" w:rsidRPr="00D501E1">
        <w:rPr>
          <w:rFonts w:ascii="Aptos" w:hAnsi="Aptos" w:cs="Arial"/>
          <w:color w:val="000000"/>
          <w:szCs w:val="18"/>
        </w:rPr>
        <w:t>20</w:t>
      </w:r>
      <w:r w:rsidR="00FF3472" w:rsidRPr="00D501E1">
        <w:rPr>
          <w:rFonts w:ascii="Aptos" w:hAnsi="Aptos" w:cs="Arial"/>
          <w:color w:val="000000"/>
          <w:szCs w:val="18"/>
        </w:rPr>
        <w:t>2</w:t>
      </w:r>
      <w:r w:rsidR="00D501E1" w:rsidRPr="00D501E1">
        <w:rPr>
          <w:rFonts w:ascii="Aptos" w:hAnsi="Aptos" w:cs="Arial"/>
          <w:color w:val="000000"/>
          <w:szCs w:val="18"/>
        </w:rPr>
        <w:t>4/25</w:t>
      </w:r>
      <w:r w:rsidR="00F8128F" w:rsidRPr="00D501E1">
        <w:rPr>
          <w:rFonts w:ascii="Aptos" w:hAnsi="Aptos" w:cs="Arial"/>
          <w:color w:val="000000"/>
          <w:szCs w:val="18"/>
        </w:rPr>
        <w:t xml:space="preserve"> </w:t>
      </w:r>
      <w:r w:rsidRPr="00D501E1">
        <w:rPr>
          <w:rFonts w:ascii="Aptos" w:hAnsi="Aptos" w:cs="Arial"/>
          <w:color w:val="000000"/>
          <w:szCs w:val="18"/>
        </w:rPr>
        <w:t>£</w:t>
      </w:r>
      <w:r w:rsidR="00DE7F11" w:rsidRPr="00D501E1">
        <w:rPr>
          <w:rFonts w:ascii="Aptos" w:hAnsi="Aptos" w:cs="Arial"/>
          <w:color w:val="000000"/>
          <w:szCs w:val="18"/>
        </w:rPr>
        <w:t>7.116m</w:t>
      </w:r>
      <w:r w:rsidRPr="00D501E1">
        <w:rPr>
          <w:rFonts w:ascii="Aptos" w:hAnsi="Aptos" w:cs="Arial"/>
          <w:color w:val="000000"/>
          <w:szCs w:val="18"/>
        </w:rPr>
        <w:t>).</w:t>
      </w:r>
      <w:r w:rsidRPr="003A2349">
        <w:rPr>
          <w:rFonts w:ascii="Aptos" w:hAnsi="Aptos" w:cs="Arial"/>
          <w:color w:val="000000"/>
          <w:szCs w:val="18"/>
        </w:rPr>
        <w:t xml:space="preserve"> </w:t>
      </w:r>
      <w:r w:rsidR="006D51C6" w:rsidRPr="003A2349">
        <w:rPr>
          <w:rFonts w:ascii="Aptos" w:hAnsi="Aptos" w:cs="Arial"/>
          <w:color w:val="000000"/>
          <w:szCs w:val="18"/>
        </w:rPr>
        <w:t>The major contract</w:t>
      </w:r>
      <w:r w:rsidR="0079426B" w:rsidRPr="003A2349">
        <w:rPr>
          <w:rFonts w:ascii="Aptos" w:hAnsi="Aptos" w:cs="Arial"/>
          <w:color w:val="000000"/>
          <w:szCs w:val="18"/>
        </w:rPr>
        <w:t>s</w:t>
      </w:r>
      <w:r w:rsidR="006D51C6" w:rsidRPr="003A2349">
        <w:rPr>
          <w:rFonts w:ascii="Aptos" w:hAnsi="Aptos" w:cs="Arial"/>
          <w:color w:val="000000"/>
          <w:szCs w:val="18"/>
        </w:rPr>
        <w:t xml:space="preserve"> </w:t>
      </w:r>
      <w:r w:rsidR="0079426B" w:rsidRPr="003A2349">
        <w:rPr>
          <w:rFonts w:ascii="Aptos" w:hAnsi="Aptos" w:cs="Arial"/>
          <w:color w:val="000000"/>
          <w:szCs w:val="18"/>
        </w:rPr>
        <w:t>are</w:t>
      </w:r>
      <w:r w:rsidR="006D51C6" w:rsidRPr="003A2349">
        <w:rPr>
          <w:rFonts w:ascii="Aptos" w:hAnsi="Aptos" w:cs="Arial"/>
          <w:color w:val="000000"/>
          <w:szCs w:val="18"/>
        </w:rPr>
        <w:t>:</w:t>
      </w:r>
    </w:p>
    <w:p w14:paraId="50181C0C" w14:textId="77B43979" w:rsidR="006D51C6" w:rsidRPr="003A2349" w:rsidRDefault="006D51C6" w:rsidP="00A72982">
      <w:pPr>
        <w:jc w:val="both"/>
        <w:rPr>
          <w:rFonts w:ascii="Aptos" w:hAnsi="Aptos" w:cs="Arial"/>
          <w:color w:val="000000"/>
          <w:sz w:val="24"/>
          <w:szCs w:val="24"/>
        </w:rPr>
      </w:pPr>
    </w:p>
    <w:bookmarkStart w:id="265" w:name="_MON_1748203522"/>
    <w:bookmarkEnd w:id="265"/>
    <w:p w14:paraId="580DC759" w14:textId="420D2029" w:rsidR="00C3667F" w:rsidRPr="003A2349" w:rsidRDefault="00D501E1" w:rsidP="00A72982">
      <w:pPr>
        <w:jc w:val="both"/>
        <w:rPr>
          <w:rFonts w:ascii="Aptos" w:hAnsi="Aptos" w:cs="Arial"/>
          <w:color w:val="000000"/>
          <w:sz w:val="24"/>
          <w:szCs w:val="24"/>
        </w:rPr>
      </w:pPr>
      <w:r w:rsidRPr="003A2349">
        <w:rPr>
          <w:rFonts w:ascii="Aptos" w:hAnsi="Aptos" w:cs="Arial"/>
          <w:color w:val="000000"/>
          <w:sz w:val="24"/>
          <w:szCs w:val="24"/>
        </w:rPr>
        <w:object w:dxaOrig="4952" w:dyaOrig="2062" w14:anchorId="06FDE140">
          <v:shape id="_x0000_i1065" type="#_x0000_t75" style="width:241.5pt;height:98.25pt" o:ole="">
            <v:imagedata r:id="rId166" o:title=""/>
          </v:shape>
          <o:OLEObject Type="Embed" ProgID="Excel.Sheet.12" ShapeID="_x0000_i1065" DrawAspect="Content" ObjectID="_1843896830" r:id="rId167"/>
        </w:object>
      </w:r>
    </w:p>
    <w:p w14:paraId="322E62F9" w14:textId="78CEEC8C" w:rsidR="002053B6" w:rsidRPr="003A2349" w:rsidRDefault="002053B6" w:rsidP="00A72982">
      <w:pPr>
        <w:jc w:val="both"/>
        <w:rPr>
          <w:rFonts w:ascii="Aptos" w:hAnsi="Aptos" w:cs="Arial"/>
          <w:b/>
          <w:bCs/>
          <w:color w:val="000000"/>
          <w:szCs w:val="18"/>
        </w:rPr>
      </w:pPr>
      <w:r w:rsidRPr="003A2349">
        <w:rPr>
          <w:rFonts w:ascii="Aptos" w:hAnsi="Aptos" w:cs="Arial"/>
          <w:b/>
          <w:bCs/>
          <w:color w:val="000000"/>
          <w:szCs w:val="18"/>
        </w:rPr>
        <w:t>Revaluations</w:t>
      </w:r>
    </w:p>
    <w:p w14:paraId="18EB3800" w14:textId="635A5E4C" w:rsidR="00731BC1" w:rsidRPr="003A2349" w:rsidRDefault="002053B6" w:rsidP="00A72982">
      <w:pPr>
        <w:jc w:val="both"/>
        <w:rPr>
          <w:rFonts w:ascii="Aptos" w:hAnsi="Aptos" w:cs="Arial"/>
          <w:color w:val="000000"/>
          <w:szCs w:val="18"/>
        </w:rPr>
      </w:pPr>
      <w:r w:rsidRPr="003A2349">
        <w:rPr>
          <w:rFonts w:ascii="Aptos" w:hAnsi="Aptos" w:cs="Arial"/>
          <w:color w:val="000000"/>
          <w:szCs w:val="18"/>
        </w:rPr>
        <w:t xml:space="preserve">The </w:t>
      </w:r>
      <w:r w:rsidR="0020170B" w:rsidRPr="003A2349">
        <w:rPr>
          <w:rFonts w:ascii="Aptos" w:hAnsi="Aptos" w:cs="Arial"/>
          <w:color w:val="000000"/>
          <w:szCs w:val="18"/>
        </w:rPr>
        <w:t>Council</w:t>
      </w:r>
      <w:r w:rsidRPr="003A2349">
        <w:rPr>
          <w:rFonts w:ascii="Aptos" w:hAnsi="Aptos" w:cs="Arial"/>
          <w:color w:val="000000"/>
          <w:szCs w:val="18"/>
        </w:rPr>
        <w:t xml:space="preserve"> carries out a rolling programme that ensures that all Property, Plant and Equipment required to be measured at current or fair value is revalued at least every five years</w:t>
      </w:r>
      <w:r w:rsidR="00A96DD1" w:rsidRPr="003A2349">
        <w:rPr>
          <w:rFonts w:ascii="Aptos" w:hAnsi="Aptos" w:cs="Arial"/>
          <w:color w:val="000000"/>
          <w:szCs w:val="18"/>
        </w:rPr>
        <w:t xml:space="preserve">, with </w:t>
      </w:r>
      <w:r w:rsidR="00407CE3">
        <w:rPr>
          <w:rFonts w:ascii="Aptos" w:hAnsi="Aptos" w:cs="Arial"/>
          <w:szCs w:val="18"/>
        </w:rPr>
        <w:t xml:space="preserve">a desktop valuation review carried out to compare the current value and carrying value and updating where </w:t>
      </w:r>
      <w:r w:rsidR="00A0275F">
        <w:rPr>
          <w:rFonts w:ascii="Aptos" w:hAnsi="Aptos" w:cs="Arial"/>
          <w:szCs w:val="18"/>
        </w:rPr>
        <w:t>necessary</w:t>
      </w:r>
      <w:r w:rsidR="00407CE3" w:rsidRPr="003A2349" w:rsidDel="00407CE3">
        <w:rPr>
          <w:rFonts w:ascii="Aptos" w:hAnsi="Aptos" w:cs="Arial"/>
          <w:color w:val="000000"/>
          <w:szCs w:val="18"/>
        </w:rPr>
        <w:t xml:space="preserve"> </w:t>
      </w:r>
      <w:r w:rsidR="00A96DD1" w:rsidRPr="003A2349">
        <w:rPr>
          <w:rFonts w:ascii="Aptos" w:hAnsi="Aptos" w:cs="Arial"/>
          <w:color w:val="000000"/>
          <w:szCs w:val="18"/>
        </w:rPr>
        <w:t>in the intervening years</w:t>
      </w:r>
      <w:r w:rsidRPr="003A2349">
        <w:rPr>
          <w:rFonts w:ascii="Aptos" w:hAnsi="Aptos" w:cs="Arial"/>
          <w:color w:val="000000"/>
          <w:szCs w:val="18"/>
        </w:rPr>
        <w:t xml:space="preserve">. All valuations are carried out internally by the </w:t>
      </w:r>
      <w:r w:rsidR="0020170B" w:rsidRPr="00694F8F">
        <w:rPr>
          <w:rFonts w:ascii="Aptos" w:hAnsi="Aptos" w:cs="Arial"/>
          <w:color w:val="000000"/>
          <w:szCs w:val="18"/>
        </w:rPr>
        <w:t>Council</w:t>
      </w:r>
      <w:r w:rsidRPr="00694F8F">
        <w:rPr>
          <w:rFonts w:ascii="Aptos" w:hAnsi="Aptos" w:cs="Arial"/>
          <w:color w:val="000000"/>
          <w:szCs w:val="18"/>
        </w:rPr>
        <w:t xml:space="preserve">'s </w:t>
      </w:r>
      <w:r w:rsidR="00694F8F" w:rsidRPr="00694F8F">
        <w:rPr>
          <w:rFonts w:ascii="Aptos" w:hAnsi="Aptos" w:cs="Arial"/>
          <w:color w:val="000000"/>
          <w:szCs w:val="18"/>
        </w:rPr>
        <w:t>Service Manager – Property, Estates and Assets</w:t>
      </w:r>
      <w:r w:rsidRPr="003A2349">
        <w:rPr>
          <w:rFonts w:ascii="Aptos" w:hAnsi="Aptos" w:cs="Arial"/>
          <w:color w:val="000000"/>
          <w:szCs w:val="18"/>
        </w:rPr>
        <w:t xml:space="preserve"> in accordance with the methodologies and bases for estimation set out in the professional standards of the Royal Institution of Chartered Surveyors (RICS).</w:t>
      </w:r>
      <w:r w:rsidR="00A96DD1" w:rsidRPr="003A2349">
        <w:rPr>
          <w:rFonts w:ascii="Aptos" w:hAnsi="Aptos" w:cs="Arial"/>
          <w:color w:val="000000"/>
          <w:szCs w:val="18"/>
        </w:rPr>
        <w:t xml:space="preserve"> </w:t>
      </w:r>
      <w:r w:rsidR="00731BC1" w:rsidRPr="003A2349">
        <w:rPr>
          <w:rFonts w:ascii="Aptos" w:hAnsi="Aptos" w:cs="Arial"/>
          <w:color w:val="000000"/>
          <w:szCs w:val="18"/>
        </w:rPr>
        <w:t xml:space="preserve">A proportion of assets are subject to a desktop valuation </w:t>
      </w:r>
      <w:proofErr w:type="gramStart"/>
      <w:r w:rsidR="00731BC1" w:rsidRPr="003A2349">
        <w:rPr>
          <w:rFonts w:ascii="Aptos" w:hAnsi="Aptos" w:cs="Arial"/>
          <w:color w:val="000000"/>
          <w:szCs w:val="18"/>
        </w:rPr>
        <w:t>on the basis of</w:t>
      </w:r>
      <w:proofErr w:type="gramEnd"/>
      <w:r w:rsidR="00731BC1" w:rsidRPr="003A2349">
        <w:rPr>
          <w:rFonts w:ascii="Aptos" w:hAnsi="Aptos" w:cs="Arial"/>
          <w:color w:val="000000"/>
          <w:szCs w:val="18"/>
        </w:rPr>
        <w:t xml:space="preserve"> local market related indices </w:t>
      </w:r>
      <w:proofErr w:type="gramStart"/>
      <w:r w:rsidR="00731BC1" w:rsidRPr="00694F8F">
        <w:rPr>
          <w:rFonts w:ascii="Aptos" w:hAnsi="Aptos" w:cs="Arial"/>
          <w:color w:val="000000"/>
          <w:szCs w:val="18"/>
        </w:rPr>
        <w:t>at</w:t>
      </w:r>
      <w:proofErr w:type="gramEnd"/>
      <w:r w:rsidR="00731BC1" w:rsidRPr="00694F8F">
        <w:rPr>
          <w:rFonts w:ascii="Aptos" w:hAnsi="Aptos" w:cs="Arial"/>
          <w:color w:val="000000"/>
          <w:szCs w:val="18"/>
        </w:rPr>
        <w:t xml:space="preserve"> 31 March 202</w:t>
      </w:r>
      <w:r w:rsidR="00694F8F" w:rsidRPr="00694F8F">
        <w:rPr>
          <w:rFonts w:ascii="Aptos" w:hAnsi="Aptos" w:cs="Arial"/>
          <w:color w:val="000000"/>
          <w:szCs w:val="18"/>
        </w:rPr>
        <w:t>6</w:t>
      </w:r>
      <w:r w:rsidR="00731BC1" w:rsidRPr="00694F8F">
        <w:rPr>
          <w:rFonts w:ascii="Aptos" w:hAnsi="Aptos" w:cs="Arial"/>
          <w:color w:val="000000"/>
          <w:szCs w:val="18"/>
        </w:rPr>
        <w:t>.</w:t>
      </w:r>
      <w:r w:rsidR="00731BC1" w:rsidRPr="003A2349">
        <w:rPr>
          <w:rFonts w:ascii="Aptos" w:hAnsi="Aptos" w:cs="Arial"/>
          <w:color w:val="000000"/>
          <w:szCs w:val="18"/>
        </w:rPr>
        <w:t xml:space="preserve"> Such valuations were applied following consultation with the Council’s </w:t>
      </w:r>
      <w:r w:rsidR="00694F8F" w:rsidRPr="00694F8F">
        <w:rPr>
          <w:rFonts w:ascii="Aptos" w:hAnsi="Aptos" w:cs="Arial"/>
          <w:color w:val="000000"/>
          <w:szCs w:val="18"/>
        </w:rPr>
        <w:t>Service Manager – Property, Estates and Assets</w:t>
      </w:r>
      <w:r w:rsidR="00694F8F">
        <w:rPr>
          <w:rFonts w:ascii="Aptos" w:hAnsi="Aptos" w:cs="Arial"/>
          <w:color w:val="000000"/>
          <w:szCs w:val="18"/>
        </w:rPr>
        <w:t>.</w:t>
      </w:r>
    </w:p>
    <w:p w14:paraId="2FA8FC6C" w14:textId="77777777" w:rsidR="002053B6" w:rsidRPr="003A2349" w:rsidRDefault="002053B6" w:rsidP="00A72982">
      <w:pPr>
        <w:jc w:val="both"/>
        <w:rPr>
          <w:rFonts w:ascii="Aptos" w:hAnsi="Aptos" w:cs="Arial"/>
          <w:color w:val="000000"/>
          <w:szCs w:val="18"/>
        </w:rPr>
      </w:pPr>
    </w:p>
    <w:p w14:paraId="00E890BB" w14:textId="77777777" w:rsidR="002053B6" w:rsidRPr="00144082" w:rsidRDefault="002053B6" w:rsidP="00A72982">
      <w:pPr>
        <w:jc w:val="both"/>
        <w:rPr>
          <w:rFonts w:ascii="Aptos" w:hAnsi="Aptos" w:cs="Arial"/>
          <w:color w:val="000000"/>
          <w:szCs w:val="18"/>
        </w:rPr>
      </w:pPr>
      <w:r w:rsidRPr="00144082">
        <w:rPr>
          <w:rFonts w:ascii="Aptos" w:hAnsi="Aptos" w:cs="Arial"/>
          <w:color w:val="000000"/>
          <w:szCs w:val="18"/>
        </w:rPr>
        <w:t>Assets are carried in the Balance Sheet using the following measurement bases:</w:t>
      </w:r>
    </w:p>
    <w:p w14:paraId="75051312" w14:textId="6F697D35" w:rsidR="002053B6" w:rsidRPr="00144082" w:rsidRDefault="002053B6" w:rsidP="00826455">
      <w:pPr>
        <w:numPr>
          <w:ilvl w:val="0"/>
          <w:numId w:val="7"/>
        </w:numPr>
        <w:jc w:val="both"/>
        <w:rPr>
          <w:rFonts w:ascii="Aptos" w:hAnsi="Aptos" w:cs="Arial"/>
          <w:color w:val="000000"/>
          <w:szCs w:val="18"/>
        </w:rPr>
      </w:pPr>
      <w:r w:rsidRPr="00144082">
        <w:rPr>
          <w:rFonts w:ascii="Aptos" w:hAnsi="Aptos" w:cs="Arial"/>
          <w:color w:val="000000"/>
          <w:szCs w:val="18"/>
        </w:rPr>
        <w:t>Infrastructure, community assets and assets under construction - depreciated historical cost</w:t>
      </w:r>
      <w:r w:rsidR="00465BB5" w:rsidRPr="00144082">
        <w:rPr>
          <w:rFonts w:ascii="Aptos" w:hAnsi="Aptos" w:cs="Arial"/>
          <w:color w:val="000000"/>
          <w:szCs w:val="18"/>
        </w:rPr>
        <w:t>;</w:t>
      </w:r>
    </w:p>
    <w:p w14:paraId="5EB9A222" w14:textId="5297399B" w:rsidR="002053B6" w:rsidRPr="00144082" w:rsidRDefault="0020170B" w:rsidP="00826455">
      <w:pPr>
        <w:numPr>
          <w:ilvl w:val="0"/>
          <w:numId w:val="7"/>
        </w:numPr>
        <w:jc w:val="both"/>
        <w:rPr>
          <w:rFonts w:ascii="Aptos" w:hAnsi="Aptos" w:cs="Arial"/>
          <w:color w:val="000000"/>
          <w:szCs w:val="18"/>
        </w:rPr>
      </w:pPr>
      <w:r w:rsidRPr="00144082">
        <w:rPr>
          <w:rFonts w:ascii="Aptos" w:hAnsi="Aptos" w:cs="Arial"/>
          <w:color w:val="000000"/>
          <w:szCs w:val="18"/>
        </w:rPr>
        <w:t>Council</w:t>
      </w:r>
      <w:r w:rsidR="002053B6" w:rsidRPr="00144082">
        <w:rPr>
          <w:rFonts w:ascii="Aptos" w:hAnsi="Aptos" w:cs="Arial"/>
          <w:color w:val="000000"/>
          <w:szCs w:val="18"/>
        </w:rPr>
        <w:t xml:space="preserve"> dwellings - current value, determined using the basis of existing use value for social housing (EUV-SH)</w:t>
      </w:r>
      <w:r w:rsidR="00465BB5" w:rsidRPr="00144082">
        <w:rPr>
          <w:rFonts w:ascii="Aptos" w:hAnsi="Aptos" w:cs="Arial"/>
          <w:color w:val="000000"/>
          <w:szCs w:val="18"/>
        </w:rPr>
        <w:t>;</w:t>
      </w:r>
    </w:p>
    <w:p w14:paraId="128DDCD4" w14:textId="580155FF" w:rsidR="002053B6" w:rsidRPr="00144082" w:rsidRDefault="002053B6" w:rsidP="00826455">
      <w:pPr>
        <w:numPr>
          <w:ilvl w:val="0"/>
          <w:numId w:val="7"/>
        </w:numPr>
        <w:jc w:val="both"/>
        <w:rPr>
          <w:rFonts w:ascii="Aptos" w:hAnsi="Aptos" w:cs="Arial"/>
          <w:color w:val="000000"/>
          <w:szCs w:val="18"/>
        </w:rPr>
      </w:pPr>
      <w:r w:rsidRPr="00144082">
        <w:rPr>
          <w:rFonts w:ascii="Aptos" w:hAnsi="Aptos" w:cs="Arial"/>
          <w:color w:val="000000"/>
          <w:szCs w:val="18"/>
        </w:rPr>
        <w:t>School buildings - current value, but because of their specialised nature are measured at depreciated replacement cost (DRC) which is used as an estimate of current value</w:t>
      </w:r>
      <w:r w:rsidR="00465BB5" w:rsidRPr="00144082">
        <w:rPr>
          <w:rFonts w:ascii="Aptos" w:hAnsi="Aptos" w:cs="Arial"/>
          <w:color w:val="000000"/>
          <w:szCs w:val="18"/>
        </w:rPr>
        <w:t>;</w:t>
      </w:r>
    </w:p>
    <w:p w14:paraId="675D68C3" w14:textId="556E6723" w:rsidR="002053B6" w:rsidRPr="00144082" w:rsidRDefault="002053B6" w:rsidP="00826455">
      <w:pPr>
        <w:numPr>
          <w:ilvl w:val="0"/>
          <w:numId w:val="7"/>
        </w:numPr>
        <w:jc w:val="both"/>
        <w:rPr>
          <w:rFonts w:ascii="Aptos" w:hAnsi="Aptos" w:cs="Arial"/>
          <w:color w:val="000000"/>
          <w:szCs w:val="18"/>
        </w:rPr>
      </w:pPr>
      <w:r w:rsidRPr="00144082">
        <w:rPr>
          <w:rFonts w:ascii="Aptos" w:hAnsi="Aptos" w:cs="Arial"/>
          <w:color w:val="000000"/>
          <w:szCs w:val="18"/>
        </w:rPr>
        <w:t>Surplus assets - current value as estimated as highest and best use from an open market perspective (fair value)</w:t>
      </w:r>
      <w:r w:rsidR="00465BB5" w:rsidRPr="00144082">
        <w:rPr>
          <w:rFonts w:ascii="Aptos" w:hAnsi="Aptos" w:cs="Arial"/>
          <w:color w:val="000000"/>
          <w:szCs w:val="18"/>
        </w:rPr>
        <w:t>;</w:t>
      </w:r>
    </w:p>
    <w:p w14:paraId="0588E014" w14:textId="77777777" w:rsidR="002053B6" w:rsidRPr="00144082" w:rsidRDefault="002053B6" w:rsidP="00826455">
      <w:pPr>
        <w:numPr>
          <w:ilvl w:val="0"/>
          <w:numId w:val="7"/>
        </w:numPr>
        <w:jc w:val="both"/>
        <w:rPr>
          <w:rFonts w:ascii="Aptos" w:hAnsi="Aptos" w:cs="Arial"/>
          <w:color w:val="000000"/>
          <w:szCs w:val="18"/>
        </w:rPr>
      </w:pPr>
      <w:r w:rsidRPr="00144082">
        <w:rPr>
          <w:rFonts w:ascii="Aptos" w:hAnsi="Aptos" w:cs="Arial"/>
          <w:color w:val="000000"/>
          <w:szCs w:val="18"/>
        </w:rPr>
        <w:t>All other assets - current value, determined as the amount that would be paid for the asset in its existing use (existing use value) except for the Headquarters Cam</w:t>
      </w:r>
      <w:r w:rsidR="00864E0E" w:rsidRPr="00144082">
        <w:rPr>
          <w:rFonts w:ascii="Aptos" w:hAnsi="Aptos" w:cs="Arial"/>
          <w:color w:val="000000"/>
          <w:szCs w:val="18"/>
        </w:rPr>
        <w:t>p</w:t>
      </w:r>
      <w:r w:rsidRPr="00144082">
        <w:rPr>
          <w:rFonts w:ascii="Aptos" w:hAnsi="Aptos" w:cs="Arial"/>
          <w:color w:val="000000"/>
          <w:szCs w:val="18"/>
        </w:rPr>
        <w:t>us buildings which are too large to be marketed as office accommodation and are measured at depreciated replacement cost as an estimate of current value.</w:t>
      </w:r>
    </w:p>
    <w:p w14:paraId="57B934B9" w14:textId="25437F7D" w:rsidR="00CD4333" w:rsidRPr="00B4708D" w:rsidRDefault="00D846D1" w:rsidP="00D846D1">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7F7405" w:rsidRPr="00B4708D">
        <w:rPr>
          <w:rFonts w:ascii="Aptos" w:hAnsi="Aptos" w:cs="Arial"/>
          <w:b/>
          <w:color w:val="B117B1"/>
          <w:sz w:val="24"/>
          <w:szCs w:val="24"/>
        </w:rPr>
        <w:t>A</w:t>
      </w:r>
      <w:r w:rsidRPr="00B4708D">
        <w:rPr>
          <w:rFonts w:ascii="Aptos" w:hAnsi="Aptos" w:cs="Arial"/>
          <w:b/>
          <w:color w:val="B117B1"/>
          <w:sz w:val="24"/>
          <w:szCs w:val="24"/>
        </w:rPr>
        <w:t>ccounts (cont.)</w:t>
      </w:r>
    </w:p>
    <w:p w14:paraId="3025BBFF" w14:textId="77777777" w:rsidR="00B96BE7" w:rsidRPr="003A2349" w:rsidRDefault="00B96BE7" w:rsidP="00A72982">
      <w:pPr>
        <w:jc w:val="both"/>
        <w:rPr>
          <w:rFonts w:ascii="Aptos" w:hAnsi="Aptos"/>
          <w:b/>
          <w:sz w:val="24"/>
          <w:szCs w:val="24"/>
        </w:rPr>
      </w:pPr>
    </w:p>
    <w:p w14:paraId="3DF79D34" w14:textId="0D7D76CB" w:rsidR="003C2BDD" w:rsidRPr="00253FCA" w:rsidRDefault="003C2BDD" w:rsidP="00253FCA">
      <w:pPr>
        <w:rPr>
          <w:rFonts w:ascii="Aptos" w:hAnsi="Aptos"/>
          <w:b/>
          <w:sz w:val="20"/>
        </w:rPr>
      </w:pPr>
      <w:r w:rsidRPr="00253FCA">
        <w:rPr>
          <w:rFonts w:ascii="Aptos" w:hAnsi="Aptos"/>
          <w:b/>
          <w:sz w:val="20"/>
        </w:rPr>
        <w:t>Note 15 Property, Plant and Equipment (cont</w:t>
      </w:r>
      <w:r w:rsidR="007F7405" w:rsidRPr="00253FCA">
        <w:rPr>
          <w:rFonts w:ascii="Aptos" w:hAnsi="Aptos"/>
          <w:b/>
          <w:sz w:val="20"/>
        </w:rPr>
        <w:t>.</w:t>
      </w:r>
      <w:r w:rsidRPr="00253FCA">
        <w:rPr>
          <w:rFonts w:ascii="Aptos" w:hAnsi="Aptos"/>
          <w:b/>
          <w:sz w:val="20"/>
        </w:rPr>
        <w:t>)</w:t>
      </w:r>
    </w:p>
    <w:p w14:paraId="3A3ABC83" w14:textId="77777777" w:rsidR="003C2BDD" w:rsidRPr="003A2349" w:rsidRDefault="003C2BDD" w:rsidP="00A72982">
      <w:pPr>
        <w:jc w:val="both"/>
        <w:rPr>
          <w:rFonts w:ascii="Aptos" w:hAnsi="Aptos" w:cs="Arial"/>
          <w:color w:val="000000"/>
          <w:szCs w:val="18"/>
        </w:rPr>
      </w:pPr>
    </w:p>
    <w:bookmarkStart w:id="266" w:name="_MON_1780228281"/>
    <w:bookmarkEnd w:id="266"/>
    <w:p w14:paraId="2F91FFAD" w14:textId="0F59D2B6" w:rsidR="002053B6" w:rsidRPr="003A2349" w:rsidRDefault="00694F8F" w:rsidP="000B617D">
      <w:pPr>
        <w:tabs>
          <w:tab w:val="left" w:pos="9639"/>
        </w:tabs>
        <w:jc w:val="both"/>
        <w:rPr>
          <w:rFonts w:ascii="Aptos" w:hAnsi="Aptos" w:cs="Arial"/>
          <w:color w:val="000000"/>
          <w:szCs w:val="18"/>
        </w:rPr>
      </w:pPr>
      <w:r w:rsidRPr="003A2349">
        <w:rPr>
          <w:rFonts w:ascii="Aptos" w:hAnsi="Aptos" w:cs="Arial"/>
          <w:color w:val="000000"/>
          <w:szCs w:val="18"/>
        </w:rPr>
        <w:object w:dxaOrig="9413" w:dyaOrig="5520" w14:anchorId="7BECD051">
          <v:shape id="_x0000_i1066" type="#_x0000_t75" style="width:471pt;height:277.5pt" o:ole="">
            <v:imagedata r:id="rId168" o:title=""/>
          </v:shape>
          <o:OLEObject Type="Embed" ProgID="Excel.Sheet.12" ShapeID="_x0000_i1066" DrawAspect="Content" ObjectID="_1843896831" r:id="rId169"/>
        </w:object>
      </w:r>
    </w:p>
    <w:p w14:paraId="0F0A4B32" w14:textId="6016D547" w:rsidR="002053B6" w:rsidRPr="003A2349" w:rsidRDefault="002053B6" w:rsidP="00A72982">
      <w:pPr>
        <w:jc w:val="both"/>
        <w:rPr>
          <w:rFonts w:ascii="Aptos" w:hAnsi="Aptos" w:cs="Arial"/>
          <w:color w:val="000000"/>
          <w:szCs w:val="18"/>
        </w:rPr>
      </w:pPr>
    </w:p>
    <w:p w14:paraId="61AF4983" w14:textId="7435CF00" w:rsidR="00E63313" w:rsidRPr="00D846D1" w:rsidRDefault="00E63313" w:rsidP="00D846D1">
      <w:pPr>
        <w:pStyle w:val="Heading1"/>
        <w:rPr>
          <w:rFonts w:ascii="Aptos" w:hAnsi="Aptos"/>
          <w:sz w:val="24"/>
          <w:szCs w:val="24"/>
        </w:rPr>
      </w:pPr>
      <w:bookmarkStart w:id="267" w:name="_Toc74042450"/>
      <w:bookmarkStart w:id="268" w:name="_Toc138404700"/>
      <w:bookmarkStart w:id="269" w:name="_Toc138408944"/>
      <w:bookmarkStart w:id="270" w:name="_Toc138412447"/>
      <w:bookmarkStart w:id="271" w:name="_Toc138412940"/>
      <w:bookmarkStart w:id="272" w:name="_Toc146698473"/>
      <w:bookmarkStart w:id="273" w:name="_Toc146823483"/>
      <w:bookmarkStart w:id="274" w:name="_Toc233115438"/>
      <w:r w:rsidRPr="00D846D1">
        <w:rPr>
          <w:rFonts w:ascii="Aptos" w:hAnsi="Aptos"/>
          <w:sz w:val="24"/>
          <w:szCs w:val="24"/>
        </w:rPr>
        <w:t>Note 1</w:t>
      </w:r>
      <w:r w:rsidR="00A94C61" w:rsidRPr="00D846D1">
        <w:rPr>
          <w:rFonts w:ascii="Aptos" w:hAnsi="Aptos"/>
          <w:sz w:val="24"/>
          <w:szCs w:val="24"/>
        </w:rPr>
        <w:t>6</w:t>
      </w:r>
      <w:r w:rsidRPr="00D846D1">
        <w:rPr>
          <w:rFonts w:ascii="Aptos" w:hAnsi="Aptos"/>
          <w:sz w:val="24"/>
          <w:szCs w:val="24"/>
        </w:rPr>
        <w:t xml:space="preserve"> Heritage Assets</w:t>
      </w:r>
      <w:bookmarkEnd w:id="267"/>
      <w:bookmarkEnd w:id="268"/>
      <w:bookmarkEnd w:id="269"/>
      <w:bookmarkEnd w:id="270"/>
      <w:bookmarkEnd w:id="271"/>
      <w:bookmarkEnd w:id="272"/>
      <w:bookmarkEnd w:id="273"/>
      <w:bookmarkEnd w:id="274"/>
    </w:p>
    <w:p w14:paraId="1CA40035" w14:textId="77777777" w:rsidR="00E63313" w:rsidRPr="003A2349" w:rsidRDefault="00E63313" w:rsidP="00A72982">
      <w:pPr>
        <w:jc w:val="both"/>
        <w:rPr>
          <w:rFonts w:ascii="Aptos" w:hAnsi="Aptos" w:cs="Arial"/>
          <w:color w:val="000000"/>
          <w:sz w:val="24"/>
          <w:szCs w:val="24"/>
        </w:rPr>
      </w:pPr>
    </w:p>
    <w:p w14:paraId="5AA8AE05" w14:textId="72F8B1FA" w:rsidR="00E63313" w:rsidRPr="003A2349" w:rsidRDefault="00E63313" w:rsidP="00A72982">
      <w:pPr>
        <w:jc w:val="both"/>
        <w:rPr>
          <w:rFonts w:ascii="Aptos" w:hAnsi="Aptos" w:cs="Arial"/>
          <w:color w:val="000000"/>
          <w:szCs w:val="18"/>
        </w:rPr>
      </w:pPr>
      <w:r w:rsidRPr="003A2349">
        <w:rPr>
          <w:rFonts w:ascii="Aptos" w:hAnsi="Aptos" w:cs="Arial"/>
          <w:color w:val="000000"/>
          <w:szCs w:val="18"/>
        </w:rPr>
        <w:t xml:space="preserve">The </w:t>
      </w:r>
      <w:r w:rsidR="0020170B" w:rsidRPr="003A2349">
        <w:rPr>
          <w:rFonts w:ascii="Aptos" w:hAnsi="Aptos" w:cs="Arial"/>
          <w:color w:val="000000"/>
          <w:szCs w:val="18"/>
        </w:rPr>
        <w:t>Council</w:t>
      </w:r>
      <w:r w:rsidRPr="003A2349">
        <w:rPr>
          <w:rFonts w:ascii="Aptos" w:hAnsi="Aptos" w:cs="Arial"/>
          <w:color w:val="000000"/>
          <w:szCs w:val="18"/>
        </w:rPr>
        <w:t xml:space="preserve"> holds and conserves heritage assets for future generations in support of the primary objective of increasing the knowledge, understanding and appreciation of the history of the area of Moray.</w:t>
      </w:r>
    </w:p>
    <w:p w14:paraId="1428DB92" w14:textId="77777777" w:rsidR="00E63313" w:rsidRPr="003A2349" w:rsidRDefault="00E63313" w:rsidP="00A72982">
      <w:pPr>
        <w:jc w:val="both"/>
        <w:rPr>
          <w:rFonts w:ascii="Aptos" w:hAnsi="Aptos" w:cs="Arial"/>
          <w:color w:val="000000"/>
          <w:szCs w:val="18"/>
        </w:rPr>
      </w:pPr>
    </w:p>
    <w:p w14:paraId="7E7C3D23" w14:textId="78FFB9EF" w:rsidR="00E63313" w:rsidRPr="003A2349" w:rsidRDefault="00E63313" w:rsidP="00A72982">
      <w:pPr>
        <w:jc w:val="both"/>
        <w:rPr>
          <w:rFonts w:ascii="Aptos" w:hAnsi="Aptos" w:cs="Arial"/>
          <w:color w:val="000000"/>
          <w:szCs w:val="18"/>
        </w:rPr>
      </w:pPr>
      <w:r w:rsidRPr="003A2349">
        <w:rPr>
          <w:rFonts w:ascii="Aptos" w:hAnsi="Aptos" w:cs="Arial"/>
          <w:color w:val="000000"/>
          <w:szCs w:val="18"/>
        </w:rPr>
        <w:t xml:space="preserve">The </w:t>
      </w:r>
      <w:r w:rsidR="0020170B" w:rsidRPr="003A2349">
        <w:rPr>
          <w:rFonts w:ascii="Aptos" w:hAnsi="Aptos" w:cs="Arial"/>
          <w:color w:val="000000"/>
          <w:szCs w:val="18"/>
        </w:rPr>
        <w:t>Council</w:t>
      </w:r>
      <w:r w:rsidRPr="003A2349">
        <w:rPr>
          <w:rFonts w:ascii="Aptos" w:hAnsi="Aptos" w:cs="Arial"/>
          <w:color w:val="000000"/>
          <w:szCs w:val="18"/>
        </w:rPr>
        <w:t xml:space="preserve">'s policy (including its Common Good and Trusts) for the acquisition, presentation, management and disposal of museum and art collections is contained in the Museum's Service "Acquisition and Disposal Policy" and for the </w:t>
      </w:r>
      <w:r w:rsidR="0020170B" w:rsidRPr="003A2349">
        <w:rPr>
          <w:rFonts w:ascii="Aptos" w:hAnsi="Aptos" w:cs="Arial"/>
          <w:color w:val="000000"/>
          <w:szCs w:val="18"/>
        </w:rPr>
        <w:t>Council</w:t>
      </w:r>
      <w:r w:rsidRPr="003A2349">
        <w:rPr>
          <w:rFonts w:ascii="Aptos" w:hAnsi="Aptos" w:cs="Arial"/>
          <w:color w:val="000000"/>
          <w:szCs w:val="18"/>
        </w:rPr>
        <w:t xml:space="preserve">'s archives within the Local Heritage Service Collection Policy, both of which are available on the </w:t>
      </w:r>
      <w:r w:rsidR="0020170B" w:rsidRPr="003A2349">
        <w:rPr>
          <w:rFonts w:ascii="Aptos" w:hAnsi="Aptos" w:cs="Arial"/>
          <w:color w:val="000000"/>
          <w:szCs w:val="18"/>
        </w:rPr>
        <w:t>Council</w:t>
      </w:r>
      <w:r w:rsidRPr="003A2349">
        <w:rPr>
          <w:rFonts w:ascii="Aptos" w:hAnsi="Aptos" w:cs="Arial"/>
          <w:color w:val="000000"/>
          <w:szCs w:val="18"/>
        </w:rPr>
        <w:t>'s website.</w:t>
      </w:r>
    </w:p>
    <w:p w14:paraId="7F426464" w14:textId="77777777" w:rsidR="00E63313" w:rsidRPr="003A2349" w:rsidRDefault="00E63313" w:rsidP="00A72982">
      <w:pPr>
        <w:jc w:val="both"/>
        <w:rPr>
          <w:rFonts w:ascii="Aptos" w:hAnsi="Aptos" w:cs="Arial"/>
          <w:color w:val="000000"/>
          <w:szCs w:val="18"/>
        </w:rPr>
      </w:pPr>
    </w:p>
    <w:p w14:paraId="31125A1F" w14:textId="5D6FEB15" w:rsidR="00E63313" w:rsidRPr="003A2349" w:rsidRDefault="00705E8F" w:rsidP="00A72982">
      <w:pPr>
        <w:jc w:val="both"/>
        <w:rPr>
          <w:rFonts w:ascii="Aptos" w:hAnsi="Aptos" w:cs="Arial"/>
          <w:color w:val="000000"/>
          <w:szCs w:val="18"/>
        </w:rPr>
      </w:pPr>
      <w:r w:rsidRPr="003A2349">
        <w:rPr>
          <w:rFonts w:ascii="Aptos" w:hAnsi="Aptos" w:cs="Arial"/>
          <w:color w:val="000000"/>
          <w:szCs w:val="18"/>
        </w:rPr>
        <w:t>The movement in Heritage Assets durin</w:t>
      </w:r>
      <w:r w:rsidRPr="00424A52">
        <w:rPr>
          <w:rFonts w:ascii="Aptos" w:hAnsi="Aptos" w:cs="Arial"/>
          <w:color w:val="000000"/>
          <w:szCs w:val="18"/>
        </w:rPr>
        <w:t>g 20</w:t>
      </w:r>
      <w:r w:rsidR="00F8128F" w:rsidRPr="00424A52">
        <w:rPr>
          <w:rFonts w:ascii="Aptos" w:hAnsi="Aptos" w:cs="Arial"/>
          <w:color w:val="000000"/>
          <w:szCs w:val="18"/>
        </w:rPr>
        <w:t>2</w:t>
      </w:r>
      <w:r w:rsidR="00424A52" w:rsidRPr="00424A52">
        <w:rPr>
          <w:rFonts w:ascii="Aptos" w:hAnsi="Aptos" w:cs="Arial"/>
          <w:color w:val="000000"/>
          <w:szCs w:val="18"/>
        </w:rPr>
        <w:t>5</w:t>
      </w:r>
      <w:r w:rsidRPr="00424A52">
        <w:rPr>
          <w:rFonts w:ascii="Aptos" w:hAnsi="Aptos" w:cs="Arial"/>
          <w:color w:val="000000"/>
          <w:szCs w:val="18"/>
        </w:rPr>
        <w:t>/</w:t>
      </w:r>
      <w:r w:rsidR="00424A52" w:rsidRPr="00424A52">
        <w:rPr>
          <w:rFonts w:ascii="Aptos" w:hAnsi="Aptos" w:cs="Arial"/>
          <w:color w:val="000000"/>
          <w:szCs w:val="18"/>
        </w:rPr>
        <w:t>26</w:t>
      </w:r>
      <w:r w:rsidRPr="003A2349">
        <w:rPr>
          <w:rFonts w:ascii="Aptos" w:hAnsi="Aptos" w:cs="Arial"/>
          <w:color w:val="000000"/>
          <w:szCs w:val="18"/>
        </w:rPr>
        <w:t xml:space="preserve"> is as follows:</w:t>
      </w:r>
    </w:p>
    <w:p w14:paraId="2818329A" w14:textId="77777777" w:rsidR="00E63313" w:rsidRPr="003A2349" w:rsidRDefault="00E63313" w:rsidP="00A72982">
      <w:pPr>
        <w:jc w:val="both"/>
        <w:rPr>
          <w:rFonts w:ascii="Aptos" w:hAnsi="Aptos" w:cs="Arial"/>
          <w:color w:val="000000"/>
          <w:sz w:val="24"/>
          <w:szCs w:val="24"/>
        </w:rPr>
      </w:pPr>
    </w:p>
    <w:bookmarkStart w:id="275" w:name="_MON_1779624583"/>
    <w:bookmarkEnd w:id="275"/>
    <w:p w14:paraId="27FFD9A1" w14:textId="5A14D9BA" w:rsidR="00E63313" w:rsidRPr="003A2349" w:rsidRDefault="00B46A14" w:rsidP="008009ED">
      <w:pPr>
        <w:tabs>
          <w:tab w:val="left" w:pos="9639"/>
        </w:tabs>
        <w:jc w:val="both"/>
        <w:rPr>
          <w:rFonts w:ascii="Aptos" w:hAnsi="Aptos" w:cs="Arial"/>
          <w:color w:val="000000"/>
          <w:szCs w:val="18"/>
        </w:rPr>
      </w:pPr>
      <w:r w:rsidRPr="003A2349">
        <w:rPr>
          <w:rFonts w:ascii="Aptos" w:hAnsi="Aptos" w:cs="Arial"/>
          <w:color w:val="000000"/>
          <w:szCs w:val="18"/>
        </w:rPr>
        <w:object w:dxaOrig="9946" w:dyaOrig="3247" w14:anchorId="752E7973">
          <v:shape id="_x0000_i1067" type="#_x0000_t75" style="width:492.75pt;height:162pt" o:ole="">
            <v:imagedata r:id="rId170" o:title=""/>
          </v:shape>
          <o:OLEObject Type="Embed" ProgID="Excel.Sheet.12" ShapeID="_x0000_i1067" DrawAspect="Content" ObjectID="_1843896832" r:id="rId171"/>
        </w:object>
      </w:r>
    </w:p>
    <w:p w14:paraId="571EF5F2" w14:textId="0BF98A60" w:rsidR="00AD2667" w:rsidRPr="003A2349" w:rsidRDefault="00AD2667" w:rsidP="00A72982">
      <w:pPr>
        <w:jc w:val="both"/>
        <w:rPr>
          <w:rFonts w:ascii="Aptos" w:hAnsi="Aptos" w:cs="Arial"/>
          <w:color w:val="000000"/>
          <w:szCs w:val="18"/>
        </w:rPr>
      </w:pPr>
    </w:p>
    <w:p w14:paraId="1D4CCFB4" w14:textId="170ABCF0" w:rsidR="00E63313" w:rsidRPr="003A2349" w:rsidRDefault="0058066F" w:rsidP="00A72982">
      <w:pPr>
        <w:jc w:val="both"/>
        <w:rPr>
          <w:rFonts w:ascii="Aptos" w:hAnsi="Aptos" w:cs="Arial"/>
          <w:color w:val="000000"/>
          <w:szCs w:val="18"/>
        </w:rPr>
      </w:pPr>
      <w:r w:rsidRPr="003A2349">
        <w:rPr>
          <w:rFonts w:ascii="Aptos" w:hAnsi="Aptos" w:cs="Arial"/>
          <w:color w:val="000000"/>
          <w:szCs w:val="18"/>
        </w:rPr>
        <w:t>T</w:t>
      </w:r>
      <w:r w:rsidR="00E63313" w:rsidRPr="003A2349">
        <w:rPr>
          <w:rFonts w:ascii="Aptos" w:hAnsi="Aptos" w:cs="Arial"/>
          <w:color w:val="000000"/>
          <w:szCs w:val="18"/>
        </w:rPr>
        <w:t xml:space="preserve">he amount included above for the </w:t>
      </w:r>
      <w:r w:rsidR="002E6852" w:rsidRPr="003A2349">
        <w:rPr>
          <w:rFonts w:ascii="Aptos" w:hAnsi="Aptos" w:cs="Arial"/>
          <w:color w:val="000000"/>
          <w:szCs w:val="18"/>
        </w:rPr>
        <w:t>museum’s</w:t>
      </w:r>
      <w:r w:rsidR="00E63313" w:rsidRPr="003A2349">
        <w:rPr>
          <w:rFonts w:ascii="Aptos" w:hAnsi="Aptos" w:cs="Arial"/>
          <w:color w:val="000000"/>
          <w:szCs w:val="18"/>
        </w:rPr>
        <w:t xml:space="preserve"> collections is based on insurance valuations.</w:t>
      </w:r>
      <w:r w:rsidR="00C7147F" w:rsidRPr="003A2349">
        <w:rPr>
          <w:rFonts w:ascii="Aptos" w:hAnsi="Aptos" w:cs="Arial"/>
          <w:color w:val="000000"/>
          <w:szCs w:val="18"/>
        </w:rPr>
        <w:t xml:space="preserve"> Other Heritage Assets are valued at historic cost.</w:t>
      </w:r>
    </w:p>
    <w:p w14:paraId="26C8FA8B" w14:textId="77777777" w:rsidR="00E63313" w:rsidRDefault="00E63313" w:rsidP="00A72982">
      <w:pPr>
        <w:jc w:val="both"/>
        <w:rPr>
          <w:rFonts w:ascii="Aptos" w:hAnsi="Aptos" w:cs="Arial"/>
          <w:color w:val="000000"/>
          <w:szCs w:val="18"/>
        </w:rPr>
      </w:pPr>
    </w:p>
    <w:p w14:paraId="41992470" w14:textId="77777777" w:rsidR="00D846D1" w:rsidRPr="003A2349" w:rsidRDefault="00D846D1" w:rsidP="00A72982">
      <w:pPr>
        <w:jc w:val="both"/>
        <w:rPr>
          <w:rFonts w:ascii="Aptos" w:hAnsi="Aptos" w:cs="Arial"/>
          <w:color w:val="000000"/>
          <w:szCs w:val="18"/>
        </w:rPr>
      </w:pPr>
    </w:p>
    <w:p w14:paraId="1FBA3443" w14:textId="77777777" w:rsidR="00D70BBF" w:rsidRDefault="00D70BBF" w:rsidP="00A72982">
      <w:pPr>
        <w:jc w:val="both"/>
        <w:rPr>
          <w:rFonts w:ascii="Aptos" w:hAnsi="Aptos" w:cs="Arial"/>
          <w:color w:val="000000"/>
          <w:szCs w:val="18"/>
        </w:rPr>
      </w:pPr>
    </w:p>
    <w:p w14:paraId="7AA3811F" w14:textId="77777777" w:rsidR="007F7405" w:rsidRDefault="007F7405" w:rsidP="00D625B0">
      <w:pPr>
        <w:jc w:val="right"/>
        <w:rPr>
          <w:rFonts w:ascii="Aptos" w:eastAsia="Calibri" w:hAnsi="Aptos"/>
          <w:b/>
          <w:color w:val="7030A0"/>
          <w:sz w:val="24"/>
          <w:szCs w:val="24"/>
          <w:lang w:eastAsia="en-US"/>
        </w:rPr>
      </w:pPr>
    </w:p>
    <w:p w14:paraId="3513DFCE" w14:textId="4D1ED25C" w:rsidR="00D625B0" w:rsidRPr="00B4708D" w:rsidRDefault="00D625B0" w:rsidP="00D625B0">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7F7405" w:rsidRPr="00B4708D">
        <w:rPr>
          <w:rFonts w:ascii="Aptos" w:hAnsi="Aptos" w:cs="Arial"/>
          <w:b/>
          <w:color w:val="B117B1"/>
          <w:sz w:val="24"/>
          <w:szCs w:val="24"/>
        </w:rPr>
        <w:t>A</w:t>
      </w:r>
      <w:r w:rsidRPr="00B4708D">
        <w:rPr>
          <w:rFonts w:ascii="Aptos" w:hAnsi="Aptos" w:cs="Arial"/>
          <w:b/>
          <w:color w:val="B117B1"/>
          <w:sz w:val="24"/>
          <w:szCs w:val="24"/>
        </w:rPr>
        <w:t>ccounts (cont.)</w:t>
      </w:r>
    </w:p>
    <w:p w14:paraId="47776E14" w14:textId="77777777" w:rsidR="00D846D1" w:rsidRDefault="00D846D1" w:rsidP="00D846D1">
      <w:pPr>
        <w:rPr>
          <w:rFonts w:ascii="Aptos" w:hAnsi="Aptos"/>
          <w:b/>
          <w:sz w:val="24"/>
          <w:szCs w:val="24"/>
        </w:rPr>
      </w:pPr>
    </w:p>
    <w:p w14:paraId="756293F2" w14:textId="70C0AC74" w:rsidR="00D70BBF" w:rsidRPr="007F7405" w:rsidRDefault="00D70BBF" w:rsidP="00D846D1">
      <w:pPr>
        <w:rPr>
          <w:rFonts w:ascii="Aptos" w:hAnsi="Aptos"/>
          <w:b/>
          <w:sz w:val="20"/>
        </w:rPr>
      </w:pPr>
      <w:r w:rsidRPr="007F7405">
        <w:rPr>
          <w:rFonts w:ascii="Aptos" w:hAnsi="Aptos"/>
          <w:b/>
          <w:sz w:val="20"/>
        </w:rPr>
        <w:t>Note 16 Heritage Assets (cont</w:t>
      </w:r>
      <w:r w:rsidR="007F7405" w:rsidRPr="007F7405">
        <w:rPr>
          <w:rFonts w:ascii="Aptos" w:hAnsi="Aptos"/>
          <w:b/>
          <w:sz w:val="20"/>
        </w:rPr>
        <w:t>.</w:t>
      </w:r>
      <w:r w:rsidRPr="007F7405">
        <w:rPr>
          <w:rFonts w:ascii="Aptos" w:hAnsi="Aptos"/>
          <w:b/>
          <w:sz w:val="20"/>
        </w:rPr>
        <w:t>)</w:t>
      </w:r>
    </w:p>
    <w:p w14:paraId="00783C13" w14:textId="77777777" w:rsidR="00D70BBF" w:rsidRDefault="00D70BBF" w:rsidP="00A72982">
      <w:pPr>
        <w:jc w:val="both"/>
        <w:rPr>
          <w:rFonts w:ascii="Aptos" w:hAnsi="Aptos" w:cs="Arial"/>
          <w:color w:val="000000"/>
          <w:szCs w:val="18"/>
        </w:rPr>
      </w:pPr>
    </w:p>
    <w:p w14:paraId="0A867BEA" w14:textId="541BABA9" w:rsidR="00E63313" w:rsidRPr="00D70BBF" w:rsidRDefault="00E63313" w:rsidP="00A72982">
      <w:pPr>
        <w:jc w:val="both"/>
        <w:rPr>
          <w:rFonts w:ascii="Aptos" w:hAnsi="Aptos" w:cs="Arial"/>
          <w:color w:val="000000"/>
          <w:szCs w:val="18"/>
        </w:rPr>
      </w:pPr>
      <w:r w:rsidRPr="003A2349">
        <w:rPr>
          <w:rFonts w:ascii="Aptos" w:hAnsi="Aptos" w:cs="Arial"/>
          <w:color w:val="000000"/>
          <w:szCs w:val="18"/>
        </w:rPr>
        <w:t xml:space="preserve">The following table shows assets that may be regarded as Heritage </w:t>
      </w:r>
      <w:proofErr w:type="gramStart"/>
      <w:r w:rsidRPr="003A2349">
        <w:rPr>
          <w:rFonts w:ascii="Aptos" w:hAnsi="Aptos" w:cs="Arial"/>
          <w:color w:val="000000"/>
          <w:szCs w:val="18"/>
        </w:rPr>
        <w:t>Assets</w:t>
      </w:r>
      <w:proofErr w:type="gramEnd"/>
      <w:r w:rsidRPr="003A2349">
        <w:rPr>
          <w:rFonts w:ascii="Aptos" w:hAnsi="Aptos" w:cs="Arial"/>
          <w:color w:val="000000"/>
          <w:szCs w:val="18"/>
        </w:rPr>
        <w:t xml:space="preserve"> but which have not been included in the</w:t>
      </w:r>
      <w:r w:rsidR="003F412E" w:rsidRPr="003A2349">
        <w:rPr>
          <w:rFonts w:ascii="Aptos" w:hAnsi="Aptos" w:cs="Arial"/>
          <w:color w:val="000000"/>
          <w:szCs w:val="18"/>
        </w:rPr>
        <w:t xml:space="preserve"> </w:t>
      </w:r>
      <w:r w:rsidRPr="003A2349">
        <w:rPr>
          <w:rFonts w:ascii="Aptos" w:hAnsi="Aptos" w:cs="Arial"/>
          <w:color w:val="000000"/>
          <w:szCs w:val="18"/>
        </w:rPr>
        <w:t xml:space="preserve">Balance Sheet as the </w:t>
      </w:r>
      <w:r w:rsidR="0020170B" w:rsidRPr="003A2349">
        <w:rPr>
          <w:rFonts w:ascii="Aptos" w:hAnsi="Aptos" w:cs="Arial"/>
          <w:color w:val="000000"/>
          <w:szCs w:val="18"/>
        </w:rPr>
        <w:t>Council</w:t>
      </w:r>
      <w:r w:rsidRPr="003A2349">
        <w:rPr>
          <w:rFonts w:ascii="Aptos" w:hAnsi="Aptos" w:cs="Arial"/>
          <w:color w:val="000000"/>
          <w:szCs w:val="18"/>
        </w:rPr>
        <w:t xml:space="preserve"> considers that obtaining valuations would involve disproportionate cost and that</w:t>
      </w:r>
      <w:r w:rsidR="00766938" w:rsidRPr="003A2349">
        <w:rPr>
          <w:rFonts w:ascii="Aptos" w:hAnsi="Aptos" w:cs="Arial"/>
          <w:color w:val="000000"/>
          <w:szCs w:val="18"/>
        </w:rPr>
        <w:t xml:space="preserve"> </w:t>
      </w:r>
      <w:r w:rsidRPr="003A2349">
        <w:rPr>
          <w:rFonts w:ascii="Aptos" w:hAnsi="Aptos" w:cs="Arial"/>
          <w:color w:val="000000"/>
          <w:szCs w:val="18"/>
        </w:rPr>
        <w:t>reliable cost or valuation information cannot be obtained for these items. This is because of the diverse nature of assets held, the number of assets held and the lack of comparable market values. The Code therefore permits such</w:t>
      </w:r>
      <w:r w:rsidR="00766938" w:rsidRPr="003A2349">
        <w:rPr>
          <w:rFonts w:ascii="Aptos" w:hAnsi="Aptos" w:cs="Arial"/>
          <w:color w:val="000000"/>
          <w:szCs w:val="18"/>
        </w:rPr>
        <w:t xml:space="preserve"> </w:t>
      </w:r>
      <w:r w:rsidRPr="003A2349">
        <w:rPr>
          <w:rFonts w:ascii="Aptos" w:hAnsi="Aptos" w:cs="Arial"/>
          <w:color w:val="000000"/>
          <w:szCs w:val="18"/>
        </w:rPr>
        <w:t>assets to be excluded from the Balance Sheet.</w:t>
      </w:r>
    </w:p>
    <w:p w14:paraId="667C79DC" w14:textId="02A5FEBB" w:rsidR="00CD4333" w:rsidRPr="003A2349" w:rsidRDefault="00CD4333" w:rsidP="00A72982">
      <w:pPr>
        <w:jc w:val="both"/>
        <w:rPr>
          <w:rFonts w:ascii="Aptos" w:hAnsi="Aptos" w:cs="Arial"/>
          <w:color w:val="000000"/>
          <w:sz w:val="24"/>
          <w:szCs w:val="24"/>
        </w:rPr>
      </w:pPr>
    </w:p>
    <w:p w14:paraId="3529EACE" w14:textId="77777777" w:rsidR="00CD4333" w:rsidRPr="003A2349" w:rsidRDefault="00CD4333" w:rsidP="00A72982">
      <w:pPr>
        <w:jc w:val="both"/>
        <w:rPr>
          <w:rFonts w:ascii="Aptos" w:hAnsi="Aptos" w:cs="Arial"/>
          <w:color w:val="000000"/>
          <w:sz w:val="24"/>
          <w:szCs w:val="24"/>
        </w:rPr>
      </w:pPr>
    </w:p>
    <w:bookmarkStart w:id="276" w:name="_MON_1779624763"/>
    <w:bookmarkEnd w:id="276"/>
    <w:p w14:paraId="7CD1EDEA" w14:textId="0A9E89EA" w:rsidR="00E63313" w:rsidRPr="003A2349" w:rsidRDefault="00424A52" w:rsidP="00D31313">
      <w:pPr>
        <w:tabs>
          <w:tab w:val="left" w:pos="9639"/>
        </w:tabs>
        <w:jc w:val="both"/>
        <w:rPr>
          <w:rFonts w:ascii="Aptos" w:hAnsi="Aptos" w:cs="Arial"/>
          <w:color w:val="000000"/>
          <w:szCs w:val="18"/>
        </w:rPr>
      </w:pPr>
      <w:r w:rsidRPr="003A2349">
        <w:rPr>
          <w:rFonts w:ascii="Aptos" w:hAnsi="Aptos" w:cs="Arial"/>
          <w:color w:val="000000"/>
          <w:szCs w:val="18"/>
        </w:rPr>
        <w:object w:dxaOrig="9736" w:dyaOrig="1637" w14:anchorId="2484F387">
          <v:shape id="_x0000_i1068" type="#_x0000_t75" style="width:489pt;height:84pt" o:ole="">
            <v:imagedata r:id="rId172" o:title=""/>
          </v:shape>
          <o:OLEObject Type="Embed" ProgID="Excel.Sheet.12" ShapeID="_x0000_i1068" DrawAspect="Content" ObjectID="_1843896833" r:id="rId173"/>
        </w:object>
      </w:r>
    </w:p>
    <w:p w14:paraId="1A4ECFD2" w14:textId="0392B81B" w:rsidR="00AD2667" w:rsidRPr="003A2349" w:rsidRDefault="00AD2667" w:rsidP="00A72982">
      <w:pPr>
        <w:jc w:val="both"/>
        <w:rPr>
          <w:rFonts w:ascii="Aptos" w:hAnsi="Aptos" w:cs="Arial"/>
          <w:color w:val="000000"/>
          <w:szCs w:val="18"/>
        </w:rPr>
      </w:pPr>
    </w:p>
    <w:p w14:paraId="2EAD938A" w14:textId="41A9A72A" w:rsidR="00AD2667" w:rsidRPr="003A2349" w:rsidRDefault="00AD2667" w:rsidP="00A72982">
      <w:pPr>
        <w:jc w:val="both"/>
        <w:rPr>
          <w:rFonts w:ascii="Aptos" w:hAnsi="Aptos" w:cs="Arial"/>
          <w:color w:val="000000"/>
          <w:szCs w:val="18"/>
        </w:rPr>
      </w:pPr>
    </w:p>
    <w:p w14:paraId="247ECC81" w14:textId="157BDBF5" w:rsidR="00AD2667" w:rsidRPr="003A2349" w:rsidRDefault="00AD2667" w:rsidP="00A72982">
      <w:pPr>
        <w:jc w:val="both"/>
        <w:rPr>
          <w:rFonts w:ascii="Aptos" w:hAnsi="Aptos" w:cs="Arial"/>
          <w:color w:val="000000"/>
          <w:szCs w:val="18"/>
        </w:rPr>
      </w:pPr>
    </w:p>
    <w:p w14:paraId="1CA1257E" w14:textId="17EC266D" w:rsidR="00FA7509" w:rsidRPr="00D846D1" w:rsidRDefault="00FA7509" w:rsidP="00D846D1">
      <w:pPr>
        <w:pStyle w:val="Heading1"/>
        <w:rPr>
          <w:rFonts w:ascii="Aptos" w:hAnsi="Aptos"/>
          <w:sz w:val="24"/>
          <w:szCs w:val="24"/>
        </w:rPr>
      </w:pPr>
      <w:bookmarkStart w:id="277" w:name="_Toc74042451"/>
      <w:bookmarkStart w:id="278" w:name="_Toc138404701"/>
      <w:bookmarkStart w:id="279" w:name="_Toc138408945"/>
      <w:bookmarkStart w:id="280" w:name="_Toc138412448"/>
      <w:bookmarkStart w:id="281" w:name="_Toc138412941"/>
      <w:bookmarkStart w:id="282" w:name="_Toc146698474"/>
      <w:bookmarkStart w:id="283" w:name="_Toc146823484"/>
      <w:bookmarkStart w:id="284" w:name="_Toc233115439"/>
      <w:r w:rsidRPr="00D846D1">
        <w:rPr>
          <w:rFonts w:ascii="Aptos" w:hAnsi="Aptos"/>
          <w:sz w:val="24"/>
          <w:szCs w:val="24"/>
        </w:rPr>
        <w:t>Note 1</w:t>
      </w:r>
      <w:r w:rsidR="00FC3F04" w:rsidRPr="00D846D1">
        <w:rPr>
          <w:rFonts w:ascii="Aptos" w:hAnsi="Aptos"/>
          <w:sz w:val="24"/>
          <w:szCs w:val="24"/>
        </w:rPr>
        <w:t>7</w:t>
      </w:r>
      <w:r w:rsidRPr="00D846D1">
        <w:rPr>
          <w:rFonts w:ascii="Aptos" w:hAnsi="Aptos"/>
          <w:sz w:val="24"/>
          <w:szCs w:val="24"/>
        </w:rPr>
        <w:t xml:space="preserve"> Investment Property</w:t>
      </w:r>
      <w:bookmarkEnd w:id="277"/>
      <w:bookmarkEnd w:id="278"/>
      <w:bookmarkEnd w:id="279"/>
      <w:bookmarkEnd w:id="280"/>
      <w:bookmarkEnd w:id="281"/>
      <w:bookmarkEnd w:id="282"/>
      <w:bookmarkEnd w:id="283"/>
      <w:bookmarkEnd w:id="284"/>
    </w:p>
    <w:p w14:paraId="6D28136F" w14:textId="77777777" w:rsidR="00FA7509" w:rsidRPr="003A2349" w:rsidRDefault="00FA7509" w:rsidP="00A72982">
      <w:pPr>
        <w:jc w:val="both"/>
        <w:rPr>
          <w:rFonts w:ascii="Aptos" w:hAnsi="Aptos" w:cs="Arial"/>
          <w:color w:val="000000"/>
          <w:sz w:val="24"/>
          <w:szCs w:val="24"/>
        </w:rPr>
      </w:pPr>
    </w:p>
    <w:p w14:paraId="357E8029" w14:textId="77777777" w:rsidR="00FA7509" w:rsidRPr="003A2349" w:rsidRDefault="00FA7509" w:rsidP="00A72982">
      <w:pPr>
        <w:jc w:val="both"/>
        <w:rPr>
          <w:rFonts w:ascii="Aptos" w:hAnsi="Aptos" w:cs="Arial"/>
          <w:color w:val="000000"/>
          <w:szCs w:val="18"/>
        </w:rPr>
      </w:pPr>
      <w:r w:rsidRPr="003A2349">
        <w:rPr>
          <w:rFonts w:ascii="Aptos" w:hAnsi="Aptos" w:cs="Arial"/>
          <w:color w:val="000000"/>
          <w:szCs w:val="18"/>
        </w:rPr>
        <w:t>Investment Property is property held solely to earn rentals and/or for capital appreciation. The definition is not met if the property is used in any way to facilitate the delivery of services or the production of goods or is held for sale.</w:t>
      </w:r>
    </w:p>
    <w:p w14:paraId="51078208" w14:textId="77777777" w:rsidR="00FA7509" w:rsidRPr="003A2349" w:rsidRDefault="00FA7509" w:rsidP="00A72982">
      <w:pPr>
        <w:jc w:val="both"/>
        <w:rPr>
          <w:rFonts w:ascii="Aptos" w:hAnsi="Aptos" w:cs="Arial"/>
          <w:color w:val="000000"/>
          <w:szCs w:val="18"/>
        </w:rPr>
      </w:pPr>
    </w:p>
    <w:p w14:paraId="28143E48" w14:textId="37023155" w:rsidR="00FA7509" w:rsidRPr="003A2349" w:rsidRDefault="00FA7509" w:rsidP="00A72982">
      <w:pPr>
        <w:jc w:val="both"/>
        <w:rPr>
          <w:rFonts w:ascii="Aptos" w:hAnsi="Aptos" w:cs="Arial"/>
          <w:color w:val="000000"/>
          <w:szCs w:val="18"/>
        </w:rPr>
      </w:pPr>
      <w:r w:rsidRPr="003A2349">
        <w:rPr>
          <w:rFonts w:ascii="Aptos" w:hAnsi="Aptos" w:cs="Arial"/>
          <w:color w:val="000000"/>
          <w:szCs w:val="18"/>
        </w:rPr>
        <w:t>Investment Property is measured initially at cost and thereafter at fair value, being the pr</w:t>
      </w:r>
      <w:r w:rsidR="00496CC7" w:rsidRPr="003A2349">
        <w:rPr>
          <w:rFonts w:ascii="Aptos" w:hAnsi="Aptos" w:cs="Arial"/>
          <w:color w:val="000000"/>
          <w:szCs w:val="18"/>
        </w:rPr>
        <w:t>i</w:t>
      </w:r>
      <w:r w:rsidRPr="003A2349">
        <w:rPr>
          <w:rFonts w:ascii="Aptos" w:hAnsi="Aptos" w:cs="Arial"/>
          <w:color w:val="000000"/>
          <w:szCs w:val="18"/>
        </w:rPr>
        <w:t xml:space="preserve">ce that would be received </w:t>
      </w:r>
      <w:r w:rsidR="00077F9F" w:rsidRPr="003A2349">
        <w:rPr>
          <w:rFonts w:ascii="Aptos" w:hAnsi="Aptos" w:cs="Arial"/>
          <w:color w:val="000000"/>
          <w:szCs w:val="18"/>
        </w:rPr>
        <w:t>by selling</w:t>
      </w:r>
      <w:r w:rsidRPr="003A2349">
        <w:rPr>
          <w:rFonts w:ascii="Aptos" w:hAnsi="Aptos" w:cs="Arial"/>
          <w:color w:val="000000"/>
          <w:szCs w:val="18"/>
        </w:rPr>
        <w:t xml:space="preserve"> such an asset in an orderly transaction between market participants at the measurement date. Investment Property is measured at highest and best </w:t>
      </w:r>
      <w:proofErr w:type="gramStart"/>
      <w:r w:rsidRPr="003A2349">
        <w:rPr>
          <w:rFonts w:ascii="Aptos" w:hAnsi="Aptos" w:cs="Arial"/>
          <w:color w:val="000000"/>
          <w:szCs w:val="18"/>
        </w:rPr>
        <w:t>use</w:t>
      </w:r>
      <w:proofErr w:type="gramEnd"/>
      <w:r w:rsidRPr="003A2349">
        <w:rPr>
          <w:rFonts w:ascii="Aptos" w:hAnsi="Aptos" w:cs="Arial"/>
          <w:color w:val="000000"/>
          <w:szCs w:val="18"/>
        </w:rPr>
        <w:t xml:space="preserve"> and the properties are not depreciated</w:t>
      </w:r>
      <w:r w:rsidR="00E0414A" w:rsidRPr="003A2349">
        <w:rPr>
          <w:rFonts w:ascii="Aptos" w:hAnsi="Aptos" w:cs="Arial"/>
          <w:color w:val="000000"/>
          <w:szCs w:val="18"/>
        </w:rPr>
        <w:t>. Properties are reviewed each year and if it is deemed that there has been a material change in value or circumstance are revalued.</w:t>
      </w:r>
      <w:r w:rsidRPr="003A2349">
        <w:rPr>
          <w:rFonts w:ascii="Aptos" w:hAnsi="Aptos" w:cs="Arial"/>
          <w:color w:val="000000"/>
          <w:szCs w:val="18"/>
        </w:rPr>
        <w:t xml:space="preserve"> Gains and losses on revaluation are recognised in the Financing and Investment Income and Expenditure line in the </w:t>
      </w:r>
      <w:r w:rsidR="00613AE2" w:rsidRPr="003A2349">
        <w:rPr>
          <w:rFonts w:ascii="Aptos" w:hAnsi="Aptos" w:cs="Arial"/>
          <w:color w:val="000000"/>
          <w:szCs w:val="18"/>
        </w:rPr>
        <w:t>Comprehensive Income and Expenditure Statement (</w:t>
      </w:r>
      <w:r w:rsidRPr="003A2349">
        <w:rPr>
          <w:rFonts w:ascii="Aptos" w:hAnsi="Aptos" w:cs="Arial"/>
          <w:color w:val="000000"/>
          <w:szCs w:val="18"/>
        </w:rPr>
        <w:t>CIES</w:t>
      </w:r>
      <w:r w:rsidR="00613AE2" w:rsidRPr="003A2349">
        <w:rPr>
          <w:rFonts w:ascii="Aptos" w:hAnsi="Aptos" w:cs="Arial"/>
          <w:color w:val="000000"/>
          <w:szCs w:val="18"/>
        </w:rPr>
        <w:t>)</w:t>
      </w:r>
      <w:r w:rsidRPr="003A2349">
        <w:rPr>
          <w:rFonts w:ascii="Aptos" w:hAnsi="Aptos" w:cs="Arial"/>
          <w:color w:val="000000"/>
          <w:szCs w:val="18"/>
        </w:rPr>
        <w:t>. The same treatment applies to gains and losses on disposal.</w:t>
      </w:r>
    </w:p>
    <w:p w14:paraId="2BA60DAD" w14:textId="77777777" w:rsidR="00FA7509" w:rsidRPr="003A2349" w:rsidRDefault="00FA7509" w:rsidP="00A72982">
      <w:pPr>
        <w:jc w:val="both"/>
        <w:rPr>
          <w:rFonts w:ascii="Aptos" w:hAnsi="Aptos" w:cs="Arial"/>
          <w:color w:val="000000"/>
          <w:szCs w:val="18"/>
        </w:rPr>
      </w:pPr>
    </w:p>
    <w:p w14:paraId="1C675E32" w14:textId="2555E1CF" w:rsidR="00FA7509" w:rsidRPr="003A2349" w:rsidRDefault="00FA7509" w:rsidP="00A72982">
      <w:pPr>
        <w:jc w:val="both"/>
        <w:rPr>
          <w:rFonts w:ascii="Aptos" w:hAnsi="Aptos" w:cs="Arial"/>
          <w:color w:val="000000"/>
          <w:szCs w:val="18"/>
        </w:rPr>
      </w:pPr>
      <w:r w:rsidRPr="003A2349">
        <w:rPr>
          <w:rFonts w:ascii="Aptos" w:hAnsi="Aptos" w:cs="Arial"/>
          <w:color w:val="000000"/>
          <w:szCs w:val="18"/>
        </w:rPr>
        <w:t xml:space="preserve">Gains and losses on revaluation and disposal reflected in the </w:t>
      </w:r>
      <w:r w:rsidR="00613AE2" w:rsidRPr="003A2349">
        <w:rPr>
          <w:rFonts w:ascii="Aptos" w:hAnsi="Aptos" w:cs="Arial"/>
          <w:color w:val="000000"/>
          <w:szCs w:val="18"/>
        </w:rPr>
        <w:t>CIES</w:t>
      </w:r>
      <w:r w:rsidRPr="003A2349">
        <w:rPr>
          <w:rFonts w:ascii="Aptos" w:hAnsi="Aptos" w:cs="Arial"/>
          <w:color w:val="000000"/>
          <w:szCs w:val="18"/>
        </w:rPr>
        <w:t xml:space="preserve"> are not charges to the General Fund and are transferred to the Capital Adjustment Account and Capital Receipts Reserve and reported in the Movement in Reserves Statement.</w:t>
      </w:r>
    </w:p>
    <w:p w14:paraId="10C530DB" w14:textId="77777777" w:rsidR="00CD4333" w:rsidRPr="003A2349" w:rsidRDefault="00CD4333" w:rsidP="00DD63D7">
      <w:pPr>
        <w:rPr>
          <w:rFonts w:ascii="Aptos" w:hAnsi="Aptos"/>
          <w:b/>
          <w:sz w:val="24"/>
          <w:szCs w:val="24"/>
        </w:rPr>
      </w:pPr>
    </w:p>
    <w:p w14:paraId="7BC42F66" w14:textId="77777777" w:rsidR="00FA7509" w:rsidRPr="003A2349" w:rsidRDefault="00FA7509" w:rsidP="00A72982">
      <w:pPr>
        <w:jc w:val="both"/>
        <w:rPr>
          <w:rFonts w:ascii="Aptos" w:hAnsi="Aptos" w:cs="Arial"/>
          <w:color w:val="000000"/>
          <w:szCs w:val="18"/>
        </w:rPr>
      </w:pPr>
      <w:r w:rsidRPr="003A2349">
        <w:rPr>
          <w:rFonts w:ascii="Aptos" w:hAnsi="Aptos" w:cs="Arial"/>
          <w:color w:val="000000"/>
          <w:szCs w:val="18"/>
        </w:rPr>
        <w:t>The following items of income and expense have been accounted for in the Financing and Investment Income and Expenditure line in the Comprehensive Income and Expenditure Statement.</w:t>
      </w:r>
    </w:p>
    <w:p w14:paraId="305B4F72" w14:textId="77777777" w:rsidR="00FA7509" w:rsidRPr="003A2349" w:rsidRDefault="00FA7509" w:rsidP="00A72982">
      <w:pPr>
        <w:jc w:val="both"/>
        <w:rPr>
          <w:rFonts w:ascii="Aptos" w:hAnsi="Aptos" w:cs="Arial"/>
          <w:color w:val="000000"/>
          <w:szCs w:val="18"/>
        </w:rPr>
      </w:pPr>
    </w:p>
    <w:bookmarkStart w:id="285" w:name="_MON_1779624981"/>
    <w:bookmarkEnd w:id="285"/>
    <w:p w14:paraId="15226DD5" w14:textId="50CAD252" w:rsidR="00E63313" w:rsidRPr="003A2349" w:rsidRDefault="00424A52" w:rsidP="00A72982">
      <w:pPr>
        <w:jc w:val="both"/>
        <w:rPr>
          <w:rFonts w:ascii="Aptos" w:hAnsi="Aptos" w:cs="Arial"/>
          <w:color w:val="000000"/>
          <w:szCs w:val="18"/>
        </w:rPr>
      </w:pPr>
      <w:r w:rsidRPr="003A2349">
        <w:rPr>
          <w:rFonts w:ascii="Aptos" w:hAnsi="Aptos" w:cs="Arial"/>
          <w:color w:val="000000"/>
          <w:szCs w:val="18"/>
        </w:rPr>
        <w:object w:dxaOrig="9979" w:dyaOrig="1172" w14:anchorId="3110F900">
          <v:shape id="_x0000_i1069" type="#_x0000_t75" style="width:499.5pt;height:60pt" o:ole="">
            <v:imagedata r:id="rId174" o:title=""/>
          </v:shape>
          <o:OLEObject Type="Embed" ProgID="Excel.Sheet.12" ShapeID="_x0000_i1069" DrawAspect="Content" ObjectID="_1843896834" r:id="rId175"/>
        </w:object>
      </w:r>
    </w:p>
    <w:p w14:paraId="37354CFB" w14:textId="5DF9873B" w:rsidR="00AD2667" w:rsidRPr="003A2349" w:rsidRDefault="00AD2667" w:rsidP="00A72982">
      <w:pPr>
        <w:jc w:val="both"/>
        <w:rPr>
          <w:rFonts w:ascii="Aptos" w:hAnsi="Aptos" w:cs="Arial"/>
          <w:color w:val="000000"/>
          <w:szCs w:val="18"/>
        </w:rPr>
      </w:pPr>
    </w:p>
    <w:p w14:paraId="28FFCE94" w14:textId="53BD70AF" w:rsidR="00FF3472" w:rsidRPr="003A2349" w:rsidRDefault="00FF3472" w:rsidP="00A72982">
      <w:pPr>
        <w:jc w:val="both"/>
        <w:rPr>
          <w:rFonts w:ascii="Aptos" w:hAnsi="Aptos" w:cs="Arial"/>
          <w:color w:val="000000"/>
          <w:szCs w:val="18"/>
        </w:rPr>
      </w:pPr>
    </w:p>
    <w:p w14:paraId="64DC2E1D" w14:textId="2BC7B4DB" w:rsidR="00FA7509" w:rsidRPr="003A2349" w:rsidRDefault="00FA7509" w:rsidP="00A72982">
      <w:pPr>
        <w:jc w:val="both"/>
        <w:rPr>
          <w:rFonts w:ascii="Aptos" w:hAnsi="Aptos" w:cs="Arial"/>
          <w:color w:val="000000"/>
          <w:szCs w:val="18"/>
        </w:rPr>
      </w:pPr>
      <w:r w:rsidRPr="003A2349">
        <w:rPr>
          <w:rFonts w:ascii="Aptos" w:hAnsi="Aptos" w:cs="Arial"/>
          <w:color w:val="000000"/>
          <w:szCs w:val="18"/>
        </w:rPr>
        <w:t xml:space="preserve">There are no restrictions on the </w:t>
      </w:r>
      <w:r w:rsidR="0020170B" w:rsidRPr="003A2349">
        <w:rPr>
          <w:rFonts w:ascii="Aptos" w:hAnsi="Aptos" w:cs="Arial"/>
          <w:color w:val="000000"/>
          <w:szCs w:val="18"/>
        </w:rPr>
        <w:t>Council</w:t>
      </w:r>
      <w:r w:rsidRPr="003A2349">
        <w:rPr>
          <w:rFonts w:ascii="Aptos" w:hAnsi="Aptos" w:cs="Arial"/>
          <w:color w:val="000000"/>
          <w:szCs w:val="18"/>
        </w:rPr>
        <w:t xml:space="preserve">'s ability to realise the value inherent in its investment property or on the </w:t>
      </w:r>
      <w:r w:rsidR="0020170B" w:rsidRPr="003A2349">
        <w:rPr>
          <w:rFonts w:ascii="Aptos" w:hAnsi="Aptos" w:cs="Arial"/>
          <w:color w:val="000000"/>
          <w:szCs w:val="18"/>
        </w:rPr>
        <w:t>Council</w:t>
      </w:r>
      <w:r w:rsidRPr="003A2349">
        <w:rPr>
          <w:rFonts w:ascii="Aptos" w:hAnsi="Aptos" w:cs="Arial"/>
          <w:color w:val="000000"/>
          <w:szCs w:val="18"/>
        </w:rPr>
        <w:t xml:space="preserve">'s right to the remittance of income and the proceeds of disposal. </w:t>
      </w:r>
      <w:r w:rsidR="002C17BA" w:rsidRPr="003A2349">
        <w:rPr>
          <w:rFonts w:ascii="Aptos" w:hAnsi="Aptos" w:cs="Arial"/>
          <w:color w:val="000000"/>
          <w:szCs w:val="18"/>
        </w:rPr>
        <w:t xml:space="preserve"> </w:t>
      </w:r>
      <w:r w:rsidRPr="003A2349">
        <w:rPr>
          <w:rFonts w:ascii="Aptos" w:hAnsi="Aptos" w:cs="Arial"/>
          <w:color w:val="000000"/>
          <w:szCs w:val="18"/>
        </w:rPr>
        <w:t xml:space="preserve">The </w:t>
      </w:r>
      <w:r w:rsidR="0020170B" w:rsidRPr="003A2349">
        <w:rPr>
          <w:rFonts w:ascii="Aptos" w:hAnsi="Aptos" w:cs="Arial"/>
          <w:color w:val="000000"/>
          <w:szCs w:val="18"/>
        </w:rPr>
        <w:t>Council</w:t>
      </w:r>
      <w:r w:rsidRPr="003A2349">
        <w:rPr>
          <w:rFonts w:ascii="Aptos" w:hAnsi="Aptos" w:cs="Arial"/>
          <w:color w:val="000000"/>
          <w:szCs w:val="18"/>
        </w:rPr>
        <w:t xml:space="preserve"> has no contractual obligations to purchase, construct or develop investment property or </w:t>
      </w:r>
      <w:r w:rsidR="00613AE2" w:rsidRPr="003A2349">
        <w:rPr>
          <w:rFonts w:ascii="Aptos" w:hAnsi="Aptos" w:cs="Arial"/>
          <w:color w:val="000000"/>
          <w:szCs w:val="18"/>
        </w:rPr>
        <w:t xml:space="preserve">for </w:t>
      </w:r>
      <w:r w:rsidRPr="003A2349">
        <w:rPr>
          <w:rFonts w:ascii="Aptos" w:hAnsi="Aptos" w:cs="Arial"/>
          <w:color w:val="000000"/>
          <w:szCs w:val="18"/>
        </w:rPr>
        <w:t>repairs, maintenance or enhancement.</w:t>
      </w:r>
    </w:p>
    <w:p w14:paraId="6DE1EF0A" w14:textId="77777777" w:rsidR="00FA7509" w:rsidRPr="003A2349" w:rsidRDefault="00FA7509" w:rsidP="00A72982">
      <w:pPr>
        <w:jc w:val="both"/>
        <w:rPr>
          <w:rFonts w:ascii="Aptos" w:hAnsi="Aptos" w:cs="Arial"/>
          <w:color w:val="000000"/>
          <w:szCs w:val="18"/>
        </w:rPr>
      </w:pPr>
    </w:p>
    <w:p w14:paraId="0F9C510A" w14:textId="77777777" w:rsidR="00FA7509" w:rsidRPr="003A2349" w:rsidRDefault="00FA7509" w:rsidP="00A72982">
      <w:pPr>
        <w:jc w:val="both"/>
        <w:rPr>
          <w:rFonts w:ascii="Aptos" w:hAnsi="Aptos" w:cs="Arial"/>
          <w:color w:val="000000"/>
          <w:szCs w:val="18"/>
        </w:rPr>
      </w:pPr>
      <w:r w:rsidRPr="003A2349">
        <w:rPr>
          <w:rFonts w:ascii="Aptos" w:hAnsi="Aptos" w:cs="Arial"/>
          <w:color w:val="000000"/>
          <w:szCs w:val="18"/>
        </w:rPr>
        <w:t>The following table summarises the movement in the fair value of investment properties over the year:</w:t>
      </w:r>
    </w:p>
    <w:p w14:paraId="7ADDB097" w14:textId="77777777" w:rsidR="00FA7509" w:rsidRPr="003A2349" w:rsidRDefault="00FA7509" w:rsidP="00A72982">
      <w:pPr>
        <w:jc w:val="both"/>
        <w:rPr>
          <w:rFonts w:ascii="Aptos" w:hAnsi="Aptos" w:cs="Arial"/>
          <w:color w:val="000000"/>
          <w:sz w:val="24"/>
          <w:szCs w:val="24"/>
        </w:rPr>
      </w:pPr>
    </w:p>
    <w:bookmarkStart w:id="286" w:name="_MON_1779625346"/>
    <w:bookmarkEnd w:id="286"/>
    <w:p w14:paraId="61D02D67" w14:textId="3722C61B" w:rsidR="00FA7509" w:rsidRPr="003A2349" w:rsidRDefault="00B46A14" w:rsidP="00046C59">
      <w:pPr>
        <w:tabs>
          <w:tab w:val="left" w:pos="9781"/>
        </w:tabs>
        <w:jc w:val="both"/>
        <w:rPr>
          <w:rFonts w:ascii="Aptos" w:hAnsi="Aptos" w:cs="Arial"/>
          <w:color w:val="000000"/>
          <w:szCs w:val="18"/>
        </w:rPr>
      </w:pPr>
      <w:r w:rsidRPr="003A2349">
        <w:rPr>
          <w:rFonts w:ascii="Aptos" w:hAnsi="Aptos" w:cs="Arial"/>
          <w:color w:val="000000"/>
          <w:szCs w:val="18"/>
        </w:rPr>
        <w:object w:dxaOrig="10334" w:dyaOrig="1633" w14:anchorId="4DDFE7CC">
          <v:shape id="_x0000_i1070" type="#_x0000_t75" style="width:493.5pt;height:75pt" o:ole="">
            <v:imagedata r:id="rId176" o:title=""/>
          </v:shape>
          <o:OLEObject Type="Embed" ProgID="Excel.Sheet.12" ShapeID="_x0000_i1070" DrawAspect="Content" ObjectID="_1843896835" r:id="rId177"/>
        </w:object>
      </w:r>
    </w:p>
    <w:p w14:paraId="727C4CCE" w14:textId="77777777" w:rsidR="00CD4333" w:rsidRPr="003A2349" w:rsidRDefault="00CD4333">
      <w:pPr>
        <w:rPr>
          <w:rFonts w:ascii="Aptos" w:hAnsi="Aptos"/>
          <w:b/>
          <w:sz w:val="24"/>
          <w:szCs w:val="24"/>
        </w:rPr>
      </w:pPr>
      <w:bookmarkStart w:id="287" w:name="_Toc74042452"/>
      <w:bookmarkStart w:id="288" w:name="_Toc138404702"/>
      <w:bookmarkStart w:id="289" w:name="_Toc138408946"/>
      <w:bookmarkStart w:id="290" w:name="_Toc138412449"/>
      <w:bookmarkStart w:id="291" w:name="_Toc138412942"/>
      <w:r w:rsidRPr="003A2349">
        <w:rPr>
          <w:rFonts w:ascii="Aptos" w:hAnsi="Aptos"/>
          <w:sz w:val="24"/>
          <w:szCs w:val="24"/>
        </w:rPr>
        <w:br w:type="page"/>
      </w:r>
    </w:p>
    <w:p w14:paraId="16CE03A1" w14:textId="6D4DF98D" w:rsidR="00D625B0" w:rsidRPr="00B4708D" w:rsidRDefault="00D625B0" w:rsidP="00D625B0">
      <w:pPr>
        <w:jc w:val="right"/>
        <w:rPr>
          <w:rFonts w:ascii="Aptos" w:hAnsi="Aptos" w:cs="Arial"/>
          <w:b/>
          <w:color w:val="B117B1"/>
          <w:sz w:val="24"/>
          <w:szCs w:val="24"/>
        </w:rPr>
      </w:pPr>
      <w:bookmarkStart w:id="292" w:name="_Toc146698475"/>
      <w:bookmarkStart w:id="293" w:name="_Toc146823485"/>
      <w:r w:rsidRPr="00B4708D">
        <w:rPr>
          <w:rFonts w:ascii="Aptos" w:hAnsi="Aptos" w:cs="Arial"/>
          <w:b/>
          <w:color w:val="B117B1"/>
          <w:sz w:val="24"/>
          <w:szCs w:val="24"/>
        </w:rPr>
        <w:lastRenderedPageBreak/>
        <w:t xml:space="preserve">Notes to the </w:t>
      </w:r>
      <w:r w:rsidR="004E16D6" w:rsidRPr="00B4708D">
        <w:rPr>
          <w:rFonts w:ascii="Aptos" w:hAnsi="Aptos" w:cs="Arial"/>
          <w:b/>
          <w:color w:val="B117B1"/>
          <w:sz w:val="24"/>
          <w:szCs w:val="24"/>
        </w:rPr>
        <w:t>A</w:t>
      </w:r>
      <w:r w:rsidRPr="00B4708D">
        <w:rPr>
          <w:rFonts w:ascii="Aptos" w:hAnsi="Aptos" w:cs="Arial"/>
          <w:b/>
          <w:color w:val="B117B1"/>
          <w:sz w:val="24"/>
          <w:szCs w:val="24"/>
        </w:rPr>
        <w:t>ccounts (cont.)</w:t>
      </w:r>
    </w:p>
    <w:p w14:paraId="30145357" w14:textId="77777777" w:rsidR="00D625B0" w:rsidRDefault="00D625B0" w:rsidP="00D625B0"/>
    <w:p w14:paraId="3A5AD311" w14:textId="1CC2A68E" w:rsidR="002762BE" w:rsidRPr="00D846D1" w:rsidRDefault="002762BE" w:rsidP="00D846D1">
      <w:pPr>
        <w:pStyle w:val="Heading1"/>
        <w:rPr>
          <w:rFonts w:ascii="Aptos" w:hAnsi="Aptos"/>
          <w:sz w:val="24"/>
          <w:szCs w:val="24"/>
        </w:rPr>
      </w:pPr>
      <w:bookmarkStart w:id="294" w:name="_Toc233115440"/>
      <w:r w:rsidRPr="00D846D1">
        <w:rPr>
          <w:rFonts w:ascii="Aptos" w:hAnsi="Aptos"/>
          <w:sz w:val="24"/>
          <w:szCs w:val="24"/>
        </w:rPr>
        <w:t xml:space="preserve">Note </w:t>
      </w:r>
      <w:r w:rsidR="00C617CF" w:rsidRPr="00D846D1">
        <w:rPr>
          <w:rFonts w:ascii="Aptos" w:hAnsi="Aptos"/>
          <w:sz w:val="24"/>
          <w:szCs w:val="24"/>
        </w:rPr>
        <w:t>1</w:t>
      </w:r>
      <w:r w:rsidR="00FC3F04" w:rsidRPr="00D846D1">
        <w:rPr>
          <w:rFonts w:ascii="Aptos" w:hAnsi="Aptos"/>
          <w:sz w:val="24"/>
          <w:szCs w:val="24"/>
        </w:rPr>
        <w:t>8</w:t>
      </w:r>
      <w:r w:rsidRPr="00D846D1">
        <w:rPr>
          <w:rFonts w:ascii="Aptos" w:hAnsi="Aptos"/>
          <w:sz w:val="24"/>
          <w:szCs w:val="24"/>
        </w:rPr>
        <w:t xml:space="preserve"> Intangible Assets</w:t>
      </w:r>
      <w:bookmarkEnd w:id="287"/>
      <w:bookmarkEnd w:id="288"/>
      <w:bookmarkEnd w:id="289"/>
      <w:bookmarkEnd w:id="290"/>
      <w:bookmarkEnd w:id="291"/>
      <w:bookmarkEnd w:id="292"/>
      <w:bookmarkEnd w:id="293"/>
      <w:bookmarkEnd w:id="294"/>
    </w:p>
    <w:p w14:paraId="49601688" w14:textId="77777777" w:rsidR="002762BE" w:rsidRPr="003A2349" w:rsidRDefault="002762BE" w:rsidP="00A72982">
      <w:pPr>
        <w:jc w:val="both"/>
        <w:rPr>
          <w:rFonts w:ascii="Aptos" w:hAnsi="Aptos" w:cs="Arial"/>
          <w:color w:val="000000"/>
          <w:sz w:val="24"/>
          <w:szCs w:val="24"/>
        </w:rPr>
      </w:pPr>
    </w:p>
    <w:p w14:paraId="064D33B4" w14:textId="1A1F93CD" w:rsidR="002762BE" w:rsidRPr="003A2349" w:rsidRDefault="002762BE" w:rsidP="00A72982">
      <w:pPr>
        <w:jc w:val="both"/>
        <w:rPr>
          <w:rFonts w:ascii="Aptos" w:hAnsi="Aptos" w:cs="Arial"/>
          <w:color w:val="000000"/>
          <w:szCs w:val="18"/>
        </w:rPr>
      </w:pPr>
      <w:r w:rsidRPr="003A2349">
        <w:rPr>
          <w:rFonts w:ascii="Aptos" w:hAnsi="Aptos" w:cs="Arial"/>
          <w:color w:val="000000"/>
          <w:szCs w:val="18"/>
        </w:rPr>
        <w:t xml:space="preserve">The </w:t>
      </w:r>
      <w:r w:rsidR="0020170B" w:rsidRPr="003A2349">
        <w:rPr>
          <w:rFonts w:ascii="Aptos" w:hAnsi="Aptos" w:cs="Arial"/>
          <w:color w:val="000000"/>
          <w:szCs w:val="18"/>
        </w:rPr>
        <w:t>Council</w:t>
      </w:r>
      <w:r w:rsidRPr="003A2349">
        <w:rPr>
          <w:rFonts w:ascii="Aptos" w:hAnsi="Aptos" w:cs="Arial"/>
          <w:color w:val="000000"/>
          <w:szCs w:val="18"/>
        </w:rPr>
        <w:t xml:space="preserve"> accounts for its software as intangible assets, to the extent that the software is not an integral part of a particular IT system and</w:t>
      </w:r>
      <w:r w:rsidR="00613AE2" w:rsidRPr="003A2349">
        <w:rPr>
          <w:rFonts w:ascii="Aptos" w:hAnsi="Aptos" w:cs="Arial"/>
          <w:color w:val="000000"/>
          <w:szCs w:val="18"/>
        </w:rPr>
        <w:t xml:space="preserve"> is</w:t>
      </w:r>
      <w:r w:rsidRPr="003A2349">
        <w:rPr>
          <w:rFonts w:ascii="Aptos" w:hAnsi="Aptos" w:cs="Arial"/>
          <w:color w:val="000000"/>
          <w:szCs w:val="18"/>
        </w:rPr>
        <w:t xml:space="preserve"> accounted for as part of the hardware item of Property, Plant and Equipment. The intangible assets are purchased licences. All software is given a finite life based on assessments of the period that the software is expected to be of use to the </w:t>
      </w:r>
      <w:r w:rsidR="0020170B" w:rsidRPr="003A2349">
        <w:rPr>
          <w:rFonts w:ascii="Aptos" w:hAnsi="Aptos" w:cs="Arial"/>
          <w:color w:val="000000"/>
          <w:szCs w:val="18"/>
        </w:rPr>
        <w:t>Council</w:t>
      </w:r>
      <w:r w:rsidRPr="003A2349">
        <w:rPr>
          <w:rFonts w:ascii="Aptos" w:hAnsi="Aptos" w:cs="Arial"/>
          <w:color w:val="000000"/>
          <w:szCs w:val="18"/>
        </w:rPr>
        <w:t>. The useful live</w:t>
      </w:r>
      <w:r w:rsidR="000D176D" w:rsidRPr="003A2349">
        <w:rPr>
          <w:rFonts w:ascii="Aptos" w:hAnsi="Aptos" w:cs="Arial"/>
          <w:color w:val="000000"/>
          <w:szCs w:val="18"/>
        </w:rPr>
        <w:t>s</w:t>
      </w:r>
      <w:r w:rsidRPr="003A2349">
        <w:rPr>
          <w:rFonts w:ascii="Aptos" w:hAnsi="Aptos" w:cs="Arial"/>
          <w:color w:val="000000"/>
          <w:szCs w:val="18"/>
        </w:rPr>
        <w:t xml:space="preserve"> assigned to the software suites used by the </w:t>
      </w:r>
      <w:r w:rsidR="0020170B" w:rsidRPr="003A2349">
        <w:rPr>
          <w:rFonts w:ascii="Aptos" w:hAnsi="Aptos" w:cs="Arial"/>
          <w:color w:val="000000"/>
          <w:szCs w:val="18"/>
        </w:rPr>
        <w:t>Council</w:t>
      </w:r>
      <w:r w:rsidRPr="003A2349">
        <w:rPr>
          <w:rFonts w:ascii="Aptos" w:hAnsi="Aptos" w:cs="Arial"/>
          <w:color w:val="000000"/>
          <w:szCs w:val="18"/>
        </w:rPr>
        <w:t xml:space="preserve"> are:</w:t>
      </w:r>
    </w:p>
    <w:p w14:paraId="5AC54121" w14:textId="77777777" w:rsidR="002762BE" w:rsidRPr="003A2349" w:rsidRDefault="002762BE" w:rsidP="00A72982">
      <w:pPr>
        <w:jc w:val="both"/>
        <w:rPr>
          <w:rFonts w:ascii="Aptos" w:hAnsi="Aptos" w:cs="Arial"/>
          <w:color w:val="000000"/>
          <w:sz w:val="24"/>
          <w:szCs w:val="24"/>
        </w:rPr>
      </w:pPr>
    </w:p>
    <w:tbl>
      <w:tblPr>
        <w:tblW w:w="9693" w:type="dxa"/>
        <w:tblInd w:w="93" w:type="dxa"/>
        <w:tblLook w:val="04A0" w:firstRow="1" w:lastRow="0" w:firstColumn="1" w:lastColumn="0" w:noHBand="0" w:noVBand="1"/>
      </w:tblPr>
      <w:tblGrid>
        <w:gridCol w:w="7238"/>
        <w:gridCol w:w="2455"/>
      </w:tblGrid>
      <w:tr w:rsidR="002762BE" w:rsidRPr="003A2349" w14:paraId="1C4A22D4" w14:textId="77777777" w:rsidTr="00620205">
        <w:trPr>
          <w:trHeight w:val="270"/>
        </w:trPr>
        <w:tc>
          <w:tcPr>
            <w:tcW w:w="7238" w:type="dxa"/>
            <w:noWrap/>
            <w:vAlign w:val="bottom"/>
            <w:hideMark/>
          </w:tcPr>
          <w:p w14:paraId="5C60666E" w14:textId="77777777" w:rsidR="002762BE" w:rsidRPr="003A2349" w:rsidRDefault="002762BE" w:rsidP="00A72982">
            <w:pPr>
              <w:jc w:val="both"/>
              <w:rPr>
                <w:rFonts w:ascii="Aptos" w:hAnsi="Aptos" w:cs="Arial"/>
                <w:color w:val="000000"/>
                <w:szCs w:val="18"/>
              </w:rPr>
            </w:pPr>
          </w:p>
        </w:tc>
        <w:tc>
          <w:tcPr>
            <w:tcW w:w="2455" w:type="dxa"/>
            <w:noWrap/>
            <w:vAlign w:val="bottom"/>
            <w:hideMark/>
          </w:tcPr>
          <w:p w14:paraId="794662D3" w14:textId="77777777" w:rsidR="002762BE" w:rsidRPr="003A2349" w:rsidRDefault="002762BE" w:rsidP="0060320E">
            <w:pPr>
              <w:jc w:val="right"/>
              <w:rPr>
                <w:rFonts w:ascii="Aptos" w:hAnsi="Aptos" w:cs="Arial"/>
                <w:b/>
                <w:bCs/>
                <w:color w:val="000000"/>
                <w:szCs w:val="18"/>
              </w:rPr>
            </w:pPr>
            <w:r w:rsidRPr="003A2349">
              <w:rPr>
                <w:rFonts w:ascii="Aptos" w:hAnsi="Aptos" w:cs="Arial"/>
                <w:b/>
                <w:bCs/>
                <w:color w:val="000000"/>
                <w:szCs w:val="18"/>
              </w:rPr>
              <w:t>Licences</w:t>
            </w:r>
          </w:p>
        </w:tc>
      </w:tr>
      <w:tr w:rsidR="002762BE" w:rsidRPr="003A2349" w14:paraId="252EBE28" w14:textId="77777777" w:rsidTr="00620205">
        <w:trPr>
          <w:trHeight w:val="270"/>
        </w:trPr>
        <w:tc>
          <w:tcPr>
            <w:tcW w:w="7238" w:type="dxa"/>
            <w:noWrap/>
            <w:vAlign w:val="bottom"/>
            <w:hideMark/>
          </w:tcPr>
          <w:p w14:paraId="6326E153" w14:textId="77777777" w:rsidR="002762BE" w:rsidRPr="003A2349" w:rsidRDefault="002762BE" w:rsidP="00A72982">
            <w:pPr>
              <w:jc w:val="both"/>
              <w:rPr>
                <w:rFonts w:ascii="Aptos" w:hAnsi="Aptos" w:cs="Arial"/>
                <w:b/>
                <w:color w:val="000000"/>
                <w:szCs w:val="18"/>
              </w:rPr>
            </w:pPr>
            <w:r w:rsidRPr="003A2349">
              <w:rPr>
                <w:rFonts w:ascii="Aptos" w:hAnsi="Aptos" w:cs="Arial"/>
                <w:b/>
                <w:color w:val="000000"/>
                <w:szCs w:val="18"/>
              </w:rPr>
              <w:t>Expected Useful Life</w:t>
            </w:r>
          </w:p>
        </w:tc>
        <w:tc>
          <w:tcPr>
            <w:tcW w:w="2455" w:type="dxa"/>
            <w:noWrap/>
            <w:vAlign w:val="bottom"/>
            <w:hideMark/>
          </w:tcPr>
          <w:p w14:paraId="659F23D6" w14:textId="77777777" w:rsidR="002762BE" w:rsidRPr="003A2349" w:rsidRDefault="002762BE" w:rsidP="0060320E">
            <w:pPr>
              <w:jc w:val="right"/>
              <w:rPr>
                <w:rFonts w:ascii="Aptos" w:hAnsi="Aptos" w:cs="Arial"/>
                <w:b/>
                <w:bCs/>
                <w:szCs w:val="18"/>
              </w:rPr>
            </w:pPr>
            <w:r w:rsidRPr="003A2349">
              <w:rPr>
                <w:rFonts w:ascii="Aptos" w:hAnsi="Aptos" w:cs="Arial"/>
                <w:b/>
                <w:bCs/>
                <w:szCs w:val="18"/>
              </w:rPr>
              <w:t xml:space="preserve"> £000 </w:t>
            </w:r>
          </w:p>
        </w:tc>
      </w:tr>
      <w:tr w:rsidR="002762BE" w:rsidRPr="003A2349" w14:paraId="399D1B21" w14:textId="77777777" w:rsidTr="00620205">
        <w:trPr>
          <w:trHeight w:val="270"/>
        </w:trPr>
        <w:tc>
          <w:tcPr>
            <w:tcW w:w="7238" w:type="dxa"/>
            <w:noWrap/>
            <w:vAlign w:val="bottom"/>
            <w:hideMark/>
          </w:tcPr>
          <w:p w14:paraId="0D41D036" w14:textId="77777777" w:rsidR="002762BE" w:rsidRPr="003A2349" w:rsidRDefault="002762BE" w:rsidP="00A72982">
            <w:pPr>
              <w:jc w:val="both"/>
              <w:rPr>
                <w:rFonts w:ascii="Aptos" w:hAnsi="Aptos" w:cs="Arial"/>
                <w:color w:val="000000"/>
                <w:szCs w:val="18"/>
              </w:rPr>
            </w:pPr>
            <w:r w:rsidRPr="003A2349">
              <w:rPr>
                <w:rFonts w:ascii="Aptos" w:hAnsi="Aptos" w:cs="Arial"/>
                <w:color w:val="000000"/>
                <w:szCs w:val="18"/>
              </w:rPr>
              <w:t>5 - 6 years</w:t>
            </w:r>
          </w:p>
        </w:tc>
        <w:tc>
          <w:tcPr>
            <w:tcW w:w="2455" w:type="dxa"/>
            <w:noWrap/>
            <w:vAlign w:val="bottom"/>
            <w:hideMark/>
          </w:tcPr>
          <w:p w14:paraId="30DD6CA1" w14:textId="56C31B83" w:rsidR="002762BE" w:rsidRPr="003A2349" w:rsidRDefault="000F5B49" w:rsidP="00FC3F04">
            <w:pPr>
              <w:jc w:val="right"/>
              <w:rPr>
                <w:rFonts w:ascii="Aptos" w:hAnsi="Aptos" w:cs="Arial"/>
                <w:color w:val="000000"/>
                <w:szCs w:val="18"/>
              </w:rPr>
            </w:pPr>
            <w:r w:rsidRPr="003A2349">
              <w:rPr>
                <w:rFonts w:ascii="Aptos" w:hAnsi="Aptos" w:cs="Arial"/>
                <w:color w:val="000000"/>
                <w:szCs w:val="18"/>
              </w:rPr>
              <w:t>2</w:t>
            </w:r>
            <w:r w:rsidR="0020170B" w:rsidRPr="003A2349">
              <w:rPr>
                <w:rFonts w:ascii="Aptos" w:hAnsi="Aptos" w:cs="Arial"/>
                <w:color w:val="000000"/>
                <w:szCs w:val="18"/>
              </w:rPr>
              <w:t>52</w:t>
            </w:r>
            <w:r w:rsidR="002762BE" w:rsidRPr="003A2349">
              <w:rPr>
                <w:rFonts w:ascii="Aptos" w:hAnsi="Aptos" w:cs="Arial"/>
                <w:color w:val="000000"/>
                <w:szCs w:val="18"/>
              </w:rPr>
              <w:t xml:space="preserve"> </w:t>
            </w:r>
          </w:p>
        </w:tc>
      </w:tr>
    </w:tbl>
    <w:p w14:paraId="0E1F9FA0" w14:textId="77777777" w:rsidR="00077F9F" w:rsidRPr="003A2349" w:rsidRDefault="00077F9F" w:rsidP="00A72982">
      <w:pPr>
        <w:jc w:val="both"/>
        <w:rPr>
          <w:rFonts w:ascii="Aptos" w:hAnsi="Aptos" w:cs="Arial"/>
          <w:color w:val="000000"/>
          <w:sz w:val="24"/>
          <w:szCs w:val="24"/>
        </w:rPr>
      </w:pPr>
    </w:p>
    <w:p w14:paraId="45DD71D4" w14:textId="676412C6" w:rsidR="002762BE" w:rsidRPr="003A2349" w:rsidRDefault="002762BE" w:rsidP="00A72982">
      <w:pPr>
        <w:jc w:val="both"/>
        <w:rPr>
          <w:rFonts w:ascii="Aptos" w:hAnsi="Aptos" w:cs="Arial"/>
          <w:color w:val="000000"/>
          <w:szCs w:val="18"/>
        </w:rPr>
      </w:pPr>
      <w:r w:rsidRPr="003A2349">
        <w:rPr>
          <w:rFonts w:ascii="Aptos" w:hAnsi="Aptos" w:cs="Arial"/>
          <w:color w:val="000000"/>
          <w:szCs w:val="18"/>
        </w:rPr>
        <w:t xml:space="preserve">The carrying </w:t>
      </w:r>
      <w:proofErr w:type="gramStart"/>
      <w:r w:rsidRPr="003A2349">
        <w:rPr>
          <w:rFonts w:ascii="Aptos" w:hAnsi="Aptos" w:cs="Arial"/>
          <w:color w:val="000000"/>
          <w:szCs w:val="18"/>
        </w:rPr>
        <w:t>amount</w:t>
      </w:r>
      <w:proofErr w:type="gramEnd"/>
      <w:r w:rsidRPr="003A2349">
        <w:rPr>
          <w:rFonts w:ascii="Aptos" w:hAnsi="Aptos" w:cs="Arial"/>
          <w:color w:val="000000"/>
          <w:szCs w:val="18"/>
        </w:rPr>
        <w:t xml:space="preserve"> of licences is amortised on a </w:t>
      </w:r>
      <w:proofErr w:type="gramStart"/>
      <w:r w:rsidRPr="003A2349">
        <w:rPr>
          <w:rFonts w:ascii="Aptos" w:hAnsi="Aptos" w:cs="Arial"/>
          <w:color w:val="000000"/>
          <w:szCs w:val="18"/>
        </w:rPr>
        <w:t>straight line</w:t>
      </w:r>
      <w:proofErr w:type="gramEnd"/>
      <w:r w:rsidRPr="003A2349">
        <w:rPr>
          <w:rFonts w:ascii="Aptos" w:hAnsi="Aptos" w:cs="Arial"/>
          <w:color w:val="000000"/>
          <w:szCs w:val="18"/>
        </w:rPr>
        <w:t xml:space="preserve"> basis. The amortisation of </w:t>
      </w:r>
      <w:r w:rsidRPr="00D501E1">
        <w:rPr>
          <w:rFonts w:ascii="Aptos" w:hAnsi="Aptos" w:cs="Arial"/>
          <w:szCs w:val="18"/>
        </w:rPr>
        <w:t>£</w:t>
      </w:r>
      <w:r w:rsidR="00525B48" w:rsidRPr="00D501E1">
        <w:rPr>
          <w:rFonts w:ascii="Aptos" w:hAnsi="Aptos" w:cs="Arial"/>
          <w:szCs w:val="18"/>
        </w:rPr>
        <w:t>0.00</w:t>
      </w:r>
      <w:r w:rsidR="00D501E1" w:rsidRPr="00D501E1">
        <w:rPr>
          <w:rFonts w:ascii="Aptos" w:hAnsi="Aptos" w:cs="Arial"/>
          <w:szCs w:val="18"/>
        </w:rPr>
        <w:t>7</w:t>
      </w:r>
      <w:r w:rsidR="00F43494" w:rsidRPr="00D501E1">
        <w:rPr>
          <w:rFonts w:ascii="Aptos" w:hAnsi="Aptos" w:cs="Arial"/>
          <w:szCs w:val="18"/>
        </w:rPr>
        <w:t>m</w:t>
      </w:r>
      <w:r w:rsidRPr="00D501E1">
        <w:rPr>
          <w:rFonts w:ascii="Aptos" w:hAnsi="Aptos" w:cs="Arial"/>
          <w:szCs w:val="18"/>
        </w:rPr>
        <w:t xml:space="preserve"> </w:t>
      </w:r>
      <w:r w:rsidRPr="003A2349">
        <w:rPr>
          <w:rFonts w:ascii="Aptos" w:hAnsi="Aptos" w:cs="Arial"/>
          <w:color w:val="000000"/>
          <w:szCs w:val="18"/>
        </w:rPr>
        <w:t xml:space="preserve">charged to revenue in </w:t>
      </w:r>
      <w:r w:rsidRPr="00D501E1">
        <w:rPr>
          <w:rFonts w:ascii="Aptos" w:hAnsi="Aptos" w:cs="Arial"/>
          <w:color w:val="000000"/>
          <w:szCs w:val="18"/>
        </w:rPr>
        <w:t>20</w:t>
      </w:r>
      <w:r w:rsidR="00F8128F" w:rsidRPr="00D501E1">
        <w:rPr>
          <w:rFonts w:ascii="Aptos" w:hAnsi="Aptos" w:cs="Arial"/>
          <w:color w:val="000000"/>
          <w:szCs w:val="18"/>
        </w:rPr>
        <w:t>2</w:t>
      </w:r>
      <w:r w:rsidR="001F775D" w:rsidRPr="00D501E1">
        <w:rPr>
          <w:rFonts w:ascii="Aptos" w:hAnsi="Aptos" w:cs="Arial"/>
          <w:color w:val="000000"/>
          <w:szCs w:val="18"/>
        </w:rPr>
        <w:t>5</w:t>
      </w:r>
      <w:r w:rsidR="00D501E1" w:rsidRPr="00D501E1">
        <w:rPr>
          <w:rFonts w:ascii="Aptos" w:hAnsi="Aptos" w:cs="Arial"/>
          <w:color w:val="000000"/>
          <w:szCs w:val="18"/>
        </w:rPr>
        <w:t>/26</w:t>
      </w:r>
      <w:r w:rsidRPr="00D501E1">
        <w:rPr>
          <w:rFonts w:ascii="Aptos" w:hAnsi="Aptos" w:cs="Arial"/>
          <w:color w:val="000000"/>
          <w:szCs w:val="18"/>
        </w:rPr>
        <w:t xml:space="preserve"> </w:t>
      </w:r>
      <w:r w:rsidR="00390005" w:rsidRPr="00D501E1">
        <w:rPr>
          <w:rFonts w:ascii="Aptos" w:hAnsi="Aptos" w:cs="Arial"/>
          <w:color w:val="000000"/>
          <w:szCs w:val="18"/>
        </w:rPr>
        <w:t>(</w:t>
      </w:r>
      <w:r w:rsidRPr="00D501E1">
        <w:rPr>
          <w:rFonts w:ascii="Aptos" w:hAnsi="Aptos" w:cs="Arial"/>
          <w:color w:val="000000"/>
          <w:szCs w:val="18"/>
        </w:rPr>
        <w:t>20</w:t>
      </w:r>
      <w:r w:rsidR="00F8128F" w:rsidRPr="00D501E1">
        <w:rPr>
          <w:rFonts w:ascii="Aptos" w:hAnsi="Aptos" w:cs="Arial"/>
          <w:color w:val="000000"/>
          <w:szCs w:val="18"/>
        </w:rPr>
        <w:t>2</w:t>
      </w:r>
      <w:r w:rsidR="001F775D" w:rsidRPr="00D501E1">
        <w:rPr>
          <w:rFonts w:ascii="Aptos" w:hAnsi="Aptos" w:cs="Arial"/>
          <w:color w:val="000000"/>
          <w:szCs w:val="18"/>
        </w:rPr>
        <w:t>4</w:t>
      </w:r>
      <w:r w:rsidRPr="00D501E1">
        <w:rPr>
          <w:rFonts w:ascii="Aptos" w:hAnsi="Aptos" w:cs="Arial"/>
          <w:color w:val="000000"/>
          <w:szCs w:val="18"/>
        </w:rPr>
        <w:t>/</w:t>
      </w:r>
      <w:r w:rsidR="00F758B2" w:rsidRPr="00D501E1">
        <w:rPr>
          <w:rFonts w:ascii="Aptos" w:hAnsi="Aptos" w:cs="Arial"/>
          <w:color w:val="000000"/>
          <w:szCs w:val="18"/>
        </w:rPr>
        <w:t>2</w:t>
      </w:r>
      <w:r w:rsidR="001F775D" w:rsidRPr="00D501E1">
        <w:rPr>
          <w:rFonts w:ascii="Aptos" w:hAnsi="Aptos" w:cs="Arial"/>
          <w:color w:val="000000"/>
          <w:szCs w:val="18"/>
        </w:rPr>
        <w:t>5</w:t>
      </w:r>
      <w:r w:rsidRPr="00D501E1">
        <w:rPr>
          <w:rFonts w:ascii="Aptos" w:hAnsi="Aptos" w:cs="Arial"/>
          <w:color w:val="000000"/>
          <w:szCs w:val="18"/>
        </w:rPr>
        <w:t xml:space="preserve"> </w:t>
      </w:r>
      <w:r w:rsidR="00390005" w:rsidRPr="00D501E1">
        <w:rPr>
          <w:rFonts w:ascii="Aptos" w:hAnsi="Aptos" w:cs="Arial"/>
          <w:color w:val="000000"/>
          <w:szCs w:val="18"/>
        </w:rPr>
        <w:t>£0.0</w:t>
      </w:r>
      <w:r w:rsidR="00B8394C" w:rsidRPr="00D501E1">
        <w:rPr>
          <w:rFonts w:ascii="Aptos" w:hAnsi="Aptos" w:cs="Arial"/>
          <w:color w:val="000000"/>
          <w:szCs w:val="18"/>
        </w:rPr>
        <w:t>0</w:t>
      </w:r>
      <w:r w:rsidR="00D501E1" w:rsidRPr="00D501E1">
        <w:rPr>
          <w:rFonts w:ascii="Aptos" w:hAnsi="Aptos" w:cs="Arial"/>
          <w:color w:val="000000"/>
          <w:szCs w:val="18"/>
        </w:rPr>
        <w:t>8</w:t>
      </w:r>
      <w:r w:rsidR="00F43494" w:rsidRPr="00D501E1">
        <w:rPr>
          <w:rFonts w:ascii="Aptos" w:hAnsi="Aptos" w:cs="Arial"/>
          <w:color w:val="000000"/>
          <w:szCs w:val="18"/>
        </w:rPr>
        <w:t>m</w:t>
      </w:r>
      <w:r w:rsidR="00390005" w:rsidRPr="003A2349">
        <w:rPr>
          <w:rFonts w:ascii="Aptos" w:hAnsi="Aptos" w:cs="Arial"/>
          <w:color w:val="000000"/>
          <w:szCs w:val="18"/>
        </w:rPr>
        <w:t xml:space="preserve">) </w:t>
      </w:r>
      <w:r w:rsidRPr="003A2349">
        <w:rPr>
          <w:rFonts w:ascii="Aptos" w:hAnsi="Aptos" w:cs="Arial"/>
          <w:color w:val="000000"/>
          <w:szCs w:val="18"/>
        </w:rPr>
        <w:t>was charged to the IT Administration cost centre and then absorbed as an overhead across all the service headings in the Net Expenditure of Services.  It is not possible to quantify exactly how much of the amortisation is attributable to each service heading.</w:t>
      </w:r>
    </w:p>
    <w:p w14:paraId="5B649CCB" w14:textId="095A600D" w:rsidR="002762BE" w:rsidRPr="003A2349" w:rsidRDefault="002762BE" w:rsidP="00A72982">
      <w:pPr>
        <w:jc w:val="both"/>
        <w:rPr>
          <w:rFonts w:ascii="Aptos" w:hAnsi="Aptos" w:cs="Arial"/>
          <w:color w:val="000000"/>
          <w:szCs w:val="18"/>
        </w:rPr>
      </w:pPr>
    </w:p>
    <w:p w14:paraId="00A9904D" w14:textId="732AAEE3" w:rsidR="00376757" w:rsidRPr="003A2349" w:rsidRDefault="00376757" w:rsidP="00376757">
      <w:pPr>
        <w:jc w:val="both"/>
        <w:rPr>
          <w:rFonts w:ascii="Aptos" w:hAnsi="Aptos" w:cs="Arial"/>
          <w:color w:val="000000"/>
          <w:szCs w:val="18"/>
        </w:rPr>
      </w:pPr>
      <w:r w:rsidRPr="003A2349">
        <w:rPr>
          <w:rFonts w:ascii="Aptos" w:hAnsi="Aptos" w:cs="Arial"/>
          <w:color w:val="000000"/>
          <w:szCs w:val="18"/>
        </w:rPr>
        <w:t>The movement on Intangible Assets during the year is as follows:</w:t>
      </w:r>
    </w:p>
    <w:p w14:paraId="6B23896B" w14:textId="77777777" w:rsidR="00376757" w:rsidRPr="003A2349" w:rsidRDefault="00376757" w:rsidP="00A72982">
      <w:pPr>
        <w:jc w:val="both"/>
        <w:rPr>
          <w:rFonts w:ascii="Aptos" w:hAnsi="Aptos" w:cs="Arial"/>
          <w:color w:val="000000"/>
          <w:sz w:val="24"/>
          <w:szCs w:val="24"/>
        </w:rPr>
      </w:pPr>
    </w:p>
    <w:bookmarkStart w:id="295" w:name="_MON_1779858976"/>
    <w:bookmarkEnd w:id="295"/>
    <w:p w14:paraId="12AD4190" w14:textId="211FE132" w:rsidR="00376757" w:rsidRPr="003A2349" w:rsidRDefault="00C125E4" w:rsidP="00376757">
      <w:pPr>
        <w:rPr>
          <w:rFonts w:ascii="Aptos" w:hAnsi="Aptos"/>
          <w:b/>
          <w:sz w:val="22"/>
        </w:rPr>
      </w:pPr>
      <w:r w:rsidRPr="003A2349">
        <w:rPr>
          <w:rFonts w:ascii="Aptos" w:hAnsi="Aptos"/>
          <w:szCs w:val="18"/>
        </w:rPr>
        <w:object w:dxaOrig="9816" w:dyaOrig="3171" w14:anchorId="5F9C3480">
          <v:shape id="_x0000_i1071" type="#_x0000_t75" style="width:486.75pt;height:158.25pt" o:ole="">
            <v:imagedata r:id="rId178" o:title=""/>
          </v:shape>
          <o:OLEObject Type="Embed" ProgID="Excel.Sheet.12" ShapeID="_x0000_i1071" DrawAspect="Content" ObjectID="_1843896836" r:id="rId179"/>
        </w:object>
      </w:r>
      <w:r w:rsidR="006D1D1E" w:rsidRPr="003A2349">
        <w:rPr>
          <w:rFonts w:ascii="Aptos" w:hAnsi="Aptos"/>
          <w:szCs w:val="18"/>
        </w:rPr>
        <w:br w:type="page"/>
      </w:r>
      <w:bookmarkStart w:id="296" w:name="_Toc74042453"/>
    </w:p>
    <w:p w14:paraId="5C78E979" w14:textId="5CA0123C" w:rsidR="00D625B0" w:rsidRPr="00B4708D" w:rsidRDefault="00D625B0" w:rsidP="00D625B0">
      <w:pPr>
        <w:jc w:val="right"/>
        <w:rPr>
          <w:rFonts w:ascii="Aptos" w:hAnsi="Aptos" w:cs="Arial"/>
          <w:b/>
          <w:color w:val="B117B1"/>
          <w:sz w:val="24"/>
          <w:szCs w:val="24"/>
        </w:rPr>
      </w:pPr>
      <w:bookmarkStart w:id="297" w:name="_Toc138404703"/>
      <w:bookmarkStart w:id="298" w:name="_Toc138408947"/>
      <w:bookmarkStart w:id="299" w:name="_Toc138412450"/>
      <w:bookmarkStart w:id="300" w:name="_Toc138412943"/>
      <w:bookmarkStart w:id="301" w:name="_Toc146698476"/>
      <w:bookmarkStart w:id="302" w:name="_Toc146823486"/>
      <w:r w:rsidRPr="00B4708D">
        <w:rPr>
          <w:rFonts w:ascii="Aptos" w:hAnsi="Aptos" w:cs="Arial"/>
          <w:b/>
          <w:color w:val="B117B1"/>
          <w:sz w:val="24"/>
          <w:szCs w:val="24"/>
        </w:rPr>
        <w:lastRenderedPageBreak/>
        <w:t xml:space="preserve">Notes to the </w:t>
      </w:r>
      <w:r w:rsidR="004E16D6" w:rsidRPr="00B4708D">
        <w:rPr>
          <w:rFonts w:ascii="Aptos" w:hAnsi="Aptos" w:cs="Arial"/>
          <w:b/>
          <w:color w:val="B117B1"/>
          <w:sz w:val="24"/>
          <w:szCs w:val="24"/>
        </w:rPr>
        <w:t>A</w:t>
      </w:r>
      <w:r w:rsidRPr="00B4708D">
        <w:rPr>
          <w:rFonts w:ascii="Aptos" w:hAnsi="Aptos" w:cs="Arial"/>
          <w:b/>
          <w:color w:val="B117B1"/>
          <w:sz w:val="24"/>
          <w:szCs w:val="24"/>
        </w:rPr>
        <w:t>ccounts (cont.)</w:t>
      </w:r>
    </w:p>
    <w:p w14:paraId="6E2D573E" w14:textId="77777777" w:rsidR="00D625B0" w:rsidRDefault="00D625B0" w:rsidP="00D625B0"/>
    <w:p w14:paraId="67137B06" w14:textId="5A0526C5" w:rsidR="006D1D1E" w:rsidRPr="00D846D1" w:rsidRDefault="006D1D1E" w:rsidP="00D846D1">
      <w:pPr>
        <w:pStyle w:val="Heading1"/>
        <w:rPr>
          <w:rFonts w:ascii="Aptos" w:hAnsi="Aptos"/>
          <w:sz w:val="24"/>
          <w:szCs w:val="24"/>
        </w:rPr>
      </w:pPr>
      <w:bookmarkStart w:id="303" w:name="_Toc233115441"/>
      <w:r w:rsidRPr="00D846D1">
        <w:rPr>
          <w:rFonts w:ascii="Aptos" w:hAnsi="Aptos"/>
          <w:sz w:val="24"/>
          <w:szCs w:val="24"/>
        </w:rPr>
        <w:t xml:space="preserve">Note </w:t>
      </w:r>
      <w:r w:rsidR="00FC3F04" w:rsidRPr="00D846D1">
        <w:rPr>
          <w:rFonts w:ascii="Aptos" w:hAnsi="Aptos"/>
          <w:sz w:val="24"/>
          <w:szCs w:val="24"/>
        </w:rPr>
        <w:t>19</w:t>
      </w:r>
      <w:r w:rsidRPr="00D846D1">
        <w:rPr>
          <w:rFonts w:ascii="Aptos" w:hAnsi="Aptos"/>
          <w:sz w:val="24"/>
          <w:szCs w:val="24"/>
        </w:rPr>
        <w:t xml:space="preserve"> Financial Instruments</w:t>
      </w:r>
      <w:bookmarkEnd w:id="296"/>
      <w:bookmarkEnd w:id="297"/>
      <w:bookmarkEnd w:id="298"/>
      <w:bookmarkEnd w:id="299"/>
      <w:bookmarkEnd w:id="300"/>
      <w:bookmarkEnd w:id="301"/>
      <w:bookmarkEnd w:id="302"/>
      <w:bookmarkEnd w:id="303"/>
    </w:p>
    <w:p w14:paraId="71637BD4" w14:textId="77777777" w:rsidR="006D1D1E" w:rsidRPr="003A2349" w:rsidRDefault="006D1D1E" w:rsidP="00A72982">
      <w:pPr>
        <w:jc w:val="both"/>
        <w:rPr>
          <w:rFonts w:ascii="Aptos" w:hAnsi="Aptos" w:cs="Arial"/>
          <w:sz w:val="24"/>
          <w:szCs w:val="24"/>
        </w:rPr>
      </w:pPr>
    </w:p>
    <w:p w14:paraId="10926E60" w14:textId="77777777" w:rsidR="006D1D1E" w:rsidRPr="003A2349" w:rsidRDefault="008D024D" w:rsidP="00A72982">
      <w:pPr>
        <w:jc w:val="both"/>
        <w:rPr>
          <w:rFonts w:ascii="Aptos" w:hAnsi="Aptos" w:cs="Arial"/>
          <w:b/>
          <w:bCs/>
          <w:szCs w:val="18"/>
        </w:rPr>
      </w:pPr>
      <w:r w:rsidRPr="003A2349">
        <w:rPr>
          <w:rFonts w:ascii="Aptos" w:hAnsi="Aptos" w:cs="Arial"/>
          <w:b/>
          <w:bCs/>
          <w:szCs w:val="18"/>
        </w:rPr>
        <w:t>Financial Instruments – Classifications</w:t>
      </w:r>
    </w:p>
    <w:p w14:paraId="5CA1242D" w14:textId="77777777" w:rsidR="008D024D" w:rsidRPr="003A2349" w:rsidRDefault="008D024D" w:rsidP="00A72982">
      <w:pPr>
        <w:jc w:val="both"/>
        <w:rPr>
          <w:rFonts w:ascii="Aptos" w:hAnsi="Aptos" w:cs="Arial"/>
          <w:bCs/>
          <w:szCs w:val="18"/>
        </w:rPr>
      </w:pPr>
      <w:r w:rsidRPr="003A2349">
        <w:rPr>
          <w:rFonts w:ascii="Aptos" w:hAnsi="Aptos" w:cs="Arial"/>
          <w:bCs/>
          <w:szCs w:val="18"/>
        </w:rPr>
        <w:t>A financial instrument is a contract that gives rise to a financial asset of one entity and a financial liability or equity instrument of another. Non-exchange transactions, such as those relating to taxes and government grants, do not give rise to financial instruments.</w:t>
      </w:r>
    </w:p>
    <w:p w14:paraId="2CF5C13E" w14:textId="77777777" w:rsidR="008D024D" w:rsidRPr="003A2349" w:rsidRDefault="008D024D" w:rsidP="00A72982">
      <w:pPr>
        <w:jc w:val="both"/>
        <w:rPr>
          <w:rFonts w:ascii="Aptos" w:hAnsi="Aptos" w:cs="Arial"/>
          <w:bCs/>
          <w:szCs w:val="18"/>
        </w:rPr>
      </w:pPr>
    </w:p>
    <w:p w14:paraId="6B033AC4" w14:textId="77777777" w:rsidR="008D024D" w:rsidRPr="003A2349" w:rsidRDefault="008D024D" w:rsidP="00A72982">
      <w:pPr>
        <w:jc w:val="both"/>
        <w:rPr>
          <w:rFonts w:ascii="Aptos" w:hAnsi="Aptos" w:cs="Arial"/>
          <w:b/>
          <w:bCs/>
          <w:szCs w:val="18"/>
        </w:rPr>
      </w:pPr>
      <w:r w:rsidRPr="003A2349">
        <w:rPr>
          <w:rFonts w:ascii="Aptos" w:hAnsi="Aptos" w:cs="Arial"/>
          <w:b/>
          <w:bCs/>
          <w:szCs w:val="18"/>
        </w:rPr>
        <w:t>Financial Liabilities</w:t>
      </w:r>
    </w:p>
    <w:p w14:paraId="75F269D6" w14:textId="695E3AD6" w:rsidR="008D024D" w:rsidRPr="003A2349" w:rsidRDefault="008D024D" w:rsidP="00A72982">
      <w:pPr>
        <w:jc w:val="both"/>
        <w:rPr>
          <w:rFonts w:ascii="Aptos" w:hAnsi="Aptos" w:cs="Arial"/>
          <w:bCs/>
          <w:szCs w:val="18"/>
        </w:rPr>
      </w:pPr>
      <w:r w:rsidRPr="003A2349">
        <w:rPr>
          <w:rFonts w:ascii="Aptos" w:hAnsi="Aptos" w:cs="Arial"/>
          <w:bCs/>
          <w:szCs w:val="18"/>
        </w:rPr>
        <w:t xml:space="preserve">A financial liability is an obligation to transfer economic benefits controlled by the </w:t>
      </w:r>
      <w:r w:rsidR="0020170B" w:rsidRPr="003A2349">
        <w:rPr>
          <w:rFonts w:ascii="Aptos" w:hAnsi="Aptos" w:cs="Arial"/>
          <w:bCs/>
          <w:szCs w:val="18"/>
        </w:rPr>
        <w:t>Council</w:t>
      </w:r>
      <w:r w:rsidRPr="003A2349">
        <w:rPr>
          <w:rFonts w:ascii="Aptos" w:hAnsi="Aptos" w:cs="Arial"/>
          <w:bCs/>
          <w:szCs w:val="18"/>
        </w:rPr>
        <w:t xml:space="preserve"> and can be represented by a contractual obligation to deliver cash or financial assets or an obligation to exchange financial assets and liabilities with another entity that is potentially unfavourable to the </w:t>
      </w:r>
      <w:r w:rsidR="0020170B" w:rsidRPr="003A2349">
        <w:rPr>
          <w:rFonts w:ascii="Aptos" w:hAnsi="Aptos" w:cs="Arial"/>
          <w:bCs/>
          <w:szCs w:val="18"/>
        </w:rPr>
        <w:t>Council</w:t>
      </w:r>
      <w:r w:rsidRPr="003A2349">
        <w:rPr>
          <w:rFonts w:ascii="Aptos" w:hAnsi="Aptos" w:cs="Arial"/>
          <w:bCs/>
          <w:szCs w:val="18"/>
        </w:rPr>
        <w:t>.</w:t>
      </w:r>
    </w:p>
    <w:p w14:paraId="6FD321AA" w14:textId="77777777" w:rsidR="008D024D" w:rsidRPr="003A2349" w:rsidRDefault="008D024D" w:rsidP="00A72982">
      <w:pPr>
        <w:jc w:val="both"/>
        <w:rPr>
          <w:rFonts w:ascii="Aptos" w:hAnsi="Aptos" w:cs="Arial"/>
          <w:bCs/>
          <w:szCs w:val="18"/>
        </w:rPr>
      </w:pPr>
    </w:p>
    <w:p w14:paraId="11BF5864" w14:textId="77777777" w:rsidR="008D024D" w:rsidRPr="003A2349" w:rsidRDefault="008D024D" w:rsidP="00A72982">
      <w:pPr>
        <w:jc w:val="both"/>
        <w:rPr>
          <w:rFonts w:ascii="Aptos" w:hAnsi="Aptos" w:cs="Arial"/>
          <w:bCs/>
          <w:szCs w:val="18"/>
        </w:rPr>
      </w:pPr>
      <w:r w:rsidRPr="003A2349">
        <w:rPr>
          <w:rFonts w:ascii="Aptos" w:hAnsi="Aptos" w:cs="Arial"/>
          <w:bCs/>
          <w:szCs w:val="18"/>
        </w:rPr>
        <w:t>The financial liabilities held during the year are measured at amortised cost and comprised:</w:t>
      </w:r>
    </w:p>
    <w:p w14:paraId="74AEC1E0" w14:textId="519C06F6" w:rsidR="008D024D" w:rsidRPr="003A2349" w:rsidRDefault="008D024D" w:rsidP="00826455">
      <w:pPr>
        <w:numPr>
          <w:ilvl w:val="0"/>
          <w:numId w:val="14"/>
        </w:numPr>
        <w:jc w:val="both"/>
        <w:rPr>
          <w:rFonts w:ascii="Aptos" w:hAnsi="Aptos" w:cs="Arial"/>
          <w:bCs/>
          <w:szCs w:val="18"/>
        </w:rPr>
      </w:pPr>
      <w:r w:rsidRPr="003A2349">
        <w:rPr>
          <w:rFonts w:ascii="Aptos" w:hAnsi="Aptos" w:cs="Arial"/>
          <w:bCs/>
          <w:szCs w:val="18"/>
        </w:rPr>
        <w:t>Long term loans from the Public Works Loan Board (PWLB) and commercial lenders</w:t>
      </w:r>
      <w:r w:rsidR="00465BB5" w:rsidRPr="003A2349">
        <w:rPr>
          <w:rFonts w:ascii="Aptos" w:hAnsi="Aptos" w:cs="Arial"/>
          <w:bCs/>
          <w:szCs w:val="18"/>
        </w:rPr>
        <w:t>;</w:t>
      </w:r>
    </w:p>
    <w:p w14:paraId="6F50AE80" w14:textId="6120E695" w:rsidR="008D024D" w:rsidRPr="003A2349" w:rsidRDefault="008D024D" w:rsidP="00826455">
      <w:pPr>
        <w:numPr>
          <w:ilvl w:val="0"/>
          <w:numId w:val="14"/>
        </w:numPr>
        <w:jc w:val="both"/>
        <w:rPr>
          <w:rFonts w:ascii="Aptos" w:hAnsi="Aptos" w:cs="Arial"/>
          <w:bCs/>
          <w:szCs w:val="18"/>
        </w:rPr>
      </w:pPr>
      <w:r w:rsidRPr="003A2349">
        <w:rPr>
          <w:rFonts w:ascii="Aptos" w:hAnsi="Aptos" w:cs="Arial"/>
          <w:bCs/>
          <w:szCs w:val="18"/>
        </w:rPr>
        <w:t>Short term loans from other local authorities</w:t>
      </w:r>
      <w:r w:rsidR="00465BB5" w:rsidRPr="003A2349">
        <w:rPr>
          <w:rFonts w:ascii="Aptos" w:hAnsi="Aptos" w:cs="Arial"/>
          <w:bCs/>
          <w:szCs w:val="18"/>
        </w:rPr>
        <w:t>;</w:t>
      </w:r>
    </w:p>
    <w:p w14:paraId="054355B8" w14:textId="7FBA40D3" w:rsidR="008D024D" w:rsidRPr="003A2349" w:rsidRDefault="008D024D" w:rsidP="00826455">
      <w:pPr>
        <w:numPr>
          <w:ilvl w:val="0"/>
          <w:numId w:val="14"/>
        </w:numPr>
        <w:jc w:val="both"/>
        <w:rPr>
          <w:rFonts w:ascii="Aptos" w:hAnsi="Aptos" w:cs="Arial"/>
          <w:bCs/>
          <w:szCs w:val="18"/>
        </w:rPr>
      </w:pPr>
      <w:r w:rsidRPr="003A2349">
        <w:rPr>
          <w:rFonts w:ascii="Aptos" w:hAnsi="Aptos" w:cs="Arial"/>
          <w:bCs/>
          <w:szCs w:val="18"/>
        </w:rPr>
        <w:t xml:space="preserve">Lease payables detailed in </w:t>
      </w:r>
      <w:r w:rsidR="00F33686" w:rsidRPr="003A2349">
        <w:rPr>
          <w:rFonts w:ascii="Aptos" w:hAnsi="Aptos" w:cs="Arial"/>
          <w:bCs/>
          <w:szCs w:val="18"/>
        </w:rPr>
        <w:t xml:space="preserve">note </w:t>
      </w:r>
      <w:r w:rsidR="00A0397F" w:rsidRPr="003A2349">
        <w:rPr>
          <w:rFonts w:ascii="Aptos" w:hAnsi="Aptos" w:cs="Arial"/>
          <w:bCs/>
          <w:szCs w:val="18"/>
        </w:rPr>
        <w:t>40</w:t>
      </w:r>
      <w:r w:rsidR="00465BB5" w:rsidRPr="003A2349">
        <w:rPr>
          <w:rFonts w:ascii="Aptos" w:hAnsi="Aptos" w:cs="Arial"/>
          <w:bCs/>
          <w:szCs w:val="18"/>
        </w:rPr>
        <w:t>;</w:t>
      </w:r>
    </w:p>
    <w:p w14:paraId="033C3902" w14:textId="2405ACB9" w:rsidR="008D024D" w:rsidRPr="003A2349" w:rsidRDefault="008D024D" w:rsidP="00826455">
      <w:pPr>
        <w:pStyle w:val="ListParagraph"/>
        <w:numPr>
          <w:ilvl w:val="0"/>
          <w:numId w:val="14"/>
        </w:numPr>
        <w:jc w:val="both"/>
        <w:rPr>
          <w:rFonts w:ascii="Aptos" w:hAnsi="Aptos" w:cs="Arial"/>
          <w:bCs/>
          <w:szCs w:val="18"/>
        </w:rPr>
      </w:pPr>
      <w:r w:rsidRPr="003A2349">
        <w:rPr>
          <w:rFonts w:ascii="Aptos" w:hAnsi="Aptos" w:cs="Arial"/>
          <w:bCs/>
          <w:szCs w:val="18"/>
        </w:rPr>
        <w:t>P</w:t>
      </w:r>
      <w:r w:rsidR="00783917" w:rsidRPr="003A2349">
        <w:rPr>
          <w:rFonts w:ascii="Aptos" w:hAnsi="Aptos" w:cs="Arial"/>
          <w:bCs/>
          <w:szCs w:val="18"/>
        </w:rPr>
        <w:t>ublic Private Partnership</w:t>
      </w:r>
      <w:r w:rsidRPr="003A2349">
        <w:rPr>
          <w:rFonts w:ascii="Aptos" w:hAnsi="Aptos" w:cs="Arial"/>
          <w:bCs/>
          <w:szCs w:val="18"/>
        </w:rPr>
        <w:t xml:space="preserve"> contracts detailed in </w:t>
      </w:r>
      <w:r w:rsidR="007C5325" w:rsidRPr="003A2349">
        <w:rPr>
          <w:rFonts w:ascii="Aptos" w:hAnsi="Aptos" w:cs="Arial"/>
          <w:bCs/>
          <w:szCs w:val="18"/>
        </w:rPr>
        <w:t xml:space="preserve">note </w:t>
      </w:r>
      <w:r w:rsidR="00B87E36" w:rsidRPr="003A2349">
        <w:rPr>
          <w:rFonts w:ascii="Aptos" w:hAnsi="Aptos" w:cs="Arial"/>
          <w:bCs/>
          <w:szCs w:val="18"/>
        </w:rPr>
        <w:t>4</w:t>
      </w:r>
      <w:r w:rsidR="00A0397F" w:rsidRPr="003A2349">
        <w:rPr>
          <w:rFonts w:ascii="Aptos" w:hAnsi="Aptos" w:cs="Arial"/>
          <w:bCs/>
          <w:szCs w:val="18"/>
        </w:rPr>
        <w:t>1</w:t>
      </w:r>
      <w:r w:rsidR="00465BB5" w:rsidRPr="003A2349">
        <w:rPr>
          <w:rFonts w:ascii="Aptos" w:hAnsi="Aptos" w:cs="Arial"/>
          <w:bCs/>
          <w:szCs w:val="18"/>
        </w:rPr>
        <w:t>;</w:t>
      </w:r>
    </w:p>
    <w:p w14:paraId="3863A7F1" w14:textId="6AED2635" w:rsidR="008D024D" w:rsidRPr="003A2349" w:rsidRDefault="008D024D" w:rsidP="00826455">
      <w:pPr>
        <w:numPr>
          <w:ilvl w:val="0"/>
          <w:numId w:val="14"/>
        </w:numPr>
        <w:jc w:val="both"/>
        <w:rPr>
          <w:rFonts w:ascii="Aptos" w:hAnsi="Aptos" w:cs="Arial"/>
          <w:bCs/>
          <w:szCs w:val="18"/>
        </w:rPr>
      </w:pPr>
      <w:r w:rsidRPr="003A2349">
        <w:rPr>
          <w:rFonts w:ascii="Aptos" w:hAnsi="Aptos" w:cs="Arial"/>
          <w:bCs/>
          <w:szCs w:val="18"/>
        </w:rPr>
        <w:t>Trade payables for goods and services received</w:t>
      </w:r>
      <w:r w:rsidR="008156E7" w:rsidRPr="003A2349">
        <w:rPr>
          <w:rFonts w:ascii="Aptos" w:hAnsi="Aptos" w:cs="Arial"/>
          <w:bCs/>
          <w:szCs w:val="18"/>
        </w:rPr>
        <w:t>.</w:t>
      </w:r>
    </w:p>
    <w:p w14:paraId="622E9474" w14:textId="77777777" w:rsidR="008D024D" w:rsidRPr="003A2349" w:rsidRDefault="008D024D" w:rsidP="00A72982">
      <w:pPr>
        <w:jc w:val="both"/>
        <w:rPr>
          <w:rFonts w:ascii="Aptos" w:hAnsi="Aptos" w:cs="Arial"/>
          <w:bCs/>
          <w:szCs w:val="18"/>
        </w:rPr>
      </w:pPr>
    </w:p>
    <w:p w14:paraId="3002170F" w14:textId="77777777" w:rsidR="008D024D" w:rsidRPr="003A2349" w:rsidRDefault="008D024D" w:rsidP="00A72982">
      <w:pPr>
        <w:jc w:val="both"/>
        <w:rPr>
          <w:rFonts w:ascii="Aptos" w:hAnsi="Aptos" w:cs="Arial"/>
          <w:b/>
          <w:bCs/>
          <w:szCs w:val="18"/>
        </w:rPr>
      </w:pPr>
      <w:r w:rsidRPr="003A2349">
        <w:rPr>
          <w:rFonts w:ascii="Aptos" w:hAnsi="Aptos" w:cs="Arial"/>
          <w:b/>
          <w:bCs/>
          <w:szCs w:val="18"/>
        </w:rPr>
        <w:t>Financial Assets</w:t>
      </w:r>
    </w:p>
    <w:p w14:paraId="5B3B6A06" w14:textId="2F27545C" w:rsidR="008D024D" w:rsidRPr="003A2349" w:rsidRDefault="008D024D" w:rsidP="00A72982">
      <w:pPr>
        <w:jc w:val="both"/>
        <w:rPr>
          <w:rFonts w:ascii="Aptos" w:hAnsi="Aptos" w:cs="Arial"/>
          <w:bCs/>
          <w:szCs w:val="18"/>
        </w:rPr>
      </w:pPr>
      <w:r w:rsidRPr="003A2349">
        <w:rPr>
          <w:rFonts w:ascii="Aptos" w:hAnsi="Aptos" w:cs="Arial"/>
          <w:bCs/>
          <w:szCs w:val="18"/>
        </w:rPr>
        <w:t xml:space="preserve">A financial asset is a right to future economic benefits controlled by the </w:t>
      </w:r>
      <w:r w:rsidR="0020170B" w:rsidRPr="003A2349">
        <w:rPr>
          <w:rFonts w:ascii="Aptos" w:hAnsi="Aptos" w:cs="Arial"/>
          <w:bCs/>
          <w:szCs w:val="18"/>
        </w:rPr>
        <w:t>Council</w:t>
      </w:r>
      <w:r w:rsidRPr="003A2349">
        <w:rPr>
          <w:rFonts w:ascii="Aptos" w:hAnsi="Aptos" w:cs="Arial"/>
          <w:bCs/>
          <w:szCs w:val="18"/>
        </w:rPr>
        <w:t xml:space="preserve"> that is represented by cash, equity instruments or a contractual right to receive cash or other financial assets or a right to exchange financial assets and liabilities with another entity that is potentially favourable to the </w:t>
      </w:r>
      <w:r w:rsidR="0020170B" w:rsidRPr="003A2349">
        <w:rPr>
          <w:rFonts w:ascii="Aptos" w:hAnsi="Aptos" w:cs="Arial"/>
          <w:bCs/>
          <w:szCs w:val="18"/>
        </w:rPr>
        <w:t>Council</w:t>
      </w:r>
      <w:r w:rsidRPr="003A2349">
        <w:rPr>
          <w:rFonts w:ascii="Aptos" w:hAnsi="Aptos" w:cs="Arial"/>
          <w:bCs/>
          <w:szCs w:val="18"/>
        </w:rPr>
        <w:t>.</w:t>
      </w:r>
    </w:p>
    <w:p w14:paraId="115F3E47" w14:textId="77777777" w:rsidR="008D024D" w:rsidRPr="003A2349" w:rsidRDefault="008D024D" w:rsidP="00A72982">
      <w:pPr>
        <w:jc w:val="both"/>
        <w:rPr>
          <w:rFonts w:ascii="Aptos" w:hAnsi="Aptos" w:cs="Arial"/>
          <w:bCs/>
          <w:szCs w:val="18"/>
        </w:rPr>
      </w:pPr>
    </w:p>
    <w:p w14:paraId="0DE4D1F5" w14:textId="77777777" w:rsidR="008D024D" w:rsidRPr="003A2349" w:rsidRDefault="008D024D" w:rsidP="00A72982">
      <w:pPr>
        <w:jc w:val="both"/>
        <w:rPr>
          <w:rFonts w:ascii="Aptos" w:hAnsi="Aptos" w:cs="Arial"/>
          <w:bCs/>
          <w:szCs w:val="18"/>
        </w:rPr>
      </w:pPr>
      <w:r w:rsidRPr="003A2349">
        <w:rPr>
          <w:rFonts w:ascii="Aptos" w:hAnsi="Aptos" w:cs="Arial"/>
          <w:bCs/>
          <w:szCs w:val="18"/>
        </w:rPr>
        <w:t>The financial assets held during the year are accounted for under the following classification:</w:t>
      </w:r>
    </w:p>
    <w:p w14:paraId="1E576545" w14:textId="21F2317D" w:rsidR="008D024D" w:rsidRPr="003A2349" w:rsidRDefault="008D024D" w:rsidP="00826455">
      <w:pPr>
        <w:numPr>
          <w:ilvl w:val="0"/>
          <w:numId w:val="15"/>
        </w:numPr>
        <w:jc w:val="both"/>
        <w:rPr>
          <w:rFonts w:ascii="Aptos" w:hAnsi="Aptos" w:cs="Arial"/>
          <w:bCs/>
          <w:szCs w:val="18"/>
        </w:rPr>
      </w:pPr>
      <w:r w:rsidRPr="003A2349">
        <w:rPr>
          <w:rFonts w:ascii="Aptos" w:hAnsi="Aptos" w:cs="Arial"/>
          <w:bCs/>
          <w:szCs w:val="18"/>
        </w:rPr>
        <w:t xml:space="preserve">Amortised cost (where cash flows are solely payments of principal and interest and the </w:t>
      </w:r>
      <w:r w:rsidR="0020170B" w:rsidRPr="003A2349">
        <w:rPr>
          <w:rFonts w:ascii="Aptos" w:hAnsi="Aptos" w:cs="Arial"/>
          <w:bCs/>
          <w:szCs w:val="18"/>
        </w:rPr>
        <w:t>Council</w:t>
      </w:r>
      <w:r w:rsidRPr="003A2349">
        <w:rPr>
          <w:rFonts w:ascii="Aptos" w:hAnsi="Aptos" w:cs="Arial"/>
          <w:bCs/>
          <w:szCs w:val="18"/>
        </w:rPr>
        <w:t>’s business model is to collect those cash flows) comprising:</w:t>
      </w:r>
    </w:p>
    <w:p w14:paraId="19D4C390" w14:textId="3D5F9682" w:rsidR="008D024D" w:rsidRPr="003A2349" w:rsidRDefault="008D024D" w:rsidP="00576584">
      <w:pPr>
        <w:numPr>
          <w:ilvl w:val="1"/>
          <w:numId w:val="15"/>
        </w:numPr>
        <w:ind w:left="1134" w:hanging="425"/>
        <w:jc w:val="both"/>
        <w:rPr>
          <w:rFonts w:ascii="Aptos" w:hAnsi="Aptos" w:cs="Arial"/>
          <w:bCs/>
          <w:szCs w:val="18"/>
        </w:rPr>
      </w:pPr>
      <w:r w:rsidRPr="003A2349">
        <w:rPr>
          <w:rFonts w:ascii="Aptos" w:hAnsi="Aptos" w:cs="Arial"/>
          <w:bCs/>
          <w:szCs w:val="18"/>
        </w:rPr>
        <w:t>Cash in hand</w:t>
      </w:r>
      <w:r w:rsidR="00465BB5" w:rsidRPr="003A2349">
        <w:rPr>
          <w:rFonts w:ascii="Aptos" w:hAnsi="Aptos" w:cs="Arial"/>
          <w:bCs/>
          <w:szCs w:val="18"/>
        </w:rPr>
        <w:t>;</w:t>
      </w:r>
    </w:p>
    <w:p w14:paraId="125F2755" w14:textId="2527225B" w:rsidR="008D024D" w:rsidRPr="003A2349" w:rsidRDefault="008D024D" w:rsidP="00576584">
      <w:pPr>
        <w:numPr>
          <w:ilvl w:val="1"/>
          <w:numId w:val="15"/>
        </w:numPr>
        <w:ind w:left="1134" w:hanging="425"/>
        <w:jc w:val="both"/>
        <w:rPr>
          <w:rFonts w:ascii="Aptos" w:hAnsi="Aptos" w:cs="Arial"/>
          <w:bCs/>
          <w:szCs w:val="18"/>
        </w:rPr>
      </w:pPr>
      <w:r w:rsidRPr="003A2349">
        <w:rPr>
          <w:rFonts w:ascii="Aptos" w:hAnsi="Aptos" w:cs="Arial"/>
          <w:bCs/>
          <w:szCs w:val="18"/>
        </w:rPr>
        <w:t>Bank current and deposit accounts</w:t>
      </w:r>
      <w:r w:rsidR="003E21A4" w:rsidRPr="003A2349">
        <w:rPr>
          <w:rFonts w:ascii="Aptos" w:hAnsi="Aptos" w:cs="Arial"/>
          <w:bCs/>
          <w:szCs w:val="18"/>
        </w:rPr>
        <w:t xml:space="preserve"> with Bank of Scotland, Standard Life Liquidity Fund, Federated Short Term Sterling Liquidity Fun</w:t>
      </w:r>
      <w:r w:rsidR="008179F4" w:rsidRPr="003A2349">
        <w:rPr>
          <w:rFonts w:ascii="Aptos" w:hAnsi="Aptos" w:cs="Arial"/>
          <w:bCs/>
          <w:szCs w:val="18"/>
        </w:rPr>
        <w:t xml:space="preserve">d, Blackrock Liquidity Fund, </w:t>
      </w:r>
      <w:r w:rsidR="003E21A4" w:rsidRPr="003A2349">
        <w:rPr>
          <w:rFonts w:ascii="Aptos" w:hAnsi="Aptos" w:cs="Arial"/>
          <w:bCs/>
          <w:szCs w:val="18"/>
        </w:rPr>
        <w:t>Insight Liquidity Fund</w:t>
      </w:r>
      <w:r w:rsidR="008179F4" w:rsidRPr="003A2349">
        <w:rPr>
          <w:rFonts w:ascii="Aptos" w:hAnsi="Aptos" w:cs="Arial"/>
          <w:bCs/>
          <w:szCs w:val="18"/>
        </w:rPr>
        <w:t xml:space="preserve"> and CCLA Public Sector Fund</w:t>
      </w:r>
      <w:r w:rsidR="00465BB5" w:rsidRPr="003A2349">
        <w:rPr>
          <w:rFonts w:ascii="Aptos" w:hAnsi="Aptos" w:cs="Arial"/>
          <w:bCs/>
          <w:szCs w:val="18"/>
        </w:rPr>
        <w:t>;</w:t>
      </w:r>
    </w:p>
    <w:p w14:paraId="6774AE4F" w14:textId="4F07ED64" w:rsidR="003E21A4" w:rsidRPr="003A2349" w:rsidRDefault="003E21A4" w:rsidP="00576584">
      <w:pPr>
        <w:numPr>
          <w:ilvl w:val="1"/>
          <w:numId w:val="15"/>
        </w:numPr>
        <w:ind w:left="1134" w:hanging="425"/>
        <w:jc w:val="both"/>
        <w:rPr>
          <w:rFonts w:ascii="Aptos" w:hAnsi="Aptos" w:cs="Arial"/>
          <w:bCs/>
          <w:szCs w:val="18"/>
        </w:rPr>
      </w:pPr>
      <w:r w:rsidRPr="003A2349">
        <w:rPr>
          <w:rFonts w:ascii="Aptos" w:hAnsi="Aptos" w:cs="Arial"/>
          <w:bCs/>
          <w:szCs w:val="18"/>
        </w:rPr>
        <w:t>Trade receivables for goods and services provided</w:t>
      </w:r>
      <w:r w:rsidR="008156E7" w:rsidRPr="003A2349">
        <w:rPr>
          <w:rFonts w:ascii="Aptos" w:hAnsi="Aptos" w:cs="Arial"/>
          <w:bCs/>
          <w:szCs w:val="18"/>
        </w:rPr>
        <w:t>.</w:t>
      </w:r>
    </w:p>
    <w:p w14:paraId="02500304" w14:textId="77777777" w:rsidR="003E21A4" w:rsidRPr="003A2349" w:rsidRDefault="003E21A4" w:rsidP="00A72982">
      <w:pPr>
        <w:jc w:val="both"/>
        <w:rPr>
          <w:rFonts w:ascii="Aptos" w:hAnsi="Aptos" w:cs="Arial"/>
          <w:bCs/>
          <w:szCs w:val="18"/>
        </w:rPr>
      </w:pPr>
    </w:p>
    <w:p w14:paraId="52905CA9" w14:textId="2839F77D" w:rsidR="003E21A4" w:rsidRPr="003A2349" w:rsidRDefault="003E21A4" w:rsidP="00A72982">
      <w:pPr>
        <w:jc w:val="both"/>
        <w:rPr>
          <w:rFonts w:ascii="Aptos" w:hAnsi="Aptos" w:cs="Arial"/>
          <w:bCs/>
          <w:szCs w:val="18"/>
        </w:rPr>
      </w:pPr>
      <w:r w:rsidRPr="003A2349">
        <w:rPr>
          <w:rFonts w:ascii="Aptos" w:hAnsi="Aptos" w:cs="Arial"/>
          <w:bCs/>
          <w:szCs w:val="18"/>
        </w:rPr>
        <w:t xml:space="preserve">Financial assets held at amortised cost are shown net of a loss allowance reflecting the statistical likelihood that the borrower or debtor will be unable to meet their contractual commitments to the </w:t>
      </w:r>
      <w:r w:rsidR="0020170B" w:rsidRPr="003A2349">
        <w:rPr>
          <w:rFonts w:ascii="Aptos" w:hAnsi="Aptos" w:cs="Arial"/>
          <w:bCs/>
          <w:szCs w:val="18"/>
        </w:rPr>
        <w:t>Council</w:t>
      </w:r>
      <w:r w:rsidRPr="003A2349">
        <w:rPr>
          <w:rFonts w:ascii="Aptos" w:hAnsi="Aptos" w:cs="Arial"/>
          <w:bCs/>
          <w:szCs w:val="18"/>
        </w:rPr>
        <w:t>.</w:t>
      </w:r>
    </w:p>
    <w:p w14:paraId="073F9FAF" w14:textId="77777777" w:rsidR="006D1D1E" w:rsidRPr="003A2349" w:rsidRDefault="006D1D1E" w:rsidP="00A72982">
      <w:pPr>
        <w:jc w:val="both"/>
        <w:rPr>
          <w:rFonts w:ascii="Aptos" w:hAnsi="Aptos" w:cs="Arial"/>
          <w:szCs w:val="18"/>
        </w:rPr>
      </w:pPr>
    </w:p>
    <w:p w14:paraId="25F01F36" w14:textId="77777777" w:rsidR="00376757" w:rsidRPr="003A2349" w:rsidRDefault="00376757" w:rsidP="00376757">
      <w:pPr>
        <w:jc w:val="both"/>
        <w:rPr>
          <w:rFonts w:ascii="Aptos" w:hAnsi="Aptos" w:cs="Arial"/>
          <w:b/>
          <w:szCs w:val="18"/>
        </w:rPr>
      </w:pPr>
      <w:r w:rsidRPr="003A2349">
        <w:rPr>
          <w:rFonts w:ascii="Aptos" w:hAnsi="Aptos" w:cs="Arial"/>
          <w:b/>
          <w:szCs w:val="18"/>
        </w:rPr>
        <w:t>Financial Instruments – Balances</w:t>
      </w:r>
    </w:p>
    <w:p w14:paraId="2EDDB05A" w14:textId="5D795CE9" w:rsidR="007C5325" w:rsidRPr="003A2349" w:rsidRDefault="00376757" w:rsidP="00376757">
      <w:pPr>
        <w:jc w:val="both"/>
        <w:rPr>
          <w:rFonts w:ascii="Aptos" w:hAnsi="Aptos" w:cs="Arial"/>
          <w:szCs w:val="18"/>
        </w:rPr>
      </w:pPr>
      <w:r w:rsidRPr="003A2349">
        <w:rPr>
          <w:rFonts w:ascii="Aptos" w:hAnsi="Aptos" w:cs="Arial"/>
          <w:szCs w:val="18"/>
        </w:rPr>
        <w:t>The financial liabilities disclosed in the Balance Sheet are analysed across the following categories</w:t>
      </w:r>
      <w:r w:rsidR="00D05675" w:rsidRPr="003A2349">
        <w:rPr>
          <w:rFonts w:ascii="Aptos" w:hAnsi="Aptos" w:cs="Arial"/>
          <w:szCs w:val="18"/>
        </w:rPr>
        <w:t>.</w:t>
      </w:r>
    </w:p>
    <w:p w14:paraId="36A0F5DF" w14:textId="77777777" w:rsidR="00D05675" w:rsidRPr="003A2349" w:rsidRDefault="00D05675" w:rsidP="00376757">
      <w:pPr>
        <w:jc w:val="both"/>
        <w:rPr>
          <w:rFonts w:ascii="Aptos" w:hAnsi="Aptos" w:cs="Arial"/>
          <w:b/>
          <w:szCs w:val="18"/>
        </w:rPr>
      </w:pPr>
    </w:p>
    <w:p w14:paraId="09C333E1" w14:textId="77777777" w:rsidR="007C5325" w:rsidRPr="003A2349" w:rsidRDefault="007C5325" w:rsidP="00A72982">
      <w:pPr>
        <w:jc w:val="both"/>
        <w:rPr>
          <w:rFonts w:ascii="Aptos" w:hAnsi="Aptos" w:cs="Arial"/>
          <w:b/>
          <w:szCs w:val="18"/>
        </w:rPr>
      </w:pPr>
    </w:p>
    <w:bookmarkStart w:id="304" w:name="_MON_1780042257"/>
    <w:bookmarkEnd w:id="304"/>
    <w:p w14:paraId="20AA07A5" w14:textId="11014A3E" w:rsidR="007C5325" w:rsidRPr="003A2349" w:rsidRDefault="00C125E4" w:rsidP="00A72982">
      <w:pPr>
        <w:jc w:val="both"/>
        <w:rPr>
          <w:rFonts w:ascii="Aptos" w:hAnsi="Aptos" w:cs="Arial"/>
          <w:b/>
          <w:szCs w:val="18"/>
        </w:rPr>
      </w:pPr>
      <w:r w:rsidRPr="003A2349">
        <w:rPr>
          <w:rFonts w:ascii="Aptos" w:hAnsi="Aptos" w:cs="Arial"/>
          <w:b/>
          <w:szCs w:val="18"/>
        </w:rPr>
        <w:object w:dxaOrig="9897" w:dyaOrig="2201" w14:anchorId="6C2D5641">
          <v:shape id="_x0000_i1072" type="#_x0000_t75" style="width:498pt;height:114pt" o:ole="">
            <v:imagedata r:id="rId180" o:title=""/>
          </v:shape>
          <o:OLEObject Type="Embed" ProgID="Excel.Sheet.12" ShapeID="_x0000_i1072" DrawAspect="Content" ObjectID="_1843896837" r:id="rId181"/>
        </w:object>
      </w:r>
    </w:p>
    <w:p w14:paraId="430A2AB7" w14:textId="0831E700" w:rsidR="00AD2667" w:rsidRPr="003A2349" w:rsidRDefault="00AD2667">
      <w:pPr>
        <w:rPr>
          <w:rFonts w:ascii="Aptos" w:hAnsi="Aptos"/>
          <w:b/>
          <w:sz w:val="22"/>
        </w:rPr>
      </w:pPr>
      <w:r w:rsidRPr="003A2349">
        <w:rPr>
          <w:rFonts w:ascii="Aptos" w:hAnsi="Aptos"/>
          <w:b/>
          <w:sz w:val="22"/>
        </w:rPr>
        <w:br w:type="page"/>
      </w:r>
    </w:p>
    <w:p w14:paraId="08E31103" w14:textId="5C9F32F0" w:rsidR="00D625B0" w:rsidRPr="00B4708D" w:rsidRDefault="00D625B0" w:rsidP="00D625B0">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D23836" w:rsidRPr="00B4708D">
        <w:rPr>
          <w:rFonts w:ascii="Aptos" w:hAnsi="Aptos" w:cs="Arial"/>
          <w:b/>
          <w:color w:val="B117B1"/>
          <w:sz w:val="24"/>
          <w:szCs w:val="24"/>
        </w:rPr>
        <w:t>A</w:t>
      </w:r>
      <w:r w:rsidRPr="00B4708D">
        <w:rPr>
          <w:rFonts w:ascii="Aptos" w:hAnsi="Aptos" w:cs="Arial"/>
          <w:b/>
          <w:color w:val="B117B1"/>
          <w:sz w:val="24"/>
          <w:szCs w:val="24"/>
        </w:rPr>
        <w:t>ccounts (cont.)</w:t>
      </w:r>
    </w:p>
    <w:p w14:paraId="64180775" w14:textId="77777777" w:rsidR="00D625B0" w:rsidRDefault="00D625B0" w:rsidP="00D625B0">
      <w:pPr>
        <w:rPr>
          <w:rFonts w:ascii="Aptos" w:hAnsi="Aptos"/>
          <w:b/>
          <w:sz w:val="24"/>
          <w:szCs w:val="24"/>
        </w:rPr>
      </w:pPr>
    </w:p>
    <w:p w14:paraId="463BD555" w14:textId="705F8E4F" w:rsidR="002C17BA" w:rsidRPr="00D23836" w:rsidRDefault="002C17BA" w:rsidP="00D625B0">
      <w:pPr>
        <w:rPr>
          <w:rFonts w:ascii="Aptos" w:hAnsi="Aptos"/>
          <w:b/>
          <w:sz w:val="20"/>
        </w:rPr>
      </w:pPr>
      <w:r w:rsidRPr="00D23836">
        <w:rPr>
          <w:rFonts w:ascii="Aptos" w:hAnsi="Aptos"/>
          <w:b/>
          <w:sz w:val="20"/>
        </w:rPr>
        <w:t xml:space="preserve">Note </w:t>
      </w:r>
      <w:r w:rsidR="00FC3F04" w:rsidRPr="00D23836">
        <w:rPr>
          <w:rFonts w:ascii="Aptos" w:hAnsi="Aptos"/>
          <w:b/>
          <w:sz w:val="20"/>
        </w:rPr>
        <w:t>19</w:t>
      </w:r>
      <w:r w:rsidRPr="00D23836">
        <w:rPr>
          <w:rFonts w:ascii="Aptos" w:hAnsi="Aptos"/>
          <w:b/>
          <w:sz w:val="20"/>
        </w:rPr>
        <w:t xml:space="preserve"> Financial Instruments (cont</w:t>
      </w:r>
      <w:r w:rsidR="00D23836">
        <w:rPr>
          <w:rFonts w:ascii="Aptos" w:hAnsi="Aptos"/>
          <w:b/>
          <w:sz w:val="20"/>
        </w:rPr>
        <w:t>.</w:t>
      </w:r>
      <w:r w:rsidRPr="00D23836">
        <w:rPr>
          <w:rFonts w:ascii="Aptos" w:hAnsi="Aptos"/>
          <w:b/>
          <w:sz w:val="20"/>
        </w:rPr>
        <w:t>)</w:t>
      </w:r>
    </w:p>
    <w:p w14:paraId="0073E9EF" w14:textId="77777777" w:rsidR="002C17BA" w:rsidRPr="003A2349" w:rsidRDefault="002C17BA" w:rsidP="00A72982">
      <w:pPr>
        <w:jc w:val="both"/>
        <w:rPr>
          <w:rFonts w:ascii="Aptos" w:hAnsi="Aptos" w:cs="Arial"/>
          <w:b/>
          <w:sz w:val="24"/>
          <w:szCs w:val="24"/>
        </w:rPr>
      </w:pPr>
    </w:p>
    <w:p w14:paraId="58709632" w14:textId="568E45BF" w:rsidR="00AA6DC1" w:rsidRPr="003A2349" w:rsidRDefault="002F0EB2" w:rsidP="00A72982">
      <w:pPr>
        <w:jc w:val="both"/>
        <w:rPr>
          <w:rFonts w:ascii="Aptos" w:hAnsi="Aptos" w:cs="Arial"/>
          <w:szCs w:val="18"/>
        </w:rPr>
      </w:pPr>
      <w:r w:rsidRPr="003A2349">
        <w:rPr>
          <w:rFonts w:ascii="Aptos" w:hAnsi="Aptos" w:cs="Arial"/>
          <w:b/>
          <w:bCs/>
          <w:szCs w:val="18"/>
        </w:rPr>
        <w:t>I</w:t>
      </w:r>
      <w:r w:rsidR="00AA6DC1" w:rsidRPr="003A2349">
        <w:rPr>
          <w:rFonts w:ascii="Aptos" w:hAnsi="Aptos" w:cs="Arial"/>
          <w:b/>
          <w:bCs/>
          <w:szCs w:val="18"/>
        </w:rPr>
        <w:t>ncome, Expense, Gains and Losses</w:t>
      </w:r>
    </w:p>
    <w:p w14:paraId="723EDB18" w14:textId="77777777" w:rsidR="00AA6DC1" w:rsidRPr="003A2349" w:rsidRDefault="00AA6DC1" w:rsidP="00A72982">
      <w:pPr>
        <w:jc w:val="both"/>
        <w:rPr>
          <w:rFonts w:ascii="Aptos" w:hAnsi="Aptos" w:cs="Arial"/>
          <w:szCs w:val="18"/>
        </w:rPr>
      </w:pPr>
      <w:r w:rsidRPr="003A2349">
        <w:rPr>
          <w:rFonts w:ascii="Aptos" w:hAnsi="Aptos" w:cs="Arial"/>
          <w:szCs w:val="18"/>
        </w:rPr>
        <w:t>The gains and losses recognised in the Comprehensive Income and Expenditure Statement are made up as follows:</w:t>
      </w:r>
    </w:p>
    <w:p w14:paraId="234927A1" w14:textId="13621F09" w:rsidR="00D04461" w:rsidRPr="003A2349" w:rsidRDefault="00D04461" w:rsidP="00A72982">
      <w:pPr>
        <w:jc w:val="both"/>
        <w:rPr>
          <w:rFonts w:ascii="Aptos" w:hAnsi="Aptos" w:cs="Arial"/>
          <w:szCs w:val="18"/>
        </w:rPr>
      </w:pPr>
    </w:p>
    <w:bookmarkStart w:id="305" w:name="_MON_1780042314"/>
    <w:bookmarkEnd w:id="305"/>
    <w:p w14:paraId="153E557B" w14:textId="2153EE83" w:rsidR="00D04461" w:rsidRPr="003A2349" w:rsidRDefault="00C125E4" w:rsidP="00A72982">
      <w:pPr>
        <w:jc w:val="both"/>
        <w:rPr>
          <w:rFonts w:ascii="Aptos" w:hAnsi="Aptos" w:cs="Arial"/>
          <w:szCs w:val="18"/>
        </w:rPr>
      </w:pPr>
      <w:r w:rsidRPr="003A2349">
        <w:rPr>
          <w:rFonts w:ascii="Aptos" w:hAnsi="Aptos" w:cs="Arial"/>
          <w:szCs w:val="18"/>
        </w:rPr>
        <w:object w:dxaOrig="10075" w:dyaOrig="4690" w14:anchorId="0C60B2EA">
          <v:shape id="_x0000_i1073" type="#_x0000_t75" style="width:7in;height:227.25pt" o:ole="">
            <v:imagedata r:id="rId182" o:title=""/>
          </v:shape>
          <o:OLEObject Type="Embed" ProgID="Excel.Sheet.12" ShapeID="_x0000_i1073" DrawAspect="Content" ObjectID="_1843896838" r:id="rId183"/>
        </w:object>
      </w:r>
    </w:p>
    <w:p w14:paraId="025CB9A6" w14:textId="174365AB" w:rsidR="00FF3472" w:rsidRPr="003A2349" w:rsidRDefault="00FF3472" w:rsidP="00A72982">
      <w:pPr>
        <w:jc w:val="both"/>
        <w:rPr>
          <w:rFonts w:ascii="Aptos" w:hAnsi="Aptos" w:cs="Arial"/>
          <w:szCs w:val="18"/>
        </w:rPr>
      </w:pPr>
    </w:p>
    <w:p w14:paraId="0FA011CA" w14:textId="259DBD11" w:rsidR="00AD2667" w:rsidRPr="003A2349" w:rsidRDefault="00AD2667" w:rsidP="00A72982">
      <w:pPr>
        <w:jc w:val="both"/>
        <w:rPr>
          <w:rFonts w:ascii="Aptos" w:hAnsi="Aptos" w:cs="Arial"/>
          <w:szCs w:val="18"/>
        </w:rPr>
      </w:pPr>
    </w:p>
    <w:p w14:paraId="2642EF37" w14:textId="1A196D1E" w:rsidR="001C6444" w:rsidRPr="003A2349" w:rsidRDefault="00A55216" w:rsidP="00A72982">
      <w:pPr>
        <w:jc w:val="both"/>
        <w:rPr>
          <w:rFonts w:ascii="Aptos" w:hAnsi="Aptos" w:cs="Arial"/>
          <w:b/>
          <w:bCs/>
          <w:szCs w:val="18"/>
        </w:rPr>
      </w:pPr>
      <w:r w:rsidRPr="003A2349">
        <w:rPr>
          <w:rFonts w:ascii="Aptos" w:hAnsi="Aptos" w:cs="Arial"/>
          <w:b/>
          <w:bCs/>
          <w:szCs w:val="18"/>
        </w:rPr>
        <w:t>Financial Instruments – Fair Value</w:t>
      </w:r>
    </w:p>
    <w:p w14:paraId="70DFC62D" w14:textId="442A463F" w:rsidR="00A55216" w:rsidRPr="003A2349" w:rsidRDefault="00A55216" w:rsidP="00A72982">
      <w:pPr>
        <w:jc w:val="both"/>
        <w:rPr>
          <w:rFonts w:ascii="Aptos" w:hAnsi="Aptos" w:cs="Arial"/>
          <w:bCs/>
          <w:szCs w:val="18"/>
        </w:rPr>
      </w:pPr>
      <w:r w:rsidRPr="003A2349">
        <w:rPr>
          <w:rFonts w:ascii="Aptos" w:hAnsi="Aptos" w:cs="Arial"/>
          <w:bCs/>
          <w:szCs w:val="18"/>
        </w:rPr>
        <w:t>Financial instruments are carried in the Balance Sheet at fair value. For most assets, the fair value is the market price.</w:t>
      </w:r>
    </w:p>
    <w:p w14:paraId="53C2AB33" w14:textId="77777777" w:rsidR="00A55216" w:rsidRPr="003A2349" w:rsidRDefault="00A55216" w:rsidP="00A72982">
      <w:pPr>
        <w:jc w:val="both"/>
        <w:rPr>
          <w:rFonts w:ascii="Aptos" w:hAnsi="Aptos" w:cs="Arial"/>
          <w:bCs/>
          <w:szCs w:val="18"/>
        </w:rPr>
      </w:pPr>
    </w:p>
    <w:p w14:paraId="6E2EB14B" w14:textId="43C3B5AD" w:rsidR="00A55216" w:rsidRPr="003A2349" w:rsidRDefault="00EA3791" w:rsidP="00A72982">
      <w:pPr>
        <w:jc w:val="both"/>
        <w:rPr>
          <w:rFonts w:ascii="Aptos" w:hAnsi="Aptos" w:cs="Arial"/>
          <w:bCs/>
          <w:szCs w:val="18"/>
        </w:rPr>
      </w:pPr>
      <w:r w:rsidRPr="003A2349">
        <w:rPr>
          <w:rFonts w:ascii="Aptos" w:hAnsi="Aptos" w:cs="Arial"/>
          <w:bCs/>
          <w:szCs w:val="18"/>
        </w:rPr>
        <w:t xml:space="preserve">The fair value of financial instruments classified at amortised cost have been estimated </w:t>
      </w:r>
      <w:r w:rsidR="00A55216" w:rsidRPr="003A2349">
        <w:rPr>
          <w:rFonts w:ascii="Aptos" w:hAnsi="Aptos" w:cs="Arial"/>
          <w:bCs/>
          <w:szCs w:val="18"/>
        </w:rPr>
        <w:t xml:space="preserve">by calculating the net present value of the remaining contractual cash flows </w:t>
      </w:r>
      <w:proofErr w:type="gramStart"/>
      <w:r w:rsidR="00A55216" w:rsidRPr="003A2349">
        <w:rPr>
          <w:rFonts w:ascii="Aptos" w:hAnsi="Aptos" w:cs="Arial"/>
          <w:bCs/>
          <w:szCs w:val="18"/>
        </w:rPr>
        <w:t>at</w:t>
      </w:r>
      <w:proofErr w:type="gramEnd"/>
      <w:r w:rsidR="00A55216" w:rsidRPr="003A2349">
        <w:rPr>
          <w:rFonts w:ascii="Aptos" w:hAnsi="Aptos" w:cs="Arial"/>
          <w:bCs/>
          <w:szCs w:val="18"/>
        </w:rPr>
        <w:t xml:space="preserve"> 31 March, using the following methods and assumptions:</w:t>
      </w:r>
    </w:p>
    <w:p w14:paraId="10548E6C" w14:textId="77777777" w:rsidR="00A55216" w:rsidRPr="003A2349" w:rsidRDefault="00A55216" w:rsidP="00A72982">
      <w:pPr>
        <w:jc w:val="both"/>
        <w:rPr>
          <w:rFonts w:ascii="Aptos" w:hAnsi="Aptos" w:cs="Arial"/>
          <w:bCs/>
          <w:szCs w:val="18"/>
        </w:rPr>
      </w:pPr>
    </w:p>
    <w:p w14:paraId="16E88899" w14:textId="2EFFBAE2" w:rsidR="00A55216" w:rsidRPr="003A2349" w:rsidRDefault="00A55216" w:rsidP="00826455">
      <w:pPr>
        <w:numPr>
          <w:ilvl w:val="0"/>
          <w:numId w:val="15"/>
        </w:numPr>
        <w:jc w:val="both"/>
        <w:rPr>
          <w:rFonts w:ascii="Aptos" w:hAnsi="Aptos" w:cs="Arial"/>
          <w:bCs/>
          <w:szCs w:val="18"/>
        </w:rPr>
      </w:pPr>
      <w:r w:rsidRPr="003A2349">
        <w:rPr>
          <w:rFonts w:ascii="Aptos" w:hAnsi="Aptos" w:cs="Arial"/>
          <w:bCs/>
          <w:szCs w:val="18"/>
        </w:rPr>
        <w:t xml:space="preserve">Loans borrowed by the </w:t>
      </w:r>
      <w:r w:rsidR="0020170B" w:rsidRPr="003A2349">
        <w:rPr>
          <w:rFonts w:ascii="Aptos" w:hAnsi="Aptos" w:cs="Arial"/>
          <w:bCs/>
          <w:szCs w:val="18"/>
        </w:rPr>
        <w:t>Council</w:t>
      </w:r>
      <w:r w:rsidRPr="003A2349">
        <w:rPr>
          <w:rFonts w:ascii="Aptos" w:hAnsi="Aptos" w:cs="Arial"/>
          <w:bCs/>
          <w:szCs w:val="18"/>
        </w:rPr>
        <w:t xml:space="preserve"> have been valued by discounting the contractual cash flows over the whole life of the instrument at the appropriate market</w:t>
      </w:r>
      <w:r w:rsidR="00465BB5" w:rsidRPr="003A2349">
        <w:rPr>
          <w:rFonts w:ascii="Aptos" w:hAnsi="Aptos" w:cs="Arial"/>
          <w:bCs/>
          <w:szCs w:val="18"/>
        </w:rPr>
        <w:t xml:space="preserve"> rate for local authority loans;</w:t>
      </w:r>
    </w:p>
    <w:p w14:paraId="71CD145F" w14:textId="50DC60DD" w:rsidR="00A55216" w:rsidRPr="003A2349" w:rsidRDefault="00A55216" w:rsidP="00826455">
      <w:pPr>
        <w:numPr>
          <w:ilvl w:val="0"/>
          <w:numId w:val="15"/>
        </w:numPr>
        <w:jc w:val="both"/>
        <w:rPr>
          <w:rFonts w:ascii="Aptos" w:hAnsi="Aptos" w:cs="Arial"/>
          <w:bCs/>
          <w:szCs w:val="18"/>
        </w:rPr>
      </w:pPr>
      <w:r w:rsidRPr="003A2349">
        <w:rPr>
          <w:rFonts w:ascii="Aptos" w:hAnsi="Aptos" w:cs="Arial"/>
          <w:bCs/>
          <w:szCs w:val="18"/>
        </w:rPr>
        <w:t>The value of “Lender’s Option Borrower’s Option” (LOBO) loans have been increased by the value of the embedded options. Lenders</w:t>
      </w:r>
      <w:r w:rsidR="009B5C22">
        <w:rPr>
          <w:rFonts w:ascii="Aptos" w:hAnsi="Aptos" w:cs="Arial"/>
          <w:bCs/>
          <w:szCs w:val="18"/>
        </w:rPr>
        <w:t>’</w:t>
      </w:r>
      <w:r w:rsidRPr="003A2349">
        <w:rPr>
          <w:rFonts w:ascii="Aptos" w:hAnsi="Aptos" w:cs="Arial"/>
          <w:bCs/>
          <w:szCs w:val="18"/>
        </w:rPr>
        <w:t xml:space="preserve"> options to propose an increase to the interest rate on the loan have been valued according to a proprietary model for Bermudan cancellable swaps. Borrower’s contingent options to accept the increased rate or repay the loan have been valued at zero, on the assumption that lenders will only exercise their option when the market rates have risen </w:t>
      </w:r>
      <w:r w:rsidR="00465BB5" w:rsidRPr="003A2349">
        <w:rPr>
          <w:rFonts w:ascii="Aptos" w:hAnsi="Aptos" w:cs="Arial"/>
          <w:bCs/>
          <w:szCs w:val="18"/>
        </w:rPr>
        <w:t>above the contractual loan rate;</w:t>
      </w:r>
    </w:p>
    <w:p w14:paraId="63936297" w14:textId="68D20799" w:rsidR="00A55216" w:rsidRPr="003A2349" w:rsidRDefault="00A55216" w:rsidP="00826455">
      <w:pPr>
        <w:numPr>
          <w:ilvl w:val="0"/>
          <w:numId w:val="15"/>
        </w:numPr>
        <w:jc w:val="both"/>
        <w:rPr>
          <w:rFonts w:ascii="Aptos" w:hAnsi="Aptos" w:cs="Arial"/>
          <w:bCs/>
          <w:szCs w:val="18"/>
        </w:rPr>
      </w:pPr>
      <w:r w:rsidRPr="003A2349">
        <w:rPr>
          <w:rFonts w:ascii="Aptos" w:hAnsi="Aptos" w:cs="Arial"/>
          <w:bCs/>
          <w:szCs w:val="18"/>
        </w:rPr>
        <w:t xml:space="preserve">The fair value of other long-term loans </w:t>
      </w:r>
      <w:proofErr w:type="gramStart"/>
      <w:r w:rsidRPr="003A2349">
        <w:rPr>
          <w:rFonts w:ascii="Aptos" w:hAnsi="Aptos" w:cs="Arial"/>
          <w:bCs/>
          <w:szCs w:val="18"/>
        </w:rPr>
        <w:t>have</w:t>
      </w:r>
      <w:proofErr w:type="gramEnd"/>
      <w:r w:rsidRPr="003A2349">
        <w:rPr>
          <w:rFonts w:ascii="Aptos" w:hAnsi="Aptos" w:cs="Arial"/>
          <w:bCs/>
          <w:szCs w:val="18"/>
        </w:rPr>
        <w:t xml:space="preserve"> been discounted at the market rates for similar instruments with similar remainin</w:t>
      </w:r>
      <w:r w:rsidR="00465BB5" w:rsidRPr="003A2349">
        <w:rPr>
          <w:rFonts w:ascii="Aptos" w:hAnsi="Aptos" w:cs="Arial"/>
          <w:bCs/>
          <w:szCs w:val="18"/>
        </w:rPr>
        <w:t>g terms to maturity on 31 March;</w:t>
      </w:r>
    </w:p>
    <w:p w14:paraId="283A3238" w14:textId="343760CA" w:rsidR="00A55216" w:rsidRPr="003A2349" w:rsidRDefault="00A55216" w:rsidP="00826455">
      <w:pPr>
        <w:numPr>
          <w:ilvl w:val="0"/>
          <w:numId w:val="15"/>
        </w:numPr>
        <w:jc w:val="both"/>
        <w:rPr>
          <w:rFonts w:ascii="Aptos" w:hAnsi="Aptos" w:cs="Arial"/>
          <w:bCs/>
          <w:szCs w:val="18"/>
        </w:rPr>
      </w:pPr>
      <w:r w:rsidRPr="003A2349">
        <w:rPr>
          <w:rFonts w:ascii="Aptos" w:hAnsi="Aptos" w:cs="Arial"/>
          <w:bCs/>
          <w:szCs w:val="18"/>
        </w:rPr>
        <w:t xml:space="preserve">The fair </w:t>
      </w:r>
      <w:r w:rsidR="002E6852" w:rsidRPr="003A2349">
        <w:rPr>
          <w:rFonts w:ascii="Aptos" w:hAnsi="Aptos" w:cs="Arial"/>
          <w:bCs/>
          <w:szCs w:val="18"/>
        </w:rPr>
        <w:t>values of</w:t>
      </w:r>
      <w:r w:rsidRPr="003A2349">
        <w:rPr>
          <w:rFonts w:ascii="Aptos" w:hAnsi="Aptos" w:cs="Arial"/>
          <w:bCs/>
          <w:szCs w:val="18"/>
        </w:rPr>
        <w:t xml:space="preserve"> finance lease assets and liabilities and of P</w:t>
      </w:r>
      <w:r w:rsidR="00EE5195" w:rsidRPr="003A2349">
        <w:rPr>
          <w:rFonts w:ascii="Aptos" w:hAnsi="Aptos" w:cs="Arial"/>
          <w:bCs/>
          <w:szCs w:val="18"/>
        </w:rPr>
        <w:t>PP</w:t>
      </w:r>
      <w:r w:rsidRPr="003A2349">
        <w:rPr>
          <w:rFonts w:ascii="Aptos" w:hAnsi="Aptos" w:cs="Arial"/>
          <w:bCs/>
          <w:szCs w:val="18"/>
        </w:rPr>
        <w:t xml:space="preserve"> scheme liabilities have been calculated by discounting the contractual cash flows (excluding service charge elements) at the appropriate A</w:t>
      </w:r>
      <w:r w:rsidR="00465BB5" w:rsidRPr="003A2349">
        <w:rPr>
          <w:rFonts w:ascii="Aptos" w:hAnsi="Aptos" w:cs="Arial"/>
          <w:bCs/>
          <w:szCs w:val="18"/>
        </w:rPr>
        <w:t>A-rated corporate bond yield;</w:t>
      </w:r>
    </w:p>
    <w:p w14:paraId="5BA54F61" w14:textId="7B8F0007" w:rsidR="00A55216" w:rsidRPr="003A2349" w:rsidRDefault="00A55216" w:rsidP="00826455">
      <w:pPr>
        <w:numPr>
          <w:ilvl w:val="0"/>
          <w:numId w:val="15"/>
        </w:numPr>
        <w:jc w:val="both"/>
        <w:rPr>
          <w:rFonts w:ascii="Aptos" w:hAnsi="Aptos" w:cs="Arial"/>
          <w:bCs/>
          <w:szCs w:val="18"/>
        </w:rPr>
      </w:pPr>
      <w:r w:rsidRPr="003A2349">
        <w:rPr>
          <w:rFonts w:ascii="Aptos" w:hAnsi="Aptos" w:cs="Arial"/>
          <w:bCs/>
          <w:szCs w:val="18"/>
        </w:rPr>
        <w:t xml:space="preserve">No early repayment or impairment is recognised for any </w:t>
      </w:r>
      <w:r w:rsidR="00465BB5" w:rsidRPr="003A2349">
        <w:rPr>
          <w:rFonts w:ascii="Aptos" w:hAnsi="Aptos" w:cs="Arial"/>
          <w:bCs/>
          <w:szCs w:val="18"/>
        </w:rPr>
        <w:t>financial instrument;</w:t>
      </w:r>
    </w:p>
    <w:p w14:paraId="580EBBCA" w14:textId="23985193" w:rsidR="00C828D7" w:rsidRPr="003A2349" w:rsidRDefault="00A55216" w:rsidP="005703D2">
      <w:pPr>
        <w:numPr>
          <w:ilvl w:val="0"/>
          <w:numId w:val="15"/>
        </w:numPr>
        <w:jc w:val="both"/>
        <w:rPr>
          <w:rFonts w:ascii="Aptos" w:hAnsi="Aptos" w:cs="Arial"/>
          <w:bCs/>
          <w:szCs w:val="18"/>
        </w:rPr>
      </w:pPr>
      <w:r w:rsidRPr="003A2349">
        <w:rPr>
          <w:rFonts w:ascii="Aptos" w:hAnsi="Aptos" w:cs="Arial"/>
          <w:bCs/>
          <w:szCs w:val="18"/>
        </w:rPr>
        <w:t>The fair value of short-term instruments, including trade payables and receivables, is assumed to approximate</w:t>
      </w:r>
      <w:r w:rsidR="00EA64C5" w:rsidRPr="003A2349">
        <w:rPr>
          <w:rFonts w:ascii="Aptos" w:hAnsi="Aptos" w:cs="Arial"/>
          <w:bCs/>
          <w:szCs w:val="18"/>
        </w:rPr>
        <w:t xml:space="preserve"> to</w:t>
      </w:r>
      <w:r w:rsidRPr="003A2349">
        <w:rPr>
          <w:rFonts w:ascii="Aptos" w:hAnsi="Aptos" w:cs="Arial"/>
          <w:bCs/>
          <w:szCs w:val="18"/>
        </w:rPr>
        <w:t xml:space="preserve"> the carrying amount</w:t>
      </w:r>
      <w:r w:rsidR="00701130" w:rsidRPr="003A2349">
        <w:rPr>
          <w:rFonts w:ascii="Aptos" w:hAnsi="Aptos" w:cs="Arial"/>
          <w:bCs/>
          <w:szCs w:val="18"/>
        </w:rPr>
        <w:t>.</w:t>
      </w:r>
    </w:p>
    <w:p w14:paraId="3D706AB7" w14:textId="77777777" w:rsidR="00C828D7" w:rsidRPr="003A2349" w:rsidRDefault="00C828D7">
      <w:pPr>
        <w:rPr>
          <w:rFonts w:ascii="Aptos" w:hAnsi="Aptos"/>
          <w:b/>
          <w:sz w:val="22"/>
        </w:rPr>
      </w:pPr>
    </w:p>
    <w:bookmarkStart w:id="306" w:name="_MON_1780042410"/>
    <w:bookmarkEnd w:id="306"/>
    <w:p w14:paraId="2639A013" w14:textId="32C88E0F" w:rsidR="00D625B0" w:rsidRDefault="003D724C" w:rsidP="00253FCA">
      <w:pPr>
        <w:tabs>
          <w:tab w:val="left" w:pos="9639"/>
        </w:tabs>
        <w:jc w:val="right"/>
        <w:rPr>
          <w:rFonts w:ascii="Aptos" w:hAnsi="Aptos"/>
          <w:b/>
          <w:sz w:val="22"/>
        </w:rPr>
      </w:pPr>
      <w:r w:rsidRPr="003A2349">
        <w:rPr>
          <w:rFonts w:ascii="Aptos" w:hAnsi="Aptos"/>
          <w:b/>
          <w:sz w:val="22"/>
        </w:rPr>
        <w:object w:dxaOrig="9931" w:dyaOrig="2655" w14:anchorId="082E4583">
          <v:shape id="_x0000_i1074" type="#_x0000_t75" style="width:496.5pt;height:138.75pt" o:ole="">
            <v:imagedata r:id="rId184" o:title=""/>
          </v:shape>
          <o:OLEObject Type="Embed" ProgID="Excel.Sheet.12" ShapeID="_x0000_i1074" DrawAspect="Content" ObjectID="_1843896839" r:id="rId185"/>
        </w:object>
      </w:r>
    </w:p>
    <w:p w14:paraId="0BBEB1ED" w14:textId="451DEBAB" w:rsidR="00D625B0" w:rsidRPr="00B4708D" w:rsidRDefault="00D625B0" w:rsidP="00D625B0">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D23836" w:rsidRPr="00B4708D">
        <w:rPr>
          <w:rFonts w:ascii="Aptos" w:hAnsi="Aptos" w:cs="Arial"/>
          <w:b/>
          <w:color w:val="B117B1"/>
          <w:sz w:val="24"/>
          <w:szCs w:val="24"/>
        </w:rPr>
        <w:t>A</w:t>
      </w:r>
      <w:r w:rsidRPr="00B4708D">
        <w:rPr>
          <w:rFonts w:ascii="Aptos" w:hAnsi="Aptos" w:cs="Arial"/>
          <w:b/>
          <w:color w:val="B117B1"/>
          <w:sz w:val="24"/>
          <w:szCs w:val="24"/>
        </w:rPr>
        <w:t>ccounts (cont.)</w:t>
      </w:r>
    </w:p>
    <w:p w14:paraId="30CFC2ED" w14:textId="5F1B3117" w:rsidR="00D625B0" w:rsidRPr="00D23836" w:rsidRDefault="00F33686" w:rsidP="00D625B0">
      <w:pPr>
        <w:tabs>
          <w:tab w:val="left" w:pos="9639"/>
        </w:tabs>
        <w:rPr>
          <w:rFonts w:ascii="Aptos" w:hAnsi="Aptos"/>
          <w:b/>
          <w:sz w:val="20"/>
        </w:rPr>
      </w:pPr>
      <w:r w:rsidRPr="00D23836">
        <w:rPr>
          <w:rFonts w:ascii="Aptos" w:hAnsi="Aptos"/>
          <w:b/>
          <w:sz w:val="20"/>
        </w:rPr>
        <w:t xml:space="preserve">Note </w:t>
      </w:r>
      <w:r w:rsidR="00FC3F04" w:rsidRPr="00D23836">
        <w:rPr>
          <w:rFonts w:ascii="Aptos" w:hAnsi="Aptos"/>
          <w:b/>
          <w:sz w:val="20"/>
        </w:rPr>
        <w:t>19</w:t>
      </w:r>
      <w:r w:rsidRPr="00D23836">
        <w:rPr>
          <w:rFonts w:ascii="Aptos" w:hAnsi="Aptos"/>
          <w:b/>
          <w:sz w:val="20"/>
        </w:rPr>
        <w:t xml:space="preserve"> Financial Instruments (cont</w:t>
      </w:r>
      <w:r w:rsidR="00D23836">
        <w:rPr>
          <w:rFonts w:ascii="Aptos" w:hAnsi="Aptos"/>
          <w:b/>
          <w:sz w:val="20"/>
        </w:rPr>
        <w:t>.</w:t>
      </w:r>
      <w:r w:rsidRPr="00D23836">
        <w:rPr>
          <w:rFonts w:ascii="Aptos" w:hAnsi="Aptos"/>
          <w:b/>
          <w:sz w:val="20"/>
        </w:rPr>
        <w:t>)</w:t>
      </w:r>
    </w:p>
    <w:p w14:paraId="170D7DD2" w14:textId="0E023077" w:rsidR="00904F75" w:rsidRPr="003A2349" w:rsidRDefault="00904F75" w:rsidP="00904F75">
      <w:pPr>
        <w:jc w:val="both"/>
        <w:rPr>
          <w:rFonts w:ascii="Aptos" w:hAnsi="Aptos" w:cs="Arial"/>
          <w:bCs/>
          <w:sz w:val="24"/>
          <w:szCs w:val="24"/>
        </w:rPr>
      </w:pPr>
    </w:p>
    <w:p w14:paraId="3A9587C4" w14:textId="65A499B7" w:rsidR="004420D7" w:rsidRPr="003A2349" w:rsidRDefault="004420D7" w:rsidP="004420D7">
      <w:pPr>
        <w:jc w:val="both"/>
        <w:rPr>
          <w:rFonts w:ascii="Aptos" w:hAnsi="Aptos" w:cs="Arial"/>
          <w:bCs/>
          <w:szCs w:val="18"/>
        </w:rPr>
      </w:pPr>
      <w:proofErr w:type="gramStart"/>
      <w:r w:rsidRPr="009B5C22">
        <w:rPr>
          <w:rFonts w:ascii="Aptos" w:hAnsi="Aptos" w:cs="Arial"/>
          <w:szCs w:val="18"/>
        </w:rPr>
        <w:t>At</w:t>
      </w:r>
      <w:proofErr w:type="gramEnd"/>
      <w:r w:rsidRPr="009B5C22">
        <w:rPr>
          <w:rFonts w:ascii="Aptos" w:hAnsi="Aptos" w:cs="Arial"/>
          <w:szCs w:val="18"/>
        </w:rPr>
        <w:t xml:space="preserve"> 31 March 202</w:t>
      </w:r>
      <w:r w:rsidR="009B5C22" w:rsidRPr="009B5C22">
        <w:rPr>
          <w:rFonts w:ascii="Aptos" w:hAnsi="Aptos" w:cs="Arial"/>
          <w:szCs w:val="18"/>
        </w:rPr>
        <w:t>6</w:t>
      </w:r>
      <w:r w:rsidRPr="009B5C22">
        <w:rPr>
          <w:rFonts w:ascii="Aptos" w:hAnsi="Aptos" w:cs="Arial"/>
          <w:szCs w:val="18"/>
        </w:rPr>
        <w:t xml:space="preserve"> the Council's financial assets show the carrying value equal to fair value, the same as the previous year. This is mainly due to a large proportion of the amount being short term financial assets (£</w:t>
      </w:r>
      <w:r w:rsidR="009B5C22" w:rsidRPr="009B5C22">
        <w:rPr>
          <w:rFonts w:ascii="Aptos" w:hAnsi="Aptos" w:cs="Arial"/>
          <w:szCs w:val="18"/>
        </w:rPr>
        <w:t>24</w:t>
      </w:r>
      <w:r w:rsidR="005E7409" w:rsidRPr="009B5C22">
        <w:rPr>
          <w:rFonts w:ascii="Aptos" w:hAnsi="Aptos" w:cs="Arial"/>
          <w:szCs w:val="18"/>
        </w:rPr>
        <w:t>.</w:t>
      </w:r>
      <w:r w:rsidR="009B5C22" w:rsidRPr="009B5C22">
        <w:rPr>
          <w:rFonts w:ascii="Aptos" w:hAnsi="Aptos" w:cs="Arial"/>
          <w:szCs w:val="18"/>
        </w:rPr>
        <w:t>183</w:t>
      </w:r>
      <w:r w:rsidR="001F775D" w:rsidRPr="009B5C22">
        <w:rPr>
          <w:rFonts w:ascii="Aptos" w:hAnsi="Aptos" w:cs="Arial"/>
          <w:szCs w:val="18"/>
        </w:rPr>
        <w:t>m</w:t>
      </w:r>
      <w:r w:rsidRPr="009B5C22">
        <w:rPr>
          <w:rFonts w:ascii="Aptos" w:hAnsi="Aptos" w:cs="Arial"/>
          <w:szCs w:val="18"/>
        </w:rPr>
        <w:t>).</w:t>
      </w:r>
    </w:p>
    <w:p w14:paraId="15862C38" w14:textId="77777777" w:rsidR="004420D7" w:rsidRPr="003A2349" w:rsidRDefault="004420D7" w:rsidP="004420D7">
      <w:pPr>
        <w:jc w:val="both"/>
        <w:rPr>
          <w:rFonts w:ascii="Aptos" w:hAnsi="Aptos" w:cs="Arial"/>
          <w:szCs w:val="18"/>
        </w:rPr>
      </w:pPr>
    </w:p>
    <w:bookmarkStart w:id="307" w:name="_MON_1780042483"/>
    <w:bookmarkEnd w:id="307"/>
    <w:p w14:paraId="7E0DBAF5" w14:textId="635A0DEA" w:rsidR="00AD2667" w:rsidRPr="003A2349" w:rsidRDefault="003D724C" w:rsidP="00904F75">
      <w:pPr>
        <w:jc w:val="both"/>
        <w:rPr>
          <w:rFonts w:ascii="Aptos" w:hAnsi="Aptos" w:cs="Arial"/>
          <w:szCs w:val="18"/>
        </w:rPr>
      </w:pPr>
      <w:r w:rsidRPr="003A2349">
        <w:rPr>
          <w:rFonts w:ascii="Aptos" w:hAnsi="Aptos" w:cs="Arial"/>
          <w:szCs w:val="18"/>
        </w:rPr>
        <w:object w:dxaOrig="10123" w:dyaOrig="4498" w14:anchorId="464DA1FC">
          <v:shape id="_x0000_i1075" type="#_x0000_t75" style="width:506.25pt;height:219.75pt" o:ole="">
            <v:imagedata r:id="rId186" o:title=""/>
          </v:shape>
          <o:OLEObject Type="Embed" ProgID="Excel.Sheet.12" ShapeID="_x0000_i1075" DrawAspect="Content" ObjectID="_1843896840" r:id="rId187"/>
        </w:object>
      </w:r>
    </w:p>
    <w:p w14:paraId="4982B565" w14:textId="5D9DD7FA" w:rsidR="00AD2667" w:rsidRPr="003A2349" w:rsidRDefault="00AD2667" w:rsidP="00904F75">
      <w:pPr>
        <w:jc w:val="both"/>
        <w:rPr>
          <w:rFonts w:ascii="Aptos" w:hAnsi="Aptos" w:cs="Arial"/>
          <w:szCs w:val="18"/>
        </w:rPr>
      </w:pPr>
    </w:p>
    <w:p w14:paraId="2A3210CE" w14:textId="0705A0E1" w:rsidR="001F7675" w:rsidRPr="003A2349" w:rsidRDefault="001F7675" w:rsidP="00620205">
      <w:pPr>
        <w:jc w:val="both"/>
        <w:rPr>
          <w:rFonts w:ascii="Aptos" w:hAnsi="Aptos"/>
          <w:b/>
          <w:szCs w:val="18"/>
        </w:rPr>
      </w:pPr>
      <w:r w:rsidRPr="003A2349">
        <w:rPr>
          <w:rFonts w:ascii="Aptos" w:hAnsi="Aptos" w:cs="Arial"/>
          <w:szCs w:val="18"/>
        </w:rPr>
        <w:t xml:space="preserve">The fair value is higher than the carrying amount because the </w:t>
      </w:r>
      <w:r w:rsidR="0020170B" w:rsidRPr="003A2349">
        <w:rPr>
          <w:rFonts w:ascii="Aptos" w:hAnsi="Aptos" w:cs="Arial"/>
          <w:szCs w:val="18"/>
        </w:rPr>
        <w:t>Council</w:t>
      </w:r>
      <w:r w:rsidRPr="003A2349">
        <w:rPr>
          <w:rFonts w:ascii="Aptos" w:hAnsi="Aptos" w:cs="Arial"/>
          <w:szCs w:val="18"/>
        </w:rPr>
        <w:t xml:space="preserve">'s portfolio of loans includes </w:t>
      </w:r>
      <w:proofErr w:type="gramStart"/>
      <w:r w:rsidRPr="003A2349">
        <w:rPr>
          <w:rFonts w:ascii="Aptos" w:hAnsi="Aptos" w:cs="Arial"/>
          <w:szCs w:val="18"/>
        </w:rPr>
        <w:t>a number of</w:t>
      </w:r>
      <w:proofErr w:type="gramEnd"/>
      <w:r w:rsidRPr="003A2349">
        <w:rPr>
          <w:rFonts w:ascii="Aptos" w:hAnsi="Aptos" w:cs="Arial"/>
          <w:szCs w:val="18"/>
        </w:rPr>
        <w:t xml:space="preserve"> fixed rate loans with the Public Works Loan Board (PWLB) which are not based on market terms. It also includes the Education Services Public Private Partnership </w:t>
      </w:r>
      <w:proofErr w:type="gramStart"/>
      <w:r w:rsidRPr="003A2349">
        <w:rPr>
          <w:rFonts w:ascii="Aptos" w:hAnsi="Aptos" w:cs="Arial"/>
          <w:szCs w:val="18"/>
        </w:rPr>
        <w:t>30 year</w:t>
      </w:r>
      <w:proofErr w:type="gramEnd"/>
      <w:r w:rsidRPr="003A2349">
        <w:rPr>
          <w:rFonts w:ascii="Aptos" w:hAnsi="Aptos" w:cs="Arial"/>
          <w:szCs w:val="18"/>
        </w:rPr>
        <w:t xml:space="preserve"> finance lease for Elgin Academy and Keith Primary and </w:t>
      </w:r>
      <w:r w:rsidR="00930767" w:rsidRPr="003A2349">
        <w:rPr>
          <w:rFonts w:ascii="Aptos" w:hAnsi="Aptos" w:cs="Arial"/>
          <w:szCs w:val="18"/>
        </w:rPr>
        <w:t xml:space="preserve">the Design, Build, Finance and Maintain </w:t>
      </w:r>
      <w:proofErr w:type="gramStart"/>
      <w:r w:rsidRPr="003A2349">
        <w:rPr>
          <w:rFonts w:ascii="Aptos" w:hAnsi="Aptos" w:cs="Arial"/>
          <w:szCs w:val="18"/>
        </w:rPr>
        <w:t>25 year</w:t>
      </w:r>
      <w:proofErr w:type="gramEnd"/>
      <w:r w:rsidRPr="003A2349">
        <w:rPr>
          <w:rFonts w:ascii="Aptos" w:hAnsi="Aptos" w:cs="Arial"/>
          <w:szCs w:val="18"/>
        </w:rPr>
        <w:t xml:space="preserve"> lease for Elgin High School. </w:t>
      </w:r>
    </w:p>
    <w:p w14:paraId="5DBB757E" w14:textId="77777777" w:rsidR="001F7675" w:rsidRPr="003A2349" w:rsidRDefault="001F7675" w:rsidP="00A72982">
      <w:pPr>
        <w:jc w:val="both"/>
        <w:rPr>
          <w:rFonts w:ascii="Aptos" w:hAnsi="Aptos" w:cs="Arial"/>
          <w:szCs w:val="18"/>
        </w:rPr>
      </w:pPr>
    </w:p>
    <w:p w14:paraId="75A3B1B1" w14:textId="44E08BF3" w:rsidR="001F7675" w:rsidRPr="003A2349" w:rsidRDefault="001F7675" w:rsidP="00A72982">
      <w:pPr>
        <w:jc w:val="both"/>
        <w:rPr>
          <w:rFonts w:ascii="Aptos" w:hAnsi="Aptos" w:cs="Arial"/>
          <w:b/>
          <w:bCs/>
          <w:szCs w:val="18"/>
        </w:rPr>
      </w:pPr>
      <w:r w:rsidRPr="003A2349">
        <w:rPr>
          <w:rFonts w:ascii="Aptos" w:hAnsi="Aptos" w:cs="Arial"/>
          <w:b/>
          <w:bCs/>
          <w:szCs w:val="18"/>
        </w:rPr>
        <w:t>Fair Value Disclosure of PWLB Loans</w:t>
      </w:r>
    </w:p>
    <w:p w14:paraId="23E4DB26" w14:textId="0C551819" w:rsidR="001F7675" w:rsidRPr="003A2349" w:rsidRDefault="001F7675" w:rsidP="00A72982">
      <w:pPr>
        <w:jc w:val="both"/>
        <w:rPr>
          <w:rFonts w:ascii="Aptos" w:hAnsi="Aptos" w:cs="Arial"/>
          <w:szCs w:val="18"/>
          <w:highlight w:val="yellow"/>
        </w:rPr>
      </w:pPr>
      <w:r w:rsidRPr="003A2349">
        <w:rPr>
          <w:rFonts w:ascii="Aptos" w:hAnsi="Aptos" w:cs="Arial"/>
          <w:szCs w:val="18"/>
        </w:rPr>
        <w:t xml:space="preserve">The fair value of PWLB loans of </w:t>
      </w:r>
      <w:r w:rsidR="00C125E4">
        <w:rPr>
          <w:rFonts w:ascii="Aptos" w:hAnsi="Aptos" w:cs="Arial"/>
          <w:szCs w:val="18"/>
        </w:rPr>
        <w:t>£162.622m</w:t>
      </w:r>
      <w:r w:rsidR="006830B8">
        <w:rPr>
          <w:rFonts w:ascii="Aptos" w:hAnsi="Aptos" w:cs="Arial"/>
          <w:szCs w:val="18"/>
        </w:rPr>
        <w:t xml:space="preserve"> </w:t>
      </w:r>
      <w:r w:rsidRPr="003A2349">
        <w:rPr>
          <w:rFonts w:ascii="Aptos" w:hAnsi="Aptos" w:cs="Arial"/>
          <w:szCs w:val="18"/>
        </w:rPr>
        <w:t xml:space="preserve">measures the economic effect of the terms agreed with the PWLB compared with estimates of the terms that would be offered for market transactions undertaken at the Balance Sheet date. The difference between the carrying amount and the fair value measures the additional interest that the </w:t>
      </w:r>
      <w:r w:rsidR="0020170B" w:rsidRPr="003A2349">
        <w:rPr>
          <w:rFonts w:ascii="Aptos" w:hAnsi="Aptos" w:cs="Arial"/>
          <w:szCs w:val="18"/>
        </w:rPr>
        <w:t>Council</w:t>
      </w:r>
      <w:r w:rsidRPr="003A2349">
        <w:rPr>
          <w:rFonts w:ascii="Aptos" w:hAnsi="Aptos" w:cs="Arial"/>
          <w:szCs w:val="18"/>
        </w:rPr>
        <w:t xml:space="preserve"> will pay over the remaining terms of the loans under the agreements with the PWLB, against what would be paid if the loans were at prevailing market rates.</w:t>
      </w:r>
    </w:p>
    <w:p w14:paraId="1DB8006C" w14:textId="77777777" w:rsidR="001F7675" w:rsidRPr="003A2349" w:rsidRDefault="001F7675" w:rsidP="00A72982">
      <w:pPr>
        <w:jc w:val="both"/>
        <w:rPr>
          <w:rFonts w:ascii="Aptos" w:hAnsi="Aptos" w:cs="Arial"/>
          <w:szCs w:val="18"/>
        </w:rPr>
      </w:pPr>
    </w:p>
    <w:p w14:paraId="781456A3" w14:textId="7D454967" w:rsidR="003F03A4" w:rsidRPr="003A2349" w:rsidRDefault="001F7675" w:rsidP="00983FDA">
      <w:pPr>
        <w:jc w:val="both"/>
        <w:rPr>
          <w:rFonts w:ascii="Aptos" w:hAnsi="Aptos" w:cs="Arial"/>
          <w:szCs w:val="18"/>
        </w:rPr>
      </w:pPr>
      <w:r w:rsidRPr="003A2349">
        <w:rPr>
          <w:rFonts w:ascii="Aptos" w:hAnsi="Aptos" w:cs="Arial"/>
          <w:szCs w:val="18"/>
        </w:rPr>
        <w:t xml:space="preserve">As the </w:t>
      </w:r>
      <w:r w:rsidR="0020170B" w:rsidRPr="003A2349">
        <w:rPr>
          <w:rFonts w:ascii="Aptos" w:hAnsi="Aptos" w:cs="Arial"/>
          <w:szCs w:val="18"/>
        </w:rPr>
        <w:t>Council</w:t>
      </w:r>
      <w:r w:rsidRPr="003A2349">
        <w:rPr>
          <w:rFonts w:ascii="Aptos" w:hAnsi="Aptos" w:cs="Arial"/>
          <w:szCs w:val="18"/>
        </w:rPr>
        <w:t xml:space="preserve"> has a continuing ability to borrow at concessionary rates from the PWLB rather than from the markets, a supplementary measure of the additional interest that the </w:t>
      </w:r>
      <w:r w:rsidR="0020170B" w:rsidRPr="003A2349">
        <w:rPr>
          <w:rFonts w:ascii="Aptos" w:hAnsi="Aptos" w:cs="Arial"/>
          <w:szCs w:val="18"/>
        </w:rPr>
        <w:t>Council</w:t>
      </w:r>
      <w:r w:rsidRPr="003A2349">
        <w:rPr>
          <w:rFonts w:ascii="Aptos" w:hAnsi="Aptos" w:cs="Arial"/>
          <w:szCs w:val="18"/>
        </w:rPr>
        <w:t xml:space="preserve"> will pay as a result of its PWLB commitments for fixed rate loans is to compare the terms of these loans with the new borrowing rates available from the PWLB. If a value is calculated on this basis, the carrying amount </w:t>
      </w:r>
      <w:r w:rsidRPr="00C125E4">
        <w:rPr>
          <w:rFonts w:ascii="Aptos" w:hAnsi="Aptos" w:cs="Arial"/>
          <w:szCs w:val="18"/>
        </w:rPr>
        <w:t>of £</w:t>
      </w:r>
      <w:r w:rsidR="00C125E4" w:rsidRPr="00C125E4">
        <w:rPr>
          <w:rFonts w:ascii="Aptos" w:hAnsi="Aptos" w:cs="Arial"/>
          <w:szCs w:val="18"/>
        </w:rPr>
        <w:t>186.812m</w:t>
      </w:r>
      <w:r w:rsidR="009B6AAB" w:rsidRPr="00C125E4">
        <w:rPr>
          <w:rFonts w:ascii="Aptos" w:hAnsi="Aptos" w:cs="Arial"/>
          <w:szCs w:val="18"/>
        </w:rPr>
        <w:t xml:space="preserve"> of total </w:t>
      </w:r>
      <w:proofErr w:type="gramStart"/>
      <w:r w:rsidR="009B6AAB" w:rsidRPr="00C125E4">
        <w:rPr>
          <w:rFonts w:ascii="Aptos" w:hAnsi="Aptos" w:cs="Arial"/>
          <w:szCs w:val="18"/>
        </w:rPr>
        <w:t>long term</w:t>
      </w:r>
      <w:proofErr w:type="gramEnd"/>
      <w:r w:rsidR="009B6AAB" w:rsidRPr="00C125E4">
        <w:rPr>
          <w:rFonts w:ascii="Aptos" w:hAnsi="Aptos" w:cs="Arial"/>
          <w:szCs w:val="18"/>
        </w:rPr>
        <w:t xml:space="preserve"> borrowing</w:t>
      </w:r>
      <w:r w:rsidRPr="00C125E4">
        <w:rPr>
          <w:rFonts w:ascii="Aptos" w:hAnsi="Aptos" w:cs="Arial"/>
          <w:szCs w:val="18"/>
        </w:rPr>
        <w:t xml:space="preserve"> would be valued at £</w:t>
      </w:r>
      <w:r w:rsidR="006830B8" w:rsidRPr="00C125E4">
        <w:rPr>
          <w:rFonts w:ascii="Aptos" w:hAnsi="Aptos" w:cs="Arial"/>
          <w:szCs w:val="18"/>
        </w:rPr>
        <w:t>1</w:t>
      </w:r>
      <w:r w:rsidR="00C125E4" w:rsidRPr="00C125E4">
        <w:rPr>
          <w:rFonts w:ascii="Aptos" w:hAnsi="Aptos" w:cs="Arial"/>
          <w:szCs w:val="18"/>
        </w:rPr>
        <w:t>74.469</w:t>
      </w:r>
      <w:r w:rsidR="006830B8" w:rsidRPr="00C125E4">
        <w:rPr>
          <w:rFonts w:ascii="Aptos" w:hAnsi="Aptos" w:cs="Arial"/>
          <w:szCs w:val="18"/>
        </w:rPr>
        <w:t>m</w:t>
      </w:r>
      <w:r w:rsidRPr="00C125E4">
        <w:rPr>
          <w:rFonts w:ascii="Aptos" w:hAnsi="Aptos" w:cs="Arial"/>
          <w:szCs w:val="18"/>
        </w:rPr>
        <w:t xml:space="preserve">. However, if the </w:t>
      </w:r>
      <w:r w:rsidR="0020170B" w:rsidRPr="00C125E4">
        <w:rPr>
          <w:rFonts w:ascii="Aptos" w:hAnsi="Aptos" w:cs="Arial"/>
          <w:szCs w:val="18"/>
        </w:rPr>
        <w:t>Council</w:t>
      </w:r>
      <w:r w:rsidRPr="00C125E4">
        <w:rPr>
          <w:rFonts w:ascii="Aptos" w:hAnsi="Aptos" w:cs="Arial"/>
          <w:szCs w:val="18"/>
        </w:rPr>
        <w:t xml:space="preserve"> sought to repay the loans</w:t>
      </w:r>
      <w:r w:rsidR="000916DC" w:rsidRPr="00C125E4">
        <w:rPr>
          <w:rFonts w:ascii="Aptos" w:hAnsi="Aptos" w:cs="Arial"/>
          <w:szCs w:val="18"/>
        </w:rPr>
        <w:t xml:space="preserve"> to the PWLB, the </w:t>
      </w:r>
      <w:r w:rsidRPr="00C125E4">
        <w:rPr>
          <w:rFonts w:ascii="Aptos" w:hAnsi="Aptos" w:cs="Arial"/>
          <w:szCs w:val="18"/>
        </w:rPr>
        <w:t xml:space="preserve">exit price for the PWLB loans </w:t>
      </w:r>
      <w:r w:rsidR="006830B8" w:rsidRPr="00C125E4">
        <w:rPr>
          <w:rFonts w:ascii="Aptos" w:hAnsi="Aptos" w:cs="Arial"/>
          <w:szCs w:val="18"/>
        </w:rPr>
        <w:t xml:space="preserve">including the penalty charge </w:t>
      </w:r>
      <w:r w:rsidRPr="00C125E4">
        <w:rPr>
          <w:rFonts w:ascii="Aptos" w:hAnsi="Aptos" w:cs="Arial"/>
          <w:szCs w:val="18"/>
        </w:rPr>
        <w:t xml:space="preserve">would </w:t>
      </w:r>
      <w:bookmarkStart w:id="308" w:name="_Toc74042454"/>
      <w:r w:rsidR="00B55235" w:rsidRPr="00C125E4">
        <w:rPr>
          <w:rFonts w:ascii="Aptos" w:hAnsi="Aptos" w:cs="Arial"/>
          <w:szCs w:val="18"/>
        </w:rPr>
        <w:t>be £</w:t>
      </w:r>
      <w:r w:rsidR="00C125E4" w:rsidRPr="00C125E4">
        <w:rPr>
          <w:rFonts w:ascii="Aptos" w:hAnsi="Aptos" w:cs="Arial"/>
          <w:szCs w:val="18"/>
        </w:rPr>
        <w:t>178.517</w:t>
      </w:r>
      <w:r w:rsidR="00B55235" w:rsidRPr="00C125E4">
        <w:rPr>
          <w:rFonts w:ascii="Aptos" w:hAnsi="Aptos" w:cs="Arial"/>
          <w:szCs w:val="18"/>
        </w:rPr>
        <w:t>m.</w:t>
      </w:r>
    </w:p>
    <w:p w14:paraId="05054C31" w14:textId="77777777" w:rsidR="00B55235" w:rsidRPr="003A2349" w:rsidRDefault="00B55235" w:rsidP="00983FDA">
      <w:pPr>
        <w:jc w:val="both"/>
        <w:rPr>
          <w:rFonts w:ascii="Aptos" w:hAnsi="Aptos" w:cs="Arial"/>
          <w:szCs w:val="18"/>
        </w:rPr>
      </w:pPr>
    </w:p>
    <w:p w14:paraId="45B94DE9" w14:textId="77777777" w:rsidR="00D625B0" w:rsidRDefault="003F03A4" w:rsidP="00816A6D">
      <w:pPr>
        <w:pStyle w:val="Heading1"/>
        <w:rPr>
          <w:rFonts w:ascii="Aptos" w:hAnsi="Aptos"/>
        </w:rPr>
      </w:pPr>
      <w:r w:rsidRPr="003A2349">
        <w:rPr>
          <w:rFonts w:ascii="Aptos" w:hAnsi="Aptos"/>
        </w:rPr>
        <w:br w:type="page"/>
      </w:r>
      <w:bookmarkStart w:id="309" w:name="_Toc138404704"/>
      <w:bookmarkStart w:id="310" w:name="_Toc138408948"/>
      <w:bookmarkStart w:id="311" w:name="_Toc138412451"/>
      <w:bookmarkStart w:id="312" w:name="_Toc138412944"/>
      <w:bookmarkStart w:id="313" w:name="_Toc146698477"/>
      <w:bookmarkStart w:id="314" w:name="_Toc146823487"/>
    </w:p>
    <w:p w14:paraId="5BE67578" w14:textId="2D971941" w:rsidR="00D625B0" w:rsidRPr="00B4708D" w:rsidRDefault="00D625B0" w:rsidP="00D625B0">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D23836" w:rsidRPr="00B4708D">
        <w:rPr>
          <w:rFonts w:ascii="Aptos" w:hAnsi="Aptos" w:cs="Arial"/>
          <w:b/>
          <w:color w:val="B117B1"/>
          <w:sz w:val="24"/>
          <w:szCs w:val="24"/>
        </w:rPr>
        <w:t>A</w:t>
      </w:r>
      <w:r w:rsidRPr="00B4708D">
        <w:rPr>
          <w:rFonts w:ascii="Aptos" w:hAnsi="Aptos" w:cs="Arial"/>
          <w:b/>
          <w:color w:val="B117B1"/>
          <w:sz w:val="24"/>
          <w:szCs w:val="24"/>
        </w:rPr>
        <w:t>ccounts (cont.)</w:t>
      </w:r>
    </w:p>
    <w:p w14:paraId="0F6CCC4E" w14:textId="77777777" w:rsidR="00D625B0" w:rsidRDefault="00D625B0" w:rsidP="00D625B0"/>
    <w:p w14:paraId="7904110B" w14:textId="70EEACEC" w:rsidR="001F7675" w:rsidRPr="003A2349" w:rsidRDefault="004D5A11" w:rsidP="00816A6D">
      <w:pPr>
        <w:pStyle w:val="Heading1"/>
        <w:rPr>
          <w:rFonts w:ascii="Aptos" w:hAnsi="Aptos"/>
          <w:sz w:val="24"/>
          <w:szCs w:val="24"/>
        </w:rPr>
      </w:pPr>
      <w:bookmarkStart w:id="315" w:name="_Toc233115442"/>
      <w:r w:rsidRPr="003A2349">
        <w:rPr>
          <w:rFonts w:ascii="Aptos" w:hAnsi="Aptos"/>
          <w:sz w:val="24"/>
          <w:szCs w:val="24"/>
        </w:rPr>
        <w:t xml:space="preserve">Note </w:t>
      </w:r>
      <w:r w:rsidR="00322774" w:rsidRPr="003A2349">
        <w:rPr>
          <w:rFonts w:ascii="Aptos" w:hAnsi="Aptos"/>
          <w:sz w:val="24"/>
          <w:szCs w:val="24"/>
        </w:rPr>
        <w:t>2</w:t>
      </w:r>
      <w:r w:rsidR="00FC3F04" w:rsidRPr="003A2349">
        <w:rPr>
          <w:rFonts w:ascii="Aptos" w:hAnsi="Aptos"/>
          <w:sz w:val="24"/>
          <w:szCs w:val="24"/>
        </w:rPr>
        <w:t>0</w:t>
      </w:r>
      <w:r w:rsidRPr="003A2349">
        <w:rPr>
          <w:rFonts w:ascii="Aptos" w:hAnsi="Aptos"/>
          <w:sz w:val="24"/>
          <w:szCs w:val="24"/>
        </w:rPr>
        <w:t xml:space="preserve"> Inventories</w:t>
      </w:r>
      <w:bookmarkEnd w:id="308"/>
      <w:bookmarkEnd w:id="309"/>
      <w:bookmarkEnd w:id="310"/>
      <w:bookmarkEnd w:id="311"/>
      <w:bookmarkEnd w:id="312"/>
      <w:bookmarkEnd w:id="313"/>
      <w:bookmarkEnd w:id="314"/>
      <w:bookmarkEnd w:id="315"/>
    </w:p>
    <w:p w14:paraId="1D4D3AB8" w14:textId="77777777" w:rsidR="00A260F8" w:rsidRPr="003A2349" w:rsidRDefault="00A260F8" w:rsidP="00A260F8">
      <w:pPr>
        <w:rPr>
          <w:rFonts w:ascii="Aptos" w:hAnsi="Aptos"/>
        </w:rPr>
      </w:pPr>
    </w:p>
    <w:bookmarkStart w:id="316" w:name="_MON_1779792408"/>
    <w:bookmarkEnd w:id="316"/>
    <w:p w14:paraId="53B6FDFE" w14:textId="44612D34" w:rsidR="004D5A11" w:rsidRPr="003A2349" w:rsidRDefault="001B296D" w:rsidP="00A72982">
      <w:pPr>
        <w:jc w:val="both"/>
        <w:rPr>
          <w:rFonts w:ascii="Aptos" w:hAnsi="Aptos" w:cs="Arial"/>
          <w:szCs w:val="18"/>
        </w:rPr>
      </w:pPr>
      <w:r w:rsidRPr="003A2349">
        <w:rPr>
          <w:rFonts w:ascii="Aptos" w:hAnsi="Aptos" w:cs="Arial"/>
          <w:szCs w:val="18"/>
        </w:rPr>
        <w:object w:dxaOrig="9674" w:dyaOrig="6327" w14:anchorId="712676A0">
          <v:shape id="_x0000_i1076" type="#_x0000_t75" style="width:483pt;height:319.5pt" o:ole="">
            <v:imagedata r:id="rId188" o:title=""/>
          </v:shape>
          <o:OLEObject Type="Embed" ProgID="Excel.Sheet.12" ShapeID="_x0000_i1076" DrawAspect="Content" ObjectID="_1843896841" r:id="rId189"/>
        </w:object>
      </w:r>
    </w:p>
    <w:p w14:paraId="6234B216" w14:textId="01808E84" w:rsidR="00AD2667" w:rsidRPr="003A2349" w:rsidRDefault="00AD2667" w:rsidP="00A72982">
      <w:pPr>
        <w:jc w:val="both"/>
        <w:rPr>
          <w:rFonts w:ascii="Aptos" w:hAnsi="Aptos" w:cs="Arial"/>
          <w:szCs w:val="18"/>
        </w:rPr>
      </w:pPr>
    </w:p>
    <w:p w14:paraId="3BE81F5E" w14:textId="3FFA2B7E" w:rsidR="00AD2667" w:rsidRPr="003A2349" w:rsidRDefault="00AD2667" w:rsidP="00A72982">
      <w:pPr>
        <w:jc w:val="both"/>
        <w:rPr>
          <w:rFonts w:ascii="Aptos" w:hAnsi="Aptos" w:cs="Arial"/>
          <w:szCs w:val="18"/>
        </w:rPr>
      </w:pPr>
    </w:p>
    <w:p w14:paraId="7B636181" w14:textId="62F22F82" w:rsidR="00AD2667" w:rsidRPr="003A2349" w:rsidRDefault="00AD2667" w:rsidP="00A72982">
      <w:pPr>
        <w:jc w:val="both"/>
        <w:rPr>
          <w:rFonts w:ascii="Aptos" w:hAnsi="Aptos" w:cs="Arial"/>
          <w:szCs w:val="18"/>
        </w:rPr>
      </w:pPr>
    </w:p>
    <w:p w14:paraId="570CDD16" w14:textId="13B9D353" w:rsidR="004D5A11" w:rsidRPr="007E4B8D" w:rsidRDefault="004D5A11" w:rsidP="007E4B8D">
      <w:pPr>
        <w:pStyle w:val="Heading1"/>
        <w:rPr>
          <w:rFonts w:ascii="Aptos" w:hAnsi="Aptos"/>
          <w:sz w:val="24"/>
          <w:szCs w:val="24"/>
        </w:rPr>
      </w:pPr>
      <w:bookmarkStart w:id="317" w:name="_Toc74042455"/>
      <w:bookmarkStart w:id="318" w:name="_Toc138404705"/>
      <w:bookmarkStart w:id="319" w:name="_Toc138408949"/>
      <w:bookmarkStart w:id="320" w:name="_Toc138412452"/>
      <w:bookmarkStart w:id="321" w:name="_Toc138412945"/>
      <w:bookmarkStart w:id="322" w:name="_Toc146698478"/>
      <w:bookmarkStart w:id="323" w:name="_Toc146823488"/>
      <w:bookmarkStart w:id="324" w:name="_Toc233115443"/>
      <w:r w:rsidRPr="007E4B8D">
        <w:rPr>
          <w:rFonts w:ascii="Aptos" w:hAnsi="Aptos"/>
          <w:sz w:val="24"/>
          <w:szCs w:val="24"/>
        </w:rPr>
        <w:t>Note 2</w:t>
      </w:r>
      <w:r w:rsidR="00593FDA" w:rsidRPr="007E4B8D">
        <w:rPr>
          <w:rFonts w:ascii="Aptos" w:hAnsi="Aptos"/>
          <w:sz w:val="24"/>
          <w:szCs w:val="24"/>
        </w:rPr>
        <w:t>1</w:t>
      </w:r>
      <w:r w:rsidRPr="007E4B8D">
        <w:rPr>
          <w:rFonts w:ascii="Aptos" w:hAnsi="Aptos"/>
          <w:sz w:val="24"/>
          <w:szCs w:val="24"/>
        </w:rPr>
        <w:t xml:space="preserve"> Short Term Debtors</w:t>
      </w:r>
      <w:bookmarkEnd w:id="317"/>
      <w:bookmarkEnd w:id="318"/>
      <w:bookmarkEnd w:id="319"/>
      <w:bookmarkEnd w:id="320"/>
      <w:bookmarkEnd w:id="321"/>
      <w:bookmarkEnd w:id="322"/>
      <w:bookmarkEnd w:id="323"/>
      <w:bookmarkEnd w:id="324"/>
    </w:p>
    <w:p w14:paraId="238A828A" w14:textId="77777777" w:rsidR="004D5A11" w:rsidRPr="003A2349" w:rsidRDefault="004D5A11" w:rsidP="00A72982">
      <w:pPr>
        <w:jc w:val="both"/>
        <w:rPr>
          <w:rFonts w:ascii="Aptos" w:hAnsi="Aptos" w:cs="Arial"/>
          <w:szCs w:val="18"/>
        </w:rPr>
      </w:pPr>
    </w:p>
    <w:bookmarkStart w:id="325" w:name="_Toc43820611"/>
    <w:bookmarkStart w:id="326" w:name="_Toc43821027"/>
    <w:bookmarkStart w:id="327" w:name="_Toc45053453"/>
    <w:bookmarkStart w:id="328" w:name="_Toc46341770"/>
    <w:bookmarkStart w:id="329" w:name="_Toc46342287"/>
    <w:bookmarkStart w:id="330" w:name="_Toc46426182"/>
    <w:bookmarkStart w:id="331" w:name="_Toc56581265"/>
    <w:bookmarkStart w:id="332" w:name="_Toc56581425"/>
    <w:bookmarkStart w:id="333" w:name="_Toc56597810"/>
    <w:bookmarkStart w:id="334" w:name="_Toc56672073"/>
    <w:bookmarkStart w:id="335" w:name="_Toc57106289"/>
    <w:bookmarkStart w:id="336" w:name="_Toc73908149"/>
    <w:bookmarkStart w:id="337" w:name="_Toc73908329"/>
    <w:bookmarkStart w:id="338" w:name="_Toc73953124"/>
    <w:bookmarkStart w:id="339" w:name="_Toc73959218"/>
    <w:bookmarkStart w:id="340" w:name="_Toc73977627"/>
    <w:bookmarkStart w:id="341" w:name="_Toc74042456"/>
    <w:bookmarkStart w:id="342" w:name="_Toc74030705"/>
    <w:bookmarkStart w:id="343" w:name="_Toc74037949"/>
    <w:bookmarkStart w:id="344" w:name="_Toc74043576"/>
    <w:bookmarkStart w:id="345" w:name="_Toc74214435"/>
    <w:bookmarkStart w:id="346" w:name="_Toc74642605"/>
    <w:bookmarkStart w:id="347" w:name="_Toc74643198"/>
    <w:bookmarkStart w:id="348" w:name="_Toc75157605"/>
    <w:bookmarkStart w:id="349" w:name="_Toc75336114"/>
    <w:bookmarkStart w:id="350" w:name="_Toc89862971"/>
    <w:bookmarkStart w:id="351" w:name="_Toc90368689"/>
    <w:bookmarkStart w:id="352" w:name="_Toc90545530"/>
    <w:bookmarkStart w:id="353" w:name="_Toc90548065"/>
    <w:bookmarkStart w:id="354" w:name="_Toc90548254"/>
    <w:bookmarkStart w:id="355" w:name="_Toc106965351"/>
    <w:bookmarkStart w:id="356" w:name="_Toc114645485"/>
    <w:bookmarkStart w:id="357" w:name="_Toc114646774"/>
    <w:bookmarkStart w:id="358" w:name="_Toc116550830"/>
    <w:bookmarkStart w:id="359" w:name="_Toc137636733"/>
    <w:bookmarkStart w:id="360" w:name="_Toc137670976"/>
    <w:bookmarkStart w:id="361" w:name="_Toc137671190"/>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Start w:id="362" w:name="_MON_1779792729"/>
    <w:bookmarkEnd w:id="362"/>
    <w:p w14:paraId="41BEADF4" w14:textId="22A7359D" w:rsidR="00A90AC2" w:rsidRPr="003A2349" w:rsidRDefault="001B296D" w:rsidP="00295897">
      <w:pPr>
        <w:pStyle w:val="09-Bodytext"/>
        <w:tabs>
          <w:tab w:val="left" w:pos="9639"/>
        </w:tabs>
        <w:ind w:left="0"/>
        <w:rPr>
          <w:rFonts w:ascii="Aptos" w:hAnsi="Aptos"/>
        </w:rPr>
      </w:pPr>
      <w:r w:rsidRPr="003A2349">
        <w:rPr>
          <w:rFonts w:ascii="Aptos" w:hAnsi="Aptos"/>
        </w:rPr>
        <w:object w:dxaOrig="10010" w:dyaOrig="2784" w14:anchorId="4D38AA1D">
          <v:shape id="_x0000_i1077" type="#_x0000_t75" style="width:499.5pt;height:139.5pt" o:ole="">
            <v:imagedata r:id="rId190" o:title=""/>
          </v:shape>
          <o:OLEObject Type="Embed" ProgID="Excel.Sheet.12" ShapeID="_x0000_i1077" DrawAspect="Content" ObjectID="_1843896842" r:id="rId191"/>
        </w:object>
      </w:r>
    </w:p>
    <w:p w14:paraId="7F77A55D" w14:textId="300338D7" w:rsidR="00FF3472" w:rsidRPr="003A2349" w:rsidRDefault="00FF3472" w:rsidP="00FF3472">
      <w:pPr>
        <w:rPr>
          <w:rFonts w:ascii="Aptos" w:hAnsi="Aptos"/>
        </w:rPr>
      </w:pPr>
    </w:p>
    <w:p w14:paraId="06A85B90" w14:textId="24EE4199" w:rsidR="00FF3472" w:rsidRPr="003A2349" w:rsidRDefault="00FF3472" w:rsidP="00FF3472">
      <w:pPr>
        <w:rPr>
          <w:rFonts w:ascii="Aptos" w:hAnsi="Aptos"/>
        </w:rPr>
      </w:pPr>
    </w:p>
    <w:p w14:paraId="296FA2CC" w14:textId="1FEEE7E0" w:rsidR="001226FA" w:rsidRPr="003A2349" w:rsidRDefault="001226FA">
      <w:pPr>
        <w:rPr>
          <w:rFonts w:ascii="Aptos" w:hAnsi="Aptos"/>
          <w:b/>
          <w:sz w:val="24"/>
          <w:szCs w:val="24"/>
        </w:rPr>
      </w:pPr>
      <w:bookmarkStart w:id="363" w:name="_Toc74042457"/>
      <w:bookmarkStart w:id="364" w:name="_Toc138404706"/>
      <w:bookmarkStart w:id="365" w:name="_Toc138408950"/>
      <w:bookmarkStart w:id="366" w:name="_Toc138412453"/>
      <w:bookmarkStart w:id="367" w:name="_Toc138412946"/>
      <w:bookmarkStart w:id="368" w:name="_Toc146698479"/>
      <w:bookmarkStart w:id="369" w:name="_Toc146823489"/>
      <w:r w:rsidRPr="003A2349">
        <w:rPr>
          <w:rFonts w:ascii="Aptos" w:hAnsi="Aptos"/>
          <w:sz w:val="24"/>
          <w:szCs w:val="24"/>
        </w:rPr>
        <w:br w:type="page"/>
      </w:r>
    </w:p>
    <w:p w14:paraId="0CF899BA" w14:textId="48EA11C3" w:rsidR="007E4B8D" w:rsidRPr="00B4708D" w:rsidRDefault="007E4B8D" w:rsidP="007E4B8D">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D23836" w:rsidRPr="00B4708D">
        <w:rPr>
          <w:rFonts w:ascii="Aptos" w:hAnsi="Aptos" w:cs="Arial"/>
          <w:b/>
          <w:color w:val="B117B1"/>
          <w:sz w:val="24"/>
          <w:szCs w:val="24"/>
        </w:rPr>
        <w:t>A</w:t>
      </w:r>
      <w:r w:rsidRPr="00B4708D">
        <w:rPr>
          <w:rFonts w:ascii="Aptos" w:hAnsi="Aptos" w:cs="Arial"/>
          <w:b/>
          <w:color w:val="B117B1"/>
          <w:sz w:val="24"/>
          <w:szCs w:val="24"/>
        </w:rPr>
        <w:t>ccounts (cont.)</w:t>
      </w:r>
    </w:p>
    <w:p w14:paraId="0B9923A1" w14:textId="77777777" w:rsidR="007E4B8D" w:rsidRDefault="007E4B8D" w:rsidP="007E4B8D"/>
    <w:p w14:paraId="27131BC7" w14:textId="5EC02004" w:rsidR="00AB1072" w:rsidRPr="007E4B8D" w:rsidRDefault="00AB1072" w:rsidP="007E4B8D">
      <w:pPr>
        <w:pStyle w:val="Heading1"/>
        <w:rPr>
          <w:rFonts w:ascii="Aptos" w:hAnsi="Aptos"/>
          <w:sz w:val="24"/>
          <w:szCs w:val="24"/>
        </w:rPr>
      </w:pPr>
      <w:bookmarkStart w:id="370" w:name="_Toc233115444"/>
      <w:r w:rsidRPr="007E4B8D">
        <w:rPr>
          <w:rFonts w:ascii="Aptos" w:hAnsi="Aptos"/>
          <w:sz w:val="24"/>
          <w:szCs w:val="24"/>
        </w:rPr>
        <w:t>Note 2</w:t>
      </w:r>
      <w:r w:rsidR="00593FDA" w:rsidRPr="007E4B8D">
        <w:rPr>
          <w:rFonts w:ascii="Aptos" w:hAnsi="Aptos"/>
          <w:sz w:val="24"/>
          <w:szCs w:val="24"/>
        </w:rPr>
        <w:t>2</w:t>
      </w:r>
      <w:r w:rsidRPr="007E4B8D">
        <w:rPr>
          <w:rFonts w:ascii="Aptos" w:hAnsi="Aptos"/>
          <w:sz w:val="24"/>
          <w:szCs w:val="24"/>
        </w:rPr>
        <w:t xml:space="preserve"> Debtors from Local Taxation</w:t>
      </w:r>
      <w:bookmarkEnd w:id="363"/>
      <w:bookmarkEnd w:id="364"/>
      <w:bookmarkEnd w:id="365"/>
      <w:bookmarkEnd w:id="366"/>
      <w:bookmarkEnd w:id="367"/>
      <w:bookmarkEnd w:id="368"/>
      <w:bookmarkEnd w:id="369"/>
      <w:bookmarkEnd w:id="370"/>
    </w:p>
    <w:p w14:paraId="27EDBB7D" w14:textId="77777777" w:rsidR="00600864" w:rsidRPr="00600864" w:rsidRDefault="00600864" w:rsidP="00600864"/>
    <w:bookmarkStart w:id="371" w:name="_MON_1780207961"/>
    <w:bookmarkEnd w:id="371"/>
    <w:p w14:paraId="1901E961" w14:textId="0ECF8978" w:rsidR="009A61D1" w:rsidRPr="009A61D1" w:rsidRDefault="00626B06" w:rsidP="009A61D1">
      <w:pPr>
        <w:rPr>
          <w:rFonts w:ascii="Aptos" w:hAnsi="Aptos"/>
        </w:rPr>
      </w:pPr>
      <w:r w:rsidRPr="003A2349">
        <w:rPr>
          <w:rFonts w:ascii="Aptos" w:hAnsi="Aptos"/>
        </w:rPr>
        <w:object w:dxaOrig="10848" w:dyaOrig="3171" w14:anchorId="0FFCB915">
          <v:shape id="_x0000_i1078" type="#_x0000_t75" style="width:534.75pt;height:148.5pt" o:ole="">
            <v:imagedata r:id="rId192" o:title=""/>
          </v:shape>
          <o:OLEObject Type="Embed" ProgID="Excel.Sheet.12" ShapeID="_x0000_i1078" DrawAspect="Content" ObjectID="_1843896843" r:id="rId193"/>
        </w:object>
      </w:r>
      <w:bookmarkStart w:id="372" w:name="_Toc74042458"/>
      <w:bookmarkStart w:id="373" w:name="_Toc138404707"/>
      <w:bookmarkStart w:id="374" w:name="_Toc138408951"/>
      <w:bookmarkStart w:id="375" w:name="_Toc138412454"/>
      <w:bookmarkStart w:id="376" w:name="_Toc138412947"/>
      <w:bookmarkStart w:id="377" w:name="_Toc146698480"/>
      <w:bookmarkStart w:id="378" w:name="_Toc146823490"/>
    </w:p>
    <w:p w14:paraId="77B4AD2D" w14:textId="4AE6F2EA" w:rsidR="004D5A11" w:rsidRPr="007E4B8D" w:rsidRDefault="004D5A11" w:rsidP="007E4B8D">
      <w:pPr>
        <w:pStyle w:val="Heading1"/>
        <w:rPr>
          <w:rFonts w:ascii="Aptos" w:hAnsi="Aptos"/>
          <w:sz w:val="24"/>
          <w:szCs w:val="24"/>
        </w:rPr>
      </w:pPr>
      <w:bookmarkStart w:id="379" w:name="_Toc233115445"/>
      <w:r w:rsidRPr="007E4B8D">
        <w:rPr>
          <w:rFonts w:ascii="Aptos" w:hAnsi="Aptos"/>
          <w:sz w:val="24"/>
          <w:szCs w:val="24"/>
        </w:rPr>
        <w:t>Note 2</w:t>
      </w:r>
      <w:r w:rsidR="00EE513B" w:rsidRPr="007E4B8D">
        <w:rPr>
          <w:rFonts w:ascii="Aptos" w:hAnsi="Aptos"/>
          <w:sz w:val="24"/>
          <w:szCs w:val="24"/>
        </w:rPr>
        <w:t>3</w:t>
      </w:r>
      <w:r w:rsidRPr="007E4B8D">
        <w:rPr>
          <w:rFonts w:ascii="Aptos" w:hAnsi="Aptos"/>
          <w:sz w:val="24"/>
          <w:szCs w:val="24"/>
        </w:rPr>
        <w:t xml:space="preserve"> Assets Held</w:t>
      </w:r>
      <w:r w:rsidR="00643331" w:rsidRPr="007E4B8D">
        <w:rPr>
          <w:rFonts w:ascii="Aptos" w:hAnsi="Aptos"/>
          <w:sz w:val="24"/>
          <w:szCs w:val="24"/>
        </w:rPr>
        <w:t>-</w:t>
      </w:r>
      <w:r w:rsidRPr="007E4B8D">
        <w:rPr>
          <w:rFonts w:ascii="Aptos" w:hAnsi="Aptos"/>
          <w:sz w:val="24"/>
          <w:szCs w:val="24"/>
        </w:rPr>
        <w:t>for</w:t>
      </w:r>
      <w:r w:rsidR="00643331" w:rsidRPr="007E4B8D">
        <w:rPr>
          <w:rFonts w:ascii="Aptos" w:hAnsi="Aptos"/>
          <w:sz w:val="24"/>
          <w:szCs w:val="24"/>
        </w:rPr>
        <w:t>-</w:t>
      </w:r>
      <w:r w:rsidRPr="007E4B8D">
        <w:rPr>
          <w:rFonts w:ascii="Aptos" w:hAnsi="Aptos"/>
          <w:sz w:val="24"/>
          <w:szCs w:val="24"/>
        </w:rPr>
        <w:t>Sale</w:t>
      </w:r>
      <w:bookmarkEnd w:id="372"/>
      <w:bookmarkEnd w:id="373"/>
      <w:bookmarkEnd w:id="374"/>
      <w:bookmarkEnd w:id="375"/>
      <w:bookmarkEnd w:id="376"/>
      <w:bookmarkEnd w:id="377"/>
      <w:bookmarkEnd w:id="378"/>
      <w:bookmarkEnd w:id="379"/>
    </w:p>
    <w:p w14:paraId="69649347" w14:textId="77777777" w:rsidR="004D5A11" w:rsidRPr="003A2349" w:rsidRDefault="004D5A11" w:rsidP="00A72982">
      <w:pPr>
        <w:jc w:val="both"/>
        <w:rPr>
          <w:rFonts w:ascii="Aptos" w:hAnsi="Aptos" w:cs="Arial"/>
          <w:sz w:val="24"/>
          <w:szCs w:val="24"/>
        </w:rPr>
      </w:pPr>
    </w:p>
    <w:p w14:paraId="5272F56A" w14:textId="14D78976" w:rsidR="004D5A11" w:rsidRPr="003A2349" w:rsidRDefault="004D5A11" w:rsidP="00A72982">
      <w:pPr>
        <w:jc w:val="both"/>
        <w:rPr>
          <w:rFonts w:ascii="Aptos" w:hAnsi="Aptos" w:cs="Arial"/>
          <w:color w:val="000000"/>
          <w:szCs w:val="18"/>
        </w:rPr>
      </w:pPr>
      <w:r w:rsidRPr="003A2349">
        <w:rPr>
          <w:rFonts w:ascii="Aptos" w:hAnsi="Aptos" w:cs="Arial"/>
          <w:color w:val="000000"/>
          <w:szCs w:val="18"/>
        </w:rPr>
        <w:t>When it becomes probable that the carrying amount of an asset (land an</w:t>
      </w:r>
      <w:r w:rsidR="00E61E07" w:rsidRPr="003A2349">
        <w:rPr>
          <w:rFonts w:ascii="Aptos" w:hAnsi="Aptos" w:cs="Arial"/>
          <w:color w:val="000000"/>
          <w:szCs w:val="18"/>
        </w:rPr>
        <w:t>d</w:t>
      </w:r>
      <w:r w:rsidRPr="003A2349">
        <w:rPr>
          <w:rFonts w:ascii="Aptos" w:hAnsi="Aptos" w:cs="Arial"/>
          <w:color w:val="000000"/>
          <w:szCs w:val="18"/>
        </w:rPr>
        <w:t xml:space="preserve"> buildings) will be recovered through a sale rather than through its continued use, it is reclassified as an Asset Held</w:t>
      </w:r>
      <w:r w:rsidR="00643331" w:rsidRPr="003A2349">
        <w:rPr>
          <w:rFonts w:ascii="Aptos" w:hAnsi="Aptos" w:cs="Arial"/>
          <w:color w:val="000000"/>
          <w:szCs w:val="18"/>
        </w:rPr>
        <w:t>-</w:t>
      </w:r>
      <w:r w:rsidRPr="003A2349">
        <w:rPr>
          <w:rFonts w:ascii="Aptos" w:hAnsi="Aptos" w:cs="Arial"/>
          <w:color w:val="000000"/>
          <w:szCs w:val="18"/>
        </w:rPr>
        <w:t>for</w:t>
      </w:r>
      <w:r w:rsidR="00643331" w:rsidRPr="003A2349">
        <w:rPr>
          <w:rFonts w:ascii="Aptos" w:hAnsi="Aptos" w:cs="Arial"/>
          <w:color w:val="000000"/>
          <w:szCs w:val="18"/>
        </w:rPr>
        <w:t>-</w:t>
      </w:r>
      <w:r w:rsidRPr="003A2349">
        <w:rPr>
          <w:rFonts w:ascii="Aptos" w:hAnsi="Aptos" w:cs="Arial"/>
          <w:color w:val="000000"/>
          <w:szCs w:val="18"/>
        </w:rPr>
        <w:t>Sale. The asset is revalued immediately before reclassification and then carried at the lower of this amount and fair value less costs to sell.  Non-current assets held</w:t>
      </w:r>
      <w:r w:rsidR="00643331" w:rsidRPr="003A2349">
        <w:rPr>
          <w:rFonts w:ascii="Aptos" w:hAnsi="Aptos" w:cs="Arial"/>
          <w:color w:val="000000"/>
          <w:szCs w:val="18"/>
        </w:rPr>
        <w:t>-</w:t>
      </w:r>
      <w:r w:rsidRPr="003A2349">
        <w:rPr>
          <w:rFonts w:ascii="Aptos" w:hAnsi="Aptos" w:cs="Arial"/>
          <w:color w:val="000000"/>
          <w:szCs w:val="18"/>
        </w:rPr>
        <w:t>for</w:t>
      </w:r>
      <w:r w:rsidR="00643331" w:rsidRPr="003A2349">
        <w:rPr>
          <w:rFonts w:ascii="Aptos" w:hAnsi="Aptos" w:cs="Arial"/>
          <w:color w:val="000000"/>
          <w:szCs w:val="18"/>
        </w:rPr>
        <w:t>-</w:t>
      </w:r>
      <w:r w:rsidRPr="003A2349">
        <w:rPr>
          <w:rFonts w:ascii="Aptos" w:hAnsi="Aptos" w:cs="Arial"/>
          <w:color w:val="000000"/>
          <w:szCs w:val="18"/>
        </w:rPr>
        <w:t>sale are not depreciated.</w:t>
      </w:r>
    </w:p>
    <w:p w14:paraId="1F3DCF8F" w14:textId="77777777" w:rsidR="004D5A11" w:rsidRPr="003A2349" w:rsidRDefault="004D5A11" w:rsidP="00A72982">
      <w:pPr>
        <w:jc w:val="both"/>
        <w:rPr>
          <w:rFonts w:ascii="Aptos" w:hAnsi="Aptos" w:cs="Arial"/>
          <w:szCs w:val="18"/>
        </w:rPr>
      </w:pPr>
    </w:p>
    <w:p w14:paraId="2D6A618C" w14:textId="77777777" w:rsidR="002D62D4" w:rsidRPr="003A2349" w:rsidRDefault="004D5A11" w:rsidP="002049BD">
      <w:pPr>
        <w:jc w:val="both"/>
        <w:rPr>
          <w:rFonts w:ascii="Aptos" w:hAnsi="Aptos"/>
          <w:szCs w:val="18"/>
        </w:rPr>
      </w:pPr>
      <w:r w:rsidRPr="003A2349">
        <w:rPr>
          <w:rFonts w:ascii="Aptos" w:hAnsi="Aptos" w:cs="Arial"/>
          <w:color w:val="000000"/>
          <w:szCs w:val="18"/>
        </w:rPr>
        <w:t>Vehicles, Plant, Furniture and Equipment and assets that are to be abandoned or scrapped are not reclassified as Assets Held</w:t>
      </w:r>
      <w:r w:rsidR="00C76C7E" w:rsidRPr="003A2349">
        <w:rPr>
          <w:rFonts w:ascii="Aptos" w:hAnsi="Aptos" w:cs="Arial"/>
          <w:color w:val="000000"/>
          <w:szCs w:val="18"/>
        </w:rPr>
        <w:t>-</w:t>
      </w:r>
      <w:r w:rsidRPr="003A2349">
        <w:rPr>
          <w:rFonts w:ascii="Aptos" w:hAnsi="Aptos" w:cs="Arial"/>
          <w:color w:val="000000"/>
          <w:szCs w:val="18"/>
        </w:rPr>
        <w:t>for</w:t>
      </w:r>
      <w:r w:rsidR="00C76C7E" w:rsidRPr="003A2349">
        <w:rPr>
          <w:rFonts w:ascii="Aptos" w:hAnsi="Aptos" w:cs="Arial"/>
          <w:color w:val="000000"/>
          <w:szCs w:val="18"/>
        </w:rPr>
        <w:t>-</w:t>
      </w:r>
      <w:r w:rsidRPr="003A2349">
        <w:rPr>
          <w:rFonts w:ascii="Aptos" w:hAnsi="Aptos" w:cs="Arial"/>
          <w:color w:val="000000"/>
          <w:szCs w:val="18"/>
        </w:rPr>
        <w:t>Sale.</w:t>
      </w:r>
    </w:p>
    <w:p w14:paraId="309942C9" w14:textId="77777777" w:rsidR="002D62D4" w:rsidRPr="003A2349" w:rsidRDefault="002D62D4" w:rsidP="002049BD">
      <w:pPr>
        <w:jc w:val="both"/>
        <w:rPr>
          <w:rFonts w:ascii="Aptos" w:hAnsi="Aptos"/>
        </w:rPr>
      </w:pPr>
    </w:p>
    <w:bookmarkStart w:id="380" w:name="_MON_1779859915"/>
    <w:bookmarkEnd w:id="380"/>
    <w:p w14:paraId="17AA215E" w14:textId="4F32C4B4" w:rsidR="002D62D4" w:rsidRPr="003A2349" w:rsidRDefault="00C125E4" w:rsidP="002049BD">
      <w:pPr>
        <w:jc w:val="both"/>
        <w:rPr>
          <w:rFonts w:ascii="Aptos" w:hAnsi="Aptos"/>
        </w:rPr>
      </w:pPr>
      <w:r w:rsidRPr="003A2349">
        <w:rPr>
          <w:rFonts w:ascii="Aptos" w:hAnsi="Aptos"/>
        </w:rPr>
        <w:object w:dxaOrig="9849" w:dyaOrig="1959" w14:anchorId="624D77EC">
          <v:shape id="_x0000_i1079" type="#_x0000_t75" style="width:497.25pt;height:99pt" o:ole="">
            <v:imagedata r:id="rId194" o:title=""/>
          </v:shape>
          <o:OLEObject Type="Embed" ProgID="Excel.Sheet.12" ShapeID="_x0000_i1079" DrawAspect="Content" ObjectID="_1843896844" r:id="rId195"/>
        </w:object>
      </w:r>
    </w:p>
    <w:p w14:paraId="0BDD9B49" w14:textId="4E51A5C4" w:rsidR="00AD2667" w:rsidRPr="003A2349" w:rsidRDefault="00AD2667" w:rsidP="002049BD">
      <w:pPr>
        <w:jc w:val="both"/>
        <w:rPr>
          <w:rFonts w:ascii="Aptos" w:hAnsi="Aptos"/>
        </w:rPr>
      </w:pPr>
    </w:p>
    <w:p w14:paraId="6642E2FE" w14:textId="15E6C7DF" w:rsidR="00881CF2" w:rsidRPr="007E4B8D" w:rsidRDefault="00881CF2" w:rsidP="007E4B8D">
      <w:pPr>
        <w:pStyle w:val="Heading1"/>
        <w:rPr>
          <w:rFonts w:ascii="Aptos" w:hAnsi="Aptos"/>
          <w:sz w:val="24"/>
          <w:szCs w:val="24"/>
        </w:rPr>
      </w:pPr>
      <w:bookmarkStart w:id="381" w:name="_Toc74042459"/>
      <w:bookmarkStart w:id="382" w:name="_Toc138404708"/>
      <w:bookmarkStart w:id="383" w:name="_Toc138408952"/>
      <w:bookmarkStart w:id="384" w:name="_Toc138412455"/>
      <w:bookmarkStart w:id="385" w:name="_Toc138412948"/>
      <w:bookmarkStart w:id="386" w:name="_Toc146698481"/>
      <w:bookmarkStart w:id="387" w:name="_Toc146823491"/>
      <w:bookmarkStart w:id="388" w:name="_Toc233115446"/>
      <w:r w:rsidRPr="007E4B8D">
        <w:rPr>
          <w:rFonts w:ascii="Aptos" w:hAnsi="Aptos"/>
          <w:sz w:val="24"/>
          <w:szCs w:val="24"/>
        </w:rPr>
        <w:t>Note 2</w:t>
      </w:r>
      <w:r w:rsidR="0015351B" w:rsidRPr="007E4B8D">
        <w:rPr>
          <w:rFonts w:ascii="Aptos" w:hAnsi="Aptos"/>
          <w:sz w:val="24"/>
          <w:szCs w:val="24"/>
        </w:rPr>
        <w:t>4</w:t>
      </w:r>
      <w:r w:rsidRPr="007E4B8D">
        <w:rPr>
          <w:rFonts w:ascii="Aptos" w:hAnsi="Aptos"/>
          <w:sz w:val="24"/>
          <w:szCs w:val="24"/>
        </w:rPr>
        <w:t xml:space="preserve"> Cash and Cash Equivalents</w:t>
      </w:r>
      <w:bookmarkEnd w:id="381"/>
      <w:bookmarkEnd w:id="382"/>
      <w:bookmarkEnd w:id="383"/>
      <w:bookmarkEnd w:id="384"/>
      <w:bookmarkEnd w:id="385"/>
      <w:bookmarkEnd w:id="386"/>
      <w:bookmarkEnd w:id="387"/>
      <w:bookmarkEnd w:id="388"/>
    </w:p>
    <w:p w14:paraId="2F0B0EAE" w14:textId="77777777" w:rsidR="00881CF2" w:rsidRPr="003A2349" w:rsidRDefault="00881CF2" w:rsidP="00A72982">
      <w:pPr>
        <w:jc w:val="both"/>
        <w:rPr>
          <w:rFonts w:ascii="Aptos" w:hAnsi="Aptos" w:cs="Arial"/>
          <w:sz w:val="24"/>
          <w:szCs w:val="24"/>
        </w:rPr>
      </w:pPr>
    </w:p>
    <w:p w14:paraId="563EEBF9" w14:textId="586C1E37" w:rsidR="00881CF2" w:rsidRPr="003A2349" w:rsidRDefault="00881CF2" w:rsidP="00A72982">
      <w:pPr>
        <w:jc w:val="both"/>
        <w:rPr>
          <w:rFonts w:ascii="Aptos" w:hAnsi="Aptos" w:cs="Arial"/>
          <w:szCs w:val="18"/>
        </w:rPr>
      </w:pPr>
      <w:r w:rsidRPr="003A2349">
        <w:rPr>
          <w:rFonts w:ascii="Aptos" w:hAnsi="Aptos" w:cs="Arial"/>
          <w:szCs w:val="18"/>
        </w:rPr>
        <w:t xml:space="preserve">Cash is represented by cash in hand and deposits with financial institutions repayable without penalty on notice of not more than 24 hours. Cash equivalents are investments that mature in three months or less from the balance sheet date and that are readily convertible to known amounts of cash with insignificant risk of change in value. In the Cash Flow Statement, cash and cash equivalents are shown net of bank overdrafts that are repayable on demand and form an integral part of the </w:t>
      </w:r>
      <w:r w:rsidR="0020170B" w:rsidRPr="003A2349">
        <w:rPr>
          <w:rFonts w:ascii="Aptos" w:hAnsi="Aptos" w:cs="Arial"/>
          <w:szCs w:val="18"/>
        </w:rPr>
        <w:t>Council</w:t>
      </w:r>
      <w:r w:rsidRPr="003A2349">
        <w:rPr>
          <w:rFonts w:ascii="Aptos" w:hAnsi="Aptos" w:cs="Arial"/>
          <w:szCs w:val="18"/>
        </w:rPr>
        <w:t>'s cash management.</w:t>
      </w:r>
    </w:p>
    <w:p w14:paraId="3B98BFD0" w14:textId="75A01EFF" w:rsidR="00881CF2" w:rsidRPr="003A2349" w:rsidRDefault="00881CF2" w:rsidP="00A72982">
      <w:pPr>
        <w:jc w:val="both"/>
        <w:rPr>
          <w:rFonts w:ascii="Aptos" w:hAnsi="Aptos" w:cs="Arial"/>
          <w:szCs w:val="18"/>
        </w:rPr>
      </w:pPr>
    </w:p>
    <w:bookmarkStart w:id="389" w:name="_MON_1811575147"/>
    <w:bookmarkEnd w:id="389"/>
    <w:p w14:paraId="1AD20D08" w14:textId="38D71B9D" w:rsidR="00AD2667" w:rsidRPr="003A2349" w:rsidRDefault="003A5634" w:rsidP="00A72982">
      <w:pPr>
        <w:jc w:val="both"/>
        <w:rPr>
          <w:rFonts w:ascii="Aptos" w:hAnsi="Aptos" w:cs="Arial"/>
          <w:szCs w:val="18"/>
        </w:rPr>
      </w:pPr>
      <w:r w:rsidRPr="003A2349">
        <w:rPr>
          <w:rFonts w:ascii="Aptos" w:hAnsi="Aptos" w:cs="Arial"/>
          <w:szCs w:val="18"/>
        </w:rPr>
        <w:object w:dxaOrig="9835" w:dyaOrig="1232" w14:anchorId="082A1F52">
          <v:shape id="_x0000_i1080" type="#_x0000_t75" style="width:488.25pt;height:61.5pt" o:ole="">
            <v:imagedata r:id="rId196" o:title=""/>
          </v:shape>
          <o:OLEObject Type="Embed" ProgID="Excel.Sheet.12" ShapeID="_x0000_i1080" DrawAspect="Content" ObjectID="_1843896845" r:id="rId197"/>
        </w:object>
      </w:r>
    </w:p>
    <w:p w14:paraId="667745C6" w14:textId="0FA6E8CB" w:rsidR="00AD2667" w:rsidRPr="003A2349" w:rsidRDefault="00AD2667" w:rsidP="00A72982">
      <w:pPr>
        <w:jc w:val="both"/>
        <w:rPr>
          <w:rFonts w:ascii="Aptos" w:hAnsi="Aptos" w:cs="Arial"/>
          <w:szCs w:val="18"/>
        </w:rPr>
      </w:pPr>
    </w:p>
    <w:p w14:paraId="113D5FA8" w14:textId="6DCB9EF8" w:rsidR="00AD2667" w:rsidRPr="003A2349" w:rsidRDefault="00AD2667" w:rsidP="00A72982">
      <w:pPr>
        <w:jc w:val="both"/>
        <w:rPr>
          <w:rFonts w:ascii="Aptos" w:hAnsi="Aptos" w:cs="Arial"/>
          <w:szCs w:val="18"/>
        </w:rPr>
      </w:pPr>
    </w:p>
    <w:p w14:paraId="17264837" w14:textId="77777777" w:rsidR="005A0723" w:rsidRPr="003A2349" w:rsidRDefault="005A0723">
      <w:pPr>
        <w:rPr>
          <w:rFonts w:ascii="Aptos" w:hAnsi="Aptos"/>
          <w:b/>
          <w:sz w:val="24"/>
          <w:szCs w:val="24"/>
        </w:rPr>
      </w:pPr>
      <w:bookmarkStart w:id="390" w:name="_Toc74042460"/>
      <w:bookmarkStart w:id="391" w:name="_Toc138404709"/>
      <w:bookmarkStart w:id="392" w:name="_Toc138408953"/>
      <w:bookmarkStart w:id="393" w:name="_Toc138412456"/>
      <w:bookmarkStart w:id="394" w:name="_Toc138412949"/>
      <w:r w:rsidRPr="003A2349">
        <w:rPr>
          <w:rFonts w:ascii="Aptos" w:hAnsi="Aptos"/>
          <w:sz w:val="24"/>
          <w:szCs w:val="24"/>
        </w:rPr>
        <w:br w:type="page"/>
      </w:r>
    </w:p>
    <w:p w14:paraId="6E9E27AE" w14:textId="75FCA18B" w:rsidR="007E4B8D" w:rsidRPr="00B4708D" w:rsidRDefault="007E4B8D" w:rsidP="007E4B8D">
      <w:pPr>
        <w:jc w:val="right"/>
        <w:rPr>
          <w:rFonts w:ascii="Aptos" w:hAnsi="Aptos" w:cs="Arial"/>
          <w:b/>
          <w:color w:val="B117B1"/>
          <w:sz w:val="24"/>
          <w:szCs w:val="24"/>
        </w:rPr>
      </w:pPr>
      <w:bookmarkStart w:id="395" w:name="_Toc146698482"/>
      <w:bookmarkStart w:id="396" w:name="_Toc146823492"/>
      <w:r w:rsidRPr="00B4708D">
        <w:rPr>
          <w:rFonts w:ascii="Aptos" w:hAnsi="Aptos" w:cs="Arial"/>
          <w:b/>
          <w:color w:val="B117B1"/>
          <w:sz w:val="24"/>
          <w:szCs w:val="24"/>
        </w:rPr>
        <w:lastRenderedPageBreak/>
        <w:t xml:space="preserve">Notes to the </w:t>
      </w:r>
      <w:r w:rsidR="00D23836" w:rsidRPr="00B4708D">
        <w:rPr>
          <w:rFonts w:ascii="Aptos" w:hAnsi="Aptos" w:cs="Arial"/>
          <w:b/>
          <w:color w:val="B117B1"/>
          <w:sz w:val="24"/>
          <w:szCs w:val="24"/>
        </w:rPr>
        <w:t>A</w:t>
      </w:r>
      <w:r w:rsidRPr="00B4708D">
        <w:rPr>
          <w:rFonts w:ascii="Aptos" w:hAnsi="Aptos" w:cs="Arial"/>
          <w:b/>
          <w:color w:val="B117B1"/>
          <w:sz w:val="24"/>
          <w:szCs w:val="24"/>
        </w:rPr>
        <w:t>ccounts (cont.)</w:t>
      </w:r>
    </w:p>
    <w:p w14:paraId="4241BA8A" w14:textId="77777777" w:rsidR="007E4B8D" w:rsidRDefault="007E4B8D" w:rsidP="007E4B8D"/>
    <w:p w14:paraId="5CECCFDA" w14:textId="4DBF62E5" w:rsidR="00881CF2" w:rsidRPr="007E4B8D" w:rsidRDefault="00EA1F96" w:rsidP="007E4B8D">
      <w:pPr>
        <w:pStyle w:val="Heading1"/>
        <w:rPr>
          <w:rFonts w:ascii="Aptos" w:hAnsi="Aptos"/>
          <w:sz w:val="24"/>
          <w:szCs w:val="24"/>
        </w:rPr>
      </w:pPr>
      <w:bookmarkStart w:id="397" w:name="_Toc233115447"/>
      <w:r w:rsidRPr="007E4B8D">
        <w:rPr>
          <w:rFonts w:ascii="Aptos" w:hAnsi="Aptos"/>
          <w:sz w:val="24"/>
          <w:szCs w:val="24"/>
        </w:rPr>
        <w:t>Note 2</w:t>
      </w:r>
      <w:r w:rsidR="0015351B" w:rsidRPr="007E4B8D">
        <w:rPr>
          <w:rFonts w:ascii="Aptos" w:hAnsi="Aptos"/>
          <w:sz w:val="24"/>
          <w:szCs w:val="24"/>
        </w:rPr>
        <w:t>5</w:t>
      </w:r>
      <w:r w:rsidRPr="007E4B8D">
        <w:rPr>
          <w:rFonts w:ascii="Aptos" w:hAnsi="Aptos"/>
          <w:sz w:val="24"/>
          <w:szCs w:val="24"/>
        </w:rPr>
        <w:t xml:space="preserve"> Short Term Creditors</w:t>
      </w:r>
      <w:bookmarkEnd w:id="390"/>
      <w:bookmarkEnd w:id="391"/>
      <w:bookmarkEnd w:id="392"/>
      <w:bookmarkEnd w:id="393"/>
      <w:bookmarkEnd w:id="394"/>
      <w:bookmarkEnd w:id="395"/>
      <w:bookmarkEnd w:id="396"/>
      <w:bookmarkEnd w:id="397"/>
    </w:p>
    <w:p w14:paraId="7A0E1D76" w14:textId="77777777" w:rsidR="00600864" w:rsidRPr="00600864" w:rsidRDefault="00600864" w:rsidP="00600864"/>
    <w:bookmarkStart w:id="398" w:name="_Toc106965356"/>
    <w:bookmarkStart w:id="399" w:name="_Toc114645490"/>
    <w:bookmarkStart w:id="400" w:name="_Toc114646779"/>
    <w:bookmarkStart w:id="401" w:name="_Toc116550835"/>
    <w:bookmarkStart w:id="402" w:name="_Toc137636736"/>
    <w:bookmarkStart w:id="403" w:name="_Toc137670979"/>
    <w:bookmarkStart w:id="404" w:name="_Toc137671195"/>
    <w:bookmarkStart w:id="405" w:name="_Toc74042461"/>
    <w:bookmarkEnd w:id="398"/>
    <w:bookmarkEnd w:id="399"/>
    <w:bookmarkEnd w:id="400"/>
    <w:bookmarkEnd w:id="401"/>
    <w:bookmarkEnd w:id="402"/>
    <w:bookmarkEnd w:id="403"/>
    <w:bookmarkEnd w:id="404"/>
    <w:bookmarkStart w:id="406" w:name="_MON_1748192122"/>
    <w:bookmarkEnd w:id="406"/>
    <w:p w14:paraId="315D2B7A" w14:textId="53D47D3F" w:rsidR="00FF3472" w:rsidRPr="003A2349" w:rsidRDefault="003D724C" w:rsidP="00A05156">
      <w:pPr>
        <w:pStyle w:val="09-Bodytext"/>
        <w:tabs>
          <w:tab w:val="left" w:pos="9639"/>
        </w:tabs>
        <w:ind w:left="0"/>
        <w:rPr>
          <w:rFonts w:ascii="Aptos" w:hAnsi="Aptos"/>
        </w:rPr>
      </w:pPr>
      <w:r w:rsidRPr="003A2349">
        <w:rPr>
          <w:rFonts w:ascii="Aptos" w:hAnsi="Aptos"/>
        </w:rPr>
        <w:object w:dxaOrig="9996" w:dyaOrig="2784" w14:anchorId="7D123B87">
          <v:shape id="_x0000_i1081" type="#_x0000_t75" style="width:497.25pt;height:2in" o:ole="">
            <v:imagedata r:id="rId198" o:title=""/>
          </v:shape>
          <o:OLEObject Type="Embed" ProgID="Excel.Sheet.12" ShapeID="_x0000_i1081" DrawAspect="Content" ObjectID="_1843896846" r:id="rId199"/>
        </w:object>
      </w:r>
    </w:p>
    <w:p w14:paraId="7B0BFFAD" w14:textId="77777777" w:rsidR="00E26A62" w:rsidRDefault="00E26A62" w:rsidP="00AD2667">
      <w:pPr>
        <w:rPr>
          <w:rFonts w:ascii="Aptos" w:hAnsi="Aptos"/>
        </w:rPr>
      </w:pPr>
    </w:p>
    <w:p w14:paraId="080FB846" w14:textId="77777777" w:rsidR="00E26A62" w:rsidRPr="003A2349" w:rsidRDefault="00E26A62" w:rsidP="00AD2667">
      <w:pPr>
        <w:rPr>
          <w:rFonts w:ascii="Aptos" w:hAnsi="Aptos"/>
        </w:rPr>
      </w:pPr>
    </w:p>
    <w:p w14:paraId="03EED1F7" w14:textId="36A2E95F" w:rsidR="008633EB" w:rsidRPr="007E4B8D" w:rsidRDefault="008633EB" w:rsidP="00CD4333">
      <w:pPr>
        <w:pStyle w:val="Heading1"/>
        <w:rPr>
          <w:rFonts w:ascii="Aptos" w:hAnsi="Aptos"/>
          <w:sz w:val="24"/>
          <w:szCs w:val="24"/>
        </w:rPr>
      </w:pPr>
      <w:bookmarkStart w:id="407" w:name="_Toc138404710"/>
      <w:bookmarkStart w:id="408" w:name="_Toc138408954"/>
      <w:bookmarkStart w:id="409" w:name="_Toc138412457"/>
      <w:bookmarkStart w:id="410" w:name="_Toc138412950"/>
      <w:bookmarkStart w:id="411" w:name="_Toc146698483"/>
      <w:bookmarkStart w:id="412" w:name="_Toc146823493"/>
      <w:bookmarkStart w:id="413" w:name="_Toc233115448"/>
      <w:r w:rsidRPr="007E4B8D">
        <w:rPr>
          <w:rFonts w:ascii="Aptos" w:hAnsi="Aptos"/>
          <w:sz w:val="24"/>
          <w:szCs w:val="24"/>
        </w:rPr>
        <w:t>Note 2</w:t>
      </w:r>
      <w:r w:rsidR="0015351B" w:rsidRPr="007E4B8D">
        <w:rPr>
          <w:rFonts w:ascii="Aptos" w:hAnsi="Aptos"/>
          <w:sz w:val="24"/>
          <w:szCs w:val="24"/>
        </w:rPr>
        <w:t>6</w:t>
      </w:r>
      <w:r w:rsidRPr="007E4B8D">
        <w:rPr>
          <w:rFonts w:ascii="Aptos" w:hAnsi="Aptos"/>
          <w:sz w:val="24"/>
          <w:szCs w:val="24"/>
        </w:rPr>
        <w:t xml:space="preserve"> Provisions</w:t>
      </w:r>
      <w:bookmarkEnd w:id="405"/>
      <w:bookmarkEnd w:id="407"/>
      <w:bookmarkEnd w:id="408"/>
      <w:bookmarkEnd w:id="409"/>
      <w:bookmarkEnd w:id="410"/>
      <w:bookmarkEnd w:id="411"/>
      <w:bookmarkEnd w:id="412"/>
      <w:bookmarkEnd w:id="413"/>
    </w:p>
    <w:p w14:paraId="7BF99631" w14:textId="77777777" w:rsidR="008633EB" w:rsidRPr="003A2349" w:rsidRDefault="008633EB" w:rsidP="00A72982">
      <w:pPr>
        <w:jc w:val="both"/>
        <w:rPr>
          <w:rFonts w:ascii="Aptos" w:hAnsi="Aptos" w:cs="Arial"/>
          <w:color w:val="000000"/>
          <w:szCs w:val="18"/>
        </w:rPr>
      </w:pPr>
    </w:p>
    <w:bookmarkStart w:id="414" w:name="_MON_1748192216"/>
    <w:bookmarkEnd w:id="414"/>
    <w:p w14:paraId="2A58FB10" w14:textId="360A3EAA" w:rsidR="008633EB" w:rsidRPr="003A2349" w:rsidRDefault="00C61583" w:rsidP="000C2673">
      <w:pPr>
        <w:tabs>
          <w:tab w:val="left" w:pos="9781"/>
        </w:tabs>
        <w:jc w:val="both"/>
        <w:rPr>
          <w:rFonts w:ascii="Aptos" w:hAnsi="Aptos" w:cs="Arial"/>
          <w:color w:val="000000"/>
          <w:szCs w:val="18"/>
        </w:rPr>
      </w:pPr>
      <w:r w:rsidRPr="003A2349">
        <w:rPr>
          <w:rFonts w:ascii="Aptos" w:hAnsi="Aptos" w:cs="Arial"/>
          <w:color w:val="000000"/>
          <w:szCs w:val="18"/>
        </w:rPr>
        <w:object w:dxaOrig="9770" w:dyaOrig="1762" w14:anchorId="7389527E">
          <v:shape id="_x0000_i1082" type="#_x0000_t75" style="width:450pt;height:82.5pt" o:ole="">
            <v:imagedata r:id="rId200" o:title=""/>
          </v:shape>
          <o:OLEObject Type="Embed" ProgID="Excel.Sheet.12" ShapeID="_x0000_i1082" DrawAspect="Content" ObjectID="_1843896847" r:id="rId201"/>
        </w:object>
      </w:r>
    </w:p>
    <w:p w14:paraId="613EDB5F" w14:textId="6648C5C0" w:rsidR="00AD2667" w:rsidRPr="003A2349" w:rsidRDefault="00AD2667" w:rsidP="00A72982">
      <w:pPr>
        <w:jc w:val="both"/>
        <w:rPr>
          <w:rFonts w:ascii="Aptos" w:hAnsi="Aptos" w:cs="Arial"/>
          <w:color w:val="000000"/>
          <w:szCs w:val="18"/>
        </w:rPr>
      </w:pPr>
    </w:p>
    <w:p w14:paraId="10D73F21" w14:textId="676DFF72" w:rsidR="00AD2667" w:rsidRPr="003A2349" w:rsidRDefault="00AD2667" w:rsidP="00A72982">
      <w:pPr>
        <w:jc w:val="both"/>
        <w:rPr>
          <w:rFonts w:ascii="Aptos" w:hAnsi="Aptos" w:cs="Arial"/>
          <w:color w:val="000000"/>
          <w:szCs w:val="18"/>
        </w:rPr>
      </w:pPr>
    </w:p>
    <w:p w14:paraId="30AAAFEB" w14:textId="36687A85" w:rsidR="008633EB" w:rsidRPr="003A2349" w:rsidRDefault="008633EB" w:rsidP="00A72982">
      <w:pPr>
        <w:jc w:val="both"/>
        <w:rPr>
          <w:rFonts w:ascii="Aptos" w:hAnsi="Aptos" w:cs="Arial"/>
          <w:color w:val="000000"/>
          <w:szCs w:val="18"/>
        </w:rPr>
      </w:pPr>
      <w:r w:rsidRPr="003A2349">
        <w:rPr>
          <w:rFonts w:ascii="Aptos" w:hAnsi="Aptos" w:cs="Arial"/>
          <w:color w:val="000000"/>
          <w:szCs w:val="18"/>
        </w:rPr>
        <w:t xml:space="preserve">The </w:t>
      </w:r>
      <w:r w:rsidR="0020170B" w:rsidRPr="003A2349">
        <w:rPr>
          <w:rFonts w:ascii="Aptos" w:hAnsi="Aptos" w:cs="Arial"/>
          <w:color w:val="000000"/>
          <w:szCs w:val="18"/>
        </w:rPr>
        <w:t>Council</w:t>
      </w:r>
      <w:r w:rsidRPr="003A2349">
        <w:rPr>
          <w:rFonts w:ascii="Aptos" w:hAnsi="Aptos" w:cs="Arial"/>
          <w:color w:val="000000"/>
          <w:szCs w:val="18"/>
        </w:rPr>
        <w:t xml:space="preserve"> believes that the amounts provided represent the best estimate of the total liability.</w:t>
      </w:r>
    </w:p>
    <w:p w14:paraId="1F2B8AA9" w14:textId="77777777" w:rsidR="008633EB" w:rsidRPr="003A2349" w:rsidRDefault="008633EB" w:rsidP="00A72982">
      <w:pPr>
        <w:jc w:val="both"/>
        <w:rPr>
          <w:rFonts w:ascii="Aptos" w:hAnsi="Aptos" w:cs="Arial"/>
          <w:color w:val="000000"/>
          <w:szCs w:val="18"/>
        </w:rPr>
      </w:pPr>
    </w:p>
    <w:p w14:paraId="64734963" w14:textId="77777777" w:rsidR="008633EB" w:rsidRPr="003A2349" w:rsidRDefault="008633EB" w:rsidP="00A72982">
      <w:pPr>
        <w:jc w:val="both"/>
        <w:rPr>
          <w:rFonts w:ascii="Aptos" w:hAnsi="Aptos" w:cs="Arial"/>
          <w:color w:val="000000"/>
          <w:szCs w:val="18"/>
        </w:rPr>
      </w:pPr>
    </w:p>
    <w:p w14:paraId="5BE6DDC4" w14:textId="24E2E180" w:rsidR="008633EB" w:rsidRPr="003A2349" w:rsidRDefault="00322774" w:rsidP="00CE1635">
      <w:pPr>
        <w:pStyle w:val="Heading1"/>
        <w:rPr>
          <w:rFonts w:ascii="Aptos" w:hAnsi="Aptos"/>
          <w:sz w:val="24"/>
          <w:szCs w:val="24"/>
        </w:rPr>
      </w:pPr>
      <w:bookmarkStart w:id="415" w:name="_Toc74042462"/>
      <w:bookmarkStart w:id="416" w:name="_Toc138404711"/>
      <w:bookmarkStart w:id="417" w:name="_Toc138408955"/>
      <w:bookmarkStart w:id="418" w:name="_Toc138412458"/>
      <w:bookmarkStart w:id="419" w:name="_Toc138412951"/>
      <w:bookmarkStart w:id="420" w:name="_Toc146698484"/>
      <w:bookmarkStart w:id="421" w:name="_Toc146823494"/>
      <w:bookmarkStart w:id="422" w:name="_Toc233115449"/>
      <w:r w:rsidRPr="003A2349">
        <w:rPr>
          <w:rFonts w:ascii="Aptos" w:hAnsi="Aptos"/>
          <w:sz w:val="24"/>
          <w:szCs w:val="24"/>
        </w:rPr>
        <w:t>Note 2</w:t>
      </w:r>
      <w:r w:rsidR="0015351B" w:rsidRPr="003A2349">
        <w:rPr>
          <w:rFonts w:ascii="Aptos" w:hAnsi="Aptos"/>
          <w:sz w:val="24"/>
          <w:szCs w:val="24"/>
        </w:rPr>
        <w:t>7</w:t>
      </w:r>
      <w:r w:rsidR="008633EB" w:rsidRPr="003A2349">
        <w:rPr>
          <w:rFonts w:ascii="Aptos" w:hAnsi="Aptos"/>
          <w:sz w:val="24"/>
          <w:szCs w:val="24"/>
        </w:rPr>
        <w:t xml:space="preserve"> Usable Reserves</w:t>
      </w:r>
      <w:bookmarkEnd w:id="415"/>
      <w:bookmarkEnd w:id="416"/>
      <w:bookmarkEnd w:id="417"/>
      <w:bookmarkEnd w:id="418"/>
      <w:bookmarkEnd w:id="419"/>
      <w:bookmarkEnd w:id="420"/>
      <w:bookmarkEnd w:id="421"/>
      <w:bookmarkEnd w:id="422"/>
    </w:p>
    <w:p w14:paraId="42D69B11" w14:textId="77777777" w:rsidR="008633EB" w:rsidRPr="003A2349" w:rsidRDefault="008633EB" w:rsidP="00A72982">
      <w:pPr>
        <w:jc w:val="both"/>
        <w:rPr>
          <w:rFonts w:ascii="Aptos" w:hAnsi="Aptos" w:cs="Arial"/>
          <w:color w:val="000000"/>
          <w:sz w:val="24"/>
          <w:szCs w:val="24"/>
        </w:rPr>
      </w:pPr>
    </w:p>
    <w:p w14:paraId="3E07C679" w14:textId="31F67707" w:rsidR="00ED1B7A" w:rsidRPr="003A2349" w:rsidRDefault="008633EB" w:rsidP="00A72982">
      <w:pPr>
        <w:jc w:val="both"/>
        <w:rPr>
          <w:rFonts w:ascii="Aptos" w:hAnsi="Aptos" w:cs="Arial"/>
          <w:color w:val="000000"/>
          <w:szCs w:val="18"/>
        </w:rPr>
      </w:pPr>
      <w:r w:rsidRPr="003A2349">
        <w:rPr>
          <w:rFonts w:ascii="Aptos" w:hAnsi="Aptos" w:cs="Arial"/>
          <w:color w:val="000000"/>
          <w:szCs w:val="18"/>
        </w:rPr>
        <w:t xml:space="preserve">The </w:t>
      </w:r>
      <w:r w:rsidR="0020170B" w:rsidRPr="003A2349">
        <w:rPr>
          <w:rFonts w:ascii="Aptos" w:hAnsi="Aptos" w:cs="Arial"/>
          <w:color w:val="000000"/>
          <w:szCs w:val="18"/>
        </w:rPr>
        <w:t>Council</w:t>
      </w:r>
      <w:r w:rsidRPr="003A2349">
        <w:rPr>
          <w:rFonts w:ascii="Aptos" w:hAnsi="Aptos" w:cs="Arial"/>
          <w:color w:val="000000"/>
          <w:szCs w:val="18"/>
        </w:rPr>
        <w:t xml:space="preserve"> has several rese</w:t>
      </w:r>
      <w:r w:rsidR="00ED1B7A" w:rsidRPr="003A2349">
        <w:rPr>
          <w:rFonts w:ascii="Aptos" w:hAnsi="Aptos" w:cs="Arial"/>
          <w:color w:val="000000"/>
          <w:szCs w:val="18"/>
        </w:rPr>
        <w:t>rve funds within this category:</w:t>
      </w:r>
    </w:p>
    <w:p w14:paraId="3A98018A" w14:textId="49128A84" w:rsidR="00ED1B7A" w:rsidRPr="003A2349" w:rsidRDefault="008633EB" w:rsidP="00AC524B">
      <w:pPr>
        <w:numPr>
          <w:ilvl w:val="0"/>
          <w:numId w:val="16"/>
        </w:numPr>
        <w:jc w:val="both"/>
        <w:rPr>
          <w:rFonts w:ascii="Aptos" w:hAnsi="Aptos" w:cs="Arial"/>
          <w:color w:val="000000"/>
          <w:szCs w:val="18"/>
        </w:rPr>
      </w:pPr>
      <w:r w:rsidRPr="003A2349">
        <w:rPr>
          <w:rFonts w:ascii="Aptos" w:hAnsi="Aptos" w:cs="Arial"/>
          <w:color w:val="000000"/>
          <w:szCs w:val="18"/>
        </w:rPr>
        <w:t xml:space="preserve">The Insurance Fund covers the main classes of insurance </w:t>
      </w:r>
      <w:r w:rsidR="00923BCD" w:rsidRPr="003A2349">
        <w:rPr>
          <w:rFonts w:ascii="Aptos" w:hAnsi="Aptos" w:cs="Arial"/>
          <w:color w:val="000000"/>
          <w:szCs w:val="18"/>
        </w:rPr>
        <w:t>and is earmarked to pay any uninsured losses on school buildings.</w:t>
      </w:r>
      <w:r w:rsidR="00AC524B" w:rsidRPr="003A2349">
        <w:rPr>
          <w:rFonts w:ascii="Aptos" w:hAnsi="Aptos" w:cs="Arial"/>
          <w:color w:val="000000"/>
          <w:szCs w:val="18"/>
        </w:rPr>
        <w:t xml:space="preserve"> The Repairs and Renewal Fund </w:t>
      </w:r>
      <w:proofErr w:type="gramStart"/>
      <w:r w:rsidR="00AC524B" w:rsidRPr="003A2349">
        <w:rPr>
          <w:rFonts w:ascii="Aptos" w:hAnsi="Aptos" w:cs="Arial"/>
          <w:color w:val="000000"/>
          <w:szCs w:val="18"/>
        </w:rPr>
        <w:t>provides</w:t>
      </w:r>
      <w:proofErr w:type="gramEnd"/>
      <w:r w:rsidR="00AC524B" w:rsidRPr="003A2349">
        <w:rPr>
          <w:rFonts w:ascii="Aptos" w:hAnsi="Aptos" w:cs="Arial"/>
          <w:color w:val="000000"/>
          <w:szCs w:val="18"/>
        </w:rPr>
        <w:t xml:space="preserve"> for the upkeep of property assets held by the Council. Together these are the Revenue Statu</w:t>
      </w:r>
      <w:r w:rsidR="00465BB5" w:rsidRPr="003A2349">
        <w:rPr>
          <w:rFonts w:ascii="Aptos" w:hAnsi="Aptos" w:cs="Arial"/>
          <w:color w:val="000000"/>
          <w:szCs w:val="18"/>
        </w:rPr>
        <w:t>tory Funds on the Balance Sheet;</w:t>
      </w:r>
    </w:p>
    <w:p w14:paraId="747FE3EC" w14:textId="4F2D9B5D" w:rsidR="00ED1B7A" w:rsidRPr="003A2349" w:rsidRDefault="008633EB" w:rsidP="00826455">
      <w:pPr>
        <w:numPr>
          <w:ilvl w:val="0"/>
          <w:numId w:val="16"/>
        </w:numPr>
        <w:jc w:val="both"/>
        <w:rPr>
          <w:rFonts w:ascii="Aptos" w:hAnsi="Aptos" w:cs="Arial"/>
          <w:color w:val="000000"/>
          <w:szCs w:val="18"/>
        </w:rPr>
      </w:pPr>
      <w:r w:rsidRPr="003A2349">
        <w:rPr>
          <w:rFonts w:ascii="Aptos" w:hAnsi="Aptos" w:cs="Arial"/>
          <w:color w:val="000000"/>
          <w:szCs w:val="18"/>
        </w:rPr>
        <w:t>The Capital Fund is used to meet the costs of capital investments in assets and for the repayment of the p</w:t>
      </w:r>
      <w:r w:rsidR="00465BB5" w:rsidRPr="003A2349">
        <w:rPr>
          <w:rFonts w:ascii="Aptos" w:hAnsi="Aptos" w:cs="Arial"/>
          <w:color w:val="000000"/>
          <w:szCs w:val="18"/>
        </w:rPr>
        <w:t>rincipal element of borrowings;</w:t>
      </w:r>
    </w:p>
    <w:p w14:paraId="6957B7F0" w14:textId="260A593F" w:rsidR="00ED1B7A" w:rsidRDefault="008633EB" w:rsidP="00826455">
      <w:pPr>
        <w:numPr>
          <w:ilvl w:val="0"/>
          <w:numId w:val="16"/>
        </w:numPr>
        <w:jc w:val="both"/>
        <w:rPr>
          <w:rFonts w:ascii="Aptos" w:hAnsi="Aptos" w:cs="Arial"/>
          <w:color w:val="000000"/>
          <w:szCs w:val="18"/>
        </w:rPr>
      </w:pPr>
      <w:r w:rsidRPr="003A2349">
        <w:rPr>
          <w:rFonts w:ascii="Aptos" w:hAnsi="Aptos" w:cs="Arial"/>
          <w:color w:val="000000"/>
          <w:szCs w:val="18"/>
        </w:rPr>
        <w:t>Capital Grants</w:t>
      </w:r>
      <w:r w:rsidR="00E35F6D" w:rsidRPr="003A2349">
        <w:rPr>
          <w:rFonts w:ascii="Aptos" w:hAnsi="Aptos" w:cs="Arial"/>
          <w:color w:val="000000"/>
          <w:szCs w:val="18"/>
        </w:rPr>
        <w:t xml:space="preserve"> and Receipts </w:t>
      </w:r>
      <w:r w:rsidRPr="003A2349">
        <w:rPr>
          <w:rFonts w:ascii="Aptos" w:hAnsi="Aptos" w:cs="Arial"/>
          <w:color w:val="000000"/>
          <w:szCs w:val="18"/>
        </w:rPr>
        <w:t xml:space="preserve">Unapplied holds the grants and contributions received towards capital projects for which the </w:t>
      </w:r>
      <w:r w:rsidR="0020170B" w:rsidRPr="003A2349">
        <w:rPr>
          <w:rFonts w:ascii="Aptos" w:hAnsi="Aptos" w:cs="Arial"/>
          <w:color w:val="000000"/>
          <w:szCs w:val="18"/>
        </w:rPr>
        <w:t>Council</w:t>
      </w:r>
      <w:r w:rsidR="000D176D" w:rsidRPr="003A2349">
        <w:rPr>
          <w:rFonts w:ascii="Aptos" w:hAnsi="Aptos" w:cs="Arial"/>
          <w:color w:val="000000"/>
          <w:szCs w:val="18"/>
        </w:rPr>
        <w:t xml:space="preserve"> has met the conditions t</w:t>
      </w:r>
      <w:r w:rsidRPr="003A2349">
        <w:rPr>
          <w:rFonts w:ascii="Aptos" w:hAnsi="Aptos" w:cs="Arial"/>
          <w:color w:val="000000"/>
          <w:szCs w:val="18"/>
        </w:rPr>
        <w:t xml:space="preserve">hat would otherwise require repayment of the </w:t>
      </w:r>
      <w:proofErr w:type="gramStart"/>
      <w:r w:rsidRPr="003A2349">
        <w:rPr>
          <w:rFonts w:ascii="Aptos" w:hAnsi="Aptos" w:cs="Arial"/>
          <w:color w:val="000000"/>
          <w:szCs w:val="18"/>
        </w:rPr>
        <w:t>monies</w:t>
      </w:r>
      <w:proofErr w:type="gramEnd"/>
      <w:r w:rsidRPr="003A2349">
        <w:rPr>
          <w:rFonts w:ascii="Aptos" w:hAnsi="Aptos" w:cs="Arial"/>
          <w:color w:val="000000"/>
          <w:szCs w:val="18"/>
        </w:rPr>
        <w:t xml:space="preserve"> but which have yet to </w:t>
      </w:r>
      <w:r w:rsidR="00465BB5" w:rsidRPr="003A2349">
        <w:rPr>
          <w:rFonts w:ascii="Aptos" w:hAnsi="Aptos" w:cs="Arial"/>
          <w:color w:val="000000"/>
          <w:szCs w:val="18"/>
        </w:rPr>
        <w:t>be applied to meet expenditure;</w:t>
      </w:r>
    </w:p>
    <w:p w14:paraId="65385EE8" w14:textId="77777777" w:rsidR="008633EB" w:rsidRPr="003A2349" w:rsidRDefault="008633EB" w:rsidP="00826455">
      <w:pPr>
        <w:numPr>
          <w:ilvl w:val="0"/>
          <w:numId w:val="16"/>
        </w:numPr>
        <w:jc w:val="both"/>
        <w:rPr>
          <w:rFonts w:ascii="Aptos" w:hAnsi="Aptos" w:cs="Arial"/>
          <w:color w:val="000000"/>
          <w:szCs w:val="18"/>
        </w:rPr>
      </w:pPr>
      <w:r w:rsidRPr="003A2349">
        <w:rPr>
          <w:rFonts w:ascii="Aptos" w:hAnsi="Aptos" w:cs="Arial"/>
          <w:color w:val="000000"/>
          <w:szCs w:val="18"/>
        </w:rPr>
        <w:t>The Capital Receipts Reserve holds the proceeds from the disposal of land or other assets, which are restricted by statute from being used other than to fund new capital expenditure or to be set aside to finance historical capital expenditure.</w:t>
      </w:r>
    </w:p>
    <w:p w14:paraId="3E9DD9A0" w14:textId="77777777" w:rsidR="004B53F9" w:rsidRPr="003A2349" w:rsidRDefault="004B53F9" w:rsidP="00A72982">
      <w:pPr>
        <w:jc w:val="both"/>
        <w:rPr>
          <w:rFonts w:ascii="Aptos" w:hAnsi="Aptos" w:cs="Arial"/>
          <w:color w:val="000000"/>
          <w:szCs w:val="18"/>
        </w:rPr>
      </w:pPr>
    </w:p>
    <w:p w14:paraId="48B2A5D1" w14:textId="0E08D4E1" w:rsidR="004B53F9" w:rsidRPr="003A2349" w:rsidRDefault="004B53F9" w:rsidP="00A72982">
      <w:pPr>
        <w:jc w:val="both"/>
        <w:rPr>
          <w:rFonts w:ascii="Aptos" w:hAnsi="Aptos" w:cs="Arial"/>
          <w:color w:val="000000"/>
          <w:szCs w:val="18"/>
        </w:rPr>
      </w:pPr>
      <w:r w:rsidRPr="003A2349">
        <w:rPr>
          <w:rFonts w:ascii="Aptos" w:hAnsi="Aptos" w:cs="Arial"/>
          <w:color w:val="000000"/>
          <w:szCs w:val="18"/>
        </w:rPr>
        <w:t xml:space="preserve">The movements on the Usable Reserves are detailed in the Movement in Reserves Statement and in Notes </w:t>
      </w:r>
      <w:r w:rsidR="00351C45" w:rsidRPr="003A2349">
        <w:rPr>
          <w:rFonts w:ascii="Aptos" w:hAnsi="Aptos" w:cs="Arial"/>
          <w:color w:val="000000"/>
          <w:szCs w:val="18"/>
        </w:rPr>
        <w:t>1</w:t>
      </w:r>
      <w:r w:rsidR="00D9160E" w:rsidRPr="003A2349">
        <w:rPr>
          <w:rFonts w:ascii="Aptos" w:hAnsi="Aptos" w:cs="Arial"/>
          <w:color w:val="000000"/>
          <w:szCs w:val="18"/>
        </w:rPr>
        <w:t>0 and 11</w:t>
      </w:r>
      <w:r w:rsidRPr="003A2349">
        <w:rPr>
          <w:rFonts w:ascii="Aptos" w:hAnsi="Aptos" w:cs="Arial"/>
          <w:color w:val="000000"/>
          <w:szCs w:val="18"/>
        </w:rPr>
        <w:t>.</w:t>
      </w:r>
    </w:p>
    <w:p w14:paraId="1355EF08" w14:textId="6F966DFA" w:rsidR="00CD4333" w:rsidRPr="003A2349" w:rsidRDefault="004B53F9" w:rsidP="00983FDA">
      <w:pPr>
        <w:jc w:val="both"/>
        <w:rPr>
          <w:rFonts w:ascii="Aptos" w:hAnsi="Aptos" w:cs="Arial"/>
          <w:color w:val="000000"/>
          <w:szCs w:val="18"/>
        </w:rPr>
      </w:pPr>
      <w:r w:rsidRPr="003A2349">
        <w:rPr>
          <w:rFonts w:ascii="Aptos" w:hAnsi="Aptos" w:cs="Arial"/>
          <w:color w:val="000000"/>
          <w:szCs w:val="18"/>
        </w:rPr>
        <w:t>A summary of the Reserves is also shown on the Balance Sheet.</w:t>
      </w:r>
      <w:bookmarkStart w:id="423" w:name="_Toc138404712"/>
      <w:bookmarkStart w:id="424" w:name="_Toc138408956"/>
      <w:bookmarkStart w:id="425" w:name="_Toc138412459"/>
      <w:bookmarkStart w:id="426" w:name="_Toc138412952"/>
      <w:bookmarkStart w:id="427" w:name="_Toc74042463"/>
    </w:p>
    <w:p w14:paraId="5EFA290E" w14:textId="77777777" w:rsidR="00CD4333" w:rsidRPr="003A2349" w:rsidRDefault="00CD4333">
      <w:pPr>
        <w:rPr>
          <w:rFonts w:ascii="Aptos" w:hAnsi="Aptos"/>
          <w:b/>
          <w:sz w:val="24"/>
          <w:szCs w:val="24"/>
        </w:rPr>
      </w:pPr>
      <w:r w:rsidRPr="003A2349">
        <w:rPr>
          <w:rFonts w:ascii="Aptos" w:hAnsi="Aptos"/>
          <w:sz w:val="24"/>
          <w:szCs w:val="24"/>
        </w:rPr>
        <w:br w:type="page"/>
      </w:r>
    </w:p>
    <w:p w14:paraId="13C3A8B5" w14:textId="3F8BC416" w:rsidR="007E4B8D" w:rsidRPr="00B4708D" w:rsidRDefault="007E4B8D" w:rsidP="007E4B8D">
      <w:pPr>
        <w:jc w:val="right"/>
        <w:rPr>
          <w:rFonts w:ascii="Aptos" w:hAnsi="Aptos" w:cs="Arial"/>
          <w:b/>
          <w:color w:val="B117B1"/>
          <w:sz w:val="24"/>
          <w:szCs w:val="24"/>
        </w:rPr>
      </w:pPr>
      <w:bookmarkStart w:id="428" w:name="_Toc146698485"/>
      <w:bookmarkStart w:id="429" w:name="_Toc146823495"/>
      <w:r w:rsidRPr="00B4708D">
        <w:rPr>
          <w:rFonts w:ascii="Aptos" w:hAnsi="Aptos" w:cs="Arial"/>
          <w:b/>
          <w:color w:val="B117B1"/>
          <w:sz w:val="24"/>
          <w:szCs w:val="24"/>
        </w:rPr>
        <w:lastRenderedPageBreak/>
        <w:t xml:space="preserve">Notes to the </w:t>
      </w:r>
      <w:r w:rsidR="00D23836" w:rsidRPr="00B4708D">
        <w:rPr>
          <w:rFonts w:ascii="Aptos" w:hAnsi="Aptos" w:cs="Arial"/>
          <w:b/>
          <w:color w:val="B117B1"/>
          <w:sz w:val="24"/>
          <w:szCs w:val="24"/>
        </w:rPr>
        <w:t>A</w:t>
      </w:r>
      <w:r w:rsidRPr="00B4708D">
        <w:rPr>
          <w:rFonts w:ascii="Aptos" w:hAnsi="Aptos" w:cs="Arial"/>
          <w:b/>
          <w:color w:val="B117B1"/>
          <w:sz w:val="24"/>
          <w:szCs w:val="24"/>
        </w:rPr>
        <w:t>ccounts (cont.)</w:t>
      </w:r>
    </w:p>
    <w:p w14:paraId="258C55C8" w14:textId="77777777" w:rsidR="007E4B8D" w:rsidRDefault="007E4B8D" w:rsidP="007E4B8D"/>
    <w:p w14:paraId="635B1B13" w14:textId="5D15B9F8" w:rsidR="007C6531" w:rsidRPr="007E4B8D" w:rsidRDefault="00B2652E" w:rsidP="007E4B8D">
      <w:pPr>
        <w:pStyle w:val="Heading1"/>
        <w:rPr>
          <w:rFonts w:ascii="Aptos" w:hAnsi="Aptos"/>
          <w:sz w:val="24"/>
          <w:szCs w:val="24"/>
        </w:rPr>
      </w:pPr>
      <w:bookmarkStart w:id="430" w:name="_Toc233115450"/>
      <w:r w:rsidRPr="007E4B8D">
        <w:rPr>
          <w:rFonts w:ascii="Aptos" w:hAnsi="Aptos"/>
          <w:sz w:val="24"/>
          <w:szCs w:val="24"/>
        </w:rPr>
        <w:t>Note 28 Unusable Reserves</w:t>
      </w:r>
      <w:bookmarkEnd w:id="423"/>
      <w:bookmarkEnd w:id="424"/>
      <w:bookmarkEnd w:id="425"/>
      <w:bookmarkEnd w:id="426"/>
      <w:bookmarkEnd w:id="428"/>
      <w:bookmarkEnd w:id="429"/>
      <w:bookmarkEnd w:id="430"/>
    </w:p>
    <w:p w14:paraId="7B9AF7EF" w14:textId="77777777" w:rsidR="00CD4333" w:rsidRPr="003A2349" w:rsidRDefault="00CD4333" w:rsidP="00CD4333">
      <w:pPr>
        <w:rPr>
          <w:rFonts w:ascii="Aptos" w:hAnsi="Aptos"/>
        </w:rPr>
      </w:pPr>
    </w:p>
    <w:bookmarkStart w:id="431" w:name="_Toc137636740"/>
    <w:bookmarkStart w:id="432" w:name="_Toc137670983"/>
    <w:bookmarkStart w:id="433" w:name="_Toc137671199"/>
    <w:bookmarkEnd w:id="431"/>
    <w:bookmarkEnd w:id="432"/>
    <w:bookmarkEnd w:id="433"/>
    <w:bookmarkStart w:id="434" w:name="_MON_1780311270"/>
    <w:bookmarkEnd w:id="434"/>
    <w:p w14:paraId="49FC1804" w14:textId="5A443C2F" w:rsidR="007C6531" w:rsidRPr="003A2349" w:rsidRDefault="00C125E4" w:rsidP="009478C6">
      <w:pPr>
        <w:pStyle w:val="09-Bodytext"/>
        <w:tabs>
          <w:tab w:val="left" w:pos="9639"/>
        </w:tabs>
        <w:ind w:left="0"/>
        <w:rPr>
          <w:rFonts w:ascii="Aptos" w:hAnsi="Aptos"/>
        </w:rPr>
      </w:pPr>
      <w:r w:rsidRPr="003A2349">
        <w:rPr>
          <w:rFonts w:ascii="Aptos" w:hAnsi="Aptos"/>
        </w:rPr>
        <w:object w:dxaOrig="10044" w:dyaOrig="2201" w14:anchorId="02905B14">
          <v:shape id="_x0000_i1083" type="#_x0000_t75" style="width:7in;height:114pt" o:ole="">
            <v:imagedata r:id="rId202" o:title=""/>
          </v:shape>
          <o:OLEObject Type="Embed" ProgID="Excel.Sheet.12" ShapeID="_x0000_i1083" DrawAspect="Content" ObjectID="_1843896848" r:id="rId203"/>
        </w:object>
      </w:r>
    </w:p>
    <w:bookmarkEnd w:id="427"/>
    <w:p w14:paraId="26003811" w14:textId="706689E4" w:rsidR="00FF3472" w:rsidRPr="003A2349" w:rsidRDefault="00FF3472" w:rsidP="00AA480C">
      <w:pPr>
        <w:rPr>
          <w:rFonts w:ascii="Aptos" w:hAnsi="Aptos"/>
          <w:sz w:val="24"/>
          <w:szCs w:val="24"/>
        </w:rPr>
      </w:pPr>
    </w:p>
    <w:p w14:paraId="433C5FC8" w14:textId="5DC51665" w:rsidR="00B0222D" w:rsidRPr="003A2349" w:rsidRDefault="00B0222D" w:rsidP="00B0222D">
      <w:pPr>
        <w:rPr>
          <w:rFonts w:ascii="Aptos" w:hAnsi="Aptos"/>
          <w:szCs w:val="18"/>
        </w:rPr>
      </w:pPr>
      <w:r w:rsidRPr="003A2349">
        <w:rPr>
          <w:rFonts w:ascii="Aptos" w:hAnsi="Aptos" w:cs="Arial"/>
          <w:b/>
          <w:bCs/>
          <w:color w:val="000000"/>
          <w:szCs w:val="18"/>
        </w:rPr>
        <w:t>Capital Adjustment Account</w:t>
      </w:r>
    </w:p>
    <w:p w14:paraId="7E3342E9" w14:textId="77777777" w:rsidR="00B0222D" w:rsidRPr="003A2349" w:rsidRDefault="00B0222D" w:rsidP="00B0222D">
      <w:pPr>
        <w:jc w:val="both"/>
        <w:rPr>
          <w:rFonts w:ascii="Aptos" w:hAnsi="Aptos" w:cs="Arial"/>
          <w:color w:val="000000"/>
          <w:szCs w:val="18"/>
        </w:rPr>
      </w:pPr>
      <w:r w:rsidRPr="003A2349">
        <w:rPr>
          <w:rFonts w:ascii="Aptos" w:hAnsi="Aptos" w:cs="Arial"/>
          <w:color w:val="000000"/>
          <w:szCs w:val="18"/>
        </w:rPr>
        <w:t>The Capital Adjustment Account absorbs the differences arising from the different arrangements for accounting for the consumption of non-current assets and for financing the acquisition, construction or enhancement of those assets under statutory provisions. The Account also contains revaluation gains accumulated on Property, Plant and Equipment before 1 April 2007, the date that the Revaluation Reserve was created to hold such gains.</w:t>
      </w:r>
    </w:p>
    <w:p w14:paraId="57BA07F1" w14:textId="77777777" w:rsidR="00254749" w:rsidRPr="003A2349" w:rsidRDefault="00254749" w:rsidP="00B0222D">
      <w:pPr>
        <w:jc w:val="both"/>
        <w:rPr>
          <w:rFonts w:ascii="Aptos" w:hAnsi="Aptos" w:cs="Arial"/>
          <w:color w:val="000000"/>
          <w:szCs w:val="18"/>
        </w:rPr>
      </w:pPr>
    </w:p>
    <w:p w14:paraId="7C182C4A" w14:textId="742AA14C" w:rsidR="00FF3472" w:rsidRPr="003A2349" w:rsidRDefault="00FF3472" w:rsidP="00AA480C">
      <w:pPr>
        <w:rPr>
          <w:rFonts w:ascii="Aptos" w:hAnsi="Aptos"/>
        </w:rPr>
      </w:pPr>
    </w:p>
    <w:bookmarkStart w:id="435" w:name="_MON_1780228565"/>
    <w:bookmarkEnd w:id="435"/>
    <w:p w14:paraId="51CF6621" w14:textId="4115787E" w:rsidR="00F62285" w:rsidRPr="003A2349" w:rsidRDefault="00C125E4" w:rsidP="00C125E4">
      <w:pPr>
        <w:rPr>
          <w:rFonts w:ascii="Aptos" w:hAnsi="Aptos"/>
        </w:rPr>
      </w:pPr>
      <w:r w:rsidRPr="003A2349">
        <w:rPr>
          <w:rFonts w:ascii="Aptos" w:hAnsi="Aptos"/>
        </w:rPr>
        <w:object w:dxaOrig="9802" w:dyaOrig="6821" w14:anchorId="715C7079">
          <v:shape id="_x0000_i1084" type="#_x0000_t75" style="width:489.75pt;height:340.5pt" o:ole="">
            <v:imagedata r:id="rId204" o:title=""/>
          </v:shape>
          <o:OLEObject Type="Embed" ProgID="Excel.Sheet.12" ShapeID="_x0000_i1084" DrawAspect="Content" ObjectID="_1843896849" r:id="rId205"/>
        </w:object>
      </w:r>
    </w:p>
    <w:p w14:paraId="0ACD55F7" w14:textId="77777777" w:rsidR="00F62285" w:rsidRPr="003A2349" w:rsidRDefault="00F62285" w:rsidP="004820EB">
      <w:pPr>
        <w:rPr>
          <w:rFonts w:ascii="Aptos" w:hAnsi="Aptos"/>
        </w:rPr>
      </w:pPr>
    </w:p>
    <w:p w14:paraId="5AF0BECE" w14:textId="77777777" w:rsidR="00F62285" w:rsidRPr="003A2349" w:rsidRDefault="00F62285" w:rsidP="004820EB">
      <w:pPr>
        <w:rPr>
          <w:rFonts w:ascii="Aptos" w:hAnsi="Aptos"/>
        </w:rPr>
      </w:pPr>
    </w:p>
    <w:p w14:paraId="00754369" w14:textId="77777777" w:rsidR="00CD4333" w:rsidRPr="003A2349" w:rsidRDefault="00CD4333" w:rsidP="00145FB5">
      <w:pPr>
        <w:jc w:val="both"/>
        <w:rPr>
          <w:rFonts w:ascii="Aptos" w:hAnsi="Aptos" w:cs="Arial"/>
          <w:b/>
          <w:bCs/>
          <w:color w:val="000000"/>
          <w:szCs w:val="18"/>
        </w:rPr>
      </w:pPr>
    </w:p>
    <w:p w14:paraId="13063B72" w14:textId="2A0AC303" w:rsidR="00CD4333" w:rsidRPr="003A2349" w:rsidRDefault="00CD4333" w:rsidP="00145FB5">
      <w:pPr>
        <w:jc w:val="both"/>
        <w:rPr>
          <w:rFonts w:ascii="Aptos" w:hAnsi="Aptos" w:cs="Arial"/>
          <w:b/>
          <w:bCs/>
          <w:color w:val="000000"/>
          <w:szCs w:val="18"/>
        </w:rPr>
      </w:pPr>
    </w:p>
    <w:p w14:paraId="79E8038E" w14:textId="77777777" w:rsidR="00607623" w:rsidRPr="003A2349" w:rsidRDefault="00607623" w:rsidP="00145FB5">
      <w:pPr>
        <w:jc w:val="both"/>
        <w:rPr>
          <w:rFonts w:ascii="Aptos" w:hAnsi="Aptos" w:cs="Arial"/>
          <w:b/>
          <w:bCs/>
          <w:color w:val="000000"/>
          <w:szCs w:val="18"/>
        </w:rPr>
      </w:pPr>
    </w:p>
    <w:p w14:paraId="269DB154" w14:textId="77777777" w:rsidR="00CD4333" w:rsidRPr="003A2349" w:rsidRDefault="00CD4333" w:rsidP="00145FB5">
      <w:pPr>
        <w:jc w:val="both"/>
        <w:rPr>
          <w:rFonts w:ascii="Aptos" w:hAnsi="Aptos" w:cs="Arial"/>
          <w:b/>
          <w:bCs/>
          <w:color w:val="000000"/>
          <w:szCs w:val="18"/>
        </w:rPr>
      </w:pPr>
    </w:p>
    <w:p w14:paraId="6589BAA9" w14:textId="77777777" w:rsidR="00CD4333" w:rsidRPr="003A2349" w:rsidRDefault="00CD4333" w:rsidP="00145FB5">
      <w:pPr>
        <w:jc w:val="both"/>
        <w:rPr>
          <w:rFonts w:ascii="Aptos" w:hAnsi="Aptos" w:cs="Arial"/>
          <w:b/>
          <w:bCs/>
          <w:color w:val="000000"/>
          <w:szCs w:val="18"/>
        </w:rPr>
      </w:pPr>
    </w:p>
    <w:p w14:paraId="45603405" w14:textId="77777777" w:rsidR="00CD4333" w:rsidRPr="003A2349" w:rsidRDefault="00CD4333" w:rsidP="00145FB5">
      <w:pPr>
        <w:jc w:val="both"/>
        <w:rPr>
          <w:rFonts w:ascii="Aptos" w:hAnsi="Aptos" w:cs="Arial"/>
          <w:b/>
          <w:bCs/>
          <w:color w:val="000000"/>
          <w:szCs w:val="18"/>
        </w:rPr>
      </w:pPr>
    </w:p>
    <w:p w14:paraId="10DECD6E" w14:textId="77777777" w:rsidR="00CD4333" w:rsidRPr="003A2349" w:rsidRDefault="00CD4333" w:rsidP="00145FB5">
      <w:pPr>
        <w:jc w:val="both"/>
        <w:rPr>
          <w:rFonts w:ascii="Aptos" w:hAnsi="Aptos" w:cs="Arial"/>
          <w:b/>
          <w:bCs/>
          <w:color w:val="000000"/>
          <w:szCs w:val="18"/>
        </w:rPr>
      </w:pPr>
    </w:p>
    <w:p w14:paraId="3888DAE0" w14:textId="77777777" w:rsidR="00CD4333" w:rsidRPr="003A2349" w:rsidRDefault="00CD4333" w:rsidP="00145FB5">
      <w:pPr>
        <w:jc w:val="both"/>
        <w:rPr>
          <w:rFonts w:ascii="Aptos" w:hAnsi="Aptos" w:cs="Arial"/>
          <w:b/>
          <w:bCs/>
          <w:color w:val="000000"/>
          <w:szCs w:val="18"/>
        </w:rPr>
      </w:pPr>
    </w:p>
    <w:p w14:paraId="7E03FA07" w14:textId="77777777" w:rsidR="00CD4333" w:rsidRPr="003A2349" w:rsidRDefault="00CD4333" w:rsidP="00CD4333">
      <w:pPr>
        <w:rPr>
          <w:rFonts w:ascii="Aptos" w:hAnsi="Aptos" w:cs="Arial"/>
          <w:b/>
          <w:bCs/>
          <w:color w:val="000000"/>
          <w:szCs w:val="18"/>
        </w:rPr>
      </w:pPr>
    </w:p>
    <w:p w14:paraId="2ADE7A5A" w14:textId="26A8AAD5" w:rsidR="00E61E07" w:rsidRPr="00B4708D" w:rsidRDefault="007E4B8D" w:rsidP="007E4B8D">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E9314F" w:rsidRPr="00B4708D">
        <w:rPr>
          <w:rFonts w:ascii="Aptos" w:hAnsi="Aptos" w:cs="Arial"/>
          <w:b/>
          <w:color w:val="B117B1"/>
          <w:sz w:val="24"/>
          <w:szCs w:val="24"/>
        </w:rPr>
        <w:t>A</w:t>
      </w:r>
      <w:r w:rsidRPr="00B4708D">
        <w:rPr>
          <w:rFonts w:ascii="Aptos" w:hAnsi="Aptos" w:cs="Arial"/>
          <w:b/>
          <w:color w:val="B117B1"/>
          <w:sz w:val="24"/>
          <w:szCs w:val="24"/>
        </w:rPr>
        <w:t>ccounts (cont.)</w:t>
      </w:r>
    </w:p>
    <w:p w14:paraId="7804E0E1" w14:textId="77777777" w:rsidR="000727D0" w:rsidRPr="003A2349" w:rsidRDefault="000727D0" w:rsidP="00CD4333">
      <w:pPr>
        <w:rPr>
          <w:rFonts w:ascii="Aptos" w:hAnsi="Aptos"/>
          <w:b/>
          <w:sz w:val="24"/>
          <w:szCs w:val="24"/>
        </w:rPr>
      </w:pPr>
    </w:p>
    <w:p w14:paraId="3ACD2047" w14:textId="1C69DB9F" w:rsidR="00CD4333" w:rsidRPr="00E9314F" w:rsidRDefault="00CD4333" w:rsidP="00D625B0">
      <w:pPr>
        <w:rPr>
          <w:rFonts w:ascii="Aptos" w:hAnsi="Aptos"/>
          <w:b/>
          <w:sz w:val="20"/>
        </w:rPr>
      </w:pPr>
      <w:r w:rsidRPr="00E9314F">
        <w:rPr>
          <w:rFonts w:ascii="Aptos" w:hAnsi="Aptos"/>
          <w:b/>
          <w:sz w:val="20"/>
        </w:rPr>
        <w:t>Note 28 Unusable Reserves (con</w:t>
      </w:r>
      <w:r w:rsidR="00E9314F">
        <w:rPr>
          <w:rFonts w:ascii="Aptos" w:hAnsi="Aptos"/>
          <w:b/>
          <w:sz w:val="20"/>
        </w:rPr>
        <w:t>t.</w:t>
      </w:r>
      <w:r w:rsidRPr="00E9314F">
        <w:rPr>
          <w:rFonts w:ascii="Aptos" w:hAnsi="Aptos"/>
          <w:b/>
          <w:sz w:val="20"/>
        </w:rPr>
        <w:t>)</w:t>
      </w:r>
    </w:p>
    <w:p w14:paraId="0FD04610" w14:textId="77777777" w:rsidR="00CD4333" w:rsidRPr="003A2349" w:rsidRDefault="00CD4333" w:rsidP="00145FB5">
      <w:pPr>
        <w:jc w:val="both"/>
        <w:rPr>
          <w:rFonts w:ascii="Aptos" w:hAnsi="Aptos" w:cs="Arial"/>
          <w:b/>
          <w:bCs/>
          <w:color w:val="000000"/>
          <w:szCs w:val="18"/>
        </w:rPr>
      </w:pPr>
    </w:p>
    <w:p w14:paraId="7CF3AAB2" w14:textId="0D018ECF" w:rsidR="00145FB5" w:rsidRPr="003A2349" w:rsidRDefault="00145FB5" w:rsidP="00145FB5">
      <w:pPr>
        <w:jc w:val="both"/>
        <w:rPr>
          <w:rFonts w:ascii="Aptos" w:hAnsi="Aptos" w:cs="Arial"/>
          <w:b/>
          <w:bCs/>
          <w:color w:val="000000"/>
          <w:szCs w:val="18"/>
        </w:rPr>
      </w:pPr>
      <w:r w:rsidRPr="003A2349">
        <w:rPr>
          <w:rFonts w:ascii="Aptos" w:hAnsi="Aptos" w:cs="Arial"/>
          <w:b/>
          <w:bCs/>
          <w:color w:val="000000"/>
          <w:szCs w:val="18"/>
        </w:rPr>
        <w:t>Revaluation Reserve</w:t>
      </w:r>
    </w:p>
    <w:p w14:paraId="3E8BA8C3" w14:textId="1358E508" w:rsidR="00CD4333" w:rsidRPr="003A2349" w:rsidRDefault="00145FB5" w:rsidP="00CD4333">
      <w:pPr>
        <w:jc w:val="both"/>
        <w:rPr>
          <w:rFonts w:ascii="Aptos" w:hAnsi="Aptos"/>
        </w:rPr>
      </w:pPr>
      <w:r w:rsidRPr="003A2349">
        <w:rPr>
          <w:rFonts w:ascii="Aptos" w:hAnsi="Aptos" w:cs="Arial"/>
          <w:color w:val="000000"/>
          <w:szCs w:val="18"/>
        </w:rPr>
        <w:t>The Revaluation Reserve contains gains made by the Council arising from increases in the value of its Property, Plant and Equipment, Heritage Assets and Intangible Assets. The reserve contains only revaluation gains accumulated since 1 April 2007, the date that the Reserve was created.</w:t>
      </w:r>
    </w:p>
    <w:p w14:paraId="689B5862" w14:textId="77777777" w:rsidR="00CD4333" w:rsidRPr="003A2349" w:rsidRDefault="00CD4333" w:rsidP="004820EB">
      <w:pPr>
        <w:rPr>
          <w:rFonts w:ascii="Aptos" w:hAnsi="Aptos"/>
        </w:rPr>
      </w:pPr>
    </w:p>
    <w:bookmarkStart w:id="436" w:name="_MON_1780311479"/>
    <w:bookmarkEnd w:id="436"/>
    <w:p w14:paraId="1E9EDF4F" w14:textId="19548114" w:rsidR="00145FB5" w:rsidRPr="003A2349" w:rsidRDefault="002B346D" w:rsidP="009478C6">
      <w:pPr>
        <w:tabs>
          <w:tab w:val="left" w:pos="9781"/>
        </w:tabs>
        <w:rPr>
          <w:rFonts w:ascii="Aptos" w:hAnsi="Aptos"/>
        </w:rPr>
      </w:pPr>
      <w:r w:rsidRPr="003A2349">
        <w:rPr>
          <w:rFonts w:ascii="Aptos" w:hAnsi="Aptos"/>
        </w:rPr>
        <w:object w:dxaOrig="10090" w:dyaOrig="2688" w14:anchorId="5AAD5D83">
          <v:shape id="_x0000_i1085" type="#_x0000_t75" style="width:7in;height:133.5pt" o:ole="">
            <v:imagedata r:id="rId206" o:title=""/>
          </v:shape>
          <o:OLEObject Type="Embed" ProgID="Excel.Sheet.12" ShapeID="_x0000_i1085" DrawAspect="Content" ObjectID="_1843896850" r:id="rId207"/>
        </w:object>
      </w:r>
    </w:p>
    <w:p w14:paraId="1EBD7717" w14:textId="77777777" w:rsidR="00FB58B5" w:rsidRPr="003A2349" w:rsidRDefault="00FB58B5" w:rsidP="00F62285">
      <w:pPr>
        <w:jc w:val="both"/>
        <w:rPr>
          <w:rFonts w:ascii="Aptos" w:hAnsi="Aptos"/>
        </w:rPr>
      </w:pPr>
    </w:p>
    <w:p w14:paraId="3ED5F40D" w14:textId="5EE1FD40" w:rsidR="00F62285" w:rsidRPr="003A2349" w:rsidRDefault="00F62285" w:rsidP="00F62285">
      <w:pPr>
        <w:jc w:val="both"/>
        <w:rPr>
          <w:rFonts w:ascii="Aptos" w:hAnsi="Aptos" w:cs="Arial"/>
          <w:b/>
          <w:bCs/>
          <w:szCs w:val="18"/>
        </w:rPr>
      </w:pPr>
      <w:r w:rsidRPr="003A2349">
        <w:rPr>
          <w:rFonts w:ascii="Aptos" w:hAnsi="Aptos" w:cs="Arial"/>
          <w:b/>
          <w:bCs/>
          <w:szCs w:val="18"/>
        </w:rPr>
        <w:t>Financial Instruments Adjustment Account</w:t>
      </w:r>
    </w:p>
    <w:p w14:paraId="1292D2FE" w14:textId="73E127DF" w:rsidR="00FB58B5" w:rsidRPr="003A2349" w:rsidRDefault="00F62285" w:rsidP="00F62285">
      <w:pPr>
        <w:jc w:val="both"/>
        <w:rPr>
          <w:rFonts w:ascii="Aptos" w:hAnsi="Aptos" w:cs="Arial"/>
          <w:szCs w:val="18"/>
        </w:rPr>
      </w:pPr>
      <w:r w:rsidRPr="003A2349">
        <w:rPr>
          <w:rFonts w:ascii="Aptos" w:hAnsi="Aptos" w:cs="Arial"/>
          <w:szCs w:val="18"/>
        </w:rPr>
        <w:t xml:space="preserve">The Financial Instruments Adjustment Account absorbs the timing differences arising from the different arrangements for accounting for income and expenses relating to certain financial instruments and for bearing losses or benefiting from gains per statutory provisions.  The Council uses the Account to manage premiums paid on early redemption of loans. As a result, the balance on the Account </w:t>
      </w:r>
      <w:proofErr w:type="gramStart"/>
      <w:r w:rsidRPr="003A2349">
        <w:rPr>
          <w:rFonts w:ascii="Aptos" w:hAnsi="Aptos" w:cs="Arial"/>
          <w:szCs w:val="18"/>
        </w:rPr>
        <w:t>a</w:t>
      </w:r>
      <w:r w:rsidRPr="00694F8F">
        <w:rPr>
          <w:rFonts w:ascii="Aptos" w:hAnsi="Aptos" w:cs="Arial"/>
          <w:szCs w:val="18"/>
        </w:rPr>
        <w:t>t</w:t>
      </w:r>
      <w:proofErr w:type="gramEnd"/>
      <w:r w:rsidRPr="00694F8F">
        <w:rPr>
          <w:rFonts w:ascii="Aptos" w:hAnsi="Aptos" w:cs="Arial"/>
          <w:szCs w:val="18"/>
        </w:rPr>
        <w:t xml:space="preserve"> 31 March 202</w:t>
      </w:r>
      <w:r w:rsidR="00694F8F" w:rsidRPr="00694F8F">
        <w:rPr>
          <w:rFonts w:ascii="Aptos" w:hAnsi="Aptos" w:cs="Arial"/>
          <w:szCs w:val="18"/>
        </w:rPr>
        <w:t>6</w:t>
      </w:r>
      <w:r w:rsidRPr="003A2349">
        <w:rPr>
          <w:rFonts w:ascii="Aptos" w:hAnsi="Aptos" w:cs="Arial"/>
          <w:szCs w:val="18"/>
        </w:rPr>
        <w:t xml:space="preserve"> will be charged to the General Fund over the next 35 years</w:t>
      </w:r>
      <w:r w:rsidR="00A0275F">
        <w:rPr>
          <w:rFonts w:ascii="Aptos" w:hAnsi="Aptos" w:cs="Arial"/>
          <w:szCs w:val="18"/>
        </w:rPr>
        <w:t>.</w:t>
      </w:r>
    </w:p>
    <w:p w14:paraId="2379E799" w14:textId="3D3C0C5E" w:rsidR="00FF3472" w:rsidRPr="003A2349" w:rsidRDefault="00FF3472" w:rsidP="00A72982">
      <w:pPr>
        <w:jc w:val="both"/>
        <w:rPr>
          <w:rFonts w:ascii="Aptos" w:hAnsi="Aptos" w:cs="Arial"/>
          <w:color w:val="000000"/>
          <w:szCs w:val="18"/>
        </w:rPr>
      </w:pPr>
    </w:p>
    <w:bookmarkStart w:id="437" w:name="_MON_1780228938"/>
    <w:bookmarkEnd w:id="437"/>
    <w:p w14:paraId="43B341A6" w14:textId="7131688A" w:rsidR="00FF3472" w:rsidRPr="003A2349" w:rsidRDefault="002B346D" w:rsidP="00A72982">
      <w:pPr>
        <w:jc w:val="both"/>
        <w:rPr>
          <w:rFonts w:ascii="Aptos" w:hAnsi="Aptos" w:cs="Arial"/>
          <w:color w:val="000000"/>
          <w:szCs w:val="18"/>
        </w:rPr>
      </w:pPr>
      <w:r w:rsidRPr="003A2349">
        <w:rPr>
          <w:rFonts w:ascii="Aptos" w:hAnsi="Aptos" w:cs="Arial"/>
          <w:color w:val="000000"/>
          <w:szCs w:val="18"/>
        </w:rPr>
        <w:object w:dxaOrig="10061" w:dyaOrig="2449" w14:anchorId="67BE153C">
          <v:shape id="_x0000_i1086" type="#_x0000_t75" style="width:501.75pt;height:118.5pt" o:ole="">
            <v:imagedata r:id="rId208" o:title=""/>
          </v:shape>
          <o:OLEObject Type="Embed" ProgID="Excel.Sheet.12" ShapeID="_x0000_i1086" DrawAspect="Content" ObjectID="_1843896851" r:id="rId209"/>
        </w:object>
      </w:r>
    </w:p>
    <w:p w14:paraId="6CDB0217" w14:textId="30E33785" w:rsidR="00AD2667" w:rsidRPr="003A2349" w:rsidRDefault="00AD2667" w:rsidP="00A72982">
      <w:pPr>
        <w:jc w:val="both"/>
        <w:rPr>
          <w:rFonts w:ascii="Aptos" w:hAnsi="Aptos" w:cs="Arial"/>
          <w:color w:val="000000"/>
          <w:szCs w:val="18"/>
        </w:rPr>
      </w:pPr>
    </w:p>
    <w:p w14:paraId="390F638A" w14:textId="77777777" w:rsidR="00F62285" w:rsidRPr="003A2349" w:rsidRDefault="00F62285" w:rsidP="00F62285">
      <w:pPr>
        <w:jc w:val="both"/>
        <w:rPr>
          <w:rFonts w:ascii="Aptos" w:hAnsi="Aptos" w:cs="Arial"/>
          <w:b/>
          <w:bCs/>
          <w:szCs w:val="18"/>
        </w:rPr>
      </w:pPr>
      <w:r w:rsidRPr="003A2349">
        <w:rPr>
          <w:rFonts w:ascii="Aptos" w:hAnsi="Aptos" w:cs="Arial"/>
          <w:b/>
          <w:bCs/>
          <w:szCs w:val="18"/>
        </w:rPr>
        <w:t>Employee Statutory Adjustment Account</w:t>
      </w:r>
    </w:p>
    <w:p w14:paraId="1E6A7EC0" w14:textId="68A0963E" w:rsidR="00F62285" w:rsidRPr="003A2349" w:rsidRDefault="00F62285" w:rsidP="00F62285">
      <w:pPr>
        <w:jc w:val="both"/>
        <w:rPr>
          <w:rFonts w:ascii="Aptos" w:hAnsi="Aptos" w:cs="Arial"/>
          <w:szCs w:val="18"/>
        </w:rPr>
      </w:pPr>
      <w:r w:rsidRPr="003A2349">
        <w:rPr>
          <w:rFonts w:ascii="Aptos" w:hAnsi="Aptos" w:cs="Arial"/>
          <w:szCs w:val="18"/>
        </w:rPr>
        <w:t xml:space="preserve">The Employee Statutory Adjustment Account absorbs the differences that would otherwise arise on the General Fund Balance from accruing for compensated absences earned but not taken in the year, e.g. annual leave entitlement carried forward </w:t>
      </w:r>
      <w:proofErr w:type="gramStart"/>
      <w:r w:rsidRPr="003A2349">
        <w:rPr>
          <w:rFonts w:ascii="Aptos" w:hAnsi="Aptos" w:cs="Arial"/>
          <w:szCs w:val="18"/>
        </w:rPr>
        <w:t>at</w:t>
      </w:r>
      <w:proofErr w:type="gramEnd"/>
      <w:r w:rsidRPr="003A2349">
        <w:rPr>
          <w:rFonts w:ascii="Aptos" w:hAnsi="Aptos" w:cs="Arial"/>
          <w:szCs w:val="18"/>
        </w:rPr>
        <w:t xml:space="preserve"> 31 March. Statutory arrangements require that the impact on the General Fund Balance is neutralised by transfers to or from the Account.</w:t>
      </w:r>
    </w:p>
    <w:p w14:paraId="73B0BFE2" w14:textId="77777777" w:rsidR="00DB387F" w:rsidRPr="003A2349" w:rsidRDefault="00DB387F" w:rsidP="00F62285">
      <w:pPr>
        <w:jc w:val="both"/>
        <w:rPr>
          <w:rFonts w:ascii="Aptos" w:hAnsi="Aptos" w:cs="Arial"/>
          <w:szCs w:val="18"/>
        </w:rPr>
      </w:pPr>
    </w:p>
    <w:bookmarkStart w:id="438" w:name="_MON_1780229113"/>
    <w:bookmarkEnd w:id="438"/>
    <w:p w14:paraId="26294DFB" w14:textId="2184D468" w:rsidR="00FF3472" w:rsidRPr="003A2349" w:rsidRDefault="002B346D" w:rsidP="00FB58B5">
      <w:pPr>
        <w:tabs>
          <w:tab w:val="left" w:pos="9639"/>
        </w:tabs>
        <w:jc w:val="both"/>
        <w:rPr>
          <w:rFonts w:ascii="Aptos" w:hAnsi="Aptos" w:cs="Arial"/>
          <w:color w:val="000000"/>
          <w:szCs w:val="18"/>
        </w:rPr>
      </w:pPr>
      <w:r w:rsidRPr="003A2349">
        <w:rPr>
          <w:rFonts w:ascii="Aptos" w:hAnsi="Aptos" w:cs="Arial"/>
          <w:color w:val="000000"/>
          <w:szCs w:val="18"/>
        </w:rPr>
        <w:object w:dxaOrig="10123" w:dyaOrig="2204" w14:anchorId="712C019D">
          <v:shape id="_x0000_i1087" type="#_x0000_t75" style="width:503.25pt;height:114pt" o:ole="">
            <v:imagedata r:id="rId210" o:title=""/>
          </v:shape>
          <o:OLEObject Type="Embed" ProgID="Excel.Sheet.12" ShapeID="_x0000_i1087" DrawAspect="Content" ObjectID="_1843896852" r:id="rId211"/>
        </w:object>
      </w:r>
    </w:p>
    <w:p w14:paraId="3FFBBCE6" w14:textId="60C627F7" w:rsidR="00FF3472" w:rsidRPr="003A2349" w:rsidRDefault="00FF3472" w:rsidP="00A72982">
      <w:pPr>
        <w:jc w:val="both"/>
        <w:rPr>
          <w:rFonts w:ascii="Aptos" w:hAnsi="Aptos" w:cs="Arial"/>
          <w:color w:val="000000"/>
          <w:szCs w:val="18"/>
        </w:rPr>
      </w:pPr>
    </w:p>
    <w:p w14:paraId="524FC5CD" w14:textId="77777777" w:rsidR="00607623" w:rsidRPr="003A2349" w:rsidRDefault="00607623" w:rsidP="00CD4333">
      <w:pPr>
        <w:rPr>
          <w:rFonts w:ascii="Aptos" w:hAnsi="Aptos"/>
          <w:b/>
          <w:sz w:val="24"/>
          <w:szCs w:val="24"/>
        </w:rPr>
      </w:pPr>
    </w:p>
    <w:p w14:paraId="7F9BC6BE" w14:textId="77777777" w:rsidR="00FB58B5" w:rsidRPr="003A2349" w:rsidRDefault="00FB58B5">
      <w:pPr>
        <w:rPr>
          <w:rFonts w:ascii="Aptos" w:hAnsi="Aptos"/>
          <w:b/>
          <w:sz w:val="24"/>
          <w:szCs w:val="24"/>
        </w:rPr>
      </w:pPr>
      <w:r w:rsidRPr="003A2349">
        <w:rPr>
          <w:rFonts w:ascii="Aptos" w:hAnsi="Aptos"/>
          <w:b/>
          <w:sz w:val="24"/>
          <w:szCs w:val="24"/>
        </w:rPr>
        <w:br w:type="page"/>
      </w:r>
    </w:p>
    <w:p w14:paraId="463A2A65" w14:textId="48E4CA92" w:rsidR="007E4B8D" w:rsidRPr="00B4708D" w:rsidRDefault="007E4B8D" w:rsidP="007E4B8D">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EA3E80" w:rsidRPr="00B4708D">
        <w:rPr>
          <w:rFonts w:ascii="Aptos" w:hAnsi="Aptos" w:cs="Arial"/>
          <w:b/>
          <w:color w:val="B117B1"/>
          <w:sz w:val="24"/>
          <w:szCs w:val="24"/>
        </w:rPr>
        <w:t>A</w:t>
      </w:r>
      <w:r w:rsidRPr="00B4708D">
        <w:rPr>
          <w:rFonts w:ascii="Aptos" w:hAnsi="Aptos" w:cs="Arial"/>
          <w:b/>
          <w:color w:val="B117B1"/>
          <w:sz w:val="24"/>
          <w:szCs w:val="24"/>
        </w:rPr>
        <w:t>ccounts (cont.)</w:t>
      </w:r>
    </w:p>
    <w:p w14:paraId="27140615" w14:textId="77777777" w:rsidR="007E4B8D" w:rsidRDefault="007E4B8D" w:rsidP="00D625B0">
      <w:pPr>
        <w:rPr>
          <w:rFonts w:ascii="Aptos" w:hAnsi="Aptos"/>
          <w:b/>
          <w:sz w:val="24"/>
          <w:szCs w:val="24"/>
        </w:rPr>
      </w:pPr>
    </w:p>
    <w:p w14:paraId="202F0037" w14:textId="225D16E8" w:rsidR="00CD4333" w:rsidRPr="00EA3E80" w:rsidRDefault="00CD4333" w:rsidP="00D625B0">
      <w:pPr>
        <w:rPr>
          <w:rFonts w:ascii="Aptos" w:hAnsi="Aptos"/>
          <w:b/>
          <w:sz w:val="20"/>
        </w:rPr>
      </w:pPr>
      <w:r w:rsidRPr="00EA3E80">
        <w:rPr>
          <w:rFonts w:ascii="Aptos" w:hAnsi="Aptos"/>
          <w:b/>
          <w:sz w:val="20"/>
        </w:rPr>
        <w:t>Note 28 Unusable Reserves (cont</w:t>
      </w:r>
      <w:r w:rsidR="00EA3E80" w:rsidRPr="00EA3E80">
        <w:rPr>
          <w:rFonts w:ascii="Aptos" w:hAnsi="Aptos"/>
          <w:b/>
          <w:sz w:val="20"/>
        </w:rPr>
        <w:t>.</w:t>
      </w:r>
      <w:r w:rsidRPr="00EA3E80">
        <w:rPr>
          <w:rFonts w:ascii="Aptos" w:hAnsi="Aptos"/>
          <w:b/>
          <w:sz w:val="20"/>
        </w:rPr>
        <w:t>)</w:t>
      </w:r>
    </w:p>
    <w:p w14:paraId="2CF80E57" w14:textId="2328F951" w:rsidR="00FF3472" w:rsidRPr="003A2349" w:rsidRDefault="00FF3472" w:rsidP="00A72982">
      <w:pPr>
        <w:jc w:val="both"/>
        <w:rPr>
          <w:rFonts w:ascii="Aptos" w:hAnsi="Aptos" w:cs="Arial"/>
          <w:color w:val="000000"/>
          <w:szCs w:val="18"/>
        </w:rPr>
      </w:pPr>
    </w:p>
    <w:p w14:paraId="59BF8DC3" w14:textId="77777777" w:rsidR="00145FB5" w:rsidRPr="003A2349" w:rsidRDefault="00145FB5" w:rsidP="00145FB5">
      <w:pPr>
        <w:jc w:val="both"/>
        <w:rPr>
          <w:rFonts w:ascii="Aptos" w:hAnsi="Aptos" w:cs="Arial"/>
          <w:szCs w:val="18"/>
        </w:rPr>
      </w:pPr>
      <w:r w:rsidRPr="003A2349">
        <w:rPr>
          <w:rFonts w:ascii="Aptos" w:hAnsi="Aptos" w:cs="Arial"/>
          <w:b/>
          <w:bCs/>
          <w:color w:val="000000"/>
          <w:szCs w:val="18"/>
        </w:rPr>
        <w:t>Pensions Reserve</w:t>
      </w:r>
    </w:p>
    <w:p w14:paraId="24AE61EF" w14:textId="77777777" w:rsidR="00145FB5" w:rsidRPr="003A2349" w:rsidRDefault="00145FB5" w:rsidP="00145FB5">
      <w:pPr>
        <w:jc w:val="both"/>
        <w:rPr>
          <w:rFonts w:ascii="Aptos" w:hAnsi="Aptos" w:cs="Arial"/>
          <w:color w:val="000000"/>
          <w:szCs w:val="18"/>
        </w:rPr>
      </w:pPr>
    </w:p>
    <w:p w14:paraId="375EAF18" w14:textId="6ABC56D7" w:rsidR="00983FDA" w:rsidRPr="003A2349" w:rsidRDefault="00145FB5" w:rsidP="00A72982">
      <w:pPr>
        <w:jc w:val="both"/>
        <w:rPr>
          <w:rFonts w:ascii="Aptos" w:hAnsi="Aptos" w:cs="Arial"/>
          <w:color w:val="000000"/>
          <w:szCs w:val="18"/>
        </w:rPr>
      </w:pPr>
      <w:r w:rsidRPr="003A2349">
        <w:rPr>
          <w:rFonts w:ascii="Aptos" w:hAnsi="Aptos" w:cs="Arial"/>
          <w:color w:val="000000"/>
          <w:szCs w:val="18"/>
        </w:rPr>
        <w:t>The Pensions Reserve absorbs the timing differences arising from the different arrangements for accounting for post-employment benefits and for funding benefits in accordance with statutory provisions. The Council accounts for post-employment benefits in the Comprehensive Income and Expenditure Statement as the benefits are earned by accruing years of service, updating the liabilities recognised to reflect inflation, changing assumptions and investment returns on any resources set aside to meet the costs. However, statutory arrangements require benefits earned to be financed as the Council makes employer's contributions to pension funds or eventually pays any pensions for which it is directly responsible. The debit balance on the Pensions Reserve, therefore, shows a substantial shortfall in the benefits earned by past and current employees and the resources the Council has set aside to meet them. The statutory arrangements will ensure that funding will have been set aside by the time the benefits come to be paid.</w:t>
      </w:r>
    </w:p>
    <w:p w14:paraId="4AD0A4AF" w14:textId="77777777" w:rsidR="00983FDA" w:rsidRPr="003A2349" w:rsidRDefault="00983FDA" w:rsidP="00A72982">
      <w:pPr>
        <w:jc w:val="both"/>
        <w:rPr>
          <w:rFonts w:ascii="Aptos" w:hAnsi="Aptos" w:cs="Arial"/>
          <w:color w:val="000000"/>
          <w:szCs w:val="18"/>
        </w:rPr>
      </w:pPr>
    </w:p>
    <w:bookmarkStart w:id="439" w:name="_Toc74042464"/>
    <w:bookmarkStart w:id="440" w:name="_Toc138404713"/>
    <w:bookmarkStart w:id="441" w:name="_Toc138408957"/>
    <w:bookmarkStart w:id="442" w:name="_Toc138412460"/>
    <w:bookmarkStart w:id="443" w:name="_Toc138412953"/>
    <w:bookmarkStart w:id="444" w:name="_MON_1780229297"/>
    <w:bookmarkEnd w:id="444"/>
    <w:p w14:paraId="73908F21" w14:textId="2C651A77" w:rsidR="00EA6FE5" w:rsidRPr="003A2349" w:rsidRDefault="002B346D" w:rsidP="00EA6FE5">
      <w:pPr>
        <w:jc w:val="both"/>
        <w:rPr>
          <w:rFonts w:ascii="Aptos" w:hAnsi="Aptos" w:cs="Arial"/>
          <w:color w:val="000000"/>
          <w:szCs w:val="18"/>
        </w:rPr>
      </w:pPr>
      <w:r w:rsidRPr="003A2349">
        <w:rPr>
          <w:rFonts w:ascii="Aptos" w:hAnsi="Aptos" w:cs="Arial"/>
          <w:color w:val="000000"/>
          <w:szCs w:val="18"/>
        </w:rPr>
        <w:object w:dxaOrig="9962" w:dyaOrig="2691" w14:anchorId="16B66F66">
          <v:shape id="_x0000_i1088" type="#_x0000_t75" style="width:498.75pt;height:133.5pt" o:ole="">
            <v:imagedata r:id="rId212" o:title=""/>
          </v:shape>
          <o:OLEObject Type="Embed" ProgID="Excel.Sheet.12" ShapeID="_x0000_i1088" DrawAspect="Content" ObjectID="_1843896853" r:id="rId213"/>
        </w:object>
      </w:r>
      <w:bookmarkStart w:id="445" w:name="_Toc146698486"/>
      <w:bookmarkStart w:id="446" w:name="_Toc146823496"/>
    </w:p>
    <w:p w14:paraId="665A672C" w14:textId="77777777" w:rsidR="007D14B2" w:rsidRDefault="007D14B2" w:rsidP="00EA6FE5">
      <w:pPr>
        <w:jc w:val="both"/>
        <w:rPr>
          <w:rFonts w:ascii="Aptos" w:hAnsi="Aptos" w:cs="Arial"/>
          <w:color w:val="000000"/>
          <w:szCs w:val="18"/>
        </w:rPr>
      </w:pPr>
    </w:p>
    <w:p w14:paraId="67C762E0" w14:textId="77777777" w:rsidR="00E418B6" w:rsidRDefault="00E418B6" w:rsidP="00EA6FE5">
      <w:pPr>
        <w:jc w:val="both"/>
        <w:rPr>
          <w:rFonts w:ascii="Aptos" w:hAnsi="Aptos" w:cs="Arial"/>
          <w:color w:val="000000"/>
          <w:szCs w:val="18"/>
        </w:rPr>
      </w:pPr>
    </w:p>
    <w:p w14:paraId="75AFB559" w14:textId="77777777" w:rsidR="00E418B6" w:rsidRPr="003A2349" w:rsidRDefault="00E418B6" w:rsidP="00EA6FE5">
      <w:pPr>
        <w:jc w:val="both"/>
        <w:rPr>
          <w:rFonts w:ascii="Aptos" w:hAnsi="Aptos" w:cs="Arial"/>
          <w:color w:val="000000"/>
          <w:szCs w:val="18"/>
        </w:rPr>
      </w:pPr>
    </w:p>
    <w:p w14:paraId="12359BED" w14:textId="4C690278" w:rsidR="000B6B24" w:rsidRPr="007E4B8D" w:rsidRDefault="00A51068" w:rsidP="007E4B8D">
      <w:pPr>
        <w:pStyle w:val="Heading1"/>
        <w:rPr>
          <w:rFonts w:ascii="Aptos" w:hAnsi="Aptos"/>
          <w:sz w:val="24"/>
          <w:szCs w:val="24"/>
        </w:rPr>
      </w:pPr>
      <w:bookmarkStart w:id="447" w:name="_Toc233115451"/>
      <w:r w:rsidRPr="007E4B8D">
        <w:rPr>
          <w:rFonts w:ascii="Aptos" w:hAnsi="Aptos"/>
          <w:sz w:val="24"/>
          <w:szCs w:val="24"/>
        </w:rPr>
        <w:t xml:space="preserve">Note </w:t>
      </w:r>
      <w:r w:rsidR="00B76CAD" w:rsidRPr="007E4B8D">
        <w:rPr>
          <w:rFonts w:ascii="Aptos" w:hAnsi="Aptos"/>
          <w:sz w:val="24"/>
          <w:szCs w:val="24"/>
        </w:rPr>
        <w:t>29</w:t>
      </w:r>
      <w:r w:rsidR="000B6B24" w:rsidRPr="007E4B8D">
        <w:rPr>
          <w:rFonts w:ascii="Aptos" w:hAnsi="Aptos"/>
          <w:sz w:val="24"/>
          <w:szCs w:val="24"/>
        </w:rPr>
        <w:t xml:space="preserve"> Capital Grants and Receipts Unapplied Account</w:t>
      </w:r>
      <w:bookmarkEnd w:id="439"/>
      <w:bookmarkEnd w:id="440"/>
      <w:bookmarkEnd w:id="441"/>
      <w:bookmarkEnd w:id="442"/>
      <w:bookmarkEnd w:id="443"/>
      <w:bookmarkEnd w:id="445"/>
      <w:bookmarkEnd w:id="446"/>
      <w:bookmarkEnd w:id="447"/>
    </w:p>
    <w:p w14:paraId="2DAB8095" w14:textId="77777777" w:rsidR="000B6B24" w:rsidRPr="003A2349" w:rsidRDefault="000B6B24" w:rsidP="00A72982">
      <w:pPr>
        <w:jc w:val="both"/>
        <w:rPr>
          <w:rFonts w:ascii="Aptos" w:hAnsi="Aptos" w:cs="Arial"/>
          <w:b/>
          <w:color w:val="000000"/>
          <w:sz w:val="24"/>
          <w:szCs w:val="24"/>
        </w:rPr>
      </w:pPr>
    </w:p>
    <w:p w14:paraId="2770916C" w14:textId="3286850E" w:rsidR="000B6B24" w:rsidRPr="003A2349" w:rsidRDefault="000B6B24" w:rsidP="00A72982">
      <w:pPr>
        <w:jc w:val="both"/>
        <w:rPr>
          <w:rFonts w:ascii="Aptos" w:hAnsi="Aptos" w:cs="Arial"/>
          <w:color w:val="000000"/>
          <w:szCs w:val="18"/>
        </w:rPr>
      </w:pPr>
      <w:r w:rsidRPr="003A2349">
        <w:rPr>
          <w:rFonts w:ascii="Aptos" w:hAnsi="Aptos" w:cs="Arial"/>
          <w:color w:val="000000"/>
          <w:szCs w:val="18"/>
        </w:rPr>
        <w:t xml:space="preserve">The Capital Grants and Receipts Unapplied Accounts </w:t>
      </w:r>
      <w:proofErr w:type="gramStart"/>
      <w:r w:rsidRPr="003A2349">
        <w:rPr>
          <w:rFonts w:ascii="Aptos" w:hAnsi="Aptos" w:cs="Arial"/>
          <w:color w:val="000000"/>
          <w:szCs w:val="18"/>
        </w:rPr>
        <w:t>holds</w:t>
      </w:r>
      <w:proofErr w:type="gramEnd"/>
      <w:r w:rsidRPr="003A2349">
        <w:rPr>
          <w:rFonts w:ascii="Aptos" w:hAnsi="Aptos" w:cs="Arial"/>
          <w:color w:val="000000"/>
          <w:szCs w:val="18"/>
        </w:rPr>
        <w:t xml:space="preserve"> the grant and contributions received towards capital projects for which the </w:t>
      </w:r>
      <w:r w:rsidR="0020170B" w:rsidRPr="003A2349">
        <w:rPr>
          <w:rFonts w:ascii="Aptos" w:hAnsi="Aptos" w:cs="Arial"/>
          <w:color w:val="000000"/>
          <w:szCs w:val="18"/>
        </w:rPr>
        <w:t>Council</w:t>
      </w:r>
      <w:r w:rsidRPr="003A2349">
        <w:rPr>
          <w:rFonts w:ascii="Aptos" w:hAnsi="Aptos" w:cs="Arial"/>
          <w:color w:val="000000"/>
          <w:szCs w:val="18"/>
        </w:rPr>
        <w:t xml:space="preserve"> has </w:t>
      </w:r>
      <w:r w:rsidR="00AF1FE8" w:rsidRPr="003A2349">
        <w:rPr>
          <w:rFonts w:ascii="Aptos" w:hAnsi="Aptos" w:cs="Arial"/>
          <w:color w:val="000000"/>
          <w:szCs w:val="18"/>
        </w:rPr>
        <w:t>m</w:t>
      </w:r>
      <w:r w:rsidRPr="003A2349">
        <w:rPr>
          <w:rFonts w:ascii="Aptos" w:hAnsi="Aptos" w:cs="Arial"/>
          <w:color w:val="000000"/>
          <w:szCs w:val="18"/>
        </w:rPr>
        <w:t xml:space="preserve">et the conditions that would otherwise require repayment of the </w:t>
      </w:r>
      <w:proofErr w:type="gramStart"/>
      <w:r w:rsidRPr="003A2349">
        <w:rPr>
          <w:rFonts w:ascii="Aptos" w:hAnsi="Aptos" w:cs="Arial"/>
          <w:color w:val="000000"/>
          <w:szCs w:val="18"/>
        </w:rPr>
        <w:t>monies</w:t>
      </w:r>
      <w:proofErr w:type="gramEnd"/>
      <w:r w:rsidRPr="003A2349">
        <w:rPr>
          <w:rFonts w:ascii="Aptos" w:hAnsi="Aptos" w:cs="Arial"/>
          <w:color w:val="000000"/>
          <w:szCs w:val="18"/>
        </w:rPr>
        <w:t xml:space="preserve"> but which have yet to be applied to meet expenditure. The balance is restricted by grant terms as to the capital expenditure against which it can be applied and the financial year in which this can take place.</w:t>
      </w:r>
    </w:p>
    <w:p w14:paraId="2B7554D9" w14:textId="77777777" w:rsidR="00EA6FE5" w:rsidRPr="003A2349" w:rsidRDefault="00EA6FE5" w:rsidP="00A72982">
      <w:pPr>
        <w:jc w:val="both"/>
        <w:rPr>
          <w:rFonts w:ascii="Aptos" w:hAnsi="Aptos" w:cs="Arial"/>
          <w:color w:val="000000"/>
          <w:szCs w:val="18"/>
        </w:rPr>
      </w:pPr>
    </w:p>
    <w:bookmarkStart w:id="448" w:name="_MON_1780043090"/>
    <w:bookmarkEnd w:id="448"/>
    <w:p w14:paraId="3AF4C081" w14:textId="78D66E52" w:rsidR="00CD4333" w:rsidRPr="003A2349" w:rsidRDefault="002B346D" w:rsidP="00EA6FE5">
      <w:pPr>
        <w:jc w:val="both"/>
        <w:rPr>
          <w:rFonts w:ascii="Aptos" w:hAnsi="Aptos" w:cs="Arial"/>
          <w:color w:val="000000"/>
          <w:szCs w:val="18"/>
        </w:rPr>
      </w:pPr>
      <w:r w:rsidRPr="003A2349">
        <w:rPr>
          <w:rFonts w:ascii="Aptos" w:hAnsi="Aptos" w:cs="Arial"/>
          <w:color w:val="000000"/>
          <w:szCs w:val="18"/>
        </w:rPr>
        <w:object w:dxaOrig="9782" w:dyaOrig="3171" w14:anchorId="4D413ED8">
          <v:shape id="_x0000_i1089" type="#_x0000_t75" style="width:496.5pt;height:154.5pt" o:ole="">
            <v:imagedata r:id="rId214" o:title=""/>
          </v:shape>
          <o:OLEObject Type="Embed" ProgID="Excel.Sheet.12" ShapeID="_x0000_i1089" DrawAspect="Content" ObjectID="_1843896854" r:id="rId215"/>
        </w:object>
      </w:r>
      <w:bookmarkStart w:id="449" w:name="_Toc74042465"/>
      <w:bookmarkStart w:id="450" w:name="_Toc138404714"/>
      <w:bookmarkStart w:id="451" w:name="_Toc138408958"/>
      <w:bookmarkStart w:id="452" w:name="_Toc138412461"/>
      <w:bookmarkStart w:id="453" w:name="_Toc138412954"/>
      <w:r w:rsidR="00CD4333" w:rsidRPr="003A2349">
        <w:rPr>
          <w:rFonts w:ascii="Aptos" w:hAnsi="Aptos"/>
          <w:sz w:val="24"/>
          <w:szCs w:val="24"/>
        </w:rPr>
        <w:br w:type="page"/>
      </w:r>
    </w:p>
    <w:p w14:paraId="40794B91" w14:textId="0311D5F0" w:rsidR="007E4B8D" w:rsidRPr="00B4708D" w:rsidRDefault="007E4B8D" w:rsidP="007E4B8D">
      <w:pPr>
        <w:jc w:val="right"/>
        <w:rPr>
          <w:rFonts w:ascii="Aptos" w:hAnsi="Aptos" w:cs="Arial"/>
          <w:b/>
          <w:color w:val="B117B1"/>
          <w:sz w:val="24"/>
          <w:szCs w:val="24"/>
        </w:rPr>
      </w:pPr>
      <w:bookmarkStart w:id="454" w:name="_Toc146698487"/>
      <w:bookmarkStart w:id="455" w:name="_Toc146823497"/>
      <w:r w:rsidRPr="00B4708D">
        <w:rPr>
          <w:rFonts w:ascii="Aptos" w:hAnsi="Aptos" w:cs="Arial"/>
          <w:b/>
          <w:color w:val="B117B1"/>
          <w:sz w:val="24"/>
          <w:szCs w:val="24"/>
        </w:rPr>
        <w:lastRenderedPageBreak/>
        <w:t xml:space="preserve">Notes to the </w:t>
      </w:r>
      <w:r w:rsidR="00EA3E80" w:rsidRPr="00B4708D">
        <w:rPr>
          <w:rFonts w:ascii="Aptos" w:hAnsi="Aptos" w:cs="Arial"/>
          <w:b/>
          <w:color w:val="B117B1"/>
          <w:sz w:val="24"/>
          <w:szCs w:val="24"/>
        </w:rPr>
        <w:t>A</w:t>
      </w:r>
      <w:r w:rsidRPr="00B4708D">
        <w:rPr>
          <w:rFonts w:ascii="Aptos" w:hAnsi="Aptos" w:cs="Arial"/>
          <w:b/>
          <w:color w:val="B117B1"/>
          <w:sz w:val="24"/>
          <w:szCs w:val="24"/>
        </w:rPr>
        <w:t>ccounts (cont.)</w:t>
      </w:r>
    </w:p>
    <w:p w14:paraId="60AAA9CB" w14:textId="77777777" w:rsidR="007E4B8D" w:rsidRDefault="007E4B8D" w:rsidP="007E4B8D"/>
    <w:p w14:paraId="2ED8542B" w14:textId="22B3A416" w:rsidR="00471D61" w:rsidRPr="007E4B8D" w:rsidRDefault="005C3A93" w:rsidP="007E4B8D">
      <w:pPr>
        <w:pStyle w:val="Heading1"/>
        <w:rPr>
          <w:rFonts w:ascii="Aptos" w:hAnsi="Aptos"/>
          <w:sz w:val="24"/>
          <w:szCs w:val="24"/>
        </w:rPr>
      </w:pPr>
      <w:bookmarkStart w:id="456" w:name="_Toc233115452"/>
      <w:r w:rsidRPr="007E4B8D">
        <w:rPr>
          <w:rFonts w:ascii="Aptos" w:hAnsi="Aptos"/>
          <w:sz w:val="24"/>
          <w:szCs w:val="24"/>
        </w:rPr>
        <w:t>N</w:t>
      </w:r>
      <w:r w:rsidR="00322774" w:rsidRPr="007E4B8D">
        <w:rPr>
          <w:rFonts w:ascii="Aptos" w:hAnsi="Aptos"/>
          <w:sz w:val="24"/>
          <w:szCs w:val="24"/>
        </w:rPr>
        <w:t xml:space="preserve">ote </w:t>
      </w:r>
      <w:r w:rsidR="002E6852" w:rsidRPr="007E4B8D">
        <w:rPr>
          <w:rFonts w:ascii="Aptos" w:hAnsi="Aptos"/>
          <w:sz w:val="24"/>
          <w:szCs w:val="24"/>
        </w:rPr>
        <w:t>3</w:t>
      </w:r>
      <w:r w:rsidR="00B76CAD" w:rsidRPr="007E4B8D">
        <w:rPr>
          <w:rFonts w:ascii="Aptos" w:hAnsi="Aptos"/>
          <w:sz w:val="24"/>
          <w:szCs w:val="24"/>
        </w:rPr>
        <w:t>0</w:t>
      </w:r>
      <w:r w:rsidR="002E6852" w:rsidRPr="007E4B8D">
        <w:rPr>
          <w:rFonts w:ascii="Aptos" w:hAnsi="Aptos"/>
          <w:sz w:val="24"/>
          <w:szCs w:val="24"/>
        </w:rPr>
        <w:t xml:space="preserve"> Cash</w:t>
      </w:r>
      <w:r w:rsidR="00471D61" w:rsidRPr="007E4B8D">
        <w:rPr>
          <w:rFonts w:ascii="Aptos" w:hAnsi="Aptos"/>
          <w:sz w:val="24"/>
          <w:szCs w:val="24"/>
        </w:rPr>
        <w:t xml:space="preserve"> Flow Statement - Operating Activities</w:t>
      </w:r>
      <w:bookmarkEnd w:id="449"/>
      <w:bookmarkEnd w:id="450"/>
      <w:bookmarkEnd w:id="451"/>
      <w:bookmarkEnd w:id="452"/>
      <w:bookmarkEnd w:id="453"/>
      <w:bookmarkEnd w:id="454"/>
      <w:bookmarkEnd w:id="455"/>
      <w:bookmarkEnd w:id="456"/>
      <w:r w:rsidR="00471D61" w:rsidRPr="007E4B8D">
        <w:rPr>
          <w:rFonts w:ascii="Aptos" w:hAnsi="Aptos"/>
          <w:sz w:val="24"/>
          <w:szCs w:val="24"/>
        </w:rPr>
        <w:t xml:space="preserve"> </w:t>
      </w:r>
    </w:p>
    <w:p w14:paraId="3C21D335" w14:textId="77777777" w:rsidR="00471D61" w:rsidRPr="003A2349" w:rsidRDefault="00471D61" w:rsidP="00A72982">
      <w:pPr>
        <w:jc w:val="both"/>
        <w:rPr>
          <w:rFonts w:ascii="Aptos" w:hAnsi="Aptos" w:cs="Arial"/>
          <w:b/>
          <w:bCs/>
          <w:sz w:val="24"/>
          <w:szCs w:val="24"/>
        </w:rPr>
      </w:pPr>
    </w:p>
    <w:p w14:paraId="78B06D12" w14:textId="70EA96E7" w:rsidR="00471D61" w:rsidRPr="003A2349" w:rsidRDefault="00471D61" w:rsidP="00A72982">
      <w:pPr>
        <w:jc w:val="both"/>
        <w:rPr>
          <w:rFonts w:ascii="Aptos" w:hAnsi="Aptos" w:cs="Arial"/>
          <w:sz w:val="24"/>
          <w:szCs w:val="24"/>
        </w:rPr>
      </w:pPr>
      <w:r w:rsidRPr="003A2349">
        <w:rPr>
          <w:rFonts w:ascii="Aptos" w:hAnsi="Aptos" w:cs="Arial"/>
          <w:szCs w:val="18"/>
        </w:rPr>
        <w:t>The cash flows for operating activities include the following items:</w:t>
      </w:r>
      <w:r w:rsidRPr="003A2349">
        <w:rPr>
          <w:rFonts w:ascii="Aptos" w:hAnsi="Aptos" w:cs="Arial"/>
          <w:sz w:val="24"/>
          <w:szCs w:val="24"/>
        </w:rPr>
        <w:t xml:space="preserve"> </w:t>
      </w:r>
    </w:p>
    <w:p w14:paraId="23553D0F" w14:textId="2B592747" w:rsidR="006C612C" w:rsidRPr="003A2349" w:rsidRDefault="006C612C" w:rsidP="00A72982">
      <w:pPr>
        <w:jc w:val="both"/>
        <w:rPr>
          <w:rFonts w:ascii="Aptos" w:hAnsi="Aptos" w:cs="Arial"/>
          <w:color w:val="000000"/>
          <w:szCs w:val="18"/>
        </w:rPr>
      </w:pPr>
    </w:p>
    <w:bookmarkStart w:id="457" w:name="_MON_1779861082"/>
    <w:bookmarkEnd w:id="457"/>
    <w:p w14:paraId="1644972D" w14:textId="10193CDD" w:rsidR="00401523" w:rsidRPr="003A2349" w:rsidRDefault="002B346D" w:rsidP="000C2673">
      <w:pPr>
        <w:tabs>
          <w:tab w:val="left" w:pos="9639"/>
        </w:tabs>
        <w:jc w:val="both"/>
        <w:rPr>
          <w:rFonts w:ascii="Aptos" w:hAnsi="Aptos" w:cs="Arial"/>
          <w:color w:val="000000"/>
          <w:szCs w:val="18"/>
        </w:rPr>
      </w:pPr>
      <w:r w:rsidRPr="003A2349">
        <w:rPr>
          <w:rFonts w:ascii="Aptos" w:hAnsi="Aptos" w:cs="Arial"/>
          <w:color w:val="000000"/>
          <w:szCs w:val="18"/>
        </w:rPr>
        <w:object w:dxaOrig="9782" w:dyaOrig="1232" w14:anchorId="21761274">
          <v:shape id="_x0000_i1090" type="#_x0000_t75" style="width:483pt;height:64.5pt" o:ole="">
            <v:imagedata r:id="rId216" o:title=""/>
          </v:shape>
          <o:OLEObject Type="Embed" ProgID="Excel.Sheet.12" ShapeID="_x0000_i1090" DrawAspect="Content" ObjectID="_1843896855" r:id="rId217"/>
        </w:object>
      </w:r>
    </w:p>
    <w:p w14:paraId="6470B5B5" w14:textId="4B3EF419" w:rsidR="00AD2667" w:rsidRPr="003A2349" w:rsidRDefault="00AD2667" w:rsidP="00A72982">
      <w:pPr>
        <w:jc w:val="both"/>
        <w:rPr>
          <w:rFonts w:ascii="Aptos" w:hAnsi="Aptos" w:cs="Arial"/>
          <w:color w:val="000000"/>
          <w:szCs w:val="18"/>
        </w:rPr>
      </w:pPr>
    </w:p>
    <w:p w14:paraId="49274F21" w14:textId="640A86BA" w:rsidR="00AD2667" w:rsidRPr="003A2349" w:rsidRDefault="00AD2667" w:rsidP="00A72982">
      <w:pPr>
        <w:jc w:val="both"/>
        <w:rPr>
          <w:rFonts w:ascii="Aptos" w:hAnsi="Aptos" w:cs="Arial"/>
          <w:color w:val="000000"/>
          <w:szCs w:val="18"/>
        </w:rPr>
      </w:pPr>
    </w:p>
    <w:p w14:paraId="6635BD44" w14:textId="17F3570B" w:rsidR="00471D61" w:rsidRPr="007E4B8D" w:rsidRDefault="00471D61" w:rsidP="007E4B8D">
      <w:pPr>
        <w:pStyle w:val="Heading1"/>
        <w:rPr>
          <w:rFonts w:ascii="Aptos" w:hAnsi="Aptos"/>
          <w:sz w:val="24"/>
          <w:szCs w:val="24"/>
        </w:rPr>
      </w:pPr>
      <w:bookmarkStart w:id="458" w:name="_Toc74042466"/>
      <w:bookmarkStart w:id="459" w:name="_Toc138404715"/>
      <w:bookmarkStart w:id="460" w:name="_Toc138408959"/>
      <w:bookmarkStart w:id="461" w:name="_Toc138412462"/>
      <w:bookmarkStart w:id="462" w:name="_Toc138412955"/>
      <w:bookmarkStart w:id="463" w:name="_Toc146698488"/>
      <w:bookmarkStart w:id="464" w:name="_Toc146823498"/>
      <w:bookmarkStart w:id="465" w:name="_Toc233115453"/>
      <w:r w:rsidRPr="007E4B8D">
        <w:rPr>
          <w:rFonts w:ascii="Aptos" w:hAnsi="Aptos"/>
          <w:sz w:val="24"/>
          <w:szCs w:val="24"/>
        </w:rPr>
        <w:t xml:space="preserve">Note </w:t>
      </w:r>
      <w:r w:rsidR="00322774" w:rsidRPr="007E4B8D">
        <w:rPr>
          <w:rFonts w:ascii="Aptos" w:hAnsi="Aptos"/>
          <w:sz w:val="24"/>
          <w:szCs w:val="24"/>
        </w:rPr>
        <w:t>3</w:t>
      </w:r>
      <w:r w:rsidR="00B76CAD" w:rsidRPr="007E4B8D">
        <w:rPr>
          <w:rFonts w:ascii="Aptos" w:hAnsi="Aptos"/>
          <w:sz w:val="24"/>
          <w:szCs w:val="24"/>
        </w:rPr>
        <w:t>1</w:t>
      </w:r>
      <w:r w:rsidRPr="007E4B8D">
        <w:rPr>
          <w:rFonts w:ascii="Aptos" w:hAnsi="Aptos"/>
          <w:sz w:val="24"/>
          <w:szCs w:val="24"/>
        </w:rPr>
        <w:t xml:space="preserve"> Cash Flow Statement - Investing Activities</w:t>
      </w:r>
      <w:bookmarkEnd w:id="458"/>
      <w:bookmarkEnd w:id="459"/>
      <w:bookmarkEnd w:id="460"/>
      <w:bookmarkEnd w:id="461"/>
      <w:bookmarkEnd w:id="462"/>
      <w:bookmarkEnd w:id="463"/>
      <w:bookmarkEnd w:id="464"/>
      <w:bookmarkEnd w:id="465"/>
      <w:r w:rsidRPr="007E4B8D">
        <w:rPr>
          <w:rFonts w:ascii="Aptos" w:hAnsi="Aptos"/>
          <w:sz w:val="24"/>
          <w:szCs w:val="24"/>
        </w:rPr>
        <w:t xml:space="preserve"> </w:t>
      </w:r>
    </w:p>
    <w:p w14:paraId="36AAC680" w14:textId="77777777" w:rsidR="00471D61" w:rsidRPr="003A2349" w:rsidRDefault="00471D61" w:rsidP="00A72982">
      <w:pPr>
        <w:jc w:val="both"/>
        <w:rPr>
          <w:rFonts w:ascii="Aptos" w:hAnsi="Aptos" w:cs="Arial"/>
          <w:sz w:val="22"/>
          <w:szCs w:val="22"/>
        </w:rPr>
      </w:pPr>
    </w:p>
    <w:bookmarkStart w:id="466" w:name="_MON_1779861193"/>
    <w:bookmarkEnd w:id="466"/>
    <w:p w14:paraId="16B9711E" w14:textId="0188E24F" w:rsidR="00471D61" w:rsidRPr="003A2349" w:rsidRDefault="00952092" w:rsidP="006F2CB4">
      <w:pPr>
        <w:tabs>
          <w:tab w:val="left" w:pos="9639"/>
        </w:tabs>
        <w:jc w:val="both"/>
        <w:rPr>
          <w:rFonts w:ascii="Aptos" w:hAnsi="Aptos" w:cs="Arial"/>
          <w:szCs w:val="18"/>
        </w:rPr>
      </w:pPr>
      <w:r w:rsidRPr="003A2349">
        <w:rPr>
          <w:rFonts w:ascii="Aptos" w:hAnsi="Aptos" w:cs="Arial"/>
          <w:szCs w:val="18"/>
        </w:rPr>
        <w:object w:dxaOrig="9739" w:dyaOrig="2036" w14:anchorId="3EBB64F0">
          <v:shape id="_x0000_i1091" type="#_x0000_t75" style="width:482.25pt;height:101.25pt" o:ole="">
            <v:imagedata r:id="rId218" o:title=""/>
          </v:shape>
          <o:OLEObject Type="Embed" ProgID="Excel.Sheet.12" ShapeID="_x0000_i1091" DrawAspect="Content" ObjectID="_1843896856" r:id="rId219"/>
        </w:object>
      </w:r>
    </w:p>
    <w:p w14:paraId="5AD3D0C2" w14:textId="122A0757" w:rsidR="00AD2667" w:rsidRPr="003A2349" w:rsidRDefault="00AD2667" w:rsidP="00A72982">
      <w:pPr>
        <w:jc w:val="both"/>
        <w:rPr>
          <w:rFonts w:ascii="Aptos" w:hAnsi="Aptos" w:cs="Arial"/>
          <w:szCs w:val="18"/>
        </w:rPr>
      </w:pPr>
    </w:p>
    <w:p w14:paraId="716849F4" w14:textId="6D73676C" w:rsidR="00AD2667" w:rsidRPr="003A2349" w:rsidRDefault="00AD2667" w:rsidP="00A72982">
      <w:pPr>
        <w:jc w:val="both"/>
        <w:rPr>
          <w:rFonts w:ascii="Aptos" w:hAnsi="Aptos" w:cs="Arial"/>
          <w:szCs w:val="18"/>
        </w:rPr>
      </w:pPr>
    </w:p>
    <w:p w14:paraId="47E7266D" w14:textId="77777777" w:rsidR="001E1A9E" w:rsidRPr="003A2349" w:rsidRDefault="001E1A9E" w:rsidP="00E41EE7">
      <w:pPr>
        <w:rPr>
          <w:rFonts w:ascii="Aptos" w:hAnsi="Aptos"/>
          <w:b/>
          <w:sz w:val="22"/>
        </w:rPr>
      </w:pPr>
      <w:bookmarkStart w:id="467" w:name="_Toc74042467"/>
    </w:p>
    <w:p w14:paraId="0ED28046" w14:textId="7F9D12CC" w:rsidR="00471D61" w:rsidRPr="007E4B8D" w:rsidRDefault="00471D61" w:rsidP="007E4B8D">
      <w:pPr>
        <w:pStyle w:val="Heading1"/>
        <w:rPr>
          <w:rFonts w:ascii="Aptos" w:hAnsi="Aptos"/>
          <w:sz w:val="24"/>
          <w:szCs w:val="24"/>
        </w:rPr>
      </w:pPr>
      <w:bookmarkStart w:id="468" w:name="_Toc138404716"/>
      <w:bookmarkStart w:id="469" w:name="_Toc138408960"/>
      <w:bookmarkStart w:id="470" w:name="_Toc138412463"/>
      <w:bookmarkStart w:id="471" w:name="_Toc138412956"/>
      <w:bookmarkStart w:id="472" w:name="_Toc146698489"/>
      <w:bookmarkStart w:id="473" w:name="_Toc146823499"/>
      <w:bookmarkStart w:id="474" w:name="_Toc233115454"/>
      <w:r w:rsidRPr="007E4B8D">
        <w:rPr>
          <w:rFonts w:ascii="Aptos" w:hAnsi="Aptos"/>
          <w:sz w:val="24"/>
          <w:szCs w:val="24"/>
        </w:rPr>
        <w:t xml:space="preserve">Note </w:t>
      </w:r>
      <w:r w:rsidR="00322774" w:rsidRPr="007E4B8D">
        <w:rPr>
          <w:rFonts w:ascii="Aptos" w:hAnsi="Aptos"/>
          <w:sz w:val="24"/>
          <w:szCs w:val="24"/>
        </w:rPr>
        <w:t>3</w:t>
      </w:r>
      <w:r w:rsidR="00B76CAD" w:rsidRPr="007E4B8D">
        <w:rPr>
          <w:rFonts w:ascii="Aptos" w:hAnsi="Aptos"/>
          <w:sz w:val="24"/>
          <w:szCs w:val="24"/>
        </w:rPr>
        <w:t>2</w:t>
      </w:r>
      <w:r w:rsidRPr="007E4B8D">
        <w:rPr>
          <w:rFonts w:ascii="Aptos" w:hAnsi="Aptos"/>
          <w:sz w:val="24"/>
          <w:szCs w:val="24"/>
        </w:rPr>
        <w:t xml:space="preserve"> Cash Flow Statement - Financing Activities</w:t>
      </w:r>
      <w:bookmarkEnd w:id="467"/>
      <w:bookmarkEnd w:id="468"/>
      <w:bookmarkEnd w:id="469"/>
      <w:bookmarkEnd w:id="470"/>
      <w:bookmarkEnd w:id="471"/>
      <w:bookmarkEnd w:id="472"/>
      <w:bookmarkEnd w:id="473"/>
      <w:bookmarkEnd w:id="474"/>
      <w:r w:rsidRPr="007E4B8D">
        <w:rPr>
          <w:rFonts w:ascii="Aptos" w:hAnsi="Aptos"/>
          <w:sz w:val="24"/>
          <w:szCs w:val="24"/>
        </w:rPr>
        <w:t xml:space="preserve"> </w:t>
      </w:r>
    </w:p>
    <w:p w14:paraId="0D9177F0" w14:textId="77777777" w:rsidR="00E117A0" w:rsidRPr="003A2349" w:rsidRDefault="00E117A0" w:rsidP="00E117A0">
      <w:pPr>
        <w:rPr>
          <w:rFonts w:ascii="Aptos" w:hAnsi="Aptos"/>
        </w:rPr>
      </w:pPr>
    </w:p>
    <w:bookmarkStart w:id="475" w:name="_Toc73908158"/>
    <w:bookmarkStart w:id="476" w:name="_Toc73908338"/>
    <w:bookmarkStart w:id="477" w:name="_Toc73953136"/>
    <w:bookmarkStart w:id="478" w:name="_Toc73959230"/>
    <w:bookmarkStart w:id="479" w:name="_Toc74042468"/>
    <w:bookmarkStart w:id="480" w:name="_Toc74030717"/>
    <w:bookmarkStart w:id="481" w:name="_Toc74037961"/>
    <w:bookmarkStart w:id="482" w:name="_Toc74043588"/>
    <w:bookmarkStart w:id="483" w:name="_Toc74214447"/>
    <w:bookmarkStart w:id="484" w:name="_Toc74642617"/>
    <w:bookmarkStart w:id="485" w:name="_Toc74643210"/>
    <w:bookmarkStart w:id="486" w:name="_Toc75157617"/>
    <w:bookmarkStart w:id="487" w:name="_Toc75336126"/>
    <w:bookmarkStart w:id="488" w:name="_Toc89862983"/>
    <w:bookmarkStart w:id="489" w:name="_Toc90368701"/>
    <w:bookmarkStart w:id="490" w:name="_Toc90545542"/>
    <w:bookmarkStart w:id="491" w:name="_Toc90548077"/>
    <w:bookmarkStart w:id="492" w:name="_Toc90548266"/>
    <w:bookmarkStart w:id="493" w:name="_Toc106965364"/>
    <w:bookmarkStart w:id="494" w:name="_Toc114645498"/>
    <w:bookmarkStart w:id="495" w:name="_Toc114646787"/>
    <w:bookmarkStart w:id="496" w:name="_Toc116550843"/>
    <w:bookmarkStart w:id="497" w:name="_Toc137636743"/>
    <w:bookmarkStart w:id="498" w:name="_Toc137670986"/>
    <w:bookmarkStart w:id="499" w:name="_Toc13767120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Start w:id="500" w:name="_MON_1779861511"/>
    <w:bookmarkEnd w:id="500"/>
    <w:p w14:paraId="2A883EEE" w14:textId="0BE5A851" w:rsidR="002D62D4" w:rsidRPr="003A2349" w:rsidRDefault="002B346D" w:rsidP="004213ED">
      <w:pPr>
        <w:pStyle w:val="09-Bodytext"/>
        <w:ind w:left="0"/>
        <w:rPr>
          <w:rFonts w:ascii="Aptos" w:hAnsi="Aptos"/>
        </w:rPr>
      </w:pPr>
      <w:r w:rsidRPr="003A2349">
        <w:rPr>
          <w:rFonts w:ascii="Aptos" w:hAnsi="Aptos"/>
        </w:rPr>
        <w:object w:dxaOrig="9782" w:dyaOrig="1717" w14:anchorId="648B6BC2">
          <v:shape id="_x0000_i1092" type="#_x0000_t75" style="width:483pt;height:84pt" o:ole="">
            <v:imagedata r:id="rId220" o:title=""/>
          </v:shape>
          <o:OLEObject Type="Embed" ProgID="Excel.Sheet.12" ShapeID="_x0000_i1092" DrawAspect="Content" ObjectID="_1843896857" r:id="rId221"/>
        </w:object>
      </w:r>
    </w:p>
    <w:p w14:paraId="05E66E2B" w14:textId="203EEC25" w:rsidR="00AD2667" w:rsidRPr="003A2349" w:rsidRDefault="00AD2667" w:rsidP="00AD2667">
      <w:pPr>
        <w:rPr>
          <w:rFonts w:ascii="Aptos" w:hAnsi="Aptos"/>
        </w:rPr>
      </w:pPr>
    </w:p>
    <w:p w14:paraId="28F605A2" w14:textId="6AE0F345" w:rsidR="00AD2667" w:rsidRPr="003A2349" w:rsidRDefault="00AD2667" w:rsidP="00AD2667">
      <w:pPr>
        <w:rPr>
          <w:rFonts w:ascii="Aptos" w:hAnsi="Aptos"/>
        </w:rPr>
      </w:pPr>
    </w:p>
    <w:p w14:paraId="52E198F3" w14:textId="343927F7" w:rsidR="00AD2667" w:rsidRPr="003A2349" w:rsidRDefault="00AD2667" w:rsidP="00AD2667">
      <w:pPr>
        <w:rPr>
          <w:rFonts w:ascii="Aptos" w:hAnsi="Aptos"/>
        </w:rPr>
      </w:pPr>
    </w:p>
    <w:p w14:paraId="58472607" w14:textId="5814064C" w:rsidR="000F2016" w:rsidRPr="007E4B8D" w:rsidRDefault="000F2016" w:rsidP="007E4B8D">
      <w:pPr>
        <w:pStyle w:val="Heading1"/>
        <w:rPr>
          <w:rFonts w:ascii="Aptos" w:hAnsi="Aptos"/>
          <w:sz w:val="24"/>
          <w:szCs w:val="24"/>
        </w:rPr>
      </w:pPr>
      <w:bookmarkStart w:id="501" w:name="_Toc74042469"/>
      <w:bookmarkStart w:id="502" w:name="_Toc138404717"/>
      <w:bookmarkStart w:id="503" w:name="_Toc138408961"/>
      <w:bookmarkStart w:id="504" w:name="_Toc138412464"/>
      <w:bookmarkStart w:id="505" w:name="_Toc138412957"/>
      <w:bookmarkStart w:id="506" w:name="_Toc146698490"/>
      <w:bookmarkStart w:id="507" w:name="_Toc146823500"/>
      <w:bookmarkStart w:id="508" w:name="_Toc233115455"/>
      <w:r w:rsidRPr="007E4B8D">
        <w:rPr>
          <w:rFonts w:ascii="Aptos" w:hAnsi="Aptos"/>
          <w:sz w:val="24"/>
          <w:szCs w:val="24"/>
        </w:rPr>
        <w:t>Note 3</w:t>
      </w:r>
      <w:r w:rsidR="00B76CAD" w:rsidRPr="007E4B8D">
        <w:rPr>
          <w:rFonts w:ascii="Aptos" w:hAnsi="Aptos"/>
          <w:sz w:val="24"/>
          <w:szCs w:val="24"/>
        </w:rPr>
        <w:t>3</w:t>
      </w:r>
      <w:r w:rsidRPr="007E4B8D">
        <w:rPr>
          <w:rFonts w:ascii="Aptos" w:hAnsi="Aptos"/>
          <w:sz w:val="24"/>
          <w:szCs w:val="24"/>
        </w:rPr>
        <w:t xml:space="preserve"> Reconciliation of Liabilities Arising from Financing Activities</w:t>
      </w:r>
      <w:bookmarkEnd w:id="501"/>
      <w:bookmarkEnd w:id="502"/>
      <w:bookmarkEnd w:id="503"/>
      <w:bookmarkEnd w:id="504"/>
      <w:bookmarkEnd w:id="505"/>
      <w:bookmarkEnd w:id="506"/>
      <w:bookmarkEnd w:id="507"/>
      <w:bookmarkEnd w:id="508"/>
    </w:p>
    <w:p w14:paraId="5BA1C3A0" w14:textId="489BAD4B" w:rsidR="00471D61" w:rsidRPr="003A2349" w:rsidRDefault="00471D61" w:rsidP="00A72982">
      <w:pPr>
        <w:jc w:val="both"/>
        <w:rPr>
          <w:rFonts w:ascii="Aptos" w:hAnsi="Aptos" w:cs="Arial"/>
          <w:szCs w:val="18"/>
        </w:rPr>
      </w:pPr>
    </w:p>
    <w:bookmarkStart w:id="509" w:name="_MON_1779861661"/>
    <w:bookmarkEnd w:id="509"/>
    <w:p w14:paraId="1753E6F2" w14:textId="7C533743" w:rsidR="008D5C60" w:rsidRPr="003A2349" w:rsidRDefault="003D724C" w:rsidP="00A72982">
      <w:pPr>
        <w:jc w:val="both"/>
        <w:rPr>
          <w:rFonts w:ascii="Aptos" w:hAnsi="Aptos" w:cs="Arial"/>
          <w:szCs w:val="18"/>
        </w:rPr>
      </w:pPr>
      <w:r w:rsidRPr="003A2349">
        <w:rPr>
          <w:rFonts w:ascii="Aptos" w:hAnsi="Aptos" w:cs="Arial"/>
          <w:szCs w:val="18"/>
        </w:rPr>
        <w:object w:dxaOrig="9845" w:dyaOrig="2931" w14:anchorId="29C9C846">
          <v:shape id="_x0000_i1093" type="#_x0000_t75" style="width:500.25pt;height:143.25pt" o:ole="">
            <v:imagedata r:id="rId222" o:title=""/>
          </v:shape>
          <o:OLEObject Type="Embed" ProgID="Excel.Sheet.12" ShapeID="_x0000_i1093" DrawAspect="Content" ObjectID="_1843896858" r:id="rId223"/>
        </w:object>
      </w:r>
    </w:p>
    <w:p w14:paraId="71955F66" w14:textId="77777777" w:rsidR="001E52B3" w:rsidRDefault="001E52B3" w:rsidP="001E52B3">
      <w:bookmarkStart w:id="510" w:name="_Toc74042470"/>
      <w:bookmarkStart w:id="511" w:name="_Toc138404718"/>
      <w:bookmarkStart w:id="512" w:name="_Toc138408962"/>
      <w:bookmarkStart w:id="513" w:name="_Toc138412465"/>
      <w:bookmarkStart w:id="514" w:name="_Toc138412958"/>
      <w:bookmarkStart w:id="515" w:name="_Toc146698491"/>
      <w:bookmarkStart w:id="516" w:name="_Toc146823501"/>
    </w:p>
    <w:p w14:paraId="47AC9F27" w14:textId="5D5A705C" w:rsidR="008128B4" w:rsidRPr="003A2349" w:rsidRDefault="001E3C03" w:rsidP="00CB1CA2">
      <w:pPr>
        <w:pStyle w:val="Heading1"/>
        <w:rPr>
          <w:rFonts w:ascii="Aptos" w:hAnsi="Aptos"/>
          <w:sz w:val="24"/>
          <w:szCs w:val="24"/>
        </w:rPr>
      </w:pPr>
      <w:bookmarkStart w:id="517" w:name="_Toc233115456"/>
      <w:r w:rsidRPr="003A2349">
        <w:rPr>
          <w:rFonts w:ascii="Aptos" w:hAnsi="Aptos"/>
          <w:sz w:val="24"/>
          <w:szCs w:val="24"/>
        </w:rPr>
        <w:t>N</w:t>
      </w:r>
      <w:r w:rsidR="008128B4" w:rsidRPr="003A2349">
        <w:rPr>
          <w:rFonts w:ascii="Aptos" w:hAnsi="Aptos"/>
          <w:sz w:val="24"/>
          <w:szCs w:val="24"/>
        </w:rPr>
        <w:t>ote 3</w:t>
      </w:r>
      <w:r w:rsidR="00B76CAD" w:rsidRPr="003A2349">
        <w:rPr>
          <w:rFonts w:ascii="Aptos" w:hAnsi="Aptos"/>
          <w:sz w:val="24"/>
          <w:szCs w:val="24"/>
        </w:rPr>
        <w:t>4</w:t>
      </w:r>
      <w:r w:rsidR="008128B4" w:rsidRPr="003A2349">
        <w:rPr>
          <w:rFonts w:ascii="Aptos" w:hAnsi="Aptos"/>
          <w:sz w:val="24"/>
          <w:szCs w:val="24"/>
        </w:rPr>
        <w:t xml:space="preserve"> External Audit Costs</w:t>
      </w:r>
      <w:bookmarkEnd w:id="510"/>
      <w:bookmarkEnd w:id="511"/>
      <w:bookmarkEnd w:id="512"/>
      <w:bookmarkEnd w:id="513"/>
      <w:bookmarkEnd w:id="514"/>
      <w:bookmarkEnd w:id="515"/>
      <w:bookmarkEnd w:id="516"/>
      <w:bookmarkEnd w:id="517"/>
    </w:p>
    <w:p w14:paraId="6B11C8CC" w14:textId="77777777" w:rsidR="00F97D50" w:rsidRDefault="00F97D50" w:rsidP="00DE44EE">
      <w:pPr>
        <w:jc w:val="both"/>
        <w:rPr>
          <w:rFonts w:ascii="Aptos" w:hAnsi="Aptos" w:cs="Arial"/>
          <w:sz w:val="24"/>
          <w:szCs w:val="24"/>
        </w:rPr>
      </w:pPr>
    </w:p>
    <w:p w14:paraId="6287921A" w14:textId="2D0CA1E3" w:rsidR="00DE44EE" w:rsidRDefault="00DE44EE" w:rsidP="00DE44EE">
      <w:pPr>
        <w:jc w:val="both"/>
        <w:rPr>
          <w:rFonts w:ascii="Aptos" w:hAnsi="Aptos" w:cs="Arial"/>
          <w:szCs w:val="18"/>
        </w:rPr>
      </w:pPr>
      <w:bookmarkStart w:id="518" w:name="_Hlk208832386"/>
      <w:r w:rsidRPr="000473AC">
        <w:rPr>
          <w:rFonts w:ascii="Aptos" w:hAnsi="Aptos" w:cs="Arial"/>
          <w:szCs w:val="18"/>
        </w:rPr>
        <w:t xml:space="preserve">The agreed </w:t>
      </w:r>
      <w:r w:rsidR="00F554E3" w:rsidRPr="000473AC">
        <w:rPr>
          <w:rFonts w:ascii="Aptos" w:hAnsi="Aptos" w:cs="Arial"/>
          <w:szCs w:val="18"/>
        </w:rPr>
        <w:t xml:space="preserve">total </w:t>
      </w:r>
      <w:r w:rsidRPr="000473AC">
        <w:rPr>
          <w:rFonts w:ascii="Aptos" w:hAnsi="Aptos" w:cs="Arial"/>
          <w:szCs w:val="18"/>
        </w:rPr>
        <w:t xml:space="preserve">external audit fee for </w:t>
      </w:r>
      <w:r w:rsidR="000473AC" w:rsidRPr="000473AC">
        <w:rPr>
          <w:rFonts w:ascii="Aptos" w:hAnsi="Aptos" w:cs="Arial"/>
          <w:szCs w:val="18"/>
        </w:rPr>
        <w:t>2025/26</w:t>
      </w:r>
      <w:r w:rsidRPr="000473AC">
        <w:rPr>
          <w:rFonts w:ascii="Aptos" w:hAnsi="Aptos" w:cs="Arial"/>
          <w:szCs w:val="18"/>
        </w:rPr>
        <w:t xml:space="preserve"> was £</w:t>
      </w:r>
      <w:r w:rsidR="00501F79" w:rsidRPr="000473AC">
        <w:rPr>
          <w:rFonts w:ascii="Aptos" w:hAnsi="Aptos" w:cs="Arial"/>
          <w:szCs w:val="18"/>
        </w:rPr>
        <w:t>0.3</w:t>
      </w:r>
      <w:r w:rsidR="000473AC" w:rsidRPr="000473AC">
        <w:rPr>
          <w:rFonts w:ascii="Aptos" w:hAnsi="Aptos" w:cs="Arial"/>
          <w:szCs w:val="18"/>
        </w:rPr>
        <w:t>26</w:t>
      </w:r>
      <w:r w:rsidR="00F773D8" w:rsidRPr="000473AC">
        <w:rPr>
          <w:rFonts w:ascii="Aptos" w:hAnsi="Aptos" w:cs="Arial"/>
          <w:szCs w:val="18"/>
        </w:rPr>
        <w:t>m</w:t>
      </w:r>
      <w:r w:rsidRPr="000473AC">
        <w:rPr>
          <w:rFonts w:ascii="Aptos" w:hAnsi="Aptos" w:cs="Arial"/>
          <w:szCs w:val="18"/>
        </w:rPr>
        <w:t xml:space="preserve"> for work undertaken in accordance with the Code of Audit Practice (202</w:t>
      </w:r>
      <w:r w:rsidR="000473AC" w:rsidRPr="000473AC">
        <w:rPr>
          <w:rFonts w:ascii="Aptos" w:hAnsi="Aptos" w:cs="Arial"/>
          <w:szCs w:val="18"/>
        </w:rPr>
        <w:t>4/25</w:t>
      </w:r>
      <w:r w:rsidRPr="000473AC">
        <w:rPr>
          <w:rFonts w:ascii="Aptos" w:hAnsi="Aptos" w:cs="Arial"/>
          <w:szCs w:val="18"/>
        </w:rPr>
        <w:t xml:space="preserve"> £0.</w:t>
      </w:r>
      <w:r w:rsidR="001F775D" w:rsidRPr="000473AC">
        <w:rPr>
          <w:rFonts w:ascii="Aptos" w:hAnsi="Aptos" w:cs="Arial"/>
          <w:szCs w:val="18"/>
        </w:rPr>
        <w:t>35</w:t>
      </w:r>
      <w:r w:rsidR="000473AC" w:rsidRPr="000473AC">
        <w:rPr>
          <w:rFonts w:ascii="Aptos" w:hAnsi="Aptos" w:cs="Arial"/>
          <w:szCs w:val="18"/>
        </w:rPr>
        <w:t>7</w:t>
      </w:r>
      <w:r w:rsidR="00F43494" w:rsidRPr="000473AC">
        <w:rPr>
          <w:rFonts w:ascii="Aptos" w:hAnsi="Aptos" w:cs="Arial"/>
          <w:szCs w:val="18"/>
        </w:rPr>
        <w:t>m</w:t>
      </w:r>
      <w:r w:rsidRPr="000473AC">
        <w:rPr>
          <w:rFonts w:ascii="Aptos" w:hAnsi="Aptos" w:cs="Arial"/>
          <w:szCs w:val="18"/>
        </w:rPr>
        <w:t xml:space="preserve">). </w:t>
      </w:r>
      <w:r w:rsidR="00F554E3" w:rsidRPr="000473AC">
        <w:rPr>
          <w:rFonts w:ascii="Aptos" w:hAnsi="Aptos" w:cs="Arial"/>
          <w:szCs w:val="18"/>
        </w:rPr>
        <w:t>This included</w:t>
      </w:r>
      <w:r w:rsidRPr="000473AC">
        <w:rPr>
          <w:rFonts w:ascii="Aptos" w:hAnsi="Aptos" w:cs="Arial"/>
          <w:szCs w:val="18"/>
        </w:rPr>
        <w:t xml:space="preserve"> fees of £</w:t>
      </w:r>
      <w:r w:rsidR="00501F79" w:rsidRPr="000473AC">
        <w:rPr>
          <w:rFonts w:ascii="Aptos" w:hAnsi="Aptos" w:cs="Arial"/>
          <w:szCs w:val="18"/>
        </w:rPr>
        <w:t>0.007</w:t>
      </w:r>
      <w:r w:rsidR="00F43494" w:rsidRPr="000473AC">
        <w:rPr>
          <w:rFonts w:ascii="Aptos" w:hAnsi="Aptos" w:cs="Arial"/>
          <w:szCs w:val="18"/>
        </w:rPr>
        <w:t>m</w:t>
      </w:r>
      <w:r w:rsidRPr="000473AC">
        <w:rPr>
          <w:rFonts w:ascii="Aptos" w:hAnsi="Aptos" w:cs="Arial"/>
          <w:szCs w:val="18"/>
        </w:rPr>
        <w:t xml:space="preserve"> for</w:t>
      </w:r>
      <w:r w:rsidR="00F554E3" w:rsidRPr="000473AC">
        <w:rPr>
          <w:rFonts w:ascii="Aptos" w:hAnsi="Aptos" w:cs="Arial"/>
          <w:szCs w:val="18"/>
        </w:rPr>
        <w:t xml:space="preserve"> audit</w:t>
      </w:r>
      <w:r w:rsidRPr="000473AC">
        <w:rPr>
          <w:rFonts w:ascii="Aptos" w:hAnsi="Aptos" w:cs="Arial"/>
          <w:szCs w:val="18"/>
        </w:rPr>
        <w:t xml:space="preserve"> work</w:t>
      </w:r>
      <w:r w:rsidR="00F554E3" w:rsidRPr="000473AC">
        <w:rPr>
          <w:rFonts w:ascii="Aptos" w:hAnsi="Aptos" w:cs="Arial"/>
          <w:szCs w:val="18"/>
        </w:rPr>
        <w:t xml:space="preserve"> performed</w:t>
      </w:r>
      <w:r w:rsidRPr="000473AC">
        <w:rPr>
          <w:rFonts w:ascii="Aptos" w:hAnsi="Aptos" w:cs="Arial"/>
          <w:szCs w:val="18"/>
        </w:rPr>
        <w:t xml:space="preserve"> on Connected Charity Trust Funds.</w:t>
      </w:r>
    </w:p>
    <w:bookmarkEnd w:id="518"/>
    <w:p w14:paraId="335A8EF6" w14:textId="77777777" w:rsidR="00D06B84" w:rsidRPr="003A2349" w:rsidRDefault="00D06B84" w:rsidP="00DE44EE">
      <w:pPr>
        <w:jc w:val="both"/>
        <w:rPr>
          <w:rFonts w:ascii="Aptos" w:hAnsi="Aptos" w:cs="Arial"/>
          <w:szCs w:val="18"/>
        </w:rPr>
      </w:pPr>
    </w:p>
    <w:p w14:paraId="0854E294" w14:textId="38A4B085" w:rsidR="007E4B8D" w:rsidRPr="00B4708D" w:rsidRDefault="007E4B8D" w:rsidP="007E4B8D">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776B99" w:rsidRPr="00B4708D">
        <w:rPr>
          <w:rFonts w:ascii="Aptos" w:hAnsi="Aptos" w:cs="Arial"/>
          <w:b/>
          <w:color w:val="B117B1"/>
          <w:sz w:val="24"/>
          <w:szCs w:val="24"/>
        </w:rPr>
        <w:t>A</w:t>
      </w:r>
      <w:r w:rsidRPr="00B4708D">
        <w:rPr>
          <w:rFonts w:ascii="Aptos" w:hAnsi="Aptos" w:cs="Arial"/>
          <w:b/>
          <w:color w:val="B117B1"/>
          <w:sz w:val="24"/>
          <w:szCs w:val="24"/>
        </w:rPr>
        <w:t>ccounts (cont.)</w:t>
      </w:r>
    </w:p>
    <w:p w14:paraId="34FE0F47" w14:textId="06F514D2" w:rsidR="00B065B0" w:rsidRPr="003A2349" w:rsidRDefault="00B065B0" w:rsidP="00A72982">
      <w:pPr>
        <w:jc w:val="both"/>
        <w:rPr>
          <w:rFonts w:ascii="Aptos" w:hAnsi="Aptos" w:cs="Arial"/>
          <w:szCs w:val="18"/>
        </w:rPr>
      </w:pPr>
    </w:p>
    <w:p w14:paraId="032C7696" w14:textId="4231699A" w:rsidR="00B065B0" w:rsidRPr="003A2349" w:rsidRDefault="00B065B0" w:rsidP="00B065B0">
      <w:pPr>
        <w:pStyle w:val="Heading1"/>
        <w:rPr>
          <w:rFonts w:ascii="Aptos" w:hAnsi="Aptos"/>
          <w:sz w:val="24"/>
          <w:szCs w:val="24"/>
        </w:rPr>
      </w:pPr>
      <w:bookmarkStart w:id="519" w:name="_Toc233115457"/>
      <w:r w:rsidRPr="003A2349">
        <w:rPr>
          <w:rFonts w:ascii="Aptos" w:hAnsi="Aptos"/>
          <w:sz w:val="24"/>
          <w:szCs w:val="24"/>
        </w:rPr>
        <w:t>Note 35 Councillors Remuneration</w:t>
      </w:r>
      <w:bookmarkEnd w:id="519"/>
    </w:p>
    <w:p w14:paraId="3B3A7A83" w14:textId="3F4B42B9" w:rsidR="00B065B0" w:rsidRPr="003A2349" w:rsidRDefault="00B065B0" w:rsidP="00B065B0">
      <w:pPr>
        <w:rPr>
          <w:rFonts w:ascii="Aptos" w:hAnsi="Aptos"/>
        </w:rPr>
      </w:pPr>
    </w:p>
    <w:p w14:paraId="454B8734" w14:textId="10E8598E" w:rsidR="00B065B0" w:rsidRPr="003A2349" w:rsidRDefault="00B065B0" w:rsidP="00B065B0">
      <w:pPr>
        <w:rPr>
          <w:rFonts w:ascii="Aptos" w:hAnsi="Aptos"/>
        </w:rPr>
      </w:pPr>
      <w:r w:rsidRPr="003A2349">
        <w:rPr>
          <w:rFonts w:ascii="Aptos" w:hAnsi="Aptos"/>
        </w:rPr>
        <w:t>Details of Councillors Remuneration can be found in the Remuneration Report.</w:t>
      </w:r>
    </w:p>
    <w:p w14:paraId="6691656C" w14:textId="77777777" w:rsidR="001E3C03" w:rsidRPr="003A2349" w:rsidRDefault="001E3C03" w:rsidP="00A72982">
      <w:pPr>
        <w:jc w:val="both"/>
        <w:rPr>
          <w:rFonts w:ascii="Aptos" w:hAnsi="Aptos" w:cs="Arial"/>
          <w:sz w:val="24"/>
          <w:szCs w:val="24"/>
        </w:rPr>
      </w:pPr>
    </w:p>
    <w:p w14:paraId="03E5EB4C" w14:textId="055DE4DC" w:rsidR="008128B4" w:rsidRPr="00841433" w:rsidRDefault="008128B4" w:rsidP="00841433">
      <w:pPr>
        <w:pStyle w:val="Heading1"/>
        <w:rPr>
          <w:rFonts w:ascii="Aptos" w:hAnsi="Aptos"/>
          <w:sz w:val="24"/>
          <w:szCs w:val="24"/>
        </w:rPr>
      </w:pPr>
      <w:bookmarkStart w:id="520" w:name="_Toc74042471"/>
      <w:bookmarkStart w:id="521" w:name="_Toc138404719"/>
      <w:bookmarkStart w:id="522" w:name="_Toc138408963"/>
      <w:bookmarkStart w:id="523" w:name="_Toc138412466"/>
      <w:bookmarkStart w:id="524" w:name="_Toc138412959"/>
      <w:bookmarkStart w:id="525" w:name="_Toc146698492"/>
      <w:bookmarkStart w:id="526" w:name="_Toc146823502"/>
      <w:bookmarkStart w:id="527" w:name="_Toc233115458"/>
      <w:r w:rsidRPr="00841433">
        <w:rPr>
          <w:rFonts w:ascii="Aptos" w:hAnsi="Aptos"/>
          <w:sz w:val="24"/>
          <w:szCs w:val="24"/>
        </w:rPr>
        <w:t>Note 3</w:t>
      </w:r>
      <w:r w:rsidR="00B065B0" w:rsidRPr="00841433">
        <w:rPr>
          <w:rFonts w:ascii="Aptos" w:hAnsi="Aptos"/>
          <w:sz w:val="24"/>
          <w:szCs w:val="24"/>
        </w:rPr>
        <w:t>6</w:t>
      </w:r>
      <w:r w:rsidRPr="00841433">
        <w:rPr>
          <w:rFonts w:ascii="Aptos" w:hAnsi="Aptos"/>
          <w:sz w:val="24"/>
          <w:szCs w:val="24"/>
        </w:rPr>
        <w:t xml:space="preserve"> Grant Income and Contributions</w:t>
      </w:r>
      <w:bookmarkEnd w:id="520"/>
      <w:bookmarkEnd w:id="521"/>
      <w:bookmarkEnd w:id="522"/>
      <w:bookmarkEnd w:id="523"/>
      <w:bookmarkEnd w:id="524"/>
      <w:bookmarkEnd w:id="525"/>
      <w:bookmarkEnd w:id="526"/>
      <w:bookmarkEnd w:id="527"/>
    </w:p>
    <w:p w14:paraId="26807A35" w14:textId="341BE039" w:rsidR="008128B4" w:rsidRPr="003A2349" w:rsidRDefault="008128B4" w:rsidP="00A72982">
      <w:pPr>
        <w:jc w:val="both"/>
        <w:rPr>
          <w:rFonts w:ascii="Aptos" w:hAnsi="Aptos" w:cs="Arial"/>
          <w:sz w:val="24"/>
          <w:szCs w:val="24"/>
        </w:rPr>
      </w:pPr>
    </w:p>
    <w:p w14:paraId="216A4223" w14:textId="11BA9B12" w:rsidR="008128B4" w:rsidRDefault="008128B4"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credited the following grants, contributions and donations to the Comprehensive Income and Expenditure Statement in </w:t>
      </w:r>
      <w:r w:rsidR="0047184D">
        <w:rPr>
          <w:rFonts w:ascii="Aptos" w:hAnsi="Aptos" w:cs="Arial"/>
          <w:szCs w:val="18"/>
        </w:rPr>
        <w:t>2025/26</w:t>
      </w:r>
      <w:r w:rsidRPr="003A2349">
        <w:rPr>
          <w:rFonts w:ascii="Aptos" w:hAnsi="Aptos" w:cs="Arial"/>
          <w:szCs w:val="18"/>
        </w:rPr>
        <w:t>.</w:t>
      </w:r>
    </w:p>
    <w:p w14:paraId="78BA2FB0" w14:textId="77777777" w:rsidR="00953549" w:rsidRDefault="00953549" w:rsidP="00A72982">
      <w:pPr>
        <w:jc w:val="both"/>
        <w:rPr>
          <w:rFonts w:ascii="Aptos" w:hAnsi="Aptos" w:cs="Arial"/>
          <w:szCs w:val="18"/>
        </w:rPr>
      </w:pPr>
    </w:p>
    <w:bookmarkStart w:id="528" w:name="_MON_1843213554"/>
    <w:bookmarkEnd w:id="528"/>
    <w:p w14:paraId="1C8B4B8E" w14:textId="4C96FC28" w:rsidR="00953549" w:rsidRDefault="000E71CD" w:rsidP="00A72982">
      <w:pPr>
        <w:jc w:val="both"/>
        <w:rPr>
          <w:rFonts w:ascii="Aptos" w:hAnsi="Aptos" w:cs="Arial"/>
          <w:szCs w:val="18"/>
        </w:rPr>
      </w:pPr>
      <w:r>
        <w:rPr>
          <w:rFonts w:ascii="Aptos" w:hAnsi="Aptos"/>
          <w:szCs w:val="18"/>
        </w:rPr>
        <w:object w:dxaOrig="8719" w:dyaOrig="6435" w14:anchorId="6CEFC79E">
          <v:shape id="_x0000_i1094" type="#_x0000_t75" style="width:436.5pt;height:312.75pt" o:ole="">
            <v:imagedata r:id="rId224" o:title=""/>
          </v:shape>
          <o:OLEObject Type="Embed" ProgID="Excel.Sheet.12" ShapeID="_x0000_i1094" DrawAspect="Content" ObjectID="_1843896859" r:id="rId225"/>
        </w:object>
      </w:r>
    </w:p>
    <w:p w14:paraId="37F5D782" w14:textId="77777777" w:rsidR="00953549" w:rsidRDefault="00953549" w:rsidP="00A72982">
      <w:pPr>
        <w:jc w:val="both"/>
        <w:rPr>
          <w:rFonts w:ascii="Aptos" w:hAnsi="Aptos" w:cs="Arial"/>
          <w:szCs w:val="18"/>
        </w:rPr>
      </w:pPr>
    </w:p>
    <w:p w14:paraId="1B806A1A" w14:textId="77777777" w:rsidR="00953549" w:rsidRPr="003A2349" w:rsidRDefault="00953549" w:rsidP="00A72982">
      <w:pPr>
        <w:jc w:val="both"/>
        <w:rPr>
          <w:rFonts w:ascii="Aptos" w:hAnsi="Aptos" w:cs="Arial"/>
          <w:szCs w:val="18"/>
        </w:rPr>
      </w:pPr>
    </w:p>
    <w:p w14:paraId="2B721CB1" w14:textId="3EDBAC04" w:rsidR="008128B4" w:rsidRDefault="008128B4" w:rsidP="004739CF">
      <w:pPr>
        <w:tabs>
          <w:tab w:val="left" w:pos="9781"/>
        </w:tabs>
        <w:jc w:val="both"/>
        <w:rPr>
          <w:rFonts w:ascii="Aptos" w:hAnsi="Aptos" w:cs="Arial"/>
          <w:szCs w:val="18"/>
        </w:rPr>
      </w:pPr>
    </w:p>
    <w:p w14:paraId="3C03431F" w14:textId="4CF22674" w:rsidR="00037E30" w:rsidRPr="003A2349" w:rsidRDefault="00037E30" w:rsidP="00037E30">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has received </w:t>
      </w:r>
      <w:proofErr w:type="gramStart"/>
      <w:r w:rsidRPr="003A2349">
        <w:rPr>
          <w:rFonts w:ascii="Aptos" w:hAnsi="Aptos" w:cs="Arial"/>
          <w:szCs w:val="18"/>
        </w:rPr>
        <w:t>a number of</w:t>
      </w:r>
      <w:proofErr w:type="gramEnd"/>
      <w:r w:rsidRPr="003A2349">
        <w:rPr>
          <w:rFonts w:ascii="Aptos" w:hAnsi="Aptos" w:cs="Arial"/>
          <w:szCs w:val="18"/>
        </w:rPr>
        <w:t xml:space="preserve"> grants, contributions and donations that have yet to be recognised as income as they have conditions attached to them that </w:t>
      </w:r>
      <w:r w:rsidR="00465C51" w:rsidRPr="003A2349">
        <w:rPr>
          <w:rFonts w:ascii="Aptos" w:hAnsi="Aptos" w:cs="Arial"/>
          <w:szCs w:val="18"/>
        </w:rPr>
        <w:t>may</w:t>
      </w:r>
      <w:r w:rsidRPr="003A2349">
        <w:rPr>
          <w:rFonts w:ascii="Aptos" w:hAnsi="Aptos" w:cs="Arial"/>
          <w:szCs w:val="18"/>
        </w:rPr>
        <w:t xml:space="preserve"> require the monies or property to be returned to the giver.</w:t>
      </w:r>
    </w:p>
    <w:p w14:paraId="6432E216" w14:textId="77777777" w:rsidR="00037E30" w:rsidRPr="003A2349" w:rsidRDefault="00037E30" w:rsidP="00037E30">
      <w:pPr>
        <w:jc w:val="both"/>
        <w:rPr>
          <w:rFonts w:ascii="Aptos" w:hAnsi="Aptos" w:cs="Arial"/>
          <w:szCs w:val="18"/>
        </w:rPr>
      </w:pPr>
    </w:p>
    <w:p w14:paraId="50037478" w14:textId="73803B85" w:rsidR="00704C9D" w:rsidRPr="003A2349" w:rsidRDefault="00037E30" w:rsidP="00A72982">
      <w:pPr>
        <w:jc w:val="both"/>
        <w:rPr>
          <w:rFonts w:ascii="Aptos" w:hAnsi="Aptos" w:cs="Arial"/>
          <w:szCs w:val="18"/>
        </w:rPr>
      </w:pPr>
      <w:r w:rsidRPr="003A2349">
        <w:rPr>
          <w:rFonts w:ascii="Aptos" w:hAnsi="Aptos" w:cs="Arial"/>
          <w:szCs w:val="18"/>
        </w:rPr>
        <w:t>The balances at the year-end are as follows:</w:t>
      </w:r>
    </w:p>
    <w:bookmarkStart w:id="529" w:name="_Toc74042472"/>
    <w:bookmarkStart w:id="530" w:name="_Toc138404720"/>
    <w:bookmarkStart w:id="531" w:name="_Toc138408964"/>
    <w:bookmarkStart w:id="532" w:name="_Toc138412467"/>
    <w:bookmarkStart w:id="533" w:name="_Toc138412960"/>
    <w:bookmarkStart w:id="534" w:name="_Toc146698493"/>
    <w:bookmarkStart w:id="535" w:name="_Toc146823503"/>
    <w:bookmarkStart w:id="536" w:name="_MON_1843213293"/>
    <w:bookmarkEnd w:id="536"/>
    <w:p w14:paraId="172EE4E9" w14:textId="0BED5534" w:rsidR="00B065B0" w:rsidRPr="003A2349" w:rsidRDefault="00F529CF" w:rsidP="00B065B0">
      <w:pPr>
        <w:jc w:val="both"/>
        <w:rPr>
          <w:rFonts w:ascii="Aptos" w:hAnsi="Aptos" w:cs="Arial"/>
          <w:szCs w:val="18"/>
        </w:rPr>
      </w:pPr>
      <w:r>
        <w:rPr>
          <w:rFonts w:ascii="Aptos" w:hAnsi="Aptos" w:cs="Arial"/>
          <w:szCs w:val="18"/>
        </w:rPr>
        <w:object w:dxaOrig="9866" w:dyaOrig="2153" w14:anchorId="7D953DCE">
          <v:shape id="_x0000_i1095" type="#_x0000_t75" style="width:492.75pt;height:106.5pt" o:ole="">
            <v:imagedata r:id="rId226" o:title=""/>
          </v:shape>
          <o:OLEObject Type="Embed" ProgID="Excel.Sheet.12" ShapeID="_x0000_i1095" DrawAspect="Content" ObjectID="_1843896860" r:id="rId227"/>
        </w:object>
      </w:r>
    </w:p>
    <w:p w14:paraId="0C7C582D" w14:textId="77777777" w:rsidR="00642B96" w:rsidRPr="003A2349" w:rsidRDefault="00642B96">
      <w:pPr>
        <w:rPr>
          <w:rFonts w:ascii="Aptos" w:hAnsi="Aptos"/>
          <w:b/>
          <w:sz w:val="22"/>
        </w:rPr>
      </w:pPr>
      <w:r w:rsidRPr="003A2349">
        <w:rPr>
          <w:rFonts w:ascii="Aptos" w:hAnsi="Aptos"/>
        </w:rPr>
        <w:br w:type="page"/>
      </w:r>
    </w:p>
    <w:p w14:paraId="61CB75EF" w14:textId="517F4DF3" w:rsidR="007E4B8D" w:rsidRPr="00B4708D" w:rsidRDefault="007E4B8D" w:rsidP="007E4B8D">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776B99" w:rsidRPr="00B4708D">
        <w:rPr>
          <w:rFonts w:ascii="Aptos" w:hAnsi="Aptos" w:cs="Arial"/>
          <w:b/>
          <w:color w:val="B117B1"/>
          <w:sz w:val="24"/>
          <w:szCs w:val="24"/>
        </w:rPr>
        <w:t>A</w:t>
      </w:r>
      <w:r w:rsidRPr="00B4708D">
        <w:rPr>
          <w:rFonts w:ascii="Aptos" w:hAnsi="Aptos" w:cs="Arial"/>
          <w:b/>
          <w:color w:val="B117B1"/>
          <w:sz w:val="24"/>
          <w:szCs w:val="24"/>
        </w:rPr>
        <w:t>ccounts (cont.)</w:t>
      </w:r>
    </w:p>
    <w:p w14:paraId="795C3789" w14:textId="77777777" w:rsidR="007E4B8D" w:rsidRDefault="007E4B8D" w:rsidP="007E4B8D"/>
    <w:p w14:paraId="2BA0D1B0" w14:textId="3B8506A2" w:rsidR="00C83B5F" w:rsidRPr="00841433" w:rsidRDefault="00C83B5F" w:rsidP="00841433">
      <w:pPr>
        <w:pStyle w:val="Heading1"/>
        <w:rPr>
          <w:rFonts w:ascii="Aptos" w:hAnsi="Aptos"/>
          <w:sz w:val="24"/>
          <w:szCs w:val="24"/>
        </w:rPr>
      </w:pPr>
      <w:bookmarkStart w:id="537" w:name="_Toc233115459"/>
      <w:r w:rsidRPr="00841433">
        <w:rPr>
          <w:rFonts w:ascii="Aptos" w:hAnsi="Aptos"/>
          <w:sz w:val="24"/>
          <w:szCs w:val="24"/>
        </w:rPr>
        <w:t xml:space="preserve">Note </w:t>
      </w:r>
      <w:r w:rsidR="00B065B0" w:rsidRPr="00841433">
        <w:rPr>
          <w:rFonts w:ascii="Aptos" w:hAnsi="Aptos"/>
          <w:sz w:val="24"/>
          <w:szCs w:val="24"/>
        </w:rPr>
        <w:t>37</w:t>
      </w:r>
      <w:r w:rsidR="002E6852" w:rsidRPr="00841433">
        <w:rPr>
          <w:rFonts w:ascii="Aptos" w:hAnsi="Aptos"/>
          <w:sz w:val="24"/>
          <w:szCs w:val="24"/>
        </w:rPr>
        <w:t xml:space="preserve"> Related</w:t>
      </w:r>
      <w:r w:rsidRPr="00841433">
        <w:rPr>
          <w:rFonts w:ascii="Aptos" w:hAnsi="Aptos"/>
          <w:sz w:val="24"/>
          <w:szCs w:val="24"/>
        </w:rPr>
        <w:t xml:space="preserve"> Parties</w:t>
      </w:r>
      <w:bookmarkEnd w:id="529"/>
      <w:bookmarkEnd w:id="530"/>
      <w:bookmarkEnd w:id="531"/>
      <w:bookmarkEnd w:id="532"/>
      <w:bookmarkEnd w:id="533"/>
      <w:bookmarkEnd w:id="534"/>
      <w:bookmarkEnd w:id="535"/>
      <w:bookmarkEnd w:id="537"/>
    </w:p>
    <w:p w14:paraId="53990CC7" w14:textId="77777777" w:rsidR="00C83B5F" w:rsidRPr="003A2349" w:rsidRDefault="00C83B5F" w:rsidP="00A72982">
      <w:pPr>
        <w:jc w:val="both"/>
        <w:rPr>
          <w:rFonts w:ascii="Aptos" w:hAnsi="Aptos" w:cs="Arial"/>
          <w:sz w:val="24"/>
          <w:szCs w:val="24"/>
        </w:rPr>
      </w:pPr>
    </w:p>
    <w:p w14:paraId="318BFED8" w14:textId="0F7868D6" w:rsidR="00C83B5F" w:rsidRPr="003A2349" w:rsidRDefault="00C83B5F"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is required to disclose material transactions with related parties - bodies or individuals that have potential to control or influence the </w:t>
      </w:r>
      <w:r w:rsidR="0020170B" w:rsidRPr="003A2349">
        <w:rPr>
          <w:rFonts w:ascii="Aptos" w:hAnsi="Aptos" w:cs="Arial"/>
          <w:szCs w:val="18"/>
        </w:rPr>
        <w:t>Council</w:t>
      </w:r>
      <w:r w:rsidRPr="003A2349">
        <w:rPr>
          <w:rFonts w:ascii="Aptos" w:hAnsi="Aptos" w:cs="Arial"/>
          <w:szCs w:val="18"/>
        </w:rPr>
        <w:t xml:space="preserve">, or to be controlled or influenced by the </w:t>
      </w:r>
      <w:r w:rsidR="0020170B" w:rsidRPr="003A2349">
        <w:rPr>
          <w:rFonts w:ascii="Aptos" w:hAnsi="Aptos" w:cs="Arial"/>
          <w:szCs w:val="18"/>
        </w:rPr>
        <w:t>Council</w:t>
      </w:r>
      <w:r w:rsidRPr="003A2349">
        <w:rPr>
          <w:rFonts w:ascii="Aptos" w:hAnsi="Aptos" w:cs="Arial"/>
          <w:szCs w:val="18"/>
        </w:rPr>
        <w:t>.</w:t>
      </w:r>
    </w:p>
    <w:p w14:paraId="62BC620F" w14:textId="77777777" w:rsidR="00C83B5F" w:rsidRPr="003A2349" w:rsidRDefault="00C83B5F" w:rsidP="00A72982">
      <w:pPr>
        <w:jc w:val="both"/>
        <w:rPr>
          <w:rFonts w:ascii="Aptos" w:hAnsi="Aptos" w:cs="Arial"/>
          <w:szCs w:val="18"/>
        </w:rPr>
      </w:pPr>
    </w:p>
    <w:p w14:paraId="700ABF20" w14:textId="08A71D17" w:rsidR="00C83B5F" w:rsidRPr="003A2349" w:rsidRDefault="00B562D6" w:rsidP="00A72982">
      <w:pPr>
        <w:jc w:val="both"/>
        <w:rPr>
          <w:rFonts w:ascii="Aptos" w:hAnsi="Aptos" w:cs="Arial"/>
          <w:szCs w:val="18"/>
        </w:rPr>
      </w:pPr>
      <w:r w:rsidRPr="003A2349">
        <w:rPr>
          <w:rFonts w:ascii="Aptos" w:hAnsi="Aptos" w:cs="Arial"/>
          <w:szCs w:val="18"/>
        </w:rPr>
        <w:t>The Scottish</w:t>
      </w:r>
      <w:r w:rsidR="00C83B5F" w:rsidRPr="003A2349">
        <w:rPr>
          <w:rFonts w:ascii="Aptos" w:hAnsi="Aptos" w:cs="Arial"/>
          <w:szCs w:val="18"/>
        </w:rPr>
        <w:t xml:space="preserve"> Government has effective control over the</w:t>
      </w:r>
      <w:r w:rsidRPr="003A2349">
        <w:rPr>
          <w:rFonts w:ascii="Aptos" w:hAnsi="Aptos" w:cs="Arial"/>
          <w:szCs w:val="18"/>
        </w:rPr>
        <w:t xml:space="preserve"> general operations of the</w:t>
      </w:r>
      <w:r w:rsidR="00C83B5F" w:rsidRPr="003A2349">
        <w:rPr>
          <w:rFonts w:ascii="Aptos" w:hAnsi="Aptos" w:cs="Arial"/>
          <w:szCs w:val="18"/>
        </w:rPr>
        <w:t xml:space="preserve"> </w:t>
      </w:r>
      <w:r w:rsidR="0020170B" w:rsidRPr="003A2349">
        <w:rPr>
          <w:rFonts w:ascii="Aptos" w:hAnsi="Aptos" w:cs="Arial"/>
          <w:szCs w:val="18"/>
        </w:rPr>
        <w:t>Council</w:t>
      </w:r>
      <w:r w:rsidR="00C83B5F" w:rsidRPr="003A2349">
        <w:rPr>
          <w:rFonts w:ascii="Aptos" w:hAnsi="Aptos" w:cs="Arial"/>
          <w:szCs w:val="18"/>
        </w:rPr>
        <w:t xml:space="preserve">. It is responsible for providing the statutory framework within which the </w:t>
      </w:r>
      <w:r w:rsidR="0020170B" w:rsidRPr="003A2349">
        <w:rPr>
          <w:rFonts w:ascii="Aptos" w:hAnsi="Aptos" w:cs="Arial"/>
          <w:szCs w:val="18"/>
        </w:rPr>
        <w:t>Council</w:t>
      </w:r>
      <w:r w:rsidRPr="003A2349">
        <w:rPr>
          <w:rFonts w:ascii="Aptos" w:hAnsi="Aptos" w:cs="Arial"/>
          <w:szCs w:val="18"/>
        </w:rPr>
        <w:t xml:space="preserve"> operates,</w:t>
      </w:r>
      <w:r w:rsidR="00C83B5F" w:rsidRPr="003A2349">
        <w:rPr>
          <w:rFonts w:ascii="Aptos" w:hAnsi="Aptos" w:cs="Arial"/>
          <w:szCs w:val="18"/>
        </w:rPr>
        <w:t xml:space="preserve"> provides </w:t>
      </w:r>
      <w:proofErr w:type="gramStart"/>
      <w:r w:rsidR="00C83B5F" w:rsidRPr="003A2349">
        <w:rPr>
          <w:rFonts w:ascii="Aptos" w:hAnsi="Aptos" w:cs="Arial"/>
          <w:szCs w:val="18"/>
        </w:rPr>
        <w:t>the majority of</w:t>
      </w:r>
      <w:proofErr w:type="gramEnd"/>
      <w:r w:rsidR="00C83B5F" w:rsidRPr="003A2349">
        <w:rPr>
          <w:rFonts w:ascii="Aptos" w:hAnsi="Aptos" w:cs="Arial"/>
          <w:szCs w:val="18"/>
        </w:rPr>
        <w:t xml:space="preserve"> its funding</w:t>
      </w:r>
      <w:r w:rsidRPr="003A2349">
        <w:rPr>
          <w:rFonts w:ascii="Aptos" w:hAnsi="Aptos" w:cs="Arial"/>
          <w:szCs w:val="18"/>
        </w:rPr>
        <w:t xml:space="preserve"> and prescribes the terms of many of the transactions that the Council has with other parties (e.g. Council Tax Bills)</w:t>
      </w:r>
      <w:r w:rsidR="00C83B5F" w:rsidRPr="003A2349">
        <w:rPr>
          <w:rFonts w:ascii="Aptos" w:hAnsi="Aptos" w:cs="Arial"/>
          <w:szCs w:val="18"/>
        </w:rPr>
        <w:t>. Government grants and contributions are included in note 3</w:t>
      </w:r>
      <w:r w:rsidR="004739CF" w:rsidRPr="003A2349">
        <w:rPr>
          <w:rFonts w:ascii="Aptos" w:hAnsi="Aptos" w:cs="Arial"/>
          <w:szCs w:val="18"/>
        </w:rPr>
        <w:t>6</w:t>
      </w:r>
      <w:r w:rsidR="00C83B5F" w:rsidRPr="003A2349">
        <w:rPr>
          <w:rFonts w:ascii="Aptos" w:hAnsi="Aptos" w:cs="Arial"/>
          <w:szCs w:val="18"/>
        </w:rPr>
        <w:t xml:space="preserve">. The amounts outstanding at the year-end are included in creditors in note </w:t>
      </w:r>
      <w:r w:rsidR="00707F3E" w:rsidRPr="003A2349">
        <w:rPr>
          <w:rFonts w:ascii="Aptos" w:hAnsi="Aptos" w:cs="Arial"/>
          <w:szCs w:val="18"/>
        </w:rPr>
        <w:t>2</w:t>
      </w:r>
      <w:r w:rsidR="005A5CD5" w:rsidRPr="003A2349">
        <w:rPr>
          <w:rFonts w:ascii="Aptos" w:hAnsi="Aptos" w:cs="Arial"/>
          <w:szCs w:val="18"/>
        </w:rPr>
        <w:t>5</w:t>
      </w:r>
      <w:r w:rsidR="00C83B5F" w:rsidRPr="003A2349">
        <w:rPr>
          <w:rFonts w:ascii="Aptos" w:hAnsi="Aptos" w:cs="Arial"/>
          <w:szCs w:val="18"/>
        </w:rPr>
        <w:t>.</w:t>
      </w:r>
    </w:p>
    <w:p w14:paraId="67531B1E" w14:textId="77777777" w:rsidR="00C83B5F" w:rsidRPr="003A2349" w:rsidRDefault="00C83B5F" w:rsidP="00A72982">
      <w:pPr>
        <w:jc w:val="both"/>
        <w:rPr>
          <w:rFonts w:ascii="Aptos" w:hAnsi="Aptos" w:cs="Arial"/>
          <w:szCs w:val="18"/>
        </w:rPr>
      </w:pPr>
    </w:p>
    <w:p w14:paraId="7A444EB2" w14:textId="6441F9F8" w:rsidR="00C83B5F" w:rsidRPr="003A2349" w:rsidRDefault="00C83B5F" w:rsidP="00A72982">
      <w:pPr>
        <w:jc w:val="both"/>
        <w:rPr>
          <w:rFonts w:ascii="Aptos" w:hAnsi="Aptos" w:cs="Arial"/>
          <w:szCs w:val="18"/>
        </w:rPr>
      </w:pPr>
      <w:r w:rsidRPr="003A2349">
        <w:rPr>
          <w:rFonts w:ascii="Aptos" w:hAnsi="Aptos" w:cs="Arial"/>
          <w:szCs w:val="18"/>
        </w:rPr>
        <w:t xml:space="preserve">Members of the </w:t>
      </w:r>
      <w:r w:rsidR="0020170B" w:rsidRPr="003A2349">
        <w:rPr>
          <w:rFonts w:ascii="Aptos" w:hAnsi="Aptos" w:cs="Arial"/>
          <w:szCs w:val="18"/>
        </w:rPr>
        <w:t>Council</w:t>
      </w:r>
      <w:r w:rsidRPr="003A2349">
        <w:rPr>
          <w:rFonts w:ascii="Aptos" w:hAnsi="Aptos" w:cs="Arial"/>
          <w:szCs w:val="18"/>
        </w:rPr>
        <w:t xml:space="preserve"> have direct control over the </w:t>
      </w:r>
      <w:r w:rsidR="0020170B" w:rsidRPr="003A2349">
        <w:rPr>
          <w:rFonts w:ascii="Aptos" w:hAnsi="Aptos" w:cs="Arial"/>
          <w:szCs w:val="18"/>
        </w:rPr>
        <w:t>Council</w:t>
      </w:r>
      <w:r w:rsidRPr="003A2349">
        <w:rPr>
          <w:rFonts w:ascii="Aptos" w:hAnsi="Aptos" w:cs="Arial"/>
          <w:szCs w:val="18"/>
        </w:rPr>
        <w:t xml:space="preserve">'s financial and operating policies. During </w:t>
      </w:r>
      <w:r w:rsidR="00BB64A1">
        <w:rPr>
          <w:rFonts w:ascii="Aptos" w:hAnsi="Aptos" w:cs="Arial"/>
          <w:szCs w:val="18"/>
        </w:rPr>
        <w:t>2025/26</w:t>
      </w:r>
      <w:r w:rsidRPr="003A2349">
        <w:rPr>
          <w:rFonts w:ascii="Aptos" w:hAnsi="Aptos" w:cs="Arial"/>
          <w:szCs w:val="18"/>
        </w:rPr>
        <w:t xml:space="preserve"> no works or services were commissioned from companies in which any member had a noted interest.  Details of </w:t>
      </w:r>
      <w:r w:rsidR="002E6852" w:rsidRPr="003A2349">
        <w:rPr>
          <w:rFonts w:ascii="Aptos" w:hAnsi="Aptos" w:cs="Arial"/>
          <w:szCs w:val="18"/>
        </w:rPr>
        <w:t>members</w:t>
      </w:r>
      <w:r w:rsidR="00AF1FE8" w:rsidRPr="003A2349">
        <w:rPr>
          <w:rFonts w:ascii="Aptos" w:hAnsi="Aptos" w:cs="Arial"/>
          <w:szCs w:val="18"/>
        </w:rPr>
        <w:t>’</w:t>
      </w:r>
      <w:r w:rsidRPr="003A2349">
        <w:rPr>
          <w:rFonts w:ascii="Aptos" w:hAnsi="Aptos" w:cs="Arial"/>
          <w:szCs w:val="18"/>
        </w:rPr>
        <w:t xml:space="preserve"> expenses are included in the Remuneration Report.</w:t>
      </w:r>
    </w:p>
    <w:p w14:paraId="59789D96" w14:textId="0D534B1C" w:rsidR="00B562D6" w:rsidRPr="003A2349" w:rsidRDefault="00B562D6" w:rsidP="00A72982">
      <w:pPr>
        <w:jc w:val="both"/>
        <w:rPr>
          <w:rFonts w:ascii="Aptos" w:hAnsi="Aptos" w:cs="Arial"/>
          <w:szCs w:val="18"/>
        </w:rPr>
      </w:pPr>
    </w:p>
    <w:p w14:paraId="4F75185C" w14:textId="524643E6" w:rsidR="00B562D6" w:rsidRPr="003A2349" w:rsidRDefault="00B562D6" w:rsidP="00A72982">
      <w:pPr>
        <w:jc w:val="both"/>
        <w:rPr>
          <w:rFonts w:ascii="Aptos" w:hAnsi="Aptos" w:cs="Arial"/>
          <w:b/>
          <w:szCs w:val="18"/>
        </w:rPr>
      </w:pPr>
      <w:r w:rsidRPr="003A2349">
        <w:rPr>
          <w:rFonts w:ascii="Aptos" w:hAnsi="Aptos" w:cs="Arial"/>
          <w:b/>
          <w:szCs w:val="18"/>
        </w:rPr>
        <w:t>Moray Integration Joint Board</w:t>
      </w:r>
    </w:p>
    <w:p w14:paraId="6CA7A206" w14:textId="3C51A8C8" w:rsidR="00B562D6" w:rsidRPr="003A2349" w:rsidRDefault="00B562D6" w:rsidP="00A72982">
      <w:pPr>
        <w:jc w:val="both"/>
        <w:rPr>
          <w:rFonts w:ascii="Aptos" w:hAnsi="Aptos" w:cs="Arial"/>
          <w:szCs w:val="18"/>
        </w:rPr>
      </w:pPr>
      <w:r w:rsidRPr="003A2349">
        <w:rPr>
          <w:rFonts w:ascii="Aptos" w:hAnsi="Aptos" w:cs="Arial"/>
          <w:szCs w:val="18"/>
        </w:rPr>
        <w:t>The Moray Integration Joint Board was established on 1 April 201</w:t>
      </w:r>
      <w:r w:rsidR="00C071A5" w:rsidRPr="003A2349">
        <w:rPr>
          <w:rFonts w:ascii="Aptos" w:hAnsi="Aptos" w:cs="Arial"/>
          <w:szCs w:val="18"/>
        </w:rPr>
        <w:t>6</w:t>
      </w:r>
      <w:r w:rsidRPr="003A2349">
        <w:rPr>
          <w:rFonts w:ascii="Aptos" w:hAnsi="Aptos" w:cs="Arial"/>
          <w:szCs w:val="18"/>
        </w:rPr>
        <w:t xml:space="preserve"> as a partnership between Moray Council and NHS Grampian and is responsible for planning and overseeing the delivery of a full range of community health and social work services including those for older people. In the year </w:t>
      </w:r>
      <w:r w:rsidR="00BB64A1">
        <w:rPr>
          <w:rFonts w:ascii="Aptos" w:hAnsi="Aptos" w:cs="Arial"/>
          <w:szCs w:val="18"/>
        </w:rPr>
        <w:t>2025/26</w:t>
      </w:r>
      <w:r w:rsidRPr="003A2349">
        <w:rPr>
          <w:rFonts w:ascii="Aptos" w:hAnsi="Aptos" w:cs="Arial"/>
          <w:szCs w:val="18"/>
        </w:rPr>
        <w:t xml:space="preserve"> the following financial transactions were made with Moray Council relating to the integrated and social care functions:</w:t>
      </w:r>
    </w:p>
    <w:p w14:paraId="684BD510" w14:textId="77777777" w:rsidR="00094A07" w:rsidRPr="003A2349" w:rsidRDefault="00094A07" w:rsidP="00A72982">
      <w:pPr>
        <w:jc w:val="both"/>
        <w:rPr>
          <w:rFonts w:ascii="Aptos" w:hAnsi="Aptos" w:cs="Arial"/>
          <w:szCs w:val="18"/>
        </w:rPr>
      </w:pPr>
    </w:p>
    <w:p w14:paraId="7CB8608F" w14:textId="73B455C8" w:rsidR="00C83B5F" w:rsidRPr="003A2349" w:rsidRDefault="00C83B5F" w:rsidP="00A72982">
      <w:pPr>
        <w:jc w:val="both"/>
        <w:rPr>
          <w:rFonts w:ascii="Aptos" w:hAnsi="Aptos" w:cs="Arial"/>
          <w:szCs w:val="18"/>
        </w:rPr>
      </w:pPr>
      <w:r w:rsidRPr="003A2349">
        <w:rPr>
          <w:rFonts w:ascii="Aptos" w:hAnsi="Aptos" w:cs="Arial"/>
          <w:szCs w:val="18"/>
        </w:rPr>
        <w:t>Transactions with other bodies are as follows:</w:t>
      </w:r>
    </w:p>
    <w:p w14:paraId="485D5379" w14:textId="77777777" w:rsidR="00C83B5F" w:rsidRPr="003A2349" w:rsidRDefault="00C83B5F" w:rsidP="00A72982">
      <w:pPr>
        <w:jc w:val="both"/>
        <w:rPr>
          <w:rFonts w:ascii="Aptos" w:hAnsi="Aptos" w:cs="Arial"/>
          <w:szCs w:val="18"/>
        </w:rPr>
      </w:pPr>
    </w:p>
    <w:bookmarkStart w:id="538" w:name="_MON_1843213684"/>
    <w:bookmarkEnd w:id="538"/>
    <w:p w14:paraId="0DDC9E2C" w14:textId="2E05FEFC" w:rsidR="00C83B5F" w:rsidRPr="003A2349" w:rsidRDefault="00694F8F" w:rsidP="00AD61EF">
      <w:pPr>
        <w:tabs>
          <w:tab w:val="left" w:pos="9639"/>
        </w:tabs>
        <w:jc w:val="both"/>
        <w:rPr>
          <w:rFonts w:ascii="Aptos" w:hAnsi="Aptos" w:cs="Arial"/>
          <w:szCs w:val="18"/>
        </w:rPr>
      </w:pPr>
      <w:r>
        <w:rPr>
          <w:rFonts w:ascii="Aptos" w:hAnsi="Aptos" w:cs="Arial"/>
          <w:szCs w:val="18"/>
        </w:rPr>
        <w:object w:dxaOrig="10608" w:dyaOrig="2928" w14:anchorId="4D738C16">
          <v:shape id="_x0000_i1096" type="#_x0000_t75" style="width:528.75pt;height:2in" o:ole="">
            <v:imagedata r:id="rId228" o:title=""/>
          </v:shape>
          <o:OLEObject Type="Embed" ProgID="Excel.Sheet.12" ShapeID="_x0000_i1096" DrawAspect="Content" ObjectID="_1843896861" r:id="rId229"/>
        </w:object>
      </w:r>
    </w:p>
    <w:p w14:paraId="054813D5" w14:textId="7D7A88AD" w:rsidR="008D5C60" w:rsidRPr="003A2349" w:rsidRDefault="008D5C60" w:rsidP="00A72982">
      <w:pPr>
        <w:jc w:val="both"/>
        <w:rPr>
          <w:rFonts w:ascii="Aptos" w:hAnsi="Aptos" w:cs="Arial"/>
          <w:szCs w:val="18"/>
        </w:rPr>
      </w:pPr>
    </w:p>
    <w:p w14:paraId="48920446" w14:textId="77777777" w:rsidR="000E079F" w:rsidRDefault="000E079F" w:rsidP="00A72982">
      <w:pPr>
        <w:jc w:val="both"/>
        <w:rPr>
          <w:rFonts w:ascii="Aptos" w:hAnsi="Aptos" w:cs="Arial"/>
          <w:szCs w:val="18"/>
        </w:rPr>
      </w:pPr>
    </w:p>
    <w:p w14:paraId="60DA3F2B" w14:textId="51586E73" w:rsidR="008D5C60" w:rsidRDefault="001177A9" w:rsidP="00A72982">
      <w:pPr>
        <w:jc w:val="both"/>
        <w:rPr>
          <w:rFonts w:ascii="Aptos" w:hAnsi="Aptos" w:cs="Arial"/>
          <w:szCs w:val="18"/>
        </w:rPr>
      </w:pPr>
      <w:r w:rsidRPr="003A2349">
        <w:rPr>
          <w:rFonts w:ascii="Aptos" w:hAnsi="Aptos" w:cs="Arial"/>
          <w:szCs w:val="18"/>
        </w:rPr>
        <w:t>During the year there were the following transactions between the Council and its subsidiaries:</w:t>
      </w:r>
    </w:p>
    <w:p w14:paraId="41361B48" w14:textId="77777777" w:rsidR="000E079F" w:rsidRDefault="000E079F" w:rsidP="00A72982">
      <w:pPr>
        <w:jc w:val="both"/>
        <w:rPr>
          <w:rFonts w:ascii="Aptos" w:hAnsi="Aptos" w:cs="Arial"/>
          <w:szCs w:val="18"/>
        </w:rPr>
      </w:pPr>
    </w:p>
    <w:bookmarkStart w:id="539" w:name="_MON_1843213870"/>
    <w:bookmarkEnd w:id="539"/>
    <w:p w14:paraId="3FC44E0B" w14:textId="188468B0" w:rsidR="000E079F" w:rsidRPr="003A2349" w:rsidRDefault="002747A5" w:rsidP="00A72982">
      <w:pPr>
        <w:jc w:val="both"/>
        <w:rPr>
          <w:rFonts w:ascii="Aptos" w:hAnsi="Aptos" w:cs="Arial"/>
          <w:szCs w:val="18"/>
        </w:rPr>
      </w:pPr>
      <w:r>
        <w:rPr>
          <w:rFonts w:ascii="Aptos" w:hAnsi="Aptos" w:cs="Arial"/>
          <w:szCs w:val="18"/>
        </w:rPr>
        <w:object w:dxaOrig="9497" w:dyaOrig="989" w14:anchorId="7BCDB2DE">
          <v:shape id="_x0000_i1097" type="#_x0000_t75" style="width:473.25pt;height:52.5pt" o:ole="">
            <v:imagedata r:id="rId230" o:title=""/>
          </v:shape>
          <o:OLEObject Type="Embed" ProgID="Excel.Sheet.12" ShapeID="_x0000_i1097" DrawAspect="Content" ObjectID="_1843896862" r:id="rId231"/>
        </w:object>
      </w:r>
    </w:p>
    <w:p w14:paraId="7588AEB9" w14:textId="77777777" w:rsidR="00AD7865" w:rsidRPr="003A2349" w:rsidRDefault="00AD7865" w:rsidP="00A72982">
      <w:pPr>
        <w:jc w:val="both"/>
        <w:rPr>
          <w:rFonts w:ascii="Aptos" w:hAnsi="Aptos" w:cs="Arial"/>
          <w:szCs w:val="18"/>
        </w:rPr>
      </w:pPr>
    </w:p>
    <w:p w14:paraId="7E4AC3A6" w14:textId="783006E1" w:rsidR="00AD7865" w:rsidRPr="003A2349" w:rsidRDefault="00AD7865" w:rsidP="00AD7865">
      <w:pPr>
        <w:jc w:val="both"/>
        <w:rPr>
          <w:rFonts w:ascii="Aptos" w:hAnsi="Aptos" w:cs="Arial"/>
          <w:szCs w:val="18"/>
        </w:rPr>
      </w:pPr>
      <w:r w:rsidRPr="003A2349">
        <w:rPr>
          <w:rFonts w:ascii="Aptos" w:hAnsi="Aptos" w:cs="Arial"/>
          <w:szCs w:val="18"/>
        </w:rPr>
        <w:t xml:space="preserve">Within the cash and cash equivalents balance as disclosed by the Council are </w:t>
      </w:r>
      <w:proofErr w:type="gramStart"/>
      <w:r w:rsidRPr="003A2349">
        <w:rPr>
          <w:rFonts w:ascii="Aptos" w:hAnsi="Aptos" w:cs="Arial"/>
          <w:szCs w:val="18"/>
        </w:rPr>
        <w:t>a number of</w:t>
      </w:r>
      <w:proofErr w:type="gramEnd"/>
      <w:r w:rsidRPr="003A2349">
        <w:rPr>
          <w:rFonts w:ascii="Aptos" w:hAnsi="Aptos" w:cs="Arial"/>
          <w:szCs w:val="18"/>
        </w:rPr>
        <w:t xml:space="preserve"> balances held on behalf of other bodies as follows:</w:t>
      </w:r>
    </w:p>
    <w:p w14:paraId="54A3D7E3" w14:textId="77777777" w:rsidR="00CD4333" w:rsidRPr="003A2349" w:rsidRDefault="00CD4333" w:rsidP="00A72982">
      <w:pPr>
        <w:jc w:val="both"/>
        <w:rPr>
          <w:rFonts w:ascii="Aptos" w:hAnsi="Aptos" w:cs="Arial"/>
          <w:szCs w:val="18"/>
        </w:rPr>
      </w:pPr>
    </w:p>
    <w:bookmarkStart w:id="540" w:name="_MON_1843214508"/>
    <w:bookmarkEnd w:id="540"/>
    <w:p w14:paraId="490C4C3C" w14:textId="43A50B62" w:rsidR="001177A9" w:rsidRPr="003A2349" w:rsidRDefault="002747A5" w:rsidP="0032779C">
      <w:pPr>
        <w:tabs>
          <w:tab w:val="left" w:pos="9639"/>
        </w:tabs>
        <w:jc w:val="both"/>
        <w:rPr>
          <w:rFonts w:ascii="Aptos" w:hAnsi="Aptos" w:cs="Arial"/>
          <w:sz w:val="24"/>
          <w:szCs w:val="24"/>
        </w:rPr>
      </w:pPr>
      <w:r>
        <w:rPr>
          <w:rFonts w:ascii="Aptos" w:hAnsi="Aptos" w:cs="Arial"/>
          <w:sz w:val="24"/>
          <w:szCs w:val="24"/>
        </w:rPr>
        <w:object w:dxaOrig="9609" w:dyaOrig="1232" w14:anchorId="27855371">
          <v:shape id="_x0000_i1098" type="#_x0000_t75" style="width:477.75pt;height:61.5pt" o:ole="">
            <v:imagedata r:id="rId232" o:title=""/>
          </v:shape>
          <o:OLEObject Type="Embed" ProgID="Excel.Sheet.12" ShapeID="_x0000_i1098" DrawAspect="Content" ObjectID="_1843896863" r:id="rId233"/>
        </w:object>
      </w:r>
    </w:p>
    <w:p w14:paraId="550355BC" w14:textId="032E8C93" w:rsidR="001177A9" w:rsidRPr="003A2349" w:rsidRDefault="001177A9" w:rsidP="00A72982">
      <w:pPr>
        <w:jc w:val="both"/>
        <w:rPr>
          <w:rFonts w:ascii="Aptos" w:hAnsi="Aptos" w:cs="Arial"/>
          <w:sz w:val="24"/>
          <w:szCs w:val="24"/>
        </w:rPr>
      </w:pPr>
    </w:p>
    <w:p w14:paraId="30E62F2F" w14:textId="77777777" w:rsidR="00AE0B18" w:rsidRPr="003A2349" w:rsidRDefault="00AE0B18" w:rsidP="00A72982">
      <w:pPr>
        <w:jc w:val="both"/>
        <w:rPr>
          <w:rFonts w:ascii="Aptos" w:hAnsi="Aptos" w:cs="Arial"/>
          <w:szCs w:val="18"/>
          <w:highlight w:val="yellow"/>
        </w:rPr>
      </w:pPr>
    </w:p>
    <w:p w14:paraId="7FBA6142" w14:textId="77777777" w:rsidR="00BB64A1" w:rsidRPr="00BB64A1" w:rsidRDefault="00BB64A1" w:rsidP="00BB64A1">
      <w:pPr>
        <w:jc w:val="both"/>
        <w:rPr>
          <w:rFonts w:ascii="Aptos" w:hAnsi="Aptos" w:cs="Calibri"/>
          <w:color w:val="000000"/>
          <w:szCs w:val="18"/>
        </w:rPr>
      </w:pPr>
      <w:r w:rsidRPr="00BB64A1">
        <w:rPr>
          <w:rFonts w:ascii="Aptos" w:hAnsi="Aptos" w:cs="Calibri"/>
          <w:color w:val="000000"/>
          <w:szCs w:val="18"/>
        </w:rPr>
        <w:t>The Council provided material financial assistance to Moray Leisure Limited of £0.557m in 2025/26 (£0.557m in 2024/25)</w:t>
      </w:r>
    </w:p>
    <w:p w14:paraId="10989AFD" w14:textId="77777777" w:rsidR="00BB64A1" w:rsidRDefault="00BB64A1" w:rsidP="00A72982">
      <w:pPr>
        <w:jc w:val="both"/>
        <w:rPr>
          <w:rFonts w:ascii="Aptos" w:hAnsi="Aptos" w:cs="Arial"/>
          <w:szCs w:val="18"/>
        </w:rPr>
      </w:pPr>
    </w:p>
    <w:p w14:paraId="36EF544A" w14:textId="77777777" w:rsidR="002747A5" w:rsidRDefault="002747A5" w:rsidP="00A72982">
      <w:pPr>
        <w:jc w:val="both"/>
        <w:rPr>
          <w:rFonts w:ascii="Aptos" w:hAnsi="Aptos" w:cs="Arial"/>
          <w:szCs w:val="18"/>
        </w:rPr>
      </w:pPr>
    </w:p>
    <w:p w14:paraId="7F7EADD7" w14:textId="77777777" w:rsidR="002747A5" w:rsidRDefault="002747A5" w:rsidP="00A72982">
      <w:pPr>
        <w:jc w:val="both"/>
        <w:rPr>
          <w:rFonts w:ascii="Aptos" w:hAnsi="Aptos" w:cs="Arial"/>
          <w:szCs w:val="18"/>
        </w:rPr>
      </w:pPr>
    </w:p>
    <w:p w14:paraId="64C28CE9" w14:textId="77777777" w:rsidR="002747A5" w:rsidRDefault="002747A5" w:rsidP="00A72982">
      <w:pPr>
        <w:jc w:val="both"/>
        <w:rPr>
          <w:rFonts w:ascii="Aptos" w:hAnsi="Aptos" w:cs="Arial"/>
          <w:szCs w:val="18"/>
        </w:rPr>
      </w:pPr>
    </w:p>
    <w:p w14:paraId="373114F4" w14:textId="77777777" w:rsidR="002747A5" w:rsidRDefault="002747A5" w:rsidP="00A72982">
      <w:pPr>
        <w:jc w:val="both"/>
        <w:rPr>
          <w:rFonts w:ascii="Aptos" w:hAnsi="Aptos" w:cs="Arial"/>
          <w:szCs w:val="18"/>
        </w:rPr>
      </w:pPr>
    </w:p>
    <w:p w14:paraId="4523616B" w14:textId="77777777" w:rsidR="002747A5" w:rsidRDefault="002747A5" w:rsidP="00A72982">
      <w:pPr>
        <w:jc w:val="both"/>
        <w:rPr>
          <w:rFonts w:ascii="Aptos" w:hAnsi="Aptos" w:cs="Arial"/>
          <w:szCs w:val="18"/>
        </w:rPr>
      </w:pPr>
    </w:p>
    <w:p w14:paraId="713DC340" w14:textId="2B9C6E28" w:rsidR="00401B2B" w:rsidRPr="00B4708D" w:rsidRDefault="007E4B8D" w:rsidP="007E4B8D">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776B99" w:rsidRPr="00B4708D">
        <w:rPr>
          <w:rFonts w:ascii="Aptos" w:hAnsi="Aptos" w:cs="Arial"/>
          <w:b/>
          <w:color w:val="B117B1"/>
          <w:sz w:val="24"/>
          <w:szCs w:val="24"/>
        </w:rPr>
        <w:t>A</w:t>
      </w:r>
      <w:r w:rsidRPr="00B4708D">
        <w:rPr>
          <w:rFonts w:ascii="Aptos" w:hAnsi="Aptos" w:cs="Arial"/>
          <w:b/>
          <w:color w:val="B117B1"/>
          <w:sz w:val="24"/>
          <w:szCs w:val="24"/>
        </w:rPr>
        <w:t>ccounts (cont.)</w:t>
      </w:r>
    </w:p>
    <w:p w14:paraId="6CA161EE" w14:textId="77777777" w:rsidR="008740EB" w:rsidRPr="003A2349" w:rsidRDefault="008740EB" w:rsidP="00A72982">
      <w:pPr>
        <w:jc w:val="both"/>
        <w:rPr>
          <w:rFonts w:ascii="Aptos" w:hAnsi="Aptos" w:cs="Arial"/>
          <w:szCs w:val="18"/>
        </w:rPr>
      </w:pPr>
    </w:p>
    <w:p w14:paraId="39D5AF88" w14:textId="5BDA4D02" w:rsidR="00CD4333" w:rsidRPr="00776B99" w:rsidRDefault="00CD4333" w:rsidP="00D625B0">
      <w:pPr>
        <w:rPr>
          <w:rFonts w:ascii="Aptos" w:hAnsi="Aptos"/>
          <w:b/>
          <w:sz w:val="20"/>
        </w:rPr>
      </w:pPr>
      <w:r w:rsidRPr="00776B99">
        <w:rPr>
          <w:rFonts w:ascii="Aptos" w:hAnsi="Aptos"/>
          <w:b/>
          <w:sz w:val="20"/>
        </w:rPr>
        <w:t xml:space="preserve">Note </w:t>
      </w:r>
      <w:r w:rsidR="00B065B0" w:rsidRPr="00776B99">
        <w:rPr>
          <w:rFonts w:ascii="Aptos" w:hAnsi="Aptos"/>
          <w:b/>
          <w:sz w:val="20"/>
        </w:rPr>
        <w:t>37</w:t>
      </w:r>
      <w:r w:rsidRPr="00776B99">
        <w:rPr>
          <w:rFonts w:ascii="Aptos" w:hAnsi="Aptos"/>
          <w:b/>
          <w:sz w:val="20"/>
        </w:rPr>
        <w:t xml:space="preserve"> Related Parties (cont</w:t>
      </w:r>
      <w:r w:rsidR="00D05391" w:rsidRPr="00776B99">
        <w:rPr>
          <w:rFonts w:ascii="Aptos" w:hAnsi="Aptos"/>
          <w:b/>
          <w:sz w:val="20"/>
        </w:rPr>
        <w:t>.</w:t>
      </w:r>
      <w:r w:rsidRPr="00776B99">
        <w:rPr>
          <w:rFonts w:ascii="Aptos" w:hAnsi="Aptos"/>
          <w:b/>
          <w:sz w:val="20"/>
        </w:rPr>
        <w:t>)</w:t>
      </w:r>
    </w:p>
    <w:p w14:paraId="7E716F68" w14:textId="77777777" w:rsidR="008740EB" w:rsidRPr="003A2349" w:rsidRDefault="008740EB" w:rsidP="00CD4333">
      <w:pPr>
        <w:rPr>
          <w:rFonts w:ascii="Aptos" w:hAnsi="Aptos"/>
          <w:sz w:val="24"/>
          <w:szCs w:val="24"/>
        </w:rPr>
      </w:pPr>
    </w:p>
    <w:p w14:paraId="58B24CA9" w14:textId="062A2EE7" w:rsidR="005A3FFE" w:rsidRPr="003A2349" w:rsidRDefault="005A3FFE"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participates in the following partnerships:</w:t>
      </w:r>
    </w:p>
    <w:p w14:paraId="5C629CF0" w14:textId="3B597905" w:rsidR="005A3FFE" w:rsidRPr="003A2349" w:rsidRDefault="005A3FFE" w:rsidP="00A72982">
      <w:pPr>
        <w:jc w:val="both"/>
        <w:rPr>
          <w:rFonts w:ascii="Aptos" w:hAnsi="Aptos" w:cs="Arial"/>
          <w:szCs w:val="18"/>
        </w:rPr>
      </w:pPr>
    </w:p>
    <w:bookmarkStart w:id="541" w:name="_Toc74042473"/>
    <w:bookmarkStart w:id="542" w:name="_MON_1843214629"/>
    <w:bookmarkEnd w:id="542"/>
    <w:p w14:paraId="47034346" w14:textId="30B6918D" w:rsidR="00AD61EF" w:rsidRPr="003A2349" w:rsidRDefault="002747A5" w:rsidP="00CF3E8C">
      <w:pPr>
        <w:tabs>
          <w:tab w:val="left" w:pos="9639"/>
        </w:tabs>
        <w:rPr>
          <w:rFonts w:ascii="Aptos" w:hAnsi="Aptos"/>
        </w:rPr>
      </w:pPr>
      <w:r>
        <w:rPr>
          <w:rFonts w:ascii="Aptos" w:hAnsi="Aptos"/>
        </w:rPr>
        <w:object w:dxaOrig="9835" w:dyaOrig="934" w14:anchorId="54E57988">
          <v:shape id="_x0000_i1099" type="#_x0000_t75" style="width:495pt;height:46.5pt" o:ole="">
            <v:imagedata r:id="rId234" o:title=""/>
          </v:shape>
          <o:OLEObject Type="Embed" ProgID="Excel.Sheet.12" ShapeID="_x0000_i1099" DrawAspect="Content" ObjectID="_1843896864" r:id="rId235"/>
        </w:object>
      </w:r>
    </w:p>
    <w:p w14:paraId="0E54B7D5" w14:textId="1FD92CF4" w:rsidR="00AD61EF" w:rsidRPr="003A2349" w:rsidRDefault="00AD61EF" w:rsidP="00CF3E8C">
      <w:pPr>
        <w:tabs>
          <w:tab w:val="left" w:pos="9639"/>
        </w:tabs>
        <w:rPr>
          <w:rFonts w:ascii="Aptos" w:hAnsi="Aptos"/>
        </w:rPr>
      </w:pPr>
    </w:p>
    <w:p w14:paraId="0EB58BCC" w14:textId="628DA0BA" w:rsidR="00CD4333" w:rsidRPr="003A2349" w:rsidRDefault="00CD4333" w:rsidP="00CF3E8C">
      <w:pPr>
        <w:tabs>
          <w:tab w:val="left" w:pos="9639"/>
        </w:tabs>
        <w:rPr>
          <w:rFonts w:ascii="Aptos" w:hAnsi="Aptos"/>
        </w:rPr>
      </w:pPr>
    </w:p>
    <w:p w14:paraId="4C5865D0" w14:textId="02607721" w:rsidR="005A3FFE" w:rsidRPr="003A2349" w:rsidRDefault="005A3FFE" w:rsidP="000A732F">
      <w:pPr>
        <w:pStyle w:val="Heading1"/>
        <w:rPr>
          <w:rFonts w:ascii="Aptos" w:hAnsi="Aptos"/>
          <w:sz w:val="24"/>
          <w:szCs w:val="24"/>
        </w:rPr>
      </w:pPr>
      <w:bookmarkStart w:id="543" w:name="_Toc146698494"/>
      <w:bookmarkStart w:id="544" w:name="_Toc146823504"/>
      <w:bookmarkStart w:id="545" w:name="_Toc233115460"/>
      <w:r w:rsidRPr="003A2349">
        <w:rPr>
          <w:rFonts w:ascii="Aptos" w:hAnsi="Aptos"/>
          <w:sz w:val="24"/>
          <w:szCs w:val="24"/>
        </w:rPr>
        <w:t>Note 3</w:t>
      </w:r>
      <w:r w:rsidR="00B065B0" w:rsidRPr="003A2349">
        <w:rPr>
          <w:rFonts w:ascii="Aptos" w:hAnsi="Aptos"/>
          <w:sz w:val="24"/>
          <w:szCs w:val="24"/>
        </w:rPr>
        <w:t>8</w:t>
      </w:r>
      <w:r w:rsidRPr="003A2349">
        <w:rPr>
          <w:rFonts w:ascii="Aptos" w:hAnsi="Aptos"/>
          <w:sz w:val="24"/>
          <w:szCs w:val="24"/>
        </w:rPr>
        <w:t xml:space="preserve"> Capital Expenditure and Capital Financing</w:t>
      </w:r>
      <w:bookmarkEnd w:id="541"/>
      <w:bookmarkEnd w:id="543"/>
      <w:bookmarkEnd w:id="544"/>
      <w:bookmarkEnd w:id="545"/>
    </w:p>
    <w:p w14:paraId="7646C1A3" w14:textId="77777777" w:rsidR="005A3FFE" w:rsidRPr="003A2349" w:rsidRDefault="005A3FFE" w:rsidP="00A72982">
      <w:pPr>
        <w:jc w:val="both"/>
        <w:rPr>
          <w:rFonts w:ascii="Aptos" w:hAnsi="Aptos" w:cs="Arial"/>
          <w:color w:val="000000"/>
          <w:sz w:val="24"/>
          <w:szCs w:val="24"/>
        </w:rPr>
      </w:pPr>
    </w:p>
    <w:p w14:paraId="137F8BB2" w14:textId="091D13D7" w:rsidR="005A3FFE" w:rsidRPr="003A2349" w:rsidRDefault="005A3FFE" w:rsidP="00A72982">
      <w:pPr>
        <w:jc w:val="both"/>
        <w:rPr>
          <w:rFonts w:ascii="Aptos" w:hAnsi="Aptos" w:cs="Arial"/>
          <w:color w:val="000000"/>
          <w:szCs w:val="18"/>
        </w:rPr>
      </w:pPr>
      <w:r w:rsidRPr="003A2349">
        <w:rPr>
          <w:rFonts w:ascii="Aptos" w:hAnsi="Aptos" w:cs="Arial"/>
          <w:color w:val="000000"/>
          <w:szCs w:val="18"/>
        </w:rPr>
        <w:t xml:space="preserve">The total amount of capital expenditure incurred in the year is shown in the table below (including the value of assets acquired under finance leases and PPP contracts), together with the resources that have been used to finance it.  Where capital expenditure is to be financed in future years by charges to revenue as assets are used by the </w:t>
      </w:r>
      <w:r w:rsidR="0020170B" w:rsidRPr="003A2349">
        <w:rPr>
          <w:rFonts w:ascii="Aptos" w:hAnsi="Aptos" w:cs="Arial"/>
          <w:color w:val="000000"/>
          <w:szCs w:val="18"/>
        </w:rPr>
        <w:t>Council</w:t>
      </w:r>
      <w:r w:rsidRPr="003A2349">
        <w:rPr>
          <w:rFonts w:ascii="Aptos" w:hAnsi="Aptos" w:cs="Arial"/>
          <w:color w:val="000000"/>
          <w:szCs w:val="18"/>
        </w:rPr>
        <w:t xml:space="preserve">, the expenditure results in an increase in the Capital Financing Requirement (CFR), a measure of the capital expenditure incurred historically by the </w:t>
      </w:r>
      <w:r w:rsidR="0020170B" w:rsidRPr="003A2349">
        <w:rPr>
          <w:rFonts w:ascii="Aptos" w:hAnsi="Aptos" w:cs="Arial"/>
          <w:color w:val="000000"/>
          <w:szCs w:val="18"/>
        </w:rPr>
        <w:t>Council</w:t>
      </w:r>
      <w:r w:rsidRPr="003A2349">
        <w:rPr>
          <w:rFonts w:ascii="Aptos" w:hAnsi="Aptos" w:cs="Arial"/>
          <w:color w:val="000000"/>
          <w:szCs w:val="18"/>
        </w:rPr>
        <w:t xml:space="preserve"> that has yet to be financed. The CFR is analysed in the second part of this note.</w:t>
      </w:r>
    </w:p>
    <w:p w14:paraId="1F1EDA59" w14:textId="287A65D5" w:rsidR="005A3FFE" w:rsidRPr="003A2349" w:rsidRDefault="005A3FFE" w:rsidP="00A72982">
      <w:pPr>
        <w:jc w:val="both"/>
        <w:rPr>
          <w:rFonts w:ascii="Aptos" w:hAnsi="Aptos" w:cs="Arial"/>
          <w:color w:val="000000"/>
          <w:szCs w:val="18"/>
        </w:rPr>
      </w:pPr>
    </w:p>
    <w:bookmarkStart w:id="546" w:name="_MON_1779883313"/>
    <w:bookmarkEnd w:id="546"/>
    <w:p w14:paraId="7AA16488" w14:textId="5F085340" w:rsidR="009B2F9C" w:rsidRPr="003A2349" w:rsidRDefault="00D31B74" w:rsidP="00CF3E8C">
      <w:pPr>
        <w:tabs>
          <w:tab w:val="left" w:pos="9639"/>
        </w:tabs>
        <w:jc w:val="both"/>
        <w:rPr>
          <w:rFonts w:ascii="Aptos" w:hAnsi="Aptos" w:cs="Arial"/>
          <w:color w:val="000000"/>
          <w:szCs w:val="18"/>
        </w:rPr>
      </w:pPr>
      <w:r w:rsidRPr="003A2349">
        <w:rPr>
          <w:rFonts w:ascii="Aptos" w:hAnsi="Aptos" w:cs="Arial"/>
          <w:color w:val="000000"/>
          <w:szCs w:val="18"/>
        </w:rPr>
        <w:object w:dxaOrig="9914" w:dyaOrig="4868" w14:anchorId="65CB66D2">
          <v:shape id="_x0000_i1100" type="#_x0000_t75" style="width:499.5pt;height:237.75pt" o:ole="">
            <v:imagedata r:id="rId236" o:title=""/>
          </v:shape>
          <o:OLEObject Type="Embed" ProgID="Excel.Sheet.12" ShapeID="_x0000_i1100" DrawAspect="Content" ObjectID="_1843896865" r:id="rId237"/>
        </w:object>
      </w:r>
    </w:p>
    <w:p w14:paraId="05FFEA34" w14:textId="18CA8FA1" w:rsidR="008D5C60" w:rsidRPr="003A2349" w:rsidRDefault="008D5C60" w:rsidP="00A72982">
      <w:pPr>
        <w:jc w:val="both"/>
        <w:rPr>
          <w:rFonts w:ascii="Aptos" w:hAnsi="Aptos" w:cs="Arial"/>
          <w:color w:val="000000"/>
          <w:szCs w:val="18"/>
        </w:rPr>
      </w:pPr>
    </w:p>
    <w:p w14:paraId="49E6D6CF" w14:textId="77777777" w:rsidR="004739CF" w:rsidRPr="003A2349" w:rsidRDefault="004739CF" w:rsidP="00A72982">
      <w:pPr>
        <w:jc w:val="both"/>
        <w:rPr>
          <w:rFonts w:ascii="Aptos" w:hAnsi="Aptos" w:cs="Arial"/>
          <w:color w:val="000000"/>
          <w:szCs w:val="18"/>
        </w:rPr>
      </w:pPr>
    </w:p>
    <w:p w14:paraId="7F8B1ED1" w14:textId="262A071C" w:rsidR="00B373B2" w:rsidRPr="003A2349" w:rsidRDefault="00973AB8" w:rsidP="00A72982">
      <w:pPr>
        <w:jc w:val="both"/>
        <w:rPr>
          <w:rFonts w:ascii="Aptos" w:hAnsi="Aptos" w:cs="Arial"/>
          <w:color w:val="000000"/>
          <w:szCs w:val="18"/>
        </w:rPr>
      </w:pPr>
      <w:r w:rsidRPr="003A2349">
        <w:rPr>
          <w:rFonts w:ascii="Aptos" w:hAnsi="Aptos" w:cs="Arial"/>
          <w:color w:val="000000"/>
          <w:szCs w:val="18"/>
        </w:rPr>
        <w:t xml:space="preserve">During </w:t>
      </w:r>
      <w:r w:rsidRPr="001E2292">
        <w:rPr>
          <w:rFonts w:ascii="Aptos" w:hAnsi="Aptos" w:cs="Arial"/>
          <w:color w:val="000000"/>
          <w:szCs w:val="18"/>
        </w:rPr>
        <w:t>202</w:t>
      </w:r>
      <w:r w:rsidR="001E2292" w:rsidRPr="001E2292">
        <w:rPr>
          <w:rFonts w:ascii="Aptos" w:hAnsi="Aptos" w:cs="Arial"/>
          <w:color w:val="000000"/>
          <w:szCs w:val="18"/>
        </w:rPr>
        <w:t>5/26</w:t>
      </w:r>
      <w:r w:rsidR="00B01468" w:rsidRPr="001E2292">
        <w:rPr>
          <w:rFonts w:ascii="Aptos" w:hAnsi="Aptos" w:cs="Arial"/>
          <w:color w:val="000000"/>
          <w:szCs w:val="18"/>
        </w:rPr>
        <w:t xml:space="preserve"> </w:t>
      </w:r>
      <w:r w:rsidR="00B01468" w:rsidRPr="003A2349">
        <w:rPr>
          <w:rFonts w:ascii="Aptos" w:hAnsi="Aptos" w:cs="Arial"/>
          <w:color w:val="000000"/>
          <w:szCs w:val="18"/>
        </w:rPr>
        <w:t>the Council has</w:t>
      </w:r>
      <w:r w:rsidRPr="003A2349">
        <w:rPr>
          <w:rFonts w:ascii="Aptos" w:hAnsi="Aptos" w:cs="Arial"/>
          <w:color w:val="000000"/>
          <w:szCs w:val="18"/>
        </w:rPr>
        <w:t xml:space="preserve"> recognised </w:t>
      </w:r>
      <w:r w:rsidRPr="001E2292">
        <w:rPr>
          <w:rFonts w:ascii="Aptos" w:hAnsi="Aptos" w:cs="Arial"/>
          <w:color w:val="000000"/>
          <w:szCs w:val="18"/>
        </w:rPr>
        <w:t>£</w:t>
      </w:r>
      <w:r w:rsidR="001E2292" w:rsidRPr="001E2292">
        <w:rPr>
          <w:rFonts w:ascii="Aptos" w:hAnsi="Aptos" w:cs="Arial"/>
          <w:color w:val="000000"/>
          <w:szCs w:val="18"/>
        </w:rPr>
        <w:t>25.395</w:t>
      </w:r>
      <w:r w:rsidR="00B15EAB" w:rsidRPr="001E2292">
        <w:rPr>
          <w:rFonts w:ascii="Aptos" w:hAnsi="Aptos" w:cs="Arial"/>
          <w:color w:val="000000"/>
          <w:szCs w:val="18"/>
        </w:rPr>
        <w:t>m</w:t>
      </w:r>
      <w:r w:rsidRPr="003A2349">
        <w:rPr>
          <w:rFonts w:ascii="Aptos" w:hAnsi="Aptos" w:cs="Arial"/>
          <w:color w:val="000000"/>
          <w:szCs w:val="18"/>
        </w:rPr>
        <w:t xml:space="preserve"> of loans fund advances (</w:t>
      </w:r>
      <w:r w:rsidRPr="001E2292">
        <w:rPr>
          <w:rFonts w:ascii="Aptos" w:hAnsi="Aptos" w:cs="Arial"/>
          <w:color w:val="000000"/>
          <w:szCs w:val="18"/>
        </w:rPr>
        <w:t>202</w:t>
      </w:r>
      <w:r w:rsidR="001E2292" w:rsidRPr="001E2292">
        <w:rPr>
          <w:rFonts w:ascii="Aptos" w:hAnsi="Aptos" w:cs="Arial"/>
          <w:color w:val="000000"/>
          <w:szCs w:val="18"/>
        </w:rPr>
        <w:t>4/25 £15.375</w:t>
      </w:r>
      <w:r w:rsidR="007C3D47" w:rsidRPr="001E2292">
        <w:rPr>
          <w:rFonts w:ascii="Aptos" w:hAnsi="Aptos" w:cs="Arial"/>
          <w:color w:val="000000"/>
          <w:szCs w:val="18"/>
        </w:rPr>
        <w:t>m</w:t>
      </w:r>
      <w:r w:rsidRPr="003A2349">
        <w:rPr>
          <w:rFonts w:ascii="Aptos" w:hAnsi="Aptos" w:cs="Arial"/>
          <w:color w:val="000000"/>
          <w:szCs w:val="18"/>
        </w:rPr>
        <w:t>)</w:t>
      </w:r>
      <w:r w:rsidR="001223F5" w:rsidRPr="003A2349">
        <w:rPr>
          <w:rFonts w:ascii="Aptos" w:hAnsi="Aptos" w:cs="Arial"/>
          <w:color w:val="000000"/>
          <w:szCs w:val="18"/>
        </w:rPr>
        <w:t>.</w:t>
      </w:r>
    </w:p>
    <w:p w14:paraId="48B53312" w14:textId="2607C7E0" w:rsidR="00B373B2" w:rsidRPr="003A2349" w:rsidRDefault="00B373B2" w:rsidP="00A72982">
      <w:pPr>
        <w:jc w:val="both"/>
        <w:rPr>
          <w:rFonts w:ascii="Aptos" w:hAnsi="Aptos" w:cs="Arial"/>
          <w:color w:val="000000"/>
          <w:sz w:val="24"/>
          <w:szCs w:val="24"/>
        </w:rPr>
      </w:pPr>
    </w:p>
    <w:p w14:paraId="138B9493" w14:textId="77777777" w:rsidR="00973AB8" w:rsidRPr="003A2349" w:rsidRDefault="00973AB8" w:rsidP="00A72982">
      <w:pPr>
        <w:jc w:val="both"/>
        <w:rPr>
          <w:rFonts w:ascii="Aptos" w:hAnsi="Aptos" w:cs="Arial"/>
          <w:color w:val="000000"/>
          <w:sz w:val="24"/>
          <w:szCs w:val="24"/>
        </w:rPr>
      </w:pPr>
    </w:p>
    <w:p w14:paraId="7BFCA935" w14:textId="184CE6A9" w:rsidR="008722AE" w:rsidRPr="003A2349" w:rsidRDefault="006E1910" w:rsidP="00CB1CA2">
      <w:pPr>
        <w:pStyle w:val="Heading1"/>
        <w:rPr>
          <w:rFonts w:ascii="Aptos" w:hAnsi="Aptos"/>
          <w:sz w:val="24"/>
          <w:szCs w:val="24"/>
        </w:rPr>
      </w:pPr>
      <w:bookmarkStart w:id="547" w:name="_Toc74042474"/>
      <w:bookmarkStart w:id="548" w:name="_Toc138404721"/>
      <w:bookmarkStart w:id="549" w:name="_Toc138408965"/>
      <w:bookmarkStart w:id="550" w:name="_Toc138412468"/>
      <w:bookmarkStart w:id="551" w:name="_Toc138412961"/>
      <w:bookmarkStart w:id="552" w:name="_Toc146698495"/>
      <w:bookmarkStart w:id="553" w:name="_Toc146823505"/>
      <w:bookmarkStart w:id="554" w:name="_Toc233115461"/>
      <w:r w:rsidRPr="003A2349">
        <w:rPr>
          <w:rFonts w:ascii="Aptos" w:hAnsi="Aptos"/>
          <w:sz w:val="24"/>
          <w:szCs w:val="24"/>
        </w:rPr>
        <w:t>No</w:t>
      </w:r>
      <w:r w:rsidR="008722AE" w:rsidRPr="003A2349">
        <w:rPr>
          <w:rFonts w:ascii="Aptos" w:hAnsi="Aptos"/>
          <w:sz w:val="24"/>
          <w:szCs w:val="24"/>
        </w:rPr>
        <w:t xml:space="preserve">te </w:t>
      </w:r>
      <w:r w:rsidR="009777DA" w:rsidRPr="003A2349">
        <w:rPr>
          <w:rFonts w:ascii="Aptos" w:hAnsi="Aptos"/>
          <w:sz w:val="24"/>
          <w:szCs w:val="24"/>
        </w:rPr>
        <w:t>3</w:t>
      </w:r>
      <w:r w:rsidR="00B065B0" w:rsidRPr="003A2349">
        <w:rPr>
          <w:rFonts w:ascii="Aptos" w:hAnsi="Aptos"/>
          <w:sz w:val="24"/>
          <w:szCs w:val="24"/>
        </w:rPr>
        <w:t>9</w:t>
      </w:r>
      <w:r w:rsidR="008722AE" w:rsidRPr="003A2349">
        <w:rPr>
          <w:rFonts w:ascii="Aptos" w:hAnsi="Aptos"/>
          <w:sz w:val="24"/>
          <w:szCs w:val="24"/>
        </w:rPr>
        <w:t xml:space="preserve"> Capitalisation of Borrowing Costs</w:t>
      </w:r>
      <w:bookmarkEnd w:id="547"/>
      <w:bookmarkEnd w:id="548"/>
      <w:bookmarkEnd w:id="549"/>
      <w:bookmarkEnd w:id="550"/>
      <w:bookmarkEnd w:id="551"/>
      <w:bookmarkEnd w:id="552"/>
      <w:bookmarkEnd w:id="553"/>
      <w:bookmarkEnd w:id="554"/>
    </w:p>
    <w:p w14:paraId="26F45915" w14:textId="77777777" w:rsidR="008722AE" w:rsidRPr="003A2349" w:rsidRDefault="008722AE" w:rsidP="00A72982">
      <w:pPr>
        <w:jc w:val="both"/>
        <w:rPr>
          <w:rFonts w:ascii="Aptos" w:hAnsi="Aptos" w:cs="Arial"/>
          <w:b/>
          <w:color w:val="000000"/>
          <w:sz w:val="24"/>
          <w:szCs w:val="24"/>
        </w:rPr>
      </w:pPr>
    </w:p>
    <w:p w14:paraId="53A27B9A" w14:textId="79C08C37" w:rsidR="00CD4333" w:rsidRPr="00DD6D1A" w:rsidRDefault="00D3682D" w:rsidP="00DD6D1A">
      <w:pPr>
        <w:jc w:val="both"/>
        <w:rPr>
          <w:rFonts w:ascii="Aptos" w:hAnsi="Aptos" w:cs="Arial"/>
          <w:color w:val="000000"/>
          <w:szCs w:val="18"/>
        </w:rPr>
      </w:pPr>
      <w:r w:rsidRPr="00D31B74">
        <w:rPr>
          <w:rFonts w:ascii="Aptos" w:hAnsi="Aptos" w:cs="Arial"/>
          <w:color w:val="000000"/>
          <w:szCs w:val="18"/>
        </w:rPr>
        <w:t>There was no capitalisation of b</w:t>
      </w:r>
      <w:r w:rsidR="00AA70AB" w:rsidRPr="00D31B74">
        <w:rPr>
          <w:rFonts w:ascii="Aptos" w:hAnsi="Aptos" w:cs="Arial"/>
          <w:color w:val="000000"/>
          <w:szCs w:val="18"/>
        </w:rPr>
        <w:t>orrowing costs</w:t>
      </w:r>
      <w:r w:rsidRPr="00D31B74">
        <w:rPr>
          <w:rFonts w:ascii="Aptos" w:hAnsi="Aptos" w:cs="Arial"/>
          <w:color w:val="000000"/>
          <w:szCs w:val="18"/>
        </w:rPr>
        <w:t xml:space="preserve"> </w:t>
      </w:r>
      <w:r w:rsidR="00AA70AB" w:rsidRPr="00D31B74">
        <w:rPr>
          <w:rFonts w:ascii="Aptos" w:hAnsi="Aptos" w:cs="Arial"/>
          <w:color w:val="000000"/>
          <w:szCs w:val="18"/>
        </w:rPr>
        <w:t>during 20</w:t>
      </w:r>
      <w:r w:rsidR="006E1910" w:rsidRPr="00D31B74">
        <w:rPr>
          <w:rFonts w:ascii="Aptos" w:hAnsi="Aptos" w:cs="Arial"/>
          <w:color w:val="000000"/>
          <w:szCs w:val="18"/>
        </w:rPr>
        <w:t>2</w:t>
      </w:r>
      <w:r w:rsidR="00D31B74" w:rsidRPr="00D31B74">
        <w:rPr>
          <w:rFonts w:ascii="Aptos" w:hAnsi="Aptos" w:cs="Arial"/>
          <w:color w:val="000000"/>
          <w:szCs w:val="18"/>
        </w:rPr>
        <w:t>5</w:t>
      </w:r>
      <w:r w:rsidR="00A3627D" w:rsidRPr="00D31B74">
        <w:rPr>
          <w:rFonts w:ascii="Aptos" w:hAnsi="Aptos" w:cs="Arial"/>
          <w:color w:val="000000"/>
          <w:szCs w:val="18"/>
        </w:rPr>
        <w:t>/</w:t>
      </w:r>
      <w:r w:rsidR="005E1A3C" w:rsidRPr="00D31B74">
        <w:rPr>
          <w:rFonts w:ascii="Aptos" w:hAnsi="Aptos" w:cs="Arial"/>
          <w:color w:val="000000"/>
          <w:szCs w:val="18"/>
        </w:rPr>
        <w:t>2</w:t>
      </w:r>
      <w:r w:rsidR="00D31B74" w:rsidRPr="00D31B74">
        <w:rPr>
          <w:rFonts w:ascii="Aptos" w:hAnsi="Aptos" w:cs="Arial"/>
          <w:color w:val="000000"/>
          <w:szCs w:val="18"/>
        </w:rPr>
        <w:t>6</w:t>
      </w:r>
      <w:r w:rsidR="005E1A3C" w:rsidRPr="00D31B74">
        <w:rPr>
          <w:rFonts w:ascii="Aptos" w:hAnsi="Aptos" w:cs="Arial"/>
          <w:color w:val="000000"/>
          <w:szCs w:val="18"/>
        </w:rPr>
        <w:t xml:space="preserve"> (20</w:t>
      </w:r>
      <w:r w:rsidR="00B373B2" w:rsidRPr="00D31B74">
        <w:rPr>
          <w:rFonts w:ascii="Aptos" w:hAnsi="Aptos" w:cs="Arial"/>
          <w:color w:val="000000"/>
          <w:szCs w:val="18"/>
        </w:rPr>
        <w:t>2</w:t>
      </w:r>
      <w:r w:rsidR="00D31B74" w:rsidRPr="00D31B74">
        <w:rPr>
          <w:rFonts w:ascii="Aptos" w:hAnsi="Aptos" w:cs="Arial"/>
          <w:color w:val="000000"/>
          <w:szCs w:val="18"/>
        </w:rPr>
        <w:t>4</w:t>
      </w:r>
      <w:r w:rsidR="005E1A3C" w:rsidRPr="00D31B74">
        <w:rPr>
          <w:rFonts w:ascii="Aptos" w:hAnsi="Aptos" w:cs="Arial"/>
          <w:color w:val="000000"/>
          <w:szCs w:val="18"/>
        </w:rPr>
        <w:t>/</w:t>
      </w:r>
      <w:r w:rsidR="00F13BF7" w:rsidRPr="00D31B74">
        <w:rPr>
          <w:rFonts w:ascii="Aptos" w:hAnsi="Aptos" w:cs="Arial"/>
          <w:color w:val="000000"/>
          <w:szCs w:val="18"/>
        </w:rPr>
        <w:t>2</w:t>
      </w:r>
      <w:r w:rsidR="00D31B74" w:rsidRPr="00D31B74">
        <w:rPr>
          <w:rFonts w:ascii="Aptos" w:hAnsi="Aptos" w:cs="Arial"/>
          <w:color w:val="000000"/>
          <w:szCs w:val="18"/>
        </w:rPr>
        <w:t>5</w:t>
      </w:r>
      <w:r w:rsidR="005E1A3C" w:rsidRPr="00D31B74">
        <w:rPr>
          <w:rFonts w:ascii="Aptos" w:hAnsi="Aptos" w:cs="Arial"/>
          <w:color w:val="000000"/>
          <w:szCs w:val="18"/>
        </w:rPr>
        <w:t xml:space="preserve"> £</w:t>
      </w:r>
      <w:r w:rsidR="00D31B74" w:rsidRPr="00D31B74">
        <w:rPr>
          <w:rFonts w:ascii="Aptos" w:hAnsi="Aptos" w:cs="Arial"/>
          <w:color w:val="000000"/>
          <w:szCs w:val="18"/>
        </w:rPr>
        <w:t>nil</w:t>
      </w:r>
      <w:r w:rsidR="005E1A3C" w:rsidRPr="00D31B74">
        <w:rPr>
          <w:rFonts w:ascii="Aptos" w:hAnsi="Aptos" w:cs="Arial"/>
          <w:color w:val="000000"/>
          <w:szCs w:val="18"/>
        </w:rPr>
        <w:t>)</w:t>
      </w:r>
      <w:r w:rsidRPr="00D31B74">
        <w:rPr>
          <w:rFonts w:ascii="Aptos" w:hAnsi="Aptos" w:cs="Arial"/>
          <w:color w:val="000000"/>
          <w:szCs w:val="18"/>
        </w:rPr>
        <w:t>.</w:t>
      </w:r>
      <w:r>
        <w:rPr>
          <w:rFonts w:ascii="Aptos" w:hAnsi="Aptos" w:cs="Arial"/>
          <w:color w:val="000000"/>
          <w:szCs w:val="18"/>
        </w:rPr>
        <w:t xml:space="preserve"> </w:t>
      </w:r>
      <w:bookmarkStart w:id="555" w:name="_Toc74042475"/>
      <w:bookmarkStart w:id="556" w:name="_Toc138404722"/>
      <w:bookmarkStart w:id="557" w:name="_Toc138408966"/>
      <w:bookmarkStart w:id="558" w:name="_Toc138412469"/>
      <w:bookmarkStart w:id="559" w:name="_Toc138412962"/>
      <w:r w:rsidR="00CD4333" w:rsidRPr="003A2349">
        <w:rPr>
          <w:rFonts w:ascii="Aptos" w:hAnsi="Aptos"/>
          <w:sz w:val="24"/>
          <w:szCs w:val="24"/>
        </w:rPr>
        <w:br w:type="page"/>
      </w:r>
    </w:p>
    <w:p w14:paraId="19EAF10B" w14:textId="3854BA06" w:rsidR="007E4B8D" w:rsidRPr="00B4708D" w:rsidRDefault="007E4B8D" w:rsidP="007E4B8D">
      <w:pPr>
        <w:jc w:val="right"/>
        <w:rPr>
          <w:rFonts w:ascii="Aptos" w:hAnsi="Aptos" w:cs="Arial"/>
          <w:b/>
          <w:color w:val="B117B1"/>
          <w:sz w:val="24"/>
          <w:szCs w:val="24"/>
        </w:rPr>
      </w:pPr>
      <w:bookmarkStart w:id="560" w:name="_Toc146698496"/>
      <w:bookmarkStart w:id="561" w:name="_Toc146823506"/>
      <w:r w:rsidRPr="00B4708D">
        <w:rPr>
          <w:rFonts w:ascii="Aptos" w:hAnsi="Aptos" w:cs="Arial"/>
          <w:b/>
          <w:color w:val="B117B1"/>
          <w:sz w:val="24"/>
          <w:szCs w:val="24"/>
        </w:rPr>
        <w:lastRenderedPageBreak/>
        <w:t xml:space="preserve">Notes to the </w:t>
      </w:r>
      <w:r w:rsidR="00776B99" w:rsidRPr="00B4708D">
        <w:rPr>
          <w:rFonts w:ascii="Aptos" w:hAnsi="Aptos" w:cs="Arial"/>
          <w:b/>
          <w:color w:val="B117B1"/>
          <w:sz w:val="24"/>
          <w:szCs w:val="24"/>
        </w:rPr>
        <w:t>A</w:t>
      </w:r>
      <w:r w:rsidRPr="00B4708D">
        <w:rPr>
          <w:rFonts w:ascii="Aptos" w:hAnsi="Aptos" w:cs="Arial"/>
          <w:b/>
          <w:color w:val="B117B1"/>
          <w:sz w:val="24"/>
          <w:szCs w:val="24"/>
        </w:rPr>
        <w:t>ccounts (cont.)</w:t>
      </w:r>
    </w:p>
    <w:p w14:paraId="43EDEEB2" w14:textId="77777777" w:rsidR="007E4B8D" w:rsidRDefault="007E4B8D" w:rsidP="007E4B8D"/>
    <w:p w14:paraId="6BA9FC4F" w14:textId="38AF9B84" w:rsidR="00DE6245" w:rsidRPr="003A2349" w:rsidRDefault="00DE6245" w:rsidP="00816A6D">
      <w:pPr>
        <w:pStyle w:val="Heading1"/>
        <w:rPr>
          <w:rFonts w:ascii="Aptos" w:hAnsi="Aptos"/>
          <w:sz w:val="24"/>
          <w:szCs w:val="24"/>
        </w:rPr>
      </w:pPr>
      <w:bookmarkStart w:id="562" w:name="_Toc233115462"/>
      <w:r w:rsidRPr="003A2349">
        <w:rPr>
          <w:rFonts w:ascii="Aptos" w:hAnsi="Aptos"/>
          <w:sz w:val="24"/>
          <w:szCs w:val="24"/>
        </w:rPr>
        <w:t xml:space="preserve">Note </w:t>
      </w:r>
      <w:r w:rsidR="00B065B0" w:rsidRPr="003A2349">
        <w:rPr>
          <w:rFonts w:ascii="Aptos" w:hAnsi="Aptos"/>
          <w:sz w:val="24"/>
          <w:szCs w:val="24"/>
        </w:rPr>
        <w:t>40</w:t>
      </w:r>
      <w:r w:rsidRPr="003A2349">
        <w:rPr>
          <w:rFonts w:ascii="Aptos" w:hAnsi="Aptos"/>
          <w:sz w:val="24"/>
          <w:szCs w:val="24"/>
        </w:rPr>
        <w:t xml:space="preserve"> Leases</w:t>
      </w:r>
      <w:bookmarkEnd w:id="555"/>
      <w:bookmarkEnd w:id="556"/>
      <w:bookmarkEnd w:id="557"/>
      <w:bookmarkEnd w:id="558"/>
      <w:bookmarkEnd w:id="559"/>
      <w:bookmarkEnd w:id="560"/>
      <w:bookmarkEnd w:id="561"/>
      <w:bookmarkEnd w:id="562"/>
    </w:p>
    <w:p w14:paraId="48DFCA57" w14:textId="77777777" w:rsidR="000D009F" w:rsidRDefault="000D009F" w:rsidP="000D009F">
      <w:pPr>
        <w:jc w:val="both"/>
        <w:rPr>
          <w:rFonts w:ascii="Aptos" w:hAnsi="Aptos" w:cs="Arial"/>
          <w:b/>
          <w:bCs/>
          <w:color w:val="000000"/>
          <w:szCs w:val="18"/>
        </w:rPr>
      </w:pPr>
    </w:p>
    <w:p w14:paraId="64161249" w14:textId="5EF06F04" w:rsidR="000D009F" w:rsidRPr="003A2349" w:rsidRDefault="000D009F" w:rsidP="000D009F">
      <w:pPr>
        <w:jc w:val="both"/>
        <w:rPr>
          <w:rFonts w:ascii="Aptos" w:hAnsi="Aptos" w:cs="Arial"/>
          <w:b/>
          <w:bCs/>
          <w:color w:val="000000"/>
          <w:szCs w:val="18"/>
        </w:rPr>
      </w:pPr>
      <w:r w:rsidRPr="003A2349">
        <w:rPr>
          <w:rFonts w:ascii="Aptos" w:hAnsi="Aptos" w:cs="Arial"/>
          <w:b/>
          <w:bCs/>
          <w:color w:val="000000"/>
          <w:szCs w:val="18"/>
        </w:rPr>
        <w:t>Council as Lessee</w:t>
      </w:r>
    </w:p>
    <w:p w14:paraId="6EBD0281" w14:textId="77777777" w:rsidR="000D009F" w:rsidRDefault="000D009F" w:rsidP="00A72982">
      <w:pPr>
        <w:jc w:val="both"/>
        <w:rPr>
          <w:rFonts w:ascii="Aptos" w:hAnsi="Aptos" w:cs="Arial"/>
          <w:b/>
          <w:bCs/>
          <w:szCs w:val="18"/>
        </w:rPr>
      </w:pPr>
    </w:p>
    <w:p w14:paraId="5E08158F" w14:textId="3AE4988C" w:rsidR="00312F77" w:rsidRDefault="00312F77" w:rsidP="00A72982">
      <w:pPr>
        <w:jc w:val="both"/>
        <w:rPr>
          <w:rFonts w:ascii="Aptos" w:hAnsi="Aptos" w:cs="Arial"/>
          <w:b/>
          <w:bCs/>
          <w:szCs w:val="18"/>
        </w:rPr>
      </w:pPr>
      <w:r>
        <w:rPr>
          <w:rFonts w:ascii="Aptos" w:hAnsi="Aptos" w:cs="Arial"/>
          <w:b/>
          <w:bCs/>
          <w:szCs w:val="18"/>
        </w:rPr>
        <w:t>Right of Use Assets</w:t>
      </w:r>
    </w:p>
    <w:p w14:paraId="0E38DCBD" w14:textId="77777777" w:rsidR="00312F77" w:rsidRDefault="00312F77" w:rsidP="00A72982">
      <w:pPr>
        <w:jc w:val="both"/>
        <w:rPr>
          <w:rFonts w:ascii="Aptos" w:hAnsi="Aptos" w:cs="Arial"/>
          <w:szCs w:val="18"/>
        </w:rPr>
      </w:pPr>
    </w:p>
    <w:p w14:paraId="54B6FB9E" w14:textId="77777777" w:rsidR="00E8743F" w:rsidRDefault="00E8743F" w:rsidP="00E8743F">
      <w:pPr>
        <w:jc w:val="both"/>
        <w:rPr>
          <w:rFonts w:ascii="Aptos" w:hAnsi="Aptos" w:cs="Arial"/>
          <w:szCs w:val="18"/>
        </w:rPr>
      </w:pPr>
      <w:r w:rsidRPr="00E8743F">
        <w:rPr>
          <w:rFonts w:ascii="Aptos" w:hAnsi="Aptos" w:cs="Arial"/>
          <w:szCs w:val="18"/>
        </w:rPr>
        <w:t xml:space="preserve">The Council applies IFRS 16 Leases in accordance with the requirements of the Code of Practice on Local Authority Accounting in the United Kingdom 2025/26. IFRS 16 requires </w:t>
      </w:r>
      <w:proofErr w:type="gramStart"/>
      <w:r w:rsidRPr="00E8743F">
        <w:rPr>
          <w:rFonts w:ascii="Aptos" w:hAnsi="Aptos" w:cs="Arial"/>
          <w:szCs w:val="18"/>
        </w:rPr>
        <w:t>the majority of</w:t>
      </w:r>
      <w:proofErr w:type="gramEnd"/>
      <w:r w:rsidRPr="00E8743F">
        <w:rPr>
          <w:rFonts w:ascii="Aptos" w:hAnsi="Aptos" w:cs="Arial"/>
          <w:szCs w:val="18"/>
        </w:rPr>
        <w:t xml:space="preserve"> leases where the Council acts as lessee to be recognised on the Balance Sheet as right-of-use assets and corresponding lease liabilities. Lessor accounting remains largely unchanged.</w:t>
      </w:r>
    </w:p>
    <w:p w14:paraId="1D7F1568" w14:textId="77777777" w:rsidR="00E8743F" w:rsidRDefault="00E8743F" w:rsidP="00E8743F">
      <w:pPr>
        <w:jc w:val="both"/>
        <w:rPr>
          <w:rFonts w:ascii="Aptos" w:hAnsi="Aptos" w:cs="Arial"/>
          <w:szCs w:val="18"/>
        </w:rPr>
      </w:pPr>
    </w:p>
    <w:p w14:paraId="421C6C63" w14:textId="77777777" w:rsidR="00E8743F" w:rsidRDefault="00E8743F" w:rsidP="00E8743F">
      <w:pPr>
        <w:jc w:val="both"/>
        <w:rPr>
          <w:rFonts w:ascii="Aptos" w:hAnsi="Aptos" w:cs="Arial"/>
          <w:szCs w:val="18"/>
        </w:rPr>
      </w:pPr>
      <w:r w:rsidRPr="00E8743F">
        <w:rPr>
          <w:rFonts w:ascii="Aptos" w:hAnsi="Aptos" w:cs="Arial"/>
          <w:szCs w:val="18"/>
        </w:rPr>
        <w:t>Under IFRS 16, the Council recognises a right-of-use asset and a corresponding lease liability at the commencement of each lease, except for leases that meet the exemption criteria. These include short-term leases (with a term of 12 months or less) and leases of low value assets (£6,000 or less). The Council has elected to apply these recognition exemptions.</w:t>
      </w:r>
    </w:p>
    <w:p w14:paraId="33355D92" w14:textId="77777777" w:rsidR="00E8743F" w:rsidRPr="00E8743F" w:rsidRDefault="00E8743F" w:rsidP="00E8743F">
      <w:pPr>
        <w:jc w:val="both"/>
        <w:rPr>
          <w:rFonts w:ascii="Aptos" w:hAnsi="Aptos" w:cs="Arial"/>
          <w:szCs w:val="18"/>
        </w:rPr>
      </w:pPr>
    </w:p>
    <w:p w14:paraId="5776E882" w14:textId="77777777" w:rsidR="00E8743F" w:rsidRDefault="00E8743F" w:rsidP="00E8743F">
      <w:pPr>
        <w:jc w:val="both"/>
        <w:rPr>
          <w:rFonts w:ascii="Aptos" w:hAnsi="Aptos" w:cs="Arial"/>
          <w:szCs w:val="18"/>
        </w:rPr>
      </w:pPr>
      <w:r w:rsidRPr="00E8743F">
        <w:rPr>
          <w:rFonts w:ascii="Aptos" w:hAnsi="Aptos" w:cs="Arial"/>
          <w:szCs w:val="18"/>
        </w:rPr>
        <w:t xml:space="preserve">As a lessee, the Council previously classified leases as operating or finance leases based on whether the lease transferred substantially </w:t>
      </w:r>
      <w:proofErr w:type="gramStart"/>
      <w:r w:rsidRPr="00E8743F">
        <w:rPr>
          <w:rFonts w:ascii="Aptos" w:hAnsi="Aptos" w:cs="Arial"/>
          <w:szCs w:val="18"/>
        </w:rPr>
        <w:t>all of</w:t>
      </w:r>
      <w:proofErr w:type="gramEnd"/>
      <w:r w:rsidRPr="00E8743F">
        <w:rPr>
          <w:rFonts w:ascii="Aptos" w:hAnsi="Aptos" w:cs="Arial"/>
          <w:szCs w:val="18"/>
        </w:rPr>
        <w:t xml:space="preserve"> the risks and rewards incidental to ownership of the underlying asset. Under IFRS 16, assets previously classified as operating leases are now recognised as right-of-use assets on the Balance Sheet, together with corresponding lease liabilities.</w:t>
      </w:r>
    </w:p>
    <w:p w14:paraId="4792DC27" w14:textId="77777777" w:rsidR="00E8743F" w:rsidRPr="00E8743F" w:rsidRDefault="00E8743F" w:rsidP="00E8743F">
      <w:pPr>
        <w:jc w:val="both"/>
        <w:rPr>
          <w:rFonts w:ascii="Aptos" w:hAnsi="Aptos" w:cs="Arial"/>
          <w:szCs w:val="18"/>
        </w:rPr>
      </w:pPr>
    </w:p>
    <w:p w14:paraId="07C29534" w14:textId="77777777" w:rsidR="00E8743F" w:rsidRPr="00E8743F" w:rsidRDefault="00E8743F" w:rsidP="00E8743F">
      <w:pPr>
        <w:jc w:val="both"/>
        <w:rPr>
          <w:rFonts w:ascii="Aptos" w:hAnsi="Aptos" w:cs="Arial"/>
          <w:szCs w:val="18"/>
        </w:rPr>
      </w:pPr>
      <w:r w:rsidRPr="00E8743F">
        <w:rPr>
          <w:rFonts w:ascii="Aptos" w:hAnsi="Aptos" w:cs="Arial"/>
          <w:szCs w:val="18"/>
        </w:rPr>
        <w:t>The table below shows the movement in the value of right-of-use assets held under leases by the Council and the associated lease liabilities.</w:t>
      </w:r>
    </w:p>
    <w:p w14:paraId="4EC368E8" w14:textId="77777777" w:rsidR="00E8743F" w:rsidRDefault="00E8743F" w:rsidP="00E8743F">
      <w:pPr>
        <w:jc w:val="both"/>
        <w:rPr>
          <w:rFonts w:ascii="Aptos" w:hAnsi="Aptos" w:cs="Arial"/>
          <w:szCs w:val="18"/>
        </w:rPr>
      </w:pPr>
    </w:p>
    <w:p w14:paraId="04C8A10D" w14:textId="77777777" w:rsidR="00E8743F" w:rsidRPr="00E8743F" w:rsidRDefault="00E8743F" w:rsidP="00E8743F">
      <w:pPr>
        <w:jc w:val="both"/>
        <w:rPr>
          <w:rFonts w:ascii="Aptos" w:hAnsi="Aptos" w:cs="Arial"/>
          <w:szCs w:val="18"/>
        </w:rPr>
      </w:pPr>
    </w:p>
    <w:bookmarkStart w:id="563" w:name="_MON_1816412065"/>
    <w:bookmarkEnd w:id="563"/>
    <w:p w14:paraId="17A1595C" w14:textId="61FACC1E" w:rsidR="007E4B8D" w:rsidRDefault="003D724C" w:rsidP="00312F77">
      <w:pPr>
        <w:jc w:val="both"/>
        <w:rPr>
          <w:rFonts w:ascii="Aptos" w:hAnsi="Aptos" w:cs="Arial"/>
          <w:szCs w:val="18"/>
        </w:rPr>
      </w:pPr>
      <w:r>
        <w:rPr>
          <w:b/>
          <w:bCs/>
          <w:color w:val="EE0000"/>
        </w:rPr>
        <w:object w:dxaOrig="12237" w:dyaOrig="7579" w14:anchorId="6D19CEAA">
          <v:shape id="_x0000_i1101" type="#_x0000_t75" style="width:610.5pt;height:377.25pt" o:ole="">
            <v:imagedata r:id="rId238" o:title=""/>
          </v:shape>
          <o:OLEObject Type="Embed" ProgID="Excel.Sheet.12" ShapeID="_x0000_i1101" DrawAspect="Content" ObjectID="_1843896866" r:id="rId239"/>
        </w:object>
      </w:r>
    </w:p>
    <w:p w14:paraId="76DF079C" w14:textId="77777777" w:rsidR="007E4B8D" w:rsidRPr="007E4B8D" w:rsidRDefault="007E4B8D" w:rsidP="007E4B8D">
      <w:pPr>
        <w:rPr>
          <w:rFonts w:ascii="Aptos" w:hAnsi="Aptos" w:cs="Arial"/>
          <w:szCs w:val="18"/>
        </w:rPr>
      </w:pPr>
    </w:p>
    <w:p w14:paraId="7A7ED717" w14:textId="588227D7" w:rsidR="00946D47" w:rsidRDefault="00946D47" w:rsidP="00081304">
      <w:pPr>
        <w:rPr>
          <w:rFonts w:ascii="Aptos" w:hAnsi="Aptos" w:cs="Arial"/>
          <w:b/>
          <w:color w:val="B117B1"/>
          <w:sz w:val="24"/>
          <w:szCs w:val="24"/>
        </w:rPr>
      </w:pPr>
    </w:p>
    <w:p w14:paraId="499DF072" w14:textId="77777777" w:rsidR="00D31B74" w:rsidRDefault="00D31B74" w:rsidP="007E4B8D">
      <w:pPr>
        <w:jc w:val="right"/>
        <w:rPr>
          <w:rFonts w:ascii="Aptos" w:hAnsi="Aptos" w:cs="Arial"/>
          <w:b/>
          <w:color w:val="B117B1"/>
          <w:sz w:val="24"/>
          <w:szCs w:val="24"/>
        </w:rPr>
      </w:pPr>
    </w:p>
    <w:p w14:paraId="5E374B8F" w14:textId="77777777" w:rsidR="00D31B74" w:rsidRDefault="00D31B74" w:rsidP="007E4B8D">
      <w:pPr>
        <w:jc w:val="right"/>
        <w:rPr>
          <w:rFonts w:ascii="Aptos" w:hAnsi="Aptos" w:cs="Arial"/>
          <w:b/>
          <w:color w:val="B117B1"/>
          <w:sz w:val="24"/>
          <w:szCs w:val="24"/>
        </w:rPr>
      </w:pPr>
    </w:p>
    <w:p w14:paraId="699758C5" w14:textId="4B1E2326" w:rsidR="007E4B8D" w:rsidRPr="00B4708D" w:rsidRDefault="000D009F" w:rsidP="007E4B8D">
      <w:pPr>
        <w:jc w:val="right"/>
        <w:rPr>
          <w:rFonts w:ascii="Aptos" w:hAnsi="Aptos" w:cs="Arial"/>
          <w:b/>
          <w:color w:val="B117B1"/>
          <w:sz w:val="24"/>
          <w:szCs w:val="24"/>
        </w:rPr>
      </w:pPr>
      <w:r>
        <w:rPr>
          <w:rFonts w:ascii="Aptos" w:hAnsi="Aptos" w:cs="Arial"/>
          <w:b/>
          <w:color w:val="B117B1"/>
          <w:sz w:val="24"/>
          <w:szCs w:val="24"/>
        </w:rPr>
        <w:lastRenderedPageBreak/>
        <w:t>N</w:t>
      </w:r>
      <w:r w:rsidR="007E4B8D" w:rsidRPr="00B4708D">
        <w:rPr>
          <w:rFonts w:ascii="Aptos" w:hAnsi="Aptos" w:cs="Arial"/>
          <w:b/>
          <w:color w:val="B117B1"/>
          <w:sz w:val="24"/>
          <w:szCs w:val="24"/>
        </w:rPr>
        <w:t xml:space="preserve">otes to the </w:t>
      </w:r>
      <w:r w:rsidR="00776B99" w:rsidRPr="00B4708D">
        <w:rPr>
          <w:rFonts w:ascii="Aptos" w:hAnsi="Aptos" w:cs="Arial"/>
          <w:b/>
          <w:color w:val="B117B1"/>
          <w:sz w:val="24"/>
          <w:szCs w:val="24"/>
        </w:rPr>
        <w:t>A</w:t>
      </w:r>
      <w:r w:rsidR="007E4B8D" w:rsidRPr="00B4708D">
        <w:rPr>
          <w:rFonts w:ascii="Aptos" w:hAnsi="Aptos" w:cs="Arial"/>
          <w:b/>
          <w:color w:val="B117B1"/>
          <w:sz w:val="24"/>
          <w:szCs w:val="24"/>
        </w:rPr>
        <w:t>ccounts (cont.)</w:t>
      </w:r>
    </w:p>
    <w:p w14:paraId="1363754A" w14:textId="40AFDA39" w:rsidR="007E4B8D" w:rsidRDefault="000A6562" w:rsidP="007E4B8D">
      <w:pPr>
        <w:rPr>
          <w:rFonts w:ascii="Aptos" w:hAnsi="Aptos"/>
          <w:b/>
          <w:sz w:val="20"/>
        </w:rPr>
      </w:pPr>
      <w:r w:rsidRPr="00D05391">
        <w:rPr>
          <w:rFonts w:ascii="Aptos" w:hAnsi="Aptos"/>
          <w:b/>
          <w:sz w:val="20"/>
        </w:rPr>
        <w:t>Note 40 Leases (cont</w:t>
      </w:r>
      <w:r w:rsidR="00D05391">
        <w:rPr>
          <w:rFonts w:ascii="Aptos" w:hAnsi="Aptos"/>
          <w:b/>
          <w:sz w:val="20"/>
        </w:rPr>
        <w:t>.</w:t>
      </w:r>
      <w:r w:rsidRPr="00D05391">
        <w:rPr>
          <w:rFonts w:ascii="Aptos" w:hAnsi="Aptos"/>
          <w:b/>
          <w:sz w:val="20"/>
        </w:rPr>
        <w:t>)</w:t>
      </w:r>
    </w:p>
    <w:p w14:paraId="5BAD1B6B" w14:textId="77777777" w:rsidR="00810D8B" w:rsidRPr="007E4B8D" w:rsidRDefault="00810D8B" w:rsidP="007E4B8D">
      <w:pPr>
        <w:rPr>
          <w:rFonts w:ascii="Aptos" w:hAnsi="Aptos" w:cs="Arial"/>
          <w:szCs w:val="18"/>
        </w:rPr>
      </w:pPr>
    </w:p>
    <w:p w14:paraId="46A0A66C" w14:textId="77777777" w:rsidR="00E8743F" w:rsidRDefault="00E8743F" w:rsidP="00E8743F">
      <w:pPr>
        <w:jc w:val="both"/>
        <w:rPr>
          <w:rFonts w:ascii="Aptos" w:hAnsi="Aptos" w:cs="Arial"/>
          <w:color w:val="000000"/>
          <w:szCs w:val="18"/>
        </w:rPr>
      </w:pPr>
      <w:r w:rsidRPr="00E8743F">
        <w:rPr>
          <w:rFonts w:ascii="Aptos" w:hAnsi="Aptos" w:cs="Arial"/>
          <w:color w:val="000000"/>
          <w:szCs w:val="18"/>
        </w:rPr>
        <w:t>Right-of-use assets are measured at the amount of the lease liability, adjusted for any prepaid or accrued lease payments recognised in the Balance Sheet. Lease liabilities are measured at the present value of future lease payments, discounted using the Council’s incremental borrowing rate.</w:t>
      </w:r>
    </w:p>
    <w:p w14:paraId="42DDB3C3" w14:textId="77777777" w:rsidR="00E8743F" w:rsidRPr="00E8743F" w:rsidRDefault="00E8743F" w:rsidP="00E8743F">
      <w:pPr>
        <w:jc w:val="both"/>
        <w:rPr>
          <w:rFonts w:ascii="Aptos" w:hAnsi="Aptos" w:cs="Arial"/>
          <w:color w:val="000000"/>
          <w:szCs w:val="18"/>
        </w:rPr>
      </w:pPr>
    </w:p>
    <w:p w14:paraId="1C1D4D2F" w14:textId="77777777" w:rsidR="00E8743F" w:rsidRPr="00E8743F" w:rsidRDefault="00E8743F" w:rsidP="00E8743F">
      <w:pPr>
        <w:jc w:val="both"/>
        <w:rPr>
          <w:rFonts w:ascii="Aptos" w:hAnsi="Aptos" w:cs="Arial"/>
          <w:color w:val="000000"/>
          <w:szCs w:val="18"/>
        </w:rPr>
      </w:pPr>
      <w:r w:rsidRPr="00E8743F">
        <w:rPr>
          <w:rFonts w:ascii="Aptos" w:hAnsi="Aptos" w:cs="Arial"/>
          <w:color w:val="000000"/>
          <w:szCs w:val="18"/>
        </w:rPr>
        <w:t>For leases of low value assets and short-term leases, the Council does not recognise right-of-use assets or lease liabilities. Payments associated with these leases are charged to revenue on a straight-line basis over the lease term.</w:t>
      </w:r>
    </w:p>
    <w:p w14:paraId="5DB862B8" w14:textId="77777777" w:rsidR="00D06B84" w:rsidRDefault="00D06B84" w:rsidP="00B80B1A">
      <w:pPr>
        <w:jc w:val="both"/>
        <w:rPr>
          <w:rFonts w:ascii="Aptos" w:hAnsi="Aptos" w:cs="Arial"/>
          <w:color w:val="000000"/>
          <w:szCs w:val="18"/>
        </w:rPr>
      </w:pPr>
    </w:p>
    <w:p w14:paraId="38ABD91F" w14:textId="77777777" w:rsidR="004441A4" w:rsidRDefault="004441A4" w:rsidP="004441A4">
      <w:pPr>
        <w:jc w:val="both"/>
        <w:rPr>
          <w:rFonts w:ascii="Aptos" w:hAnsi="Aptos" w:cs="Arial"/>
          <w:color w:val="000000"/>
          <w:szCs w:val="18"/>
        </w:rPr>
      </w:pPr>
    </w:p>
    <w:p w14:paraId="68E1F8AE" w14:textId="3FC0D1D7" w:rsidR="000D009F" w:rsidRDefault="000D009F" w:rsidP="00B80B1A">
      <w:pPr>
        <w:jc w:val="both"/>
        <w:rPr>
          <w:rFonts w:ascii="Aptos" w:hAnsi="Aptos" w:cs="Arial"/>
          <w:b/>
          <w:bCs/>
          <w:color w:val="000000"/>
          <w:szCs w:val="18"/>
        </w:rPr>
      </w:pPr>
      <w:r>
        <w:rPr>
          <w:rFonts w:ascii="Aptos" w:hAnsi="Aptos" w:cs="Arial"/>
          <w:b/>
          <w:bCs/>
          <w:color w:val="000000"/>
          <w:szCs w:val="18"/>
        </w:rPr>
        <w:t>Council as Lessee</w:t>
      </w:r>
    </w:p>
    <w:p w14:paraId="00A53429" w14:textId="77777777" w:rsidR="000D009F" w:rsidRDefault="000D009F" w:rsidP="00B80B1A">
      <w:pPr>
        <w:jc w:val="both"/>
        <w:rPr>
          <w:rFonts w:ascii="Aptos" w:hAnsi="Aptos" w:cs="Arial"/>
          <w:b/>
          <w:bCs/>
          <w:color w:val="000000"/>
          <w:szCs w:val="18"/>
        </w:rPr>
      </w:pPr>
    </w:p>
    <w:p w14:paraId="0467BFCE" w14:textId="5A03E987" w:rsidR="000D009F" w:rsidRDefault="000D009F" w:rsidP="00B80B1A">
      <w:pPr>
        <w:jc w:val="both"/>
        <w:rPr>
          <w:rFonts w:ascii="Aptos" w:hAnsi="Aptos" w:cs="Arial"/>
          <w:b/>
          <w:bCs/>
          <w:color w:val="000000"/>
          <w:szCs w:val="18"/>
        </w:rPr>
      </w:pPr>
      <w:r>
        <w:rPr>
          <w:rFonts w:ascii="Aptos" w:hAnsi="Aptos" w:cs="Arial"/>
          <w:b/>
          <w:bCs/>
          <w:color w:val="000000"/>
          <w:szCs w:val="18"/>
        </w:rPr>
        <w:t>PPP, Finance Leases and Other Liabilities</w:t>
      </w:r>
    </w:p>
    <w:p w14:paraId="5297CE85" w14:textId="77777777" w:rsidR="00B014AA" w:rsidRDefault="00B014AA" w:rsidP="00B80B1A">
      <w:pPr>
        <w:jc w:val="both"/>
        <w:rPr>
          <w:rFonts w:ascii="Aptos" w:hAnsi="Aptos" w:cs="Arial"/>
          <w:b/>
          <w:bCs/>
          <w:color w:val="000000"/>
          <w:szCs w:val="18"/>
        </w:rPr>
      </w:pPr>
    </w:p>
    <w:p w14:paraId="6B5A8290" w14:textId="77777777" w:rsidR="00E8743F" w:rsidRDefault="00E8743F" w:rsidP="00E8743F">
      <w:pPr>
        <w:jc w:val="both"/>
        <w:rPr>
          <w:rFonts w:ascii="Aptos" w:hAnsi="Aptos" w:cs="Arial"/>
          <w:color w:val="000000"/>
          <w:szCs w:val="18"/>
        </w:rPr>
      </w:pPr>
      <w:r w:rsidRPr="00E8743F">
        <w:rPr>
          <w:rFonts w:ascii="Aptos" w:hAnsi="Aptos" w:cs="Arial"/>
          <w:color w:val="000000"/>
          <w:szCs w:val="18"/>
        </w:rPr>
        <w:t>The Council continues to recognise right-of-use assets and associated lease liabilities for arrangements previously classified as operating leases.</w:t>
      </w:r>
    </w:p>
    <w:p w14:paraId="2A01B920" w14:textId="77777777" w:rsidR="00E8743F" w:rsidRPr="00E8743F" w:rsidRDefault="00E8743F" w:rsidP="00E8743F">
      <w:pPr>
        <w:jc w:val="both"/>
        <w:rPr>
          <w:rFonts w:ascii="Aptos" w:hAnsi="Aptos" w:cs="Arial"/>
          <w:color w:val="000000"/>
          <w:szCs w:val="18"/>
        </w:rPr>
      </w:pPr>
    </w:p>
    <w:p w14:paraId="0A4FC082" w14:textId="77777777" w:rsidR="00E8743F" w:rsidRDefault="00E8743F" w:rsidP="00E8743F">
      <w:pPr>
        <w:jc w:val="both"/>
        <w:rPr>
          <w:rFonts w:ascii="Aptos" w:hAnsi="Aptos" w:cs="Arial"/>
          <w:color w:val="000000"/>
          <w:szCs w:val="18"/>
        </w:rPr>
      </w:pPr>
      <w:r w:rsidRPr="00E8743F">
        <w:rPr>
          <w:rFonts w:ascii="Aptos" w:hAnsi="Aptos" w:cs="Arial"/>
          <w:color w:val="000000"/>
          <w:szCs w:val="18"/>
        </w:rPr>
        <w:t>Leases that substantially transfer the risks and rewards of ownership of a non-current asset to the Council are accounted for as finance leases. The asset is recognised within non-current assets at the lower of its fair value or the present value of the minimum lease payments. The corresponding liability is recorded within creditors. Lease payments are apportioned between:</w:t>
      </w:r>
    </w:p>
    <w:p w14:paraId="5708F7FF" w14:textId="77777777" w:rsidR="00E8743F" w:rsidRPr="00E8743F" w:rsidRDefault="00E8743F" w:rsidP="00E8743F">
      <w:pPr>
        <w:jc w:val="both"/>
        <w:rPr>
          <w:rFonts w:ascii="Aptos" w:hAnsi="Aptos" w:cs="Arial"/>
          <w:color w:val="000000"/>
          <w:szCs w:val="18"/>
        </w:rPr>
      </w:pPr>
    </w:p>
    <w:p w14:paraId="3098E7CF" w14:textId="77777777" w:rsidR="00E8743F" w:rsidRPr="00E8743F" w:rsidRDefault="00E8743F" w:rsidP="00E8743F">
      <w:pPr>
        <w:numPr>
          <w:ilvl w:val="0"/>
          <w:numId w:val="36"/>
        </w:numPr>
        <w:jc w:val="both"/>
        <w:rPr>
          <w:rFonts w:ascii="Aptos" w:hAnsi="Aptos" w:cs="Arial"/>
          <w:color w:val="000000"/>
          <w:szCs w:val="18"/>
        </w:rPr>
      </w:pPr>
      <w:r w:rsidRPr="00E8743F">
        <w:rPr>
          <w:rFonts w:ascii="Aptos" w:hAnsi="Aptos" w:cs="Arial"/>
          <w:color w:val="000000"/>
          <w:szCs w:val="18"/>
        </w:rPr>
        <w:t>a capital element, which reduces the outstanding liability; and</w:t>
      </w:r>
    </w:p>
    <w:p w14:paraId="7501CCF5" w14:textId="77777777" w:rsidR="00E8743F" w:rsidRPr="00E8743F" w:rsidRDefault="00E8743F" w:rsidP="00E8743F">
      <w:pPr>
        <w:numPr>
          <w:ilvl w:val="0"/>
          <w:numId w:val="36"/>
        </w:numPr>
        <w:jc w:val="both"/>
        <w:rPr>
          <w:rFonts w:ascii="Aptos" w:hAnsi="Aptos" w:cs="Arial"/>
          <w:color w:val="000000"/>
          <w:szCs w:val="18"/>
        </w:rPr>
      </w:pPr>
      <w:r w:rsidRPr="00E8743F">
        <w:rPr>
          <w:rFonts w:ascii="Aptos" w:hAnsi="Aptos" w:cs="Arial"/>
          <w:color w:val="000000"/>
          <w:szCs w:val="18"/>
        </w:rPr>
        <w:t>an interest element, which is charged to revenue over the term of the lease.</w:t>
      </w:r>
    </w:p>
    <w:p w14:paraId="3E0FD4E6" w14:textId="77777777" w:rsidR="00B014AA" w:rsidRPr="000D009F" w:rsidRDefault="00B014AA" w:rsidP="00B80B1A">
      <w:pPr>
        <w:jc w:val="both"/>
        <w:rPr>
          <w:rFonts w:ascii="Aptos" w:hAnsi="Aptos" w:cs="Arial"/>
          <w:b/>
          <w:bCs/>
          <w:color w:val="000000"/>
          <w:szCs w:val="18"/>
        </w:rPr>
      </w:pPr>
    </w:p>
    <w:p w14:paraId="7AC3F1C1" w14:textId="77777777" w:rsidR="000D009F" w:rsidRDefault="000D009F" w:rsidP="00B80B1A">
      <w:pPr>
        <w:jc w:val="both"/>
        <w:rPr>
          <w:rFonts w:ascii="Aptos" w:hAnsi="Aptos" w:cs="Arial"/>
          <w:b/>
          <w:bCs/>
          <w:color w:val="000000"/>
          <w:szCs w:val="18"/>
        </w:rPr>
      </w:pPr>
    </w:p>
    <w:bookmarkStart w:id="564" w:name="_MON_1815923209"/>
    <w:bookmarkEnd w:id="564"/>
    <w:p w14:paraId="6F6C890B" w14:textId="4F4D66B5" w:rsidR="000D009F" w:rsidRDefault="00212CF7" w:rsidP="00B80B1A">
      <w:pPr>
        <w:jc w:val="both"/>
        <w:rPr>
          <w:rFonts w:ascii="Aptos" w:hAnsi="Aptos" w:cs="Arial"/>
          <w:b/>
          <w:bCs/>
          <w:color w:val="000000"/>
          <w:szCs w:val="18"/>
        </w:rPr>
      </w:pPr>
      <w:r w:rsidRPr="003A2349">
        <w:rPr>
          <w:rFonts w:ascii="Aptos" w:hAnsi="Aptos"/>
          <w:b/>
          <w:sz w:val="22"/>
        </w:rPr>
        <w:object w:dxaOrig="9333" w:dyaOrig="2443" w14:anchorId="31D24FA0">
          <v:shape id="_x0000_i1102" type="#_x0000_t75" style="width:467.25pt;height:128.25pt" o:ole="">
            <v:imagedata r:id="rId240" o:title=""/>
          </v:shape>
          <o:OLEObject Type="Embed" ProgID="Excel.Sheet.12" ShapeID="_x0000_i1102" DrawAspect="Content" ObjectID="_1843896867" r:id="rId241"/>
        </w:object>
      </w:r>
    </w:p>
    <w:p w14:paraId="0D0456E8" w14:textId="77777777" w:rsidR="000D009F" w:rsidRDefault="000D009F" w:rsidP="00B80B1A">
      <w:pPr>
        <w:jc w:val="both"/>
        <w:rPr>
          <w:rFonts w:ascii="Aptos" w:hAnsi="Aptos" w:cs="Arial"/>
          <w:b/>
          <w:bCs/>
          <w:color w:val="000000"/>
          <w:szCs w:val="18"/>
        </w:rPr>
      </w:pPr>
    </w:p>
    <w:p w14:paraId="1ACCDE1C" w14:textId="77777777" w:rsidR="000D009F" w:rsidRDefault="000D009F" w:rsidP="00B80B1A">
      <w:pPr>
        <w:jc w:val="both"/>
        <w:rPr>
          <w:rFonts w:ascii="Aptos" w:hAnsi="Aptos" w:cs="Arial"/>
          <w:b/>
          <w:bCs/>
          <w:color w:val="000000"/>
          <w:szCs w:val="18"/>
        </w:rPr>
      </w:pPr>
    </w:p>
    <w:p w14:paraId="632EC120" w14:textId="77777777" w:rsidR="000D009F" w:rsidRDefault="000D009F" w:rsidP="00B80B1A">
      <w:pPr>
        <w:jc w:val="both"/>
        <w:rPr>
          <w:rFonts w:ascii="Aptos" w:hAnsi="Aptos" w:cs="Arial"/>
          <w:b/>
          <w:bCs/>
          <w:color w:val="000000"/>
          <w:szCs w:val="18"/>
        </w:rPr>
      </w:pPr>
    </w:p>
    <w:p w14:paraId="44CF45D3" w14:textId="039828E1" w:rsidR="00B80B1A" w:rsidRDefault="00B80B1A" w:rsidP="00B80B1A">
      <w:pPr>
        <w:jc w:val="both"/>
        <w:rPr>
          <w:rFonts w:ascii="Aptos" w:hAnsi="Aptos" w:cs="Arial"/>
          <w:b/>
          <w:bCs/>
          <w:color w:val="000000"/>
          <w:szCs w:val="18"/>
        </w:rPr>
      </w:pPr>
      <w:r w:rsidRPr="003A2349">
        <w:rPr>
          <w:rFonts w:ascii="Aptos" w:hAnsi="Aptos" w:cs="Arial"/>
          <w:b/>
          <w:bCs/>
          <w:color w:val="000000"/>
          <w:szCs w:val="18"/>
        </w:rPr>
        <w:t>Council as Lessor</w:t>
      </w:r>
    </w:p>
    <w:p w14:paraId="5F95908B" w14:textId="07D7053B" w:rsidR="000D009F" w:rsidRPr="003A2349" w:rsidRDefault="000D009F" w:rsidP="00B80B1A">
      <w:pPr>
        <w:jc w:val="both"/>
        <w:rPr>
          <w:rFonts w:ascii="Aptos" w:hAnsi="Aptos" w:cs="Arial"/>
          <w:b/>
          <w:bCs/>
          <w:color w:val="000000"/>
          <w:szCs w:val="18"/>
        </w:rPr>
      </w:pPr>
      <w:r w:rsidRPr="00312F77">
        <w:rPr>
          <w:rFonts w:ascii="Aptos" w:hAnsi="Aptos" w:cs="Arial"/>
          <w:szCs w:val="18"/>
        </w:rPr>
        <w:t>Lessor accounting remains substantially unchanged under IFRS 16.</w:t>
      </w:r>
    </w:p>
    <w:p w14:paraId="5EB677F5" w14:textId="77777777" w:rsidR="00B80B1A" w:rsidRPr="003A2349" w:rsidRDefault="00B80B1A" w:rsidP="00B80B1A">
      <w:pPr>
        <w:jc w:val="both"/>
        <w:rPr>
          <w:rFonts w:ascii="Aptos" w:hAnsi="Aptos"/>
          <w:color w:val="000000"/>
          <w:szCs w:val="18"/>
        </w:rPr>
      </w:pPr>
    </w:p>
    <w:p w14:paraId="02A77E72" w14:textId="77777777" w:rsidR="00693F84" w:rsidRDefault="00693F84" w:rsidP="00B80B1A">
      <w:pPr>
        <w:jc w:val="both"/>
        <w:rPr>
          <w:rFonts w:ascii="Aptos" w:hAnsi="Aptos" w:cs="Arial"/>
          <w:b/>
          <w:bCs/>
          <w:color w:val="000000"/>
          <w:szCs w:val="18"/>
        </w:rPr>
      </w:pPr>
    </w:p>
    <w:p w14:paraId="68B9FA12" w14:textId="4D111074" w:rsidR="00693F84" w:rsidRPr="00B4708D" w:rsidRDefault="00081304" w:rsidP="00693F84">
      <w:pPr>
        <w:jc w:val="right"/>
        <w:rPr>
          <w:rFonts w:ascii="Aptos" w:hAnsi="Aptos" w:cs="Arial"/>
          <w:b/>
          <w:color w:val="B117B1"/>
          <w:sz w:val="24"/>
          <w:szCs w:val="24"/>
        </w:rPr>
      </w:pPr>
      <w:r>
        <w:rPr>
          <w:rFonts w:ascii="Aptos" w:hAnsi="Aptos" w:cs="Arial"/>
          <w:b/>
          <w:color w:val="B117B1"/>
          <w:sz w:val="24"/>
          <w:szCs w:val="24"/>
        </w:rPr>
        <w:br w:type="column"/>
      </w:r>
      <w:r w:rsidR="00693F84">
        <w:rPr>
          <w:rFonts w:ascii="Aptos" w:hAnsi="Aptos" w:cs="Arial"/>
          <w:b/>
          <w:color w:val="B117B1"/>
          <w:sz w:val="24"/>
          <w:szCs w:val="24"/>
        </w:rPr>
        <w:lastRenderedPageBreak/>
        <w:t>N</w:t>
      </w:r>
      <w:r w:rsidR="00693F84" w:rsidRPr="00B4708D">
        <w:rPr>
          <w:rFonts w:ascii="Aptos" w:hAnsi="Aptos" w:cs="Arial"/>
          <w:b/>
          <w:color w:val="B117B1"/>
          <w:sz w:val="24"/>
          <w:szCs w:val="24"/>
        </w:rPr>
        <w:t>otes to the Accounts (cont.)</w:t>
      </w:r>
    </w:p>
    <w:p w14:paraId="359A3123" w14:textId="77777777" w:rsidR="00693F84" w:rsidRDefault="00693F84" w:rsidP="00B80B1A">
      <w:pPr>
        <w:jc w:val="both"/>
        <w:rPr>
          <w:rFonts w:ascii="Aptos" w:hAnsi="Aptos" w:cs="Arial"/>
          <w:b/>
          <w:bCs/>
          <w:color w:val="000000"/>
          <w:szCs w:val="18"/>
        </w:rPr>
      </w:pPr>
    </w:p>
    <w:p w14:paraId="1924D6B6" w14:textId="77777777" w:rsidR="00B80B1A" w:rsidRPr="003A2349" w:rsidRDefault="00B80B1A" w:rsidP="00B80B1A">
      <w:pPr>
        <w:jc w:val="both"/>
        <w:rPr>
          <w:rFonts w:ascii="Aptos" w:hAnsi="Aptos" w:cs="Arial"/>
          <w:b/>
          <w:bCs/>
          <w:color w:val="000000"/>
          <w:szCs w:val="18"/>
        </w:rPr>
      </w:pPr>
      <w:r w:rsidRPr="003A2349">
        <w:rPr>
          <w:rFonts w:ascii="Aptos" w:hAnsi="Aptos" w:cs="Arial"/>
          <w:b/>
          <w:bCs/>
          <w:color w:val="000000"/>
          <w:szCs w:val="18"/>
        </w:rPr>
        <w:t>Operating Leases</w:t>
      </w:r>
    </w:p>
    <w:p w14:paraId="354DBC64" w14:textId="77777777" w:rsidR="00B80B1A" w:rsidRPr="003A2349" w:rsidRDefault="00B80B1A" w:rsidP="00B80B1A">
      <w:pPr>
        <w:jc w:val="both"/>
        <w:rPr>
          <w:rFonts w:ascii="Aptos" w:hAnsi="Aptos"/>
          <w:color w:val="000000"/>
          <w:szCs w:val="18"/>
        </w:rPr>
      </w:pPr>
    </w:p>
    <w:p w14:paraId="02410B9E" w14:textId="642EDC7E" w:rsidR="00B80B1A" w:rsidRPr="003A2349" w:rsidRDefault="00B80B1A" w:rsidP="00B80B1A">
      <w:pPr>
        <w:jc w:val="both"/>
        <w:rPr>
          <w:rFonts w:ascii="Aptos" w:hAnsi="Aptos"/>
          <w:color w:val="000000"/>
          <w:szCs w:val="18"/>
        </w:rPr>
      </w:pPr>
      <w:r w:rsidRPr="003A2349">
        <w:rPr>
          <w:rFonts w:ascii="Aptos" w:hAnsi="Aptos" w:cs="Arial"/>
          <w:color w:val="000000"/>
          <w:szCs w:val="18"/>
        </w:rPr>
        <w:t>Where the Council grants an operating lease</w:t>
      </w:r>
      <w:r w:rsidR="0014200C" w:rsidRPr="003A2349">
        <w:rPr>
          <w:rFonts w:ascii="Aptos" w:hAnsi="Aptos" w:cs="Arial"/>
          <w:color w:val="000000"/>
          <w:szCs w:val="18"/>
        </w:rPr>
        <w:t>,</w:t>
      </w:r>
      <w:r w:rsidRPr="003A2349">
        <w:rPr>
          <w:rFonts w:ascii="Aptos" w:hAnsi="Aptos" w:cs="Arial"/>
          <w:color w:val="000000"/>
          <w:szCs w:val="18"/>
        </w:rPr>
        <w:t xml:space="preserve"> the asset is retained on the Balance Sheet.</w:t>
      </w:r>
      <w:r w:rsidRPr="003A2349">
        <w:rPr>
          <w:rFonts w:ascii="Aptos" w:hAnsi="Aptos"/>
          <w:color w:val="000000"/>
          <w:szCs w:val="18"/>
        </w:rPr>
        <w:t xml:space="preserve"> </w:t>
      </w:r>
      <w:r w:rsidRPr="003A2349">
        <w:rPr>
          <w:rFonts w:ascii="Aptos" w:hAnsi="Aptos" w:cs="Arial"/>
          <w:color w:val="000000"/>
          <w:szCs w:val="18"/>
        </w:rPr>
        <w:t>The Council leases out various properties, predominately industrial units.</w:t>
      </w:r>
    </w:p>
    <w:p w14:paraId="14676439" w14:textId="77777777" w:rsidR="00B80B1A" w:rsidRPr="003A2349" w:rsidRDefault="00B80B1A" w:rsidP="00B80B1A">
      <w:pPr>
        <w:jc w:val="both"/>
        <w:rPr>
          <w:rFonts w:ascii="Aptos" w:hAnsi="Aptos"/>
          <w:color w:val="000000"/>
          <w:szCs w:val="18"/>
        </w:rPr>
      </w:pPr>
    </w:p>
    <w:p w14:paraId="5D7C9E8C" w14:textId="068C70CF" w:rsidR="00B80B1A" w:rsidRPr="003A2349" w:rsidRDefault="00B80B1A" w:rsidP="00B80B1A">
      <w:pPr>
        <w:jc w:val="both"/>
        <w:rPr>
          <w:rFonts w:ascii="Aptos" w:hAnsi="Aptos" w:cs="Arial"/>
          <w:color w:val="000000"/>
          <w:szCs w:val="18"/>
        </w:rPr>
      </w:pPr>
      <w:r w:rsidRPr="003A2349">
        <w:rPr>
          <w:rFonts w:ascii="Aptos" w:hAnsi="Aptos" w:cs="Arial"/>
          <w:color w:val="000000"/>
          <w:szCs w:val="18"/>
        </w:rPr>
        <w:t>The future minimum lease payments receivable under non-cancellable leases in future years are:</w:t>
      </w:r>
    </w:p>
    <w:p w14:paraId="2DD223F7" w14:textId="77777777" w:rsidR="00F4432D" w:rsidRPr="003A2349" w:rsidRDefault="00F4432D" w:rsidP="00B5305C">
      <w:pPr>
        <w:jc w:val="both"/>
        <w:rPr>
          <w:rFonts w:ascii="Aptos" w:hAnsi="Aptos"/>
          <w:b/>
          <w:sz w:val="22"/>
        </w:rPr>
      </w:pPr>
    </w:p>
    <w:bookmarkStart w:id="565" w:name="_MON_1779793820"/>
    <w:bookmarkEnd w:id="565"/>
    <w:p w14:paraId="1CB6FCA4" w14:textId="325CF64B" w:rsidR="00B80B1A" w:rsidRPr="003A2349" w:rsidRDefault="00212CF7" w:rsidP="00B5305C">
      <w:pPr>
        <w:jc w:val="both"/>
        <w:rPr>
          <w:rFonts w:ascii="Aptos" w:hAnsi="Aptos"/>
          <w:b/>
          <w:sz w:val="22"/>
        </w:rPr>
      </w:pPr>
      <w:r w:rsidRPr="003A2349">
        <w:rPr>
          <w:rFonts w:ascii="Aptos" w:hAnsi="Aptos"/>
          <w:b/>
          <w:sz w:val="22"/>
        </w:rPr>
        <w:object w:dxaOrig="9799" w:dyaOrig="2443" w14:anchorId="170895C5">
          <v:shape id="_x0000_i1103" type="#_x0000_t75" style="width:488.25pt;height:128.25pt" o:ole="">
            <v:imagedata r:id="rId242" o:title=""/>
          </v:shape>
          <o:OLEObject Type="Embed" ProgID="Excel.Sheet.12" ShapeID="_x0000_i1103" DrawAspect="Content" ObjectID="_1843896868" r:id="rId243"/>
        </w:object>
      </w:r>
    </w:p>
    <w:p w14:paraId="0FD7B44A" w14:textId="77777777" w:rsidR="00FA48D3" w:rsidRPr="003A2349" w:rsidRDefault="00FA48D3" w:rsidP="00B5305C">
      <w:pPr>
        <w:jc w:val="both"/>
        <w:rPr>
          <w:rFonts w:ascii="Aptos" w:hAnsi="Aptos"/>
          <w:b/>
          <w:sz w:val="22"/>
        </w:rPr>
      </w:pPr>
    </w:p>
    <w:p w14:paraId="7E6F43EA" w14:textId="64CFDB2A" w:rsidR="000A6562" w:rsidRDefault="007659EE" w:rsidP="002E637E">
      <w:pPr>
        <w:jc w:val="both"/>
        <w:rPr>
          <w:rFonts w:ascii="Aptos" w:hAnsi="Aptos"/>
          <w:b/>
        </w:rPr>
      </w:pPr>
      <w:r w:rsidRPr="003A2349">
        <w:rPr>
          <w:rFonts w:ascii="Aptos" w:hAnsi="Aptos"/>
        </w:rPr>
        <w:br w:type="page"/>
      </w:r>
      <w:bookmarkStart w:id="566" w:name="_Toc74042476"/>
      <w:bookmarkStart w:id="567" w:name="_Toc138404723"/>
      <w:bookmarkStart w:id="568" w:name="_Toc138408967"/>
      <w:bookmarkStart w:id="569" w:name="_Toc138412470"/>
      <w:bookmarkStart w:id="570" w:name="_Toc138412963"/>
      <w:bookmarkStart w:id="571" w:name="_Toc146698497"/>
      <w:bookmarkStart w:id="572" w:name="_Toc146823507"/>
    </w:p>
    <w:p w14:paraId="6122A110" w14:textId="7BAFDFCF" w:rsidR="000A6562" w:rsidRPr="00B4708D" w:rsidRDefault="000A6562" w:rsidP="000A6562">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1F7AC6" w:rsidRPr="00B4708D">
        <w:rPr>
          <w:rFonts w:ascii="Aptos" w:hAnsi="Aptos" w:cs="Arial"/>
          <w:b/>
          <w:color w:val="B117B1"/>
          <w:sz w:val="24"/>
          <w:szCs w:val="24"/>
        </w:rPr>
        <w:t>A</w:t>
      </w:r>
      <w:r w:rsidRPr="00B4708D">
        <w:rPr>
          <w:rFonts w:ascii="Aptos" w:hAnsi="Aptos" w:cs="Arial"/>
          <w:b/>
          <w:color w:val="B117B1"/>
          <w:sz w:val="24"/>
          <w:szCs w:val="24"/>
        </w:rPr>
        <w:t>ccounts (cont.)</w:t>
      </w:r>
    </w:p>
    <w:p w14:paraId="05E945AD" w14:textId="77777777" w:rsidR="000A6562" w:rsidRDefault="000A6562" w:rsidP="000A6562"/>
    <w:p w14:paraId="1EC28EB9" w14:textId="0D8D6F08" w:rsidR="00447145" w:rsidRPr="003A2349" w:rsidRDefault="00447145" w:rsidP="00B80B1A">
      <w:pPr>
        <w:pStyle w:val="Heading1"/>
        <w:rPr>
          <w:rFonts w:ascii="Aptos" w:hAnsi="Aptos"/>
          <w:sz w:val="24"/>
          <w:szCs w:val="24"/>
        </w:rPr>
      </w:pPr>
      <w:bookmarkStart w:id="573" w:name="_Toc233115463"/>
      <w:r w:rsidRPr="003A2349">
        <w:rPr>
          <w:rFonts w:ascii="Aptos" w:hAnsi="Aptos"/>
          <w:sz w:val="24"/>
          <w:szCs w:val="24"/>
        </w:rPr>
        <w:t xml:space="preserve">Note </w:t>
      </w:r>
      <w:r w:rsidR="00322774" w:rsidRPr="003A2349">
        <w:rPr>
          <w:rFonts w:ascii="Aptos" w:hAnsi="Aptos"/>
          <w:sz w:val="24"/>
          <w:szCs w:val="24"/>
        </w:rPr>
        <w:t>4</w:t>
      </w:r>
      <w:r w:rsidR="00B065B0" w:rsidRPr="003A2349">
        <w:rPr>
          <w:rFonts w:ascii="Aptos" w:hAnsi="Aptos"/>
          <w:sz w:val="24"/>
          <w:szCs w:val="24"/>
        </w:rPr>
        <w:t>1</w:t>
      </w:r>
      <w:r w:rsidRPr="003A2349">
        <w:rPr>
          <w:rFonts w:ascii="Aptos" w:hAnsi="Aptos"/>
          <w:sz w:val="24"/>
          <w:szCs w:val="24"/>
        </w:rPr>
        <w:t xml:space="preserve"> Public Private Partnership and Similar Contracts</w:t>
      </w:r>
      <w:bookmarkEnd w:id="566"/>
      <w:bookmarkEnd w:id="567"/>
      <w:bookmarkEnd w:id="568"/>
      <w:bookmarkEnd w:id="569"/>
      <w:bookmarkEnd w:id="570"/>
      <w:bookmarkEnd w:id="571"/>
      <w:bookmarkEnd w:id="572"/>
      <w:bookmarkEnd w:id="573"/>
    </w:p>
    <w:p w14:paraId="28EA1621" w14:textId="77777777" w:rsidR="00447145" w:rsidRPr="003A2349" w:rsidRDefault="00447145" w:rsidP="00A72982">
      <w:pPr>
        <w:jc w:val="both"/>
        <w:rPr>
          <w:rFonts w:ascii="Aptos" w:hAnsi="Aptos"/>
          <w:color w:val="000000"/>
          <w:sz w:val="24"/>
          <w:szCs w:val="24"/>
        </w:rPr>
      </w:pPr>
    </w:p>
    <w:p w14:paraId="375FB3B0" w14:textId="0C39D7CC" w:rsidR="00447145" w:rsidRPr="003A2349" w:rsidRDefault="001D1389" w:rsidP="00A72982">
      <w:pPr>
        <w:jc w:val="both"/>
        <w:rPr>
          <w:rFonts w:ascii="Aptos" w:hAnsi="Aptos" w:cs="Arial"/>
          <w:color w:val="000000"/>
          <w:szCs w:val="18"/>
        </w:rPr>
      </w:pPr>
      <w:r w:rsidRPr="003A2349">
        <w:rPr>
          <w:rFonts w:ascii="Aptos" w:hAnsi="Aptos" w:cs="Arial"/>
          <w:color w:val="000000"/>
          <w:szCs w:val="18"/>
        </w:rPr>
        <w:t>Public Private Partnership (</w:t>
      </w:r>
      <w:r w:rsidR="00447145" w:rsidRPr="003A2349">
        <w:rPr>
          <w:rFonts w:ascii="Aptos" w:hAnsi="Aptos" w:cs="Arial"/>
          <w:color w:val="000000"/>
          <w:szCs w:val="18"/>
        </w:rPr>
        <w:t>PPP</w:t>
      </w:r>
      <w:r w:rsidRPr="003A2349">
        <w:rPr>
          <w:rFonts w:ascii="Aptos" w:hAnsi="Aptos" w:cs="Arial"/>
          <w:color w:val="000000"/>
          <w:szCs w:val="18"/>
        </w:rPr>
        <w:t>)</w:t>
      </w:r>
      <w:r w:rsidR="00447145" w:rsidRPr="003A2349">
        <w:rPr>
          <w:rFonts w:ascii="Aptos" w:hAnsi="Aptos" w:cs="Arial"/>
          <w:color w:val="000000"/>
          <w:szCs w:val="18"/>
        </w:rPr>
        <w:t xml:space="preserve"> and similar contracts are agreements to receive services, where responsibility for making available the property, plant and equipment needed to provide those services passes to the contractor. As the </w:t>
      </w:r>
      <w:r w:rsidR="0020170B" w:rsidRPr="003A2349">
        <w:rPr>
          <w:rFonts w:ascii="Aptos" w:hAnsi="Aptos" w:cs="Arial"/>
          <w:color w:val="000000"/>
          <w:szCs w:val="18"/>
        </w:rPr>
        <w:t>Council</w:t>
      </w:r>
      <w:r w:rsidR="00447145" w:rsidRPr="003A2349">
        <w:rPr>
          <w:rFonts w:ascii="Aptos" w:hAnsi="Aptos" w:cs="Arial"/>
          <w:color w:val="000000"/>
          <w:szCs w:val="18"/>
        </w:rPr>
        <w:t xml:space="preserve"> is deemed to control the services that are provided under its scheme and as ownership of the property, plant and equipment will pass to the </w:t>
      </w:r>
      <w:r w:rsidR="0020170B" w:rsidRPr="003A2349">
        <w:rPr>
          <w:rFonts w:ascii="Aptos" w:hAnsi="Aptos" w:cs="Arial"/>
          <w:color w:val="000000"/>
          <w:szCs w:val="18"/>
        </w:rPr>
        <w:t>Council</w:t>
      </w:r>
      <w:r w:rsidR="00447145" w:rsidRPr="003A2349">
        <w:rPr>
          <w:rFonts w:ascii="Aptos" w:hAnsi="Aptos" w:cs="Arial"/>
          <w:color w:val="000000"/>
          <w:szCs w:val="18"/>
        </w:rPr>
        <w:t xml:space="preserve"> at the end of the contract for no additional charge, the </w:t>
      </w:r>
      <w:r w:rsidR="0020170B" w:rsidRPr="003A2349">
        <w:rPr>
          <w:rFonts w:ascii="Aptos" w:hAnsi="Aptos" w:cs="Arial"/>
          <w:color w:val="000000"/>
          <w:szCs w:val="18"/>
        </w:rPr>
        <w:t>Council</w:t>
      </w:r>
      <w:r w:rsidR="00447145" w:rsidRPr="003A2349">
        <w:rPr>
          <w:rFonts w:ascii="Aptos" w:hAnsi="Aptos" w:cs="Arial"/>
          <w:color w:val="000000"/>
          <w:szCs w:val="18"/>
        </w:rPr>
        <w:t xml:space="preserve"> carries the assets used under the contracts on its Balance Sheet as part of Property, Plant and Equipment.</w:t>
      </w:r>
    </w:p>
    <w:p w14:paraId="6D7D31E7" w14:textId="77777777" w:rsidR="00447145" w:rsidRPr="003A2349" w:rsidRDefault="00447145" w:rsidP="00A72982">
      <w:pPr>
        <w:jc w:val="both"/>
        <w:rPr>
          <w:rFonts w:ascii="Aptos" w:hAnsi="Aptos"/>
          <w:color w:val="000000"/>
          <w:szCs w:val="18"/>
        </w:rPr>
      </w:pPr>
    </w:p>
    <w:p w14:paraId="76F04DAC" w14:textId="77777777" w:rsidR="00447145" w:rsidRPr="003A2349" w:rsidRDefault="00447145" w:rsidP="00A72982">
      <w:pPr>
        <w:jc w:val="both"/>
        <w:rPr>
          <w:rFonts w:ascii="Aptos" w:hAnsi="Aptos" w:cs="Arial"/>
          <w:color w:val="000000"/>
          <w:szCs w:val="18"/>
        </w:rPr>
      </w:pPr>
      <w:r w:rsidRPr="003A2349">
        <w:rPr>
          <w:rFonts w:ascii="Aptos" w:hAnsi="Aptos" w:cs="Arial"/>
          <w:color w:val="000000"/>
          <w:szCs w:val="18"/>
        </w:rPr>
        <w:t>The original recognit</w:t>
      </w:r>
      <w:r w:rsidR="00705BB5" w:rsidRPr="003A2349">
        <w:rPr>
          <w:rFonts w:ascii="Aptos" w:hAnsi="Aptos" w:cs="Arial"/>
          <w:color w:val="000000"/>
          <w:szCs w:val="18"/>
        </w:rPr>
        <w:t>ion of these assets at fair val</w:t>
      </w:r>
      <w:r w:rsidRPr="003A2349">
        <w:rPr>
          <w:rFonts w:ascii="Aptos" w:hAnsi="Aptos" w:cs="Arial"/>
          <w:color w:val="000000"/>
          <w:szCs w:val="18"/>
        </w:rPr>
        <w:t>ue (based on cost to purchase property, plant and equipment) was balanced by the recognition of a liability for amounts due to the scheme operator to pay for the capital investment.</w:t>
      </w:r>
    </w:p>
    <w:p w14:paraId="7BE0A8E8" w14:textId="77777777" w:rsidR="00447145" w:rsidRPr="003A2349" w:rsidRDefault="00447145" w:rsidP="00A72982">
      <w:pPr>
        <w:jc w:val="both"/>
        <w:rPr>
          <w:rFonts w:ascii="Aptos" w:hAnsi="Aptos"/>
          <w:color w:val="000000"/>
          <w:szCs w:val="18"/>
        </w:rPr>
      </w:pPr>
    </w:p>
    <w:p w14:paraId="74BCBBFF" w14:textId="1A1644FF" w:rsidR="00447145" w:rsidRPr="003A2349" w:rsidRDefault="00447145" w:rsidP="00A72982">
      <w:pPr>
        <w:jc w:val="both"/>
        <w:rPr>
          <w:rFonts w:ascii="Aptos" w:hAnsi="Aptos" w:cs="Arial"/>
          <w:color w:val="000000"/>
          <w:szCs w:val="18"/>
        </w:rPr>
      </w:pPr>
      <w:r w:rsidRPr="003A2349">
        <w:rPr>
          <w:rFonts w:ascii="Aptos" w:hAnsi="Aptos" w:cs="Arial"/>
          <w:color w:val="000000"/>
          <w:szCs w:val="18"/>
        </w:rPr>
        <w:t xml:space="preserve">Non-current assets recognised on the Balance Sheet are revalued and depreciated in the same way as property, plant and equipment owned by the </w:t>
      </w:r>
      <w:r w:rsidR="0020170B" w:rsidRPr="003A2349">
        <w:rPr>
          <w:rFonts w:ascii="Aptos" w:hAnsi="Aptos" w:cs="Arial"/>
          <w:color w:val="000000"/>
          <w:szCs w:val="18"/>
        </w:rPr>
        <w:t>Council</w:t>
      </w:r>
      <w:r w:rsidRPr="003A2349">
        <w:rPr>
          <w:rFonts w:ascii="Aptos" w:hAnsi="Aptos" w:cs="Arial"/>
          <w:color w:val="000000"/>
          <w:szCs w:val="18"/>
        </w:rPr>
        <w:t>.</w:t>
      </w:r>
    </w:p>
    <w:p w14:paraId="69418EB4" w14:textId="3FC22247" w:rsidR="009777DA" w:rsidRPr="003A2349" w:rsidRDefault="009777DA" w:rsidP="00A72982">
      <w:pPr>
        <w:jc w:val="both"/>
        <w:rPr>
          <w:rFonts w:ascii="Aptos" w:hAnsi="Aptos" w:cs="Arial"/>
          <w:color w:val="000000"/>
          <w:szCs w:val="18"/>
        </w:rPr>
      </w:pPr>
    </w:p>
    <w:p w14:paraId="190C863C" w14:textId="173623E7" w:rsidR="00447145" w:rsidRPr="003A2349" w:rsidRDefault="00447145" w:rsidP="00A72982">
      <w:pPr>
        <w:jc w:val="both"/>
        <w:rPr>
          <w:rFonts w:ascii="Aptos" w:hAnsi="Aptos" w:cs="Arial"/>
          <w:color w:val="000000"/>
          <w:szCs w:val="18"/>
        </w:rPr>
      </w:pPr>
      <w:r w:rsidRPr="003A2349">
        <w:rPr>
          <w:rFonts w:ascii="Aptos" w:hAnsi="Aptos" w:cs="Arial"/>
          <w:color w:val="000000"/>
          <w:szCs w:val="18"/>
        </w:rPr>
        <w:t>The amounts payable to the contractor each year are analysed into five elements:</w:t>
      </w:r>
    </w:p>
    <w:p w14:paraId="1086772E" w14:textId="77777777" w:rsidR="00447145" w:rsidRPr="003A2349" w:rsidRDefault="00447145" w:rsidP="00A72982">
      <w:pPr>
        <w:jc w:val="both"/>
        <w:rPr>
          <w:rFonts w:ascii="Aptos" w:hAnsi="Aptos" w:cs="Arial"/>
          <w:color w:val="000000"/>
          <w:szCs w:val="18"/>
        </w:rPr>
      </w:pPr>
    </w:p>
    <w:p w14:paraId="1196C8DA" w14:textId="5DFDB88A" w:rsidR="00705BB5" w:rsidRPr="003A2349" w:rsidRDefault="00447145" w:rsidP="00826455">
      <w:pPr>
        <w:numPr>
          <w:ilvl w:val="0"/>
          <w:numId w:val="7"/>
        </w:numPr>
        <w:jc w:val="both"/>
        <w:rPr>
          <w:rFonts w:ascii="Aptos" w:hAnsi="Aptos" w:cs="Arial"/>
          <w:color w:val="000000"/>
          <w:szCs w:val="18"/>
        </w:rPr>
      </w:pPr>
      <w:r w:rsidRPr="003A2349">
        <w:rPr>
          <w:rFonts w:ascii="Aptos" w:hAnsi="Aptos" w:cs="Arial"/>
          <w:color w:val="000000"/>
          <w:szCs w:val="18"/>
        </w:rPr>
        <w:t>fair value of services received during the year - debited to the relevant service in the Comprehensive Income and Expenditure Statement</w:t>
      </w:r>
      <w:r w:rsidR="002F788D" w:rsidRPr="003A2349">
        <w:rPr>
          <w:rFonts w:ascii="Aptos" w:hAnsi="Aptos" w:cs="Arial"/>
          <w:color w:val="000000"/>
          <w:szCs w:val="18"/>
        </w:rPr>
        <w:t>.</w:t>
      </w:r>
    </w:p>
    <w:p w14:paraId="60A3FBF4" w14:textId="12C66261" w:rsidR="00705BB5" w:rsidRPr="003A2349" w:rsidRDefault="00447145" w:rsidP="00826455">
      <w:pPr>
        <w:numPr>
          <w:ilvl w:val="0"/>
          <w:numId w:val="7"/>
        </w:numPr>
        <w:jc w:val="both"/>
        <w:rPr>
          <w:rFonts w:ascii="Aptos" w:hAnsi="Aptos" w:cs="Arial"/>
          <w:color w:val="000000"/>
          <w:szCs w:val="18"/>
        </w:rPr>
      </w:pPr>
      <w:r w:rsidRPr="003A2349">
        <w:rPr>
          <w:rFonts w:ascii="Aptos" w:hAnsi="Aptos" w:cs="Arial"/>
          <w:color w:val="000000"/>
          <w:szCs w:val="18"/>
        </w:rPr>
        <w:t>finance cost - an interest charge on the outstanding Balance Sheet liability, debited to the Financing and Investment Income and Expenditure line in the Comprehensive Income and Expenditure Statement</w:t>
      </w:r>
      <w:r w:rsidR="00EE1C87" w:rsidRPr="003A2349">
        <w:rPr>
          <w:rFonts w:ascii="Aptos" w:hAnsi="Aptos" w:cs="Arial"/>
          <w:color w:val="000000"/>
          <w:szCs w:val="18"/>
        </w:rPr>
        <w:t xml:space="preserve">. This is currently </w:t>
      </w:r>
      <w:r w:rsidR="00EE1C87" w:rsidRPr="00250765">
        <w:rPr>
          <w:rFonts w:ascii="Aptos" w:hAnsi="Aptos" w:cs="Arial"/>
          <w:color w:val="000000"/>
          <w:szCs w:val="18"/>
        </w:rPr>
        <w:t xml:space="preserve">8.39% </w:t>
      </w:r>
      <w:r w:rsidR="00EE1C87" w:rsidRPr="003A2349">
        <w:rPr>
          <w:rFonts w:ascii="Aptos" w:hAnsi="Aptos" w:cs="Arial"/>
          <w:color w:val="000000"/>
          <w:szCs w:val="18"/>
        </w:rPr>
        <w:t xml:space="preserve">for the Elgin Academy/Keith Primary School PPP scheme </w:t>
      </w:r>
      <w:r w:rsidR="00EE1C87" w:rsidRPr="00250765">
        <w:rPr>
          <w:rFonts w:ascii="Aptos" w:hAnsi="Aptos" w:cs="Arial"/>
          <w:color w:val="000000"/>
          <w:szCs w:val="18"/>
        </w:rPr>
        <w:t xml:space="preserve">and 5.67% </w:t>
      </w:r>
      <w:r w:rsidR="00EE1C87" w:rsidRPr="003A2349">
        <w:rPr>
          <w:rFonts w:ascii="Aptos" w:hAnsi="Aptos" w:cs="Arial"/>
          <w:color w:val="000000"/>
          <w:szCs w:val="18"/>
        </w:rPr>
        <w:t xml:space="preserve">for the Elgin High School </w:t>
      </w:r>
      <w:r w:rsidR="001D1389" w:rsidRPr="003A2349">
        <w:rPr>
          <w:rFonts w:ascii="Aptos" w:hAnsi="Aptos" w:cs="Arial"/>
          <w:color w:val="000000"/>
          <w:szCs w:val="18"/>
        </w:rPr>
        <w:t>Design, Build, Finance and Maintain (</w:t>
      </w:r>
      <w:r w:rsidR="00EE1C87" w:rsidRPr="003A2349">
        <w:rPr>
          <w:rFonts w:ascii="Aptos" w:hAnsi="Aptos" w:cs="Arial"/>
          <w:color w:val="000000"/>
          <w:szCs w:val="18"/>
        </w:rPr>
        <w:t>DBFM</w:t>
      </w:r>
      <w:r w:rsidR="001D1389" w:rsidRPr="003A2349">
        <w:rPr>
          <w:rFonts w:ascii="Aptos" w:hAnsi="Aptos" w:cs="Arial"/>
          <w:color w:val="000000"/>
          <w:szCs w:val="18"/>
        </w:rPr>
        <w:t>)</w:t>
      </w:r>
      <w:r w:rsidR="00EE1C87" w:rsidRPr="003A2349">
        <w:rPr>
          <w:rFonts w:ascii="Aptos" w:hAnsi="Aptos" w:cs="Arial"/>
          <w:color w:val="000000"/>
          <w:szCs w:val="18"/>
        </w:rPr>
        <w:t xml:space="preserve"> contract.</w:t>
      </w:r>
    </w:p>
    <w:p w14:paraId="0C899F8F" w14:textId="22C2AD98" w:rsidR="00705BB5" w:rsidRPr="001F7AC6" w:rsidRDefault="00843DBD" w:rsidP="00826455">
      <w:pPr>
        <w:numPr>
          <w:ilvl w:val="0"/>
          <w:numId w:val="7"/>
        </w:numPr>
        <w:jc w:val="both"/>
        <w:rPr>
          <w:rFonts w:ascii="Aptos" w:hAnsi="Aptos" w:cs="Arial"/>
          <w:color w:val="000000"/>
          <w:szCs w:val="18"/>
        </w:rPr>
      </w:pPr>
      <w:r w:rsidRPr="001F7AC6">
        <w:rPr>
          <w:rFonts w:ascii="Aptos" w:hAnsi="Aptos" w:cs="Arial"/>
          <w:color w:val="000000"/>
          <w:szCs w:val="18"/>
        </w:rPr>
        <w:t>p</w:t>
      </w:r>
      <w:r w:rsidR="00447145" w:rsidRPr="001F7AC6">
        <w:rPr>
          <w:rFonts w:ascii="Aptos" w:hAnsi="Aptos" w:cs="Arial"/>
          <w:color w:val="000000"/>
          <w:szCs w:val="18"/>
        </w:rPr>
        <w:t xml:space="preserve">ayment towards </w:t>
      </w:r>
      <w:r w:rsidR="000F42B4" w:rsidRPr="001F7AC6">
        <w:rPr>
          <w:rFonts w:ascii="Aptos" w:hAnsi="Aptos" w:cs="Arial"/>
          <w:color w:val="000000"/>
          <w:szCs w:val="18"/>
        </w:rPr>
        <w:t>l</w:t>
      </w:r>
      <w:r w:rsidR="00447145" w:rsidRPr="001F7AC6">
        <w:rPr>
          <w:rFonts w:ascii="Aptos" w:hAnsi="Aptos" w:cs="Arial"/>
          <w:color w:val="000000"/>
          <w:szCs w:val="18"/>
        </w:rPr>
        <w:t>iability - applied to write down the Balance Sheet liability towards the operator (the profile of write-downs is calculated using the same principles as for a finance lease)</w:t>
      </w:r>
      <w:r w:rsidR="002F788D" w:rsidRPr="001F7AC6">
        <w:rPr>
          <w:rFonts w:ascii="Aptos" w:hAnsi="Aptos" w:cs="Arial"/>
          <w:color w:val="000000"/>
          <w:szCs w:val="18"/>
        </w:rPr>
        <w:t>.</w:t>
      </w:r>
    </w:p>
    <w:p w14:paraId="16BAEFF7" w14:textId="3FD69AD3" w:rsidR="00447145" w:rsidRPr="003A2349" w:rsidRDefault="00843DBD" w:rsidP="00826455">
      <w:pPr>
        <w:numPr>
          <w:ilvl w:val="0"/>
          <w:numId w:val="7"/>
        </w:numPr>
        <w:jc w:val="both"/>
        <w:rPr>
          <w:rFonts w:ascii="Aptos" w:hAnsi="Aptos" w:cs="Arial"/>
          <w:color w:val="000000"/>
          <w:szCs w:val="18"/>
        </w:rPr>
      </w:pPr>
      <w:r w:rsidRPr="003A2349">
        <w:rPr>
          <w:rFonts w:ascii="Aptos" w:hAnsi="Aptos" w:cs="Arial"/>
          <w:color w:val="000000"/>
          <w:szCs w:val="18"/>
        </w:rPr>
        <w:t>l</w:t>
      </w:r>
      <w:r w:rsidR="00447145" w:rsidRPr="003A2349">
        <w:rPr>
          <w:rFonts w:ascii="Aptos" w:hAnsi="Aptos" w:cs="Arial"/>
          <w:color w:val="000000"/>
          <w:szCs w:val="18"/>
        </w:rPr>
        <w:t xml:space="preserve">ifecycle </w:t>
      </w:r>
      <w:r w:rsidR="000F42B4" w:rsidRPr="003A2349">
        <w:rPr>
          <w:rFonts w:ascii="Aptos" w:hAnsi="Aptos" w:cs="Arial"/>
          <w:color w:val="000000"/>
          <w:szCs w:val="18"/>
        </w:rPr>
        <w:t>r</w:t>
      </w:r>
      <w:r w:rsidR="00447145" w:rsidRPr="003A2349">
        <w:rPr>
          <w:rFonts w:ascii="Aptos" w:hAnsi="Aptos" w:cs="Arial"/>
          <w:color w:val="000000"/>
          <w:szCs w:val="18"/>
        </w:rPr>
        <w:t xml:space="preserve">eplacement </w:t>
      </w:r>
      <w:r w:rsidR="000F42B4" w:rsidRPr="003A2349">
        <w:rPr>
          <w:rFonts w:ascii="Aptos" w:hAnsi="Aptos" w:cs="Arial"/>
          <w:color w:val="000000"/>
          <w:szCs w:val="18"/>
        </w:rPr>
        <w:t>c</w:t>
      </w:r>
      <w:r w:rsidR="00447145" w:rsidRPr="003A2349">
        <w:rPr>
          <w:rFonts w:ascii="Aptos" w:hAnsi="Aptos" w:cs="Arial"/>
          <w:color w:val="000000"/>
          <w:szCs w:val="18"/>
        </w:rPr>
        <w:t>osts - debited to the relevant service in the Comprehensive Income and</w:t>
      </w:r>
      <w:r w:rsidR="00705BB5" w:rsidRPr="003A2349">
        <w:rPr>
          <w:rFonts w:ascii="Aptos" w:hAnsi="Aptos" w:cs="Arial"/>
          <w:color w:val="000000"/>
          <w:szCs w:val="18"/>
        </w:rPr>
        <w:t xml:space="preserve"> </w:t>
      </w:r>
      <w:r w:rsidR="00447145" w:rsidRPr="003A2349">
        <w:rPr>
          <w:rFonts w:ascii="Aptos" w:hAnsi="Aptos" w:cs="Arial"/>
          <w:color w:val="000000"/>
          <w:szCs w:val="18"/>
        </w:rPr>
        <w:t>Expenditure Statement or recognised as additions to Property, Plant and Equipment when the relevant</w:t>
      </w:r>
      <w:r w:rsidR="00705BB5" w:rsidRPr="003A2349">
        <w:rPr>
          <w:rFonts w:ascii="Aptos" w:hAnsi="Aptos" w:cs="Arial"/>
          <w:color w:val="000000"/>
          <w:szCs w:val="18"/>
        </w:rPr>
        <w:t xml:space="preserve"> </w:t>
      </w:r>
      <w:r w:rsidR="00447145" w:rsidRPr="003A2349">
        <w:rPr>
          <w:rFonts w:ascii="Aptos" w:hAnsi="Aptos" w:cs="Arial"/>
          <w:color w:val="000000"/>
          <w:szCs w:val="18"/>
        </w:rPr>
        <w:t>capital works are carried out</w:t>
      </w:r>
      <w:r w:rsidR="002F788D" w:rsidRPr="003A2349">
        <w:rPr>
          <w:rFonts w:ascii="Aptos" w:hAnsi="Aptos" w:cs="Arial"/>
          <w:color w:val="000000"/>
          <w:szCs w:val="18"/>
        </w:rPr>
        <w:t>.</w:t>
      </w:r>
    </w:p>
    <w:p w14:paraId="1C94A75B" w14:textId="77777777" w:rsidR="00447145" w:rsidRPr="003A2349" w:rsidRDefault="00447145" w:rsidP="00A72982">
      <w:pPr>
        <w:jc w:val="both"/>
        <w:rPr>
          <w:rFonts w:ascii="Aptos" w:hAnsi="Aptos" w:cs="Arial"/>
          <w:color w:val="000000"/>
          <w:szCs w:val="18"/>
        </w:rPr>
      </w:pPr>
    </w:p>
    <w:p w14:paraId="0DE5129F" w14:textId="77777777" w:rsidR="00705BB5" w:rsidRPr="003A2349" w:rsidRDefault="00705BB5" w:rsidP="00A72982">
      <w:pPr>
        <w:jc w:val="both"/>
        <w:rPr>
          <w:rFonts w:ascii="Aptos" w:hAnsi="Aptos" w:cs="Arial"/>
          <w:b/>
          <w:bCs/>
          <w:color w:val="000000"/>
          <w:szCs w:val="18"/>
        </w:rPr>
      </w:pPr>
      <w:r w:rsidRPr="003A2349">
        <w:rPr>
          <w:rFonts w:ascii="Aptos" w:hAnsi="Aptos" w:cs="Arial"/>
          <w:b/>
          <w:bCs/>
          <w:color w:val="000000"/>
          <w:szCs w:val="18"/>
        </w:rPr>
        <w:t>Education</w:t>
      </w:r>
      <w:r w:rsidR="00AF1FE8" w:rsidRPr="003A2349">
        <w:rPr>
          <w:rFonts w:ascii="Aptos" w:hAnsi="Aptos" w:cs="Arial"/>
          <w:b/>
          <w:bCs/>
          <w:color w:val="000000"/>
          <w:szCs w:val="18"/>
        </w:rPr>
        <w:t>al</w:t>
      </w:r>
      <w:r w:rsidRPr="003A2349">
        <w:rPr>
          <w:rFonts w:ascii="Aptos" w:hAnsi="Aptos" w:cs="Arial"/>
          <w:b/>
          <w:bCs/>
          <w:color w:val="000000"/>
          <w:szCs w:val="18"/>
        </w:rPr>
        <w:t xml:space="preserve"> Services PPP Scheme</w:t>
      </w:r>
    </w:p>
    <w:p w14:paraId="280818F5" w14:textId="6C11D43D" w:rsidR="00705BB5" w:rsidRPr="003A2349" w:rsidRDefault="00705BB5" w:rsidP="00A72982">
      <w:pPr>
        <w:jc w:val="both"/>
        <w:rPr>
          <w:rFonts w:ascii="Aptos" w:hAnsi="Aptos" w:cs="Arial"/>
          <w:color w:val="000000"/>
          <w:szCs w:val="18"/>
        </w:rPr>
      </w:pPr>
      <w:r w:rsidRPr="003A2349">
        <w:rPr>
          <w:rFonts w:ascii="Aptos" w:hAnsi="Aptos" w:cs="Arial"/>
          <w:color w:val="000000"/>
          <w:szCs w:val="18"/>
        </w:rPr>
        <w:t xml:space="preserve">In 2011/12, the </w:t>
      </w:r>
      <w:r w:rsidR="0020170B" w:rsidRPr="003A2349">
        <w:rPr>
          <w:rFonts w:ascii="Aptos" w:hAnsi="Aptos" w:cs="Arial"/>
          <w:color w:val="000000"/>
          <w:szCs w:val="18"/>
        </w:rPr>
        <w:t>Council</w:t>
      </w:r>
      <w:r w:rsidRPr="003A2349">
        <w:rPr>
          <w:rFonts w:ascii="Aptos" w:hAnsi="Aptos" w:cs="Arial"/>
          <w:color w:val="000000"/>
          <w:szCs w:val="18"/>
        </w:rPr>
        <w:t xml:space="preserve"> </w:t>
      </w:r>
      <w:proofErr w:type="gramStart"/>
      <w:r w:rsidRPr="003A2349">
        <w:rPr>
          <w:rFonts w:ascii="Aptos" w:hAnsi="Aptos" w:cs="Arial"/>
          <w:color w:val="000000"/>
          <w:szCs w:val="18"/>
        </w:rPr>
        <w:t>entered into</w:t>
      </w:r>
      <w:proofErr w:type="gramEnd"/>
      <w:r w:rsidRPr="003A2349">
        <w:rPr>
          <w:rFonts w:ascii="Aptos" w:hAnsi="Aptos" w:cs="Arial"/>
          <w:color w:val="000000"/>
          <w:szCs w:val="18"/>
        </w:rPr>
        <w:t xml:space="preserve"> a </w:t>
      </w:r>
      <w:proofErr w:type="gramStart"/>
      <w:r w:rsidRPr="003A2349">
        <w:rPr>
          <w:rFonts w:ascii="Aptos" w:hAnsi="Aptos" w:cs="Arial"/>
          <w:color w:val="000000"/>
          <w:szCs w:val="18"/>
        </w:rPr>
        <w:t>30 year</w:t>
      </w:r>
      <w:proofErr w:type="gramEnd"/>
      <w:r w:rsidRPr="003A2349">
        <w:rPr>
          <w:rFonts w:ascii="Aptos" w:hAnsi="Aptos" w:cs="Arial"/>
          <w:color w:val="000000"/>
          <w:szCs w:val="18"/>
        </w:rPr>
        <w:t xml:space="preserve"> PPP contract for the construction, maintenance and operation of two schools in Keith and Elgin. The contractor took on the obligation to construct the schools and maintain them in a minimum acceptable condition. The annual unitary charge in </w:t>
      </w:r>
      <w:r w:rsidRPr="00250765">
        <w:rPr>
          <w:rFonts w:ascii="Aptos" w:hAnsi="Aptos" w:cs="Arial"/>
          <w:color w:val="000000"/>
          <w:szCs w:val="18"/>
        </w:rPr>
        <w:t>20</w:t>
      </w:r>
      <w:r w:rsidR="00F13BF7" w:rsidRPr="00250765">
        <w:rPr>
          <w:rFonts w:ascii="Aptos" w:hAnsi="Aptos" w:cs="Arial"/>
          <w:color w:val="000000"/>
          <w:szCs w:val="18"/>
        </w:rPr>
        <w:t>2</w:t>
      </w:r>
      <w:r w:rsidR="00250765" w:rsidRPr="00250765">
        <w:rPr>
          <w:rFonts w:ascii="Aptos" w:hAnsi="Aptos" w:cs="Arial"/>
          <w:color w:val="000000"/>
          <w:szCs w:val="18"/>
        </w:rPr>
        <w:t>5</w:t>
      </w:r>
      <w:r w:rsidRPr="00250765">
        <w:rPr>
          <w:rFonts w:ascii="Aptos" w:hAnsi="Aptos" w:cs="Arial"/>
          <w:color w:val="000000"/>
          <w:szCs w:val="18"/>
        </w:rPr>
        <w:t>/</w:t>
      </w:r>
      <w:r w:rsidR="0059128E" w:rsidRPr="00250765">
        <w:rPr>
          <w:rFonts w:ascii="Aptos" w:hAnsi="Aptos" w:cs="Arial"/>
          <w:color w:val="000000"/>
          <w:szCs w:val="18"/>
        </w:rPr>
        <w:t>2</w:t>
      </w:r>
      <w:r w:rsidR="00250765" w:rsidRPr="00250765">
        <w:rPr>
          <w:rFonts w:ascii="Aptos" w:hAnsi="Aptos" w:cs="Arial"/>
          <w:color w:val="000000"/>
          <w:szCs w:val="18"/>
        </w:rPr>
        <w:t>6</w:t>
      </w:r>
      <w:r w:rsidRPr="00250765">
        <w:rPr>
          <w:rFonts w:ascii="Aptos" w:hAnsi="Aptos" w:cs="Arial"/>
          <w:color w:val="000000"/>
          <w:szCs w:val="18"/>
        </w:rPr>
        <w:t xml:space="preserve"> </w:t>
      </w:r>
      <w:r w:rsidRPr="00250765">
        <w:rPr>
          <w:rFonts w:ascii="Aptos" w:hAnsi="Aptos" w:cs="Arial"/>
          <w:szCs w:val="18"/>
        </w:rPr>
        <w:t>was £</w:t>
      </w:r>
      <w:r w:rsidR="008F4E02" w:rsidRPr="00250765">
        <w:rPr>
          <w:rFonts w:ascii="Aptos" w:hAnsi="Aptos" w:cs="Arial"/>
          <w:szCs w:val="18"/>
        </w:rPr>
        <w:t>5.</w:t>
      </w:r>
      <w:r w:rsidR="00250765" w:rsidRPr="00250765">
        <w:rPr>
          <w:rFonts w:ascii="Aptos" w:hAnsi="Aptos" w:cs="Arial"/>
          <w:szCs w:val="18"/>
        </w:rPr>
        <w:t>971</w:t>
      </w:r>
      <w:r w:rsidR="007C00BB" w:rsidRPr="00250765">
        <w:rPr>
          <w:rFonts w:ascii="Aptos" w:hAnsi="Aptos" w:cs="Arial"/>
          <w:szCs w:val="18"/>
        </w:rPr>
        <w:t>m</w:t>
      </w:r>
      <w:r w:rsidRPr="00250765">
        <w:rPr>
          <w:rFonts w:ascii="Aptos" w:hAnsi="Aptos" w:cs="Arial"/>
          <w:szCs w:val="18"/>
        </w:rPr>
        <w:t xml:space="preserve"> </w:t>
      </w:r>
      <w:r w:rsidRPr="00250765">
        <w:rPr>
          <w:rFonts w:ascii="Aptos" w:hAnsi="Aptos" w:cs="Arial"/>
          <w:color w:val="000000"/>
          <w:szCs w:val="18"/>
        </w:rPr>
        <w:t>(20</w:t>
      </w:r>
      <w:r w:rsidR="000C7A03" w:rsidRPr="00250765">
        <w:rPr>
          <w:rFonts w:ascii="Aptos" w:hAnsi="Aptos" w:cs="Arial"/>
          <w:color w:val="000000"/>
          <w:szCs w:val="18"/>
        </w:rPr>
        <w:t>2</w:t>
      </w:r>
      <w:r w:rsidR="00250765" w:rsidRPr="00250765">
        <w:rPr>
          <w:rFonts w:ascii="Aptos" w:hAnsi="Aptos" w:cs="Arial"/>
          <w:color w:val="000000"/>
          <w:szCs w:val="18"/>
        </w:rPr>
        <w:t>4</w:t>
      </w:r>
      <w:r w:rsidRPr="00250765">
        <w:rPr>
          <w:rFonts w:ascii="Aptos" w:hAnsi="Aptos" w:cs="Arial"/>
          <w:color w:val="000000"/>
          <w:szCs w:val="18"/>
        </w:rPr>
        <w:t>/</w:t>
      </w:r>
      <w:r w:rsidR="00F13BF7" w:rsidRPr="00250765">
        <w:rPr>
          <w:rFonts w:ascii="Aptos" w:hAnsi="Aptos" w:cs="Arial"/>
          <w:color w:val="000000"/>
          <w:szCs w:val="18"/>
        </w:rPr>
        <w:t>2</w:t>
      </w:r>
      <w:r w:rsidR="00250765" w:rsidRPr="00250765">
        <w:rPr>
          <w:rFonts w:ascii="Aptos" w:hAnsi="Aptos" w:cs="Arial"/>
          <w:color w:val="000000"/>
          <w:szCs w:val="18"/>
        </w:rPr>
        <w:t>5</w:t>
      </w:r>
      <w:r w:rsidRPr="00250765">
        <w:rPr>
          <w:rFonts w:ascii="Aptos" w:hAnsi="Aptos" w:cs="Arial"/>
          <w:color w:val="000000"/>
          <w:szCs w:val="18"/>
        </w:rPr>
        <w:t xml:space="preserve"> £</w:t>
      </w:r>
      <w:r w:rsidR="00F13BF7" w:rsidRPr="00250765">
        <w:rPr>
          <w:rFonts w:ascii="Aptos" w:hAnsi="Aptos" w:cs="Arial"/>
          <w:color w:val="000000"/>
          <w:szCs w:val="18"/>
        </w:rPr>
        <w:t>5</w:t>
      </w:r>
      <w:r w:rsidRPr="00250765">
        <w:rPr>
          <w:rFonts w:ascii="Aptos" w:hAnsi="Aptos" w:cs="Arial"/>
          <w:color w:val="000000"/>
          <w:szCs w:val="18"/>
        </w:rPr>
        <w:t>.</w:t>
      </w:r>
      <w:r w:rsidR="00250765" w:rsidRPr="00250765">
        <w:rPr>
          <w:rFonts w:ascii="Aptos" w:hAnsi="Aptos" w:cs="Arial"/>
          <w:color w:val="000000"/>
          <w:szCs w:val="18"/>
        </w:rPr>
        <w:t>850</w:t>
      </w:r>
      <w:r w:rsidRPr="00250765">
        <w:rPr>
          <w:rFonts w:ascii="Aptos" w:hAnsi="Aptos" w:cs="Arial"/>
          <w:color w:val="000000"/>
          <w:szCs w:val="18"/>
        </w:rPr>
        <w:t>m).</w:t>
      </w:r>
    </w:p>
    <w:p w14:paraId="59B23583" w14:textId="77777777" w:rsidR="007D4B52" w:rsidRPr="003A2349" w:rsidRDefault="007D4B52" w:rsidP="00A72982">
      <w:pPr>
        <w:jc w:val="both"/>
        <w:rPr>
          <w:rFonts w:ascii="Aptos" w:hAnsi="Aptos" w:cs="Arial"/>
          <w:color w:val="000000"/>
          <w:szCs w:val="18"/>
        </w:rPr>
      </w:pPr>
    </w:p>
    <w:p w14:paraId="24BBB982" w14:textId="77777777" w:rsidR="00397C0F" w:rsidRPr="003A2349" w:rsidRDefault="007D4B52" w:rsidP="00A72982">
      <w:pPr>
        <w:jc w:val="both"/>
        <w:rPr>
          <w:rFonts w:ascii="Aptos" w:hAnsi="Aptos" w:cs="Arial"/>
          <w:b/>
          <w:color w:val="000000"/>
          <w:szCs w:val="18"/>
        </w:rPr>
      </w:pPr>
      <w:r w:rsidRPr="003A2349">
        <w:rPr>
          <w:rFonts w:ascii="Aptos" w:hAnsi="Aptos" w:cs="Arial"/>
          <w:b/>
          <w:color w:val="000000"/>
          <w:szCs w:val="18"/>
        </w:rPr>
        <w:t>Education</w:t>
      </w:r>
      <w:r w:rsidR="00AF1FE8" w:rsidRPr="003A2349">
        <w:rPr>
          <w:rFonts w:ascii="Aptos" w:hAnsi="Aptos" w:cs="Arial"/>
          <w:b/>
          <w:color w:val="000000"/>
          <w:szCs w:val="18"/>
        </w:rPr>
        <w:t>al</w:t>
      </w:r>
      <w:r w:rsidRPr="003A2349">
        <w:rPr>
          <w:rFonts w:ascii="Aptos" w:hAnsi="Aptos" w:cs="Arial"/>
          <w:b/>
          <w:color w:val="000000"/>
          <w:szCs w:val="18"/>
        </w:rPr>
        <w:t xml:space="preserve"> Services DBFM Contract</w:t>
      </w:r>
    </w:p>
    <w:p w14:paraId="50C87EAD" w14:textId="38F475B5" w:rsidR="00397C0F" w:rsidRPr="003A2349" w:rsidRDefault="00397C0F" w:rsidP="00A72982">
      <w:pPr>
        <w:jc w:val="both"/>
        <w:rPr>
          <w:rFonts w:ascii="Aptos" w:hAnsi="Aptos" w:cs="Arial"/>
          <w:color w:val="000000"/>
          <w:szCs w:val="18"/>
        </w:rPr>
      </w:pPr>
      <w:r w:rsidRPr="003A2349">
        <w:rPr>
          <w:rFonts w:ascii="Aptos" w:hAnsi="Aptos" w:cs="Arial"/>
          <w:color w:val="000000"/>
          <w:szCs w:val="18"/>
        </w:rPr>
        <w:t xml:space="preserve">In 2017/18, the </w:t>
      </w:r>
      <w:r w:rsidR="0020170B" w:rsidRPr="003A2349">
        <w:rPr>
          <w:rFonts w:ascii="Aptos" w:hAnsi="Aptos" w:cs="Arial"/>
          <w:color w:val="000000"/>
          <w:szCs w:val="18"/>
        </w:rPr>
        <w:t>Council</w:t>
      </w:r>
      <w:r w:rsidRPr="003A2349">
        <w:rPr>
          <w:rFonts w:ascii="Aptos" w:hAnsi="Aptos" w:cs="Arial"/>
          <w:color w:val="000000"/>
          <w:szCs w:val="18"/>
        </w:rPr>
        <w:t xml:space="preserve"> </w:t>
      </w:r>
      <w:proofErr w:type="gramStart"/>
      <w:r w:rsidRPr="003A2349">
        <w:rPr>
          <w:rFonts w:ascii="Aptos" w:hAnsi="Aptos" w:cs="Arial"/>
          <w:color w:val="000000"/>
          <w:szCs w:val="18"/>
        </w:rPr>
        <w:t>entered into</w:t>
      </w:r>
      <w:proofErr w:type="gramEnd"/>
      <w:r w:rsidRPr="003A2349">
        <w:rPr>
          <w:rFonts w:ascii="Aptos" w:hAnsi="Aptos" w:cs="Arial"/>
          <w:color w:val="000000"/>
          <w:szCs w:val="18"/>
        </w:rPr>
        <w:t xml:space="preserve"> a </w:t>
      </w:r>
      <w:proofErr w:type="gramStart"/>
      <w:r w:rsidRPr="003A2349">
        <w:rPr>
          <w:rFonts w:ascii="Aptos" w:hAnsi="Aptos" w:cs="Arial"/>
          <w:color w:val="000000"/>
          <w:szCs w:val="18"/>
        </w:rPr>
        <w:t>25 year</w:t>
      </w:r>
      <w:proofErr w:type="gramEnd"/>
      <w:r w:rsidRPr="003A2349">
        <w:rPr>
          <w:rFonts w:ascii="Aptos" w:hAnsi="Aptos" w:cs="Arial"/>
          <w:color w:val="000000"/>
          <w:szCs w:val="18"/>
        </w:rPr>
        <w:t xml:space="preserve"> </w:t>
      </w:r>
      <w:r w:rsidR="001D1389" w:rsidRPr="003A2349">
        <w:rPr>
          <w:rFonts w:ascii="Aptos" w:hAnsi="Aptos" w:cs="Arial"/>
          <w:color w:val="000000"/>
          <w:szCs w:val="18"/>
        </w:rPr>
        <w:t>DBFM</w:t>
      </w:r>
      <w:r w:rsidRPr="003A2349">
        <w:rPr>
          <w:rFonts w:ascii="Aptos" w:hAnsi="Aptos" w:cs="Arial"/>
          <w:color w:val="000000"/>
          <w:szCs w:val="18"/>
        </w:rPr>
        <w:t xml:space="preserve"> contract for the construction, maintenance and operation of a new school in Elgin. The contractor took on the obligation to construct the school and maintain it in a minimum acceptable condition. The Annual Service Charge in </w:t>
      </w:r>
      <w:r w:rsidRPr="00250765">
        <w:rPr>
          <w:rFonts w:ascii="Aptos" w:hAnsi="Aptos" w:cs="Arial"/>
          <w:color w:val="000000"/>
          <w:szCs w:val="18"/>
        </w:rPr>
        <w:t>20</w:t>
      </w:r>
      <w:r w:rsidR="00F13BF7" w:rsidRPr="00250765">
        <w:rPr>
          <w:rFonts w:ascii="Aptos" w:hAnsi="Aptos" w:cs="Arial"/>
          <w:color w:val="000000"/>
          <w:szCs w:val="18"/>
        </w:rPr>
        <w:t>2</w:t>
      </w:r>
      <w:r w:rsidR="00250765" w:rsidRPr="00250765">
        <w:rPr>
          <w:rFonts w:ascii="Aptos" w:hAnsi="Aptos" w:cs="Arial"/>
          <w:color w:val="000000"/>
          <w:szCs w:val="18"/>
        </w:rPr>
        <w:t>5</w:t>
      </w:r>
      <w:r w:rsidRPr="00250765">
        <w:rPr>
          <w:rFonts w:ascii="Aptos" w:hAnsi="Aptos" w:cs="Arial"/>
          <w:color w:val="000000"/>
          <w:szCs w:val="18"/>
        </w:rPr>
        <w:t>/</w:t>
      </w:r>
      <w:r w:rsidR="0059128E" w:rsidRPr="00250765">
        <w:rPr>
          <w:rFonts w:ascii="Aptos" w:hAnsi="Aptos" w:cs="Arial"/>
          <w:color w:val="000000"/>
          <w:szCs w:val="18"/>
        </w:rPr>
        <w:t>2</w:t>
      </w:r>
      <w:r w:rsidR="00250765" w:rsidRPr="00250765">
        <w:rPr>
          <w:rFonts w:ascii="Aptos" w:hAnsi="Aptos" w:cs="Arial"/>
          <w:color w:val="000000"/>
          <w:szCs w:val="18"/>
        </w:rPr>
        <w:t>6</w:t>
      </w:r>
      <w:r w:rsidRPr="00250765">
        <w:rPr>
          <w:rFonts w:ascii="Aptos" w:hAnsi="Aptos" w:cs="Arial"/>
          <w:color w:val="000000"/>
          <w:szCs w:val="18"/>
        </w:rPr>
        <w:t xml:space="preserve"> was £</w:t>
      </w:r>
      <w:r w:rsidR="008F4E02" w:rsidRPr="00250765">
        <w:rPr>
          <w:rFonts w:ascii="Aptos" w:hAnsi="Aptos" w:cs="Arial"/>
          <w:color w:val="000000"/>
          <w:szCs w:val="18"/>
        </w:rPr>
        <w:t>2.7</w:t>
      </w:r>
      <w:r w:rsidR="00250765" w:rsidRPr="00250765">
        <w:rPr>
          <w:rFonts w:ascii="Aptos" w:hAnsi="Aptos" w:cs="Arial"/>
          <w:color w:val="000000"/>
          <w:szCs w:val="18"/>
        </w:rPr>
        <w:t>30</w:t>
      </w:r>
      <w:r w:rsidR="007C00BB" w:rsidRPr="00250765">
        <w:rPr>
          <w:rFonts w:ascii="Aptos" w:hAnsi="Aptos" w:cs="Arial"/>
          <w:color w:val="000000"/>
          <w:szCs w:val="18"/>
        </w:rPr>
        <w:t>m</w:t>
      </w:r>
      <w:r w:rsidRPr="00250765">
        <w:rPr>
          <w:rFonts w:ascii="Aptos" w:hAnsi="Aptos" w:cs="Arial"/>
          <w:color w:val="000000"/>
          <w:szCs w:val="18"/>
        </w:rPr>
        <w:t xml:space="preserve"> (20</w:t>
      </w:r>
      <w:r w:rsidR="00B373B2" w:rsidRPr="00250765">
        <w:rPr>
          <w:rFonts w:ascii="Aptos" w:hAnsi="Aptos" w:cs="Arial"/>
          <w:color w:val="000000"/>
          <w:szCs w:val="18"/>
        </w:rPr>
        <w:t>2</w:t>
      </w:r>
      <w:r w:rsidR="00250765" w:rsidRPr="00250765">
        <w:rPr>
          <w:rFonts w:ascii="Aptos" w:hAnsi="Aptos" w:cs="Arial"/>
          <w:color w:val="000000"/>
          <w:szCs w:val="18"/>
        </w:rPr>
        <w:t>4</w:t>
      </w:r>
      <w:r w:rsidRPr="00250765">
        <w:rPr>
          <w:rFonts w:ascii="Aptos" w:hAnsi="Aptos" w:cs="Arial"/>
          <w:color w:val="000000"/>
          <w:szCs w:val="18"/>
        </w:rPr>
        <w:t>/</w:t>
      </w:r>
      <w:r w:rsidR="00F13BF7" w:rsidRPr="00250765">
        <w:rPr>
          <w:rFonts w:ascii="Aptos" w:hAnsi="Aptos" w:cs="Arial"/>
          <w:color w:val="000000"/>
          <w:szCs w:val="18"/>
        </w:rPr>
        <w:t>2</w:t>
      </w:r>
      <w:r w:rsidR="00250765" w:rsidRPr="00250765">
        <w:rPr>
          <w:rFonts w:ascii="Aptos" w:hAnsi="Aptos" w:cs="Arial"/>
          <w:color w:val="000000"/>
          <w:szCs w:val="18"/>
        </w:rPr>
        <w:t>5</w:t>
      </w:r>
      <w:r w:rsidRPr="00250765">
        <w:rPr>
          <w:rFonts w:ascii="Aptos" w:hAnsi="Aptos" w:cs="Arial"/>
          <w:color w:val="000000"/>
          <w:szCs w:val="18"/>
        </w:rPr>
        <w:t xml:space="preserve"> £</w:t>
      </w:r>
      <w:r w:rsidR="0059128E" w:rsidRPr="00250765">
        <w:rPr>
          <w:rFonts w:ascii="Aptos" w:hAnsi="Aptos" w:cs="Arial"/>
          <w:color w:val="000000"/>
          <w:szCs w:val="18"/>
        </w:rPr>
        <w:t>2</w:t>
      </w:r>
      <w:r w:rsidRPr="00250765">
        <w:rPr>
          <w:rFonts w:ascii="Aptos" w:hAnsi="Aptos" w:cs="Arial"/>
          <w:color w:val="000000"/>
          <w:szCs w:val="18"/>
        </w:rPr>
        <w:t>.</w:t>
      </w:r>
      <w:r w:rsidR="00250765" w:rsidRPr="00250765">
        <w:rPr>
          <w:rFonts w:ascii="Aptos" w:hAnsi="Aptos" w:cs="Arial"/>
          <w:color w:val="000000"/>
          <w:szCs w:val="18"/>
        </w:rPr>
        <w:t>705</w:t>
      </w:r>
      <w:r w:rsidRPr="00250765">
        <w:rPr>
          <w:rFonts w:ascii="Aptos" w:hAnsi="Aptos" w:cs="Arial"/>
          <w:color w:val="000000"/>
          <w:szCs w:val="18"/>
        </w:rPr>
        <w:t>m)</w:t>
      </w:r>
      <w:r w:rsidR="00576584" w:rsidRPr="00250765">
        <w:rPr>
          <w:rFonts w:ascii="Aptos" w:hAnsi="Aptos" w:cs="Arial"/>
          <w:color w:val="000000"/>
          <w:szCs w:val="18"/>
        </w:rPr>
        <w:t>.</w:t>
      </w:r>
    </w:p>
    <w:p w14:paraId="2C0F4761" w14:textId="77777777" w:rsidR="0059748E" w:rsidRPr="003A2349" w:rsidRDefault="0059748E" w:rsidP="0027002A">
      <w:pPr>
        <w:jc w:val="both"/>
        <w:rPr>
          <w:rFonts w:ascii="Aptos" w:hAnsi="Aptos" w:cs="Arial"/>
          <w:b/>
          <w:color w:val="000000"/>
          <w:szCs w:val="18"/>
        </w:rPr>
      </w:pPr>
    </w:p>
    <w:p w14:paraId="46A25F0D" w14:textId="77777777" w:rsidR="0059748E" w:rsidRPr="003A2349" w:rsidRDefault="0059748E" w:rsidP="0027002A">
      <w:pPr>
        <w:jc w:val="both"/>
        <w:rPr>
          <w:rFonts w:ascii="Aptos" w:hAnsi="Aptos" w:cs="Arial"/>
          <w:b/>
          <w:color w:val="000000"/>
          <w:szCs w:val="18"/>
        </w:rPr>
      </w:pPr>
    </w:p>
    <w:p w14:paraId="79A07C28" w14:textId="10DFEA5F" w:rsidR="00E83C38" w:rsidRPr="003A2349" w:rsidRDefault="00E83C38" w:rsidP="0059748E">
      <w:pPr>
        <w:rPr>
          <w:rFonts w:ascii="Aptos" w:hAnsi="Aptos"/>
          <w:b/>
          <w:sz w:val="22"/>
        </w:rPr>
      </w:pPr>
    </w:p>
    <w:p w14:paraId="26A9CD57" w14:textId="77777777" w:rsidR="00B80B1A" w:rsidRPr="003A2349" w:rsidRDefault="00B80B1A" w:rsidP="0059748E">
      <w:pPr>
        <w:rPr>
          <w:rFonts w:ascii="Aptos" w:hAnsi="Aptos"/>
          <w:b/>
          <w:sz w:val="22"/>
        </w:rPr>
      </w:pPr>
    </w:p>
    <w:p w14:paraId="63E20CF2" w14:textId="77777777" w:rsidR="003358B9" w:rsidRPr="003A2349" w:rsidRDefault="003358B9" w:rsidP="0059748E">
      <w:pPr>
        <w:rPr>
          <w:rFonts w:ascii="Aptos" w:hAnsi="Aptos"/>
          <w:b/>
          <w:sz w:val="24"/>
          <w:szCs w:val="24"/>
        </w:rPr>
      </w:pPr>
    </w:p>
    <w:p w14:paraId="5EEE0F42" w14:textId="77777777" w:rsidR="003358B9" w:rsidRPr="003A2349" w:rsidRDefault="003358B9" w:rsidP="0059748E">
      <w:pPr>
        <w:rPr>
          <w:rFonts w:ascii="Aptos" w:hAnsi="Aptos"/>
          <w:b/>
          <w:sz w:val="24"/>
          <w:szCs w:val="24"/>
        </w:rPr>
      </w:pPr>
    </w:p>
    <w:p w14:paraId="5E90218F" w14:textId="77777777" w:rsidR="003358B9" w:rsidRPr="003A2349" w:rsidRDefault="003358B9" w:rsidP="0059748E">
      <w:pPr>
        <w:rPr>
          <w:rFonts w:ascii="Aptos" w:hAnsi="Aptos"/>
          <w:b/>
          <w:sz w:val="24"/>
          <w:szCs w:val="24"/>
        </w:rPr>
      </w:pPr>
    </w:p>
    <w:p w14:paraId="679FACE1" w14:textId="77777777" w:rsidR="003358B9" w:rsidRPr="003A2349" w:rsidRDefault="003358B9" w:rsidP="0059748E">
      <w:pPr>
        <w:rPr>
          <w:rFonts w:ascii="Aptos" w:hAnsi="Aptos"/>
          <w:b/>
          <w:sz w:val="24"/>
          <w:szCs w:val="24"/>
        </w:rPr>
      </w:pPr>
    </w:p>
    <w:p w14:paraId="32A5EF49" w14:textId="77777777" w:rsidR="003358B9" w:rsidRPr="003A2349" w:rsidRDefault="003358B9" w:rsidP="0059748E">
      <w:pPr>
        <w:rPr>
          <w:rFonts w:ascii="Aptos" w:hAnsi="Aptos"/>
          <w:b/>
          <w:sz w:val="24"/>
          <w:szCs w:val="24"/>
        </w:rPr>
      </w:pPr>
    </w:p>
    <w:p w14:paraId="0C0C7B80" w14:textId="77777777" w:rsidR="003358B9" w:rsidRPr="003A2349" w:rsidRDefault="003358B9" w:rsidP="0059748E">
      <w:pPr>
        <w:rPr>
          <w:rFonts w:ascii="Aptos" w:hAnsi="Aptos"/>
          <w:b/>
          <w:sz w:val="24"/>
          <w:szCs w:val="24"/>
        </w:rPr>
      </w:pPr>
    </w:p>
    <w:p w14:paraId="5219FC4A" w14:textId="77777777" w:rsidR="003358B9" w:rsidRPr="003A2349" w:rsidRDefault="003358B9" w:rsidP="0059748E">
      <w:pPr>
        <w:rPr>
          <w:rFonts w:ascii="Aptos" w:hAnsi="Aptos"/>
          <w:b/>
          <w:sz w:val="24"/>
          <w:szCs w:val="24"/>
        </w:rPr>
      </w:pPr>
    </w:p>
    <w:p w14:paraId="1C866CFF" w14:textId="77777777" w:rsidR="003358B9" w:rsidRPr="003A2349" w:rsidRDefault="003358B9" w:rsidP="0059748E">
      <w:pPr>
        <w:rPr>
          <w:rFonts w:ascii="Aptos" w:hAnsi="Aptos"/>
          <w:b/>
          <w:sz w:val="24"/>
          <w:szCs w:val="24"/>
        </w:rPr>
      </w:pPr>
    </w:p>
    <w:p w14:paraId="2EC200BC" w14:textId="77777777" w:rsidR="003358B9" w:rsidRPr="003A2349" w:rsidRDefault="003358B9" w:rsidP="0059748E">
      <w:pPr>
        <w:rPr>
          <w:rFonts w:ascii="Aptos" w:hAnsi="Aptos"/>
          <w:b/>
          <w:sz w:val="24"/>
          <w:szCs w:val="24"/>
        </w:rPr>
      </w:pPr>
    </w:p>
    <w:p w14:paraId="1034DACB" w14:textId="77777777" w:rsidR="003358B9" w:rsidRPr="003A2349" w:rsidRDefault="003358B9" w:rsidP="0059748E">
      <w:pPr>
        <w:rPr>
          <w:rFonts w:ascii="Aptos" w:hAnsi="Aptos"/>
          <w:b/>
          <w:sz w:val="24"/>
          <w:szCs w:val="24"/>
        </w:rPr>
      </w:pPr>
    </w:p>
    <w:p w14:paraId="05E935CC" w14:textId="77777777" w:rsidR="003358B9" w:rsidRPr="003A2349" w:rsidRDefault="003358B9" w:rsidP="0059748E">
      <w:pPr>
        <w:rPr>
          <w:rFonts w:ascii="Aptos" w:hAnsi="Aptos"/>
          <w:b/>
          <w:sz w:val="24"/>
          <w:szCs w:val="24"/>
        </w:rPr>
      </w:pPr>
    </w:p>
    <w:p w14:paraId="6460AF12" w14:textId="77777777" w:rsidR="001F7AC6" w:rsidRDefault="001F7AC6" w:rsidP="000A6562">
      <w:pPr>
        <w:jc w:val="right"/>
        <w:rPr>
          <w:rFonts w:ascii="Aptos" w:eastAsia="Calibri" w:hAnsi="Aptos"/>
          <w:b/>
          <w:color w:val="7030A0"/>
          <w:sz w:val="24"/>
          <w:szCs w:val="24"/>
          <w:lang w:eastAsia="en-US"/>
        </w:rPr>
      </w:pPr>
    </w:p>
    <w:p w14:paraId="041DE16B" w14:textId="77777777" w:rsidR="001F7AC6" w:rsidRDefault="001F7AC6" w:rsidP="000A6562">
      <w:pPr>
        <w:jc w:val="right"/>
        <w:rPr>
          <w:rFonts w:ascii="Aptos" w:eastAsia="Calibri" w:hAnsi="Aptos"/>
          <w:b/>
          <w:color w:val="7030A0"/>
          <w:sz w:val="24"/>
          <w:szCs w:val="24"/>
          <w:lang w:eastAsia="en-US"/>
        </w:rPr>
      </w:pPr>
    </w:p>
    <w:p w14:paraId="5FA3B86B" w14:textId="77777777" w:rsidR="001F7AC6" w:rsidRDefault="001F7AC6" w:rsidP="000A6562">
      <w:pPr>
        <w:jc w:val="right"/>
        <w:rPr>
          <w:rFonts w:ascii="Aptos" w:eastAsia="Calibri" w:hAnsi="Aptos"/>
          <w:b/>
          <w:color w:val="7030A0"/>
          <w:sz w:val="24"/>
          <w:szCs w:val="24"/>
          <w:lang w:eastAsia="en-US"/>
        </w:rPr>
      </w:pPr>
    </w:p>
    <w:p w14:paraId="00F6B75B" w14:textId="77777777" w:rsidR="001F7AC6" w:rsidRDefault="001F7AC6" w:rsidP="000A6562">
      <w:pPr>
        <w:jc w:val="right"/>
        <w:rPr>
          <w:rFonts w:ascii="Aptos" w:eastAsia="Calibri" w:hAnsi="Aptos"/>
          <w:b/>
          <w:color w:val="7030A0"/>
          <w:sz w:val="24"/>
          <w:szCs w:val="24"/>
          <w:lang w:eastAsia="en-US"/>
        </w:rPr>
      </w:pPr>
    </w:p>
    <w:p w14:paraId="4CD1403C" w14:textId="77777777" w:rsidR="001F7AC6" w:rsidRDefault="001F7AC6" w:rsidP="000A6562">
      <w:pPr>
        <w:jc w:val="right"/>
        <w:rPr>
          <w:rFonts w:ascii="Aptos" w:eastAsia="Calibri" w:hAnsi="Aptos"/>
          <w:b/>
          <w:color w:val="7030A0"/>
          <w:sz w:val="24"/>
          <w:szCs w:val="24"/>
          <w:lang w:eastAsia="en-US"/>
        </w:rPr>
      </w:pPr>
    </w:p>
    <w:p w14:paraId="3D4BA132" w14:textId="77777777" w:rsidR="001F7AC6" w:rsidRDefault="001F7AC6" w:rsidP="000A6562">
      <w:pPr>
        <w:jc w:val="right"/>
        <w:rPr>
          <w:rFonts w:ascii="Aptos" w:eastAsia="Calibri" w:hAnsi="Aptos"/>
          <w:b/>
          <w:color w:val="7030A0"/>
          <w:sz w:val="24"/>
          <w:szCs w:val="24"/>
          <w:lang w:eastAsia="en-US"/>
        </w:rPr>
      </w:pPr>
    </w:p>
    <w:p w14:paraId="5C6FEF53" w14:textId="72BFBC55" w:rsidR="000A6562" w:rsidRPr="00B4708D" w:rsidRDefault="000A6562" w:rsidP="000A6562">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D973A9">
        <w:rPr>
          <w:rFonts w:ascii="Aptos" w:hAnsi="Aptos" w:cs="Arial"/>
          <w:b/>
          <w:color w:val="B117B1"/>
          <w:sz w:val="24"/>
          <w:szCs w:val="24"/>
        </w:rPr>
        <w:t>A</w:t>
      </w:r>
      <w:r w:rsidRPr="00B4708D">
        <w:rPr>
          <w:rFonts w:ascii="Aptos" w:hAnsi="Aptos" w:cs="Arial"/>
          <w:b/>
          <w:color w:val="B117B1"/>
          <w:sz w:val="24"/>
          <w:szCs w:val="24"/>
        </w:rPr>
        <w:t>ccounts (cont.)</w:t>
      </w:r>
    </w:p>
    <w:p w14:paraId="5594A887" w14:textId="77777777" w:rsidR="003358B9" w:rsidRPr="003A2349" w:rsidRDefault="003358B9" w:rsidP="0059748E">
      <w:pPr>
        <w:rPr>
          <w:rFonts w:ascii="Aptos" w:hAnsi="Aptos"/>
          <w:b/>
          <w:sz w:val="24"/>
          <w:szCs w:val="24"/>
        </w:rPr>
      </w:pPr>
    </w:p>
    <w:p w14:paraId="437ACD61" w14:textId="503169B0" w:rsidR="0059748E" w:rsidRPr="002E637E" w:rsidRDefault="0059748E" w:rsidP="0059748E">
      <w:pPr>
        <w:rPr>
          <w:rFonts w:ascii="Aptos" w:hAnsi="Aptos"/>
          <w:b/>
          <w:sz w:val="24"/>
          <w:szCs w:val="24"/>
        </w:rPr>
      </w:pPr>
      <w:r w:rsidRPr="002E637E">
        <w:rPr>
          <w:rFonts w:ascii="Aptos" w:hAnsi="Aptos"/>
          <w:b/>
          <w:sz w:val="24"/>
          <w:szCs w:val="24"/>
        </w:rPr>
        <w:t>Note 4</w:t>
      </w:r>
      <w:r w:rsidR="00B065B0" w:rsidRPr="002E637E">
        <w:rPr>
          <w:rFonts w:ascii="Aptos" w:hAnsi="Aptos"/>
          <w:b/>
          <w:sz w:val="24"/>
          <w:szCs w:val="24"/>
        </w:rPr>
        <w:t>1</w:t>
      </w:r>
      <w:r w:rsidRPr="002E637E">
        <w:rPr>
          <w:rFonts w:ascii="Aptos" w:hAnsi="Aptos"/>
          <w:b/>
          <w:sz w:val="24"/>
          <w:szCs w:val="24"/>
        </w:rPr>
        <w:t xml:space="preserve"> Public Private Partnership and Similar Contracts (cont</w:t>
      </w:r>
      <w:r w:rsidR="001F7AC6" w:rsidRPr="002E637E">
        <w:rPr>
          <w:rFonts w:ascii="Aptos" w:hAnsi="Aptos"/>
          <w:b/>
          <w:sz w:val="24"/>
          <w:szCs w:val="24"/>
        </w:rPr>
        <w:t>.</w:t>
      </w:r>
      <w:r w:rsidRPr="002E637E">
        <w:rPr>
          <w:rFonts w:ascii="Aptos" w:hAnsi="Aptos"/>
          <w:b/>
          <w:sz w:val="24"/>
          <w:szCs w:val="24"/>
        </w:rPr>
        <w:t>)</w:t>
      </w:r>
    </w:p>
    <w:p w14:paraId="224BE063" w14:textId="77777777" w:rsidR="0059748E" w:rsidRPr="003A2349" w:rsidRDefault="0059748E" w:rsidP="0027002A">
      <w:pPr>
        <w:jc w:val="both"/>
        <w:rPr>
          <w:rFonts w:ascii="Aptos" w:hAnsi="Aptos" w:cs="Arial"/>
          <w:b/>
          <w:color w:val="000000"/>
          <w:sz w:val="24"/>
          <w:szCs w:val="24"/>
        </w:rPr>
      </w:pPr>
    </w:p>
    <w:p w14:paraId="760917CB" w14:textId="3F5E5E13" w:rsidR="0027002A" w:rsidRPr="003A2349" w:rsidRDefault="0027002A" w:rsidP="0027002A">
      <w:pPr>
        <w:jc w:val="both"/>
        <w:rPr>
          <w:rFonts w:ascii="Aptos" w:hAnsi="Aptos" w:cs="Arial"/>
          <w:b/>
          <w:color w:val="000000"/>
          <w:sz w:val="24"/>
          <w:szCs w:val="24"/>
        </w:rPr>
      </w:pPr>
      <w:r w:rsidRPr="003A2349">
        <w:rPr>
          <w:rFonts w:ascii="Aptos" w:hAnsi="Aptos" w:cs="Arial"/>
          <w:b/>
          <w:color w:val="000000"/>
          <w:sz w:val="24"/>
          <w:szCs w:val="24"/>
        </w:rPr>
        <w:t>Property, Plant and Equipment</w:t>
      </w:r>
    </w:p>
    <w:p w14:paraId="2F17A1D8" w14:textId="6F9736DB" w:rsidR="00F02D6A" w:rsidRPr="003A2349" w:rsidRDefault="00F02D6A" w:rsidP="00A72982">
      <w:pPr>
        <w:jc w:val="both"/>
        <w:rPr>
          <w:rFonts w:ascii="Aptos" w:hAnsi="Aptos" w:cs="Arial"/>
          <w:color w:val="000000"/>
          <w:szCs w:val="18"/>
        </w:rPr>
      </w:pPr>
    </w:p>
    <w:bookmarkStart w:id="574" w:name="_MON_1779793861"/>
    <w:bookmarkEnd w:id="574"/>
    <w:p w14:paraId="77A8037F" w14:textId="58829DE0" w:rsidR="0059748E" w:rsidRPr="003A2349" w:rsidRDefault="007608BB" w:rsidP="00A72982">
      <w:pPr>
        <w:jc w:val="both"/>
        <w:rPr>
          <w:rFonts w:ascii="Aptos" w:hAnsi="Aptos" w:cs="Arial"/>
          <w:color w:val="000000"/>
          <w:szCs w:val="18"/>
        </w:rPr>
      </w:pPr>
      <w:r w:rsidRPr="003A2349">
        <w:rPr>
          <w:rFonts w:ascii="Aptos" w:hAnsi="Aptos" w:cs="Arial"/>
          <w:color w:val="000000"/>
          <w:szCs w:val="18"/>
        </w:rPr>
        <w:object w:dxaOrig="9753" w:dyaOrig="3898" w14:anchorId="2DAE5567">
          <v:shape id="_x0000_i1104" type="#_x0000_t75" style="width:498.75pt;height:195.75pt" o:ole="">
            <v:imagedata r:id="rId244" o:title=""/>
          </v:shape>
          <o:OLEObject Type="Embed" ProgID="Excel.Sheet.12" ShapeID="_x0000_i1104" DrawAspect="Content" ObjectID="_1843896869" r:id="rId245"/>
        </w:object>
      </w:r>
    </w:p>
    <w:p w14:paraId="49FA82D7" w14:textId="68D82D40" w:rsidR="000C7A03" w:rsidRPr="003A2349" w:rsidRDefault="000C7A03" w:rsidP="00A72982">
      <w:pPr>
        <w:jc w:val="both"/>
        <w:rPr>
          <w:rFonts w:ascii="Aptos" w:hAnsi="Aptos" w:cs="Arial"/>
          <w:color w:val="000000"/>
          <w:szCs w:val="18"/>
        </w:rPr>
      </w:pPr>
    </w:p>
    <w:p w14:paraId="484CD780" w14:textId="3394BEC7" w:rsidR="000C7A03" w:rsidRPr="003A2349" w:rsidRDefault="000C7A03" w:rsidP="00A72982">
      <w:pPr>
        <w:jc w:val="both"/>
        <w:rPr>
          <w:rFonts w:ascii="Aptos" w:hAnsi="Aptos" w:cs="Arial"/>
          <w:color w:val="000000"/>
          <w:szCs w:val="18"/>
        </w:rPr>
      </w:pPr>
    </w:p>
    <w:p w14:paraId="6C679D26" w14:textId="6C42F314" w:rsidR="000C7A03" w:rsidRPr="003A2349" w:rsidRDefault="000C7A03" w:rsidP="00A72982">
      <w:pPr>
        <w:jc w:val="both"/>
        <w:rPr>
          <w:rFonts w:ascii="Aptos" w:hAnsi="Aptos" w:cs="Arial"/>
          <w:color w:val="000000"/>
          <w:szCs w:val="18"/>
        </w:rPr>
      </w:pPr>
    </w:p>
    <w:p w14:paraId="0C5BF6F1" w14:textId="3206DF14" w:rsidR="00A22B11" w:rsidRPr="003A2349" w:rsidRDefault="00A22B11" w:rsidP="00A72982">
      <w:pPr>
        <w:jc w:val="both"/>
        <w:rPr>
          <w:rFonts w:ascii="Aptos" w:hAnsi="Aptos" w:cs="Arial"/>
          <w:color w:val="000000"/>
          <w:szCs w:val="18"/>
        </w:rPr>
      </w:pPr>
      <w:r w:rsidRPr="003A2349">
        <w:rPr>
          <w:rFonts w:ascii="Aptos" w:hAnsi="Aptos" w:cs="Arial"/>
          <w:b/>
          <w:bCs/>
          <w:color w:val="000000"/>
          <w:szCs w:val="18"/>
        </w:rPr>
        <w:t>Payments</w:t>
      </w:r>
    </w:p>
    <w:p w14:paraId="3F1D444E" w14:textId="674F9427" w:rsidR="00A22B11" w:rsidRPr="003A2349" w:rsidRDefault="00A22B11" w:rsidP="00A72982">
      <w:pPr>
        <w:jc w:val="both"/>
        <w:rPr>
          <w:rFonts w:ascii="Aptos" w:hAnsi="Aptos" w:cs="Arial"/>
          <w:color w:val="000000"/>
          <w:szCs w:val="18"/>
        </w:rPr>
      </w:pPr>
      <w:r w:rsidRPr="003A2349">
        <w:rPr>
          <w:rFonts w:ascii="Aptos" w:hAnsi="Aptos" w:cs="Arial"/>
          <w:color w:val="000000"/>
          <w:szCs w:val="18"/>
        </w:rPr>
        <w:t xml:space="preserve">Under the contracts the </w:t>
      </w:r>
      <w:r w:rsidR="0020170B" w:rsidRPr="003A2349">
        <w:rPr>
          <w:rFonts w:ascii="Aptos" w:hAnsi="Aptos" w:cs="Arial"/>
          <w:color w:val="000000"/>
          <w:szCs w:val="18"/>
        </w:rPr>
        <w:t>Council</w:t>
      </w:r>
      <w:r w:rsidRPr="003A2349">
        <w:rPr>
          <w:rFonts w:ascii="Aptos" w:hAnsi="Aptos" w:cs="Arial"/>
          <w:color w:val="000000"/>
          <w:szCs w:val="18"/>
        </w:rPr>
        <w:t xml:space="preserve"> makes agreed payments each year which are increased by inflation</w:t>
      </w:r>
      <w:r w:rsidR="00354CAD" w:rsidRPr="003A2349">
        <w:rPr>
          <w:rFonts w:ascii="Aptos" w:hAnsi="Aptos" w:cs="Arial"/>
          <w:color w:val="000000"/>
          <w:szCs w:val="18"/>
        </w:rPr>
        <w:t>. They</w:t>
      </w:r>
      <w:r w:rsidRPr="003A2349">
        <w:rPr>
          <w:rFonts w:ascii="Aptos" w:hAnsi="Aptos" w:cs="Arial"/>
          <w:color w:val="000000"/>
          <w:szCs w:val="18"/>
        </w:rPr>
        <w:t xml:space="preserve"> can be reduced if the contractors fail to meet availability and performance standards in any year but </w:t>
      </w:r>
      <w:r w:rsidR="00354CAD" w:rsidRPr="003A2349">
        <w:rPr>
          <w:rFonts w:ascii="Aptos" w:hAnsi="Aptos" w:cs="Arial"/>
          <w:color w:val="000000"/>
          <w:szCs w:val="18"/>
        </w:rPr>
        <w:t>are</w:t>
      </w:r>
      <w:r w:rsidRPr="003A2349">
        <w:rPr>
          <w:rFonts w:ascii="Aptos" w:hAnsi="Aptos" w:cs="Arial"/>
          <w:color w:val="000000"/>
          <w:szCs w:val="18"/>
        </w:rPr>
        <w:t xml:space="preserve"> otherwise fixed.  Payments remaining to be made under the contract </w:t>
      </w:r>
      <w:proofErr w:type="gramStart"/>
      <w:r w:rsidRPr="00250765">
        <w:rPr>
          <w:rFonts w:ascii="Aptos" w:hAnsi="Aptos" w:cs="Arial"/>
          <w:color w:val="000000"/>
          <w:szCs w:val="18"/>
        </w:rPr>
        <w:t>at</w:t>
      </w:r>
      <w:proofErr w:type="gramEnd"/>
      <w:r w:rsidRPr="00250765">
        <w:rPr>
          <w:rFonts w:ascii="Aptos" w:hAnsi="Aptos" w:cs="Arial"/>
          <w:color w:val="000000"/>
          <w:szCs w:val="18"/>
        </w:rPr>
        <w:t xml:space="preserve"> 31 March 20</w:t>
      </w:r>
      <w:r w:rsidR="00780797" w:rsidRPr="00250765">
        <w:rPr>
          <w:rFonts w:ascii="Aptos" w:hAnsi="Aptos" w:cs="Arial"/>
          <w:color w:val="000000"/>
          <w:szCs w:val="18"/>
        </w:rPr>
        <w:t>2</w:t>
      </w:r>
      <w:r w:rsidR="00250765" w:rsidRPr="00250765">
        <w:rPr>
          <w:rFonts w:ascii="Aptos" w:hAnsi="Aptos" w:cs="Arial"/>
          <w:color w:val="000000"/>
          <w:szCs w:val="18"/>
        </w:rPr>
        <w:t>6</w:t>
      </w:r>
      <w:r w:rsidRPr="003A2349">
        <w:rPr>
          <w:rFonts w:ascii="Aptos" w:hAnsi="Aptos" w:cs="Arial"/>
          <w:color w:val="000000"/>
          <w:szCs w:val="18"/>
        </w:rPr>
        <w:t xml:space="preserve"> (excluding any estimation of inflation and availability/performance deductions) are as follows:</w:t>
      </w:r>
    </w:p>
    <w:p w14:paraId="60D24C7C" w14:textId="77777777" w:rsidR="00447145" w:rsidRPr="003A2349" w:rsidRDefault="00447145" w:rsidP="00A72982">
      <w:pPr>
        <w:jc w:val="both"/>
        <w:rPr>
          <w:rFonts w:ascii="Aptos" w:hAnsi="Aptos" w:cs="Arial"/>
          <w:color w:val="000000"/>
          <w:szCs w:val="18"/>
        </w:rPr>
      </w:pPr>
    </w:p>
    <w:bookmarkStart w:id="575" w:name="_MON_1779793884"/>
    <w:bookmarkEnd w:id="575"/>
    <w:p w14:paraId="4591A706" w14:textId="1477C4A3" w:rsidR="00447145" w:rsidRPr="003A2349" w:rsidRDefault="007608BB" w:rsidP="00A72982">
      <w:pPr>
        <w:jc w:val="both"/>
        <w:rPr>
          <w:rFonts w:ascii="Aptos" w:hAnsi="Aptos" w:cs="Arial"/>
          <w:color w:val="000000"/>
          <w:szCs w:val="18"/>
        </w:rPr>
      </w:pPr>
      <w:r w:rsidRPr="003A2349">
        <w:rPr>
          <w:rFonts w:ascii="Aptos" w:hAnsi="Aptos" w:cs="Arial"/>
          <w:color w:val="000000"/>
          <w:szCs w:val="18"/>
        </w:rPr>
        <w:object w:dxaOrig="9802" w:dyaOrig="3204" w14:anchorId="06B53CDE">
          <v:shape id="_x0000_i1105" type="#_x0000_t75" style="width:489pt;height:163.5pt" o:ole="">
            <v:imagedata r:id="rId246" o:title=""/>
          </v:shape>
          <o:OLEObject Type="Embed" ProgID="Excel.Sheet.12" ShapeID="_x0000_i1105" DrawAspect="Content" ObjectID="_1843896870" r:id="rId247"/>
        </w:object>
      </w:r>
    </w:p>
    <w:p w14:paraId="74EAFD7A" w14:textId="5ECFD975" w:rsidR="00B373B2" w:rsidRPr="003A2349" w:rsidRDefault="00B373B2" w:rsidP="00A72982">
      <w:pPr>
        <w:jc w:val="both"/>
        <w:rPr>
          <w:rFonts w:ascii="Aptos" w:hAnsi="Aptos" w:cs="Arial"/>
          <w:color w:val="000000"/>
          <w:szCs w:val="18"/>
        </w:rPr>
      </w:pPr>
    </w:p>
    <w:p w14:paraId="235E89E9" w14:textId="77777777" w:rsidR="00805D37" w:rsidRPr="003A2349" w:rsidRDefault="00805D37" w:rsidP="00805D37">
      <w:pPr>
        <w:jc w:val="both"/>
        <w:rPr>
          <w:rFonts w:ascii="Aptos" w:hAnsi="Aptos" w:cs="Arial"/>
          <w:color w:val="000000"/>
          <w:szCs w:val="18"/>
        </w:rPr>
      </w:pPr>
      <w:r w:rsidRPr="003A2349">
        <w:rPr>
          <w:rFonts w:ascii="Aptos" w:hAnsi="Aptos" w:cs="Arial"/>
          <w:color w:val="000000"/>
          <w:szCs w:val="18"/>
        </w:rPr>
        <w:t>Although the payments made to the contractors are described as unitary payments, they have been calculated to compensate the contractor for the fair value of the services they provide, the capital expenditure incurred and interest payable whilst the capital expenditure remains to be reimbursed.  The liability outstanding to pay the contractors for capital expenditure incurred is as follows:</w:t>
      </w:r>
    </w:p>
    <w:p w14:paraId="1E45918E" w14:textId="77777777" w:rsidR="000A6562" w:rsidRDefault="000A6562" w:rsidP="000A6562">
      <w:pPr>
        <w:jc w:val="right"/>
        <w:rPr>
          <w:rFonts w:ascii="Aptos" w:eastAsia="Calibri" w:hAnsi="Aptos"/>
          <w:b/>
          <w:color w:val="7030A0"/>
          <w:sz w:val="24"/>
          <w:szCs w:val="24"/>
          <w:lang w:eastAsia="en-US"/>
        </w:rPr>
      </w:pPr>
    </w:p>
    <w:p w14:paraId="544C1D57" w14:textId="77777777" w:rsidR="000A6562" w:rsidRDefault="000A6562" w:rsidP="000A6562">
      <w:pPr>
        <w:jc w:val="right"/>
        <w:rPr>
          <w:rFonts w:ascii="Aptos" w:eastAsia="Calibri" w:hAnsi="Aptos"/>
          <w:b/>
          <w:color w:val="7030A0"/>
          <w:sz w:val="24"/>
          <w:szCs w:val="24"/>
          <w:lang w:eastAsia="en-US"/>
        </w:rPr>
      </w:pPr>
    </w:p>
    <w:p w14:paraId="5306792F" w14:textId="77777777" w:rsidR="000A6562" w:rsidRDefault="000A6562" w:rsidP="000A6562">
      <w:pPr>
        <w:jc w:val="right"/>
        <w:rPr>
          <w:rFonts w:ascii="Aptos" w:eastAsia="Calibri" w:hAnsi="Aptos"/>
          <w:b/>
          <w:color w:val="7030A0"/>
          <w:sz w:val="24"/>
          <w:szCs w:val="24"/>
          <w:lang w:eastAsia="en-US"/>
        </w:rPr>
      </w:pPr>
    </w:p>
    <w:p w14:paraId="24B9EB86" w14:textId="77777777" w:rsidR="000A6562" w:rsidRDefault="000A6562" w:rsidP="000A6562">
      <w:pPr>
        <w:jc w:val="right"/>
        <w:rPr>
          <w:rFonts w:ascii="Aptos" w:eastAsia="Calibri" w:hAnsi="Aptos"/>
          <w:b/>
          <w:color w:val="7030A0"/>
          <w:sz w:val="24"/>
          <w:szCs w:val="24"/>
          <w:lang w:eastAsia="en-US"/>
        </w:rPr>
      </w:pPr>
    </w:p>
    <w:p w14:paraId="4642C03B" w14:textId="77777777" w:rsidR="000A6562" w:rsidRDefault="000A6562" w:rsidP="000A6562">
      <w:pPr>
        <w:jc w:val="right"/>
        <w:rPr>
          <w:rFonts w:ascii="Aptos" w:eastAsia="Calibri" w:hAnsi="Aptos"/>
          <w:b/>
          <w:color w:val="7030A0"/>
          <w:sz w:val="24"/>
          <w:szCs w:val="24"/>
          <w:lang w:eastAsia="en-US"/>
        </w:rPr>
      </w:pPr>
    </w:p>
    <w:p w14:paraId="253E5857" w14:textId="77777777" w:rsidR="000A6562" w:rsidRDefault="000A6562" w:rsidP="000A6562">
      <w:pPr>
        <w:jc w:val="right"/>
        <w:rPr>
          <w:rFonts w:ascii="Aptos" w:eastAsia="Calibri" w:hAnsi="Aptos"/>
          <w:b/>
          <w:color w:val="7030A0"/>
          <w:sz w:val="24"/>
          <w:szCs w:val="24"/>
          <w:lang w:eastAsia="en-US"/>
        </w:rPr>
      </w:pPr>
    </w:p>
    <w:p w14:paraId="5C6D1BD7" w14:textId="77777777" w:rsidR="000A6562" w:rsidRDefault="000A6562" w:rsidP="000A6562">
      <w:pPr>
        <w:jc w:val="right"/>
        <w:rPr>
          <w:rFonts w:ascii="Aptos" w:eastAsia="Calibri" w:hAnsi="Aptos"/>
          <w:b/>
          <w:color w:val="7030A0"/>
          <w:sz w:val="24"/>
          <w:szCs w:val="24"/>
          <w:lang w:eastAsia="en-US"/>
        </w:rPr>
      </w:pPr>
    </w:p>
    <w:p w14:paraId="39C93CB0" w14:textId="77777777" w:rsidR="001F7AC6" w:rsidRDefault="001F7AC6" w:rsidP="000A6562">
      <w:pPr>
        <w:jc w:val="right"/>
        <w:rPr>
          <w:rFonts w:ascii="Aptos" w:eastAsia="Calibri" w:hAnsi="Aptos"/>
          <w:b/>
          <w:color w:val="7030A0"/>
          <w:sz w:val="24"/>
          <w:szCs w:val="24"/>
          <w:lang w:eastAsia="en-US"/>
        </w:rPr>
      </w:pPr>
    </w:p>
    <w:p w14:paraId="4D3D3A4A" w14:textId="5EA4E60B" w:rsidR="000A6562" w:rsidRPr="00B4708D" w:rsidRDefault="000A6562" w:rsidP="000A6562">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1F7AC6" w:rsidRPr="00B4708D">
        <w:rPr>
          <w:rFonts w:ascii="Aptos" w:hAnsi="Aptos" w:cs="Arial"/>
          <w:b/>
          <w:color w:val="B117B1"/>
          <w:sz w:val="24"/>
          <w:szCs w:val="24"/>
        </w:rPr>
        <w:t>A</w:t>
      </w:r>
      <w:r w:rsidRPr="00B4708D">
        <w:rPr>
          <w:rFonts w:ascii="Aptos" w:hAnsi="Aptos" w:cs="Arial"/>
          <w:b/>
          <w:color w:val="B117B1"/>
          <w:sz w:val="24"/>
          <w:szCs w:val="24"/>
        </w:rPr>
        <w:t>ccounts (cont.)</w:t>
      </w:r>
    </w:p>
    <w:p w14:paraId="327C9723" w14:textId="77777777" w:rsidR="000A6562" w:rsidRDefault="000A6562" w:rsidP="000A6562">
      <w:pPr>
        <w:jc w:val="right"/>
        <w:rPr>
          <w:rFonts w:ascii="Aptos" w:eastAsia="Calibri" w:hAnsi="Aptos"/>
          <w:b/>
          <w:color w:val="7030A0"/>
          <w:sz w:val="24"/>
          <w:szCs w:val="24"/>
          <w:lang w:eastAsia="en-US"/>
        </w:rPr>
      </w:pPr>
    </w:p>
    <w:p w14:paraId="70BEF460" w14:textId="1C0D026C" w:rsidR="000A6562" w:rsidRPr="002E637E" w:rsidRDefault="000A6562" w:rsidP="000A6562">
      <w:pPr>
        <w:rPr>
          <w:rFonts w:ascii="Aptos" w:hAnsi="Aptos"/>
          <w:b/>
          <w:sz w:val="24"/>
          <w:szCs w:val="24"/>
        </w:rPr>
      </w:pPr>
      <w:r w:rsidRPr="002E637E">
        <w:rPr>
          <w:rFonts w:ascii="Aptos" w:hAnsi="Aptos"/>
          <w:b/>
          <w:sz w:val="24"/>
          <w:szCs w:val="24"/>
        </w:rPr>
        <w:t>Note 41 Public Private Partnership and Similar Contracts (cont</w:t>
      </w:r>
      <w:r w:rsidR="001F7AC6" w:rsidRPr="002E637E">
        <w:rPr>
          <w:rFonts w:ascii="Aptos" w:hAnsi="Aptos"/>
          <w:b/>
          <w:sz w:val="24"/>
          <w:szCs w:val="24"/>
        </w:rPr>
        <w:t>.</w:t>
      </w:r>
      <w:r w:rsidRPr="002E637E">
        <w:rPr>
          <w:rFonts w:ascii="Aptos" w:hAnsi="Aptos"/>
          <w:b/>
          <w:sz w:val="24"/>
          <w:szCs w:val="24"/>
        </w:rPr>
        <w:t>)</w:t>
      </w:r>
    </w:p>
    <w:p w14:paraId="66D639AA" w14:textId="620FE169" w:rsidR="00B373B2" w:rsidRPr="003A2349" w:rsidRDefault="00B373B2" w:rsidP="00A72982">
      <w:pPr>
        <w:jc w:val="both"/>
        <w:rPr>
          <w:rFonts w:ascii="Aptos" w:hAnsi="Aptos" w:cs="Arial"/>
          <w:color w:val="000000"/>
          <w:sz w:val="24"/>
          <w:szCs w:val="24"/>
        </w:rPr>
      </w:pPr>
    </w:p>
    <w:bookmarkStart w:id="576" w:name="_MON_1779793938"/>
    <w:bookmarkEnd w:id="576"/>
    <w:p w14:paraId="164758C2" w14:textId="70C8A3F5" w:rsidR="00B373B2" w:rsidRPr="003A2349" w:rsidRDefault="00BF2562" w:rsidP="00A72982">
      <w:pPr>
        <w:jc w:val="both"/>
        <w:rPr>
          <w:rFonts w:ascii="Aptos" w:hAnsi="Aptos" w:cs="Arial"/>
          <w:color w:val="000000"/>
          <w:szCs w:val="18"/>
        </w:rPr>
      </w:pPr>
      <w:r w:rsidRPr="003A2349">
        <w:rPr>
          <w:rFonts w:ascii="Aptos" w:hAnsi="Aptos" w:cs="Arial"/>
          <w:color w:val="000000"/>
          <w:szCs w:val="18"/>
        </w:rPr>
        <w:object w:dxaOrig="9816" w:dyaOrig="1959" w14:anchorId="104CDE45">
          <v:shape id="_x0000_i1106" type="#_x0000_t75" style="width:486.75pt;height:97.5pt" o:ole="">
            <v:imagedata r:id="rId248" o:title=""/>
          </v:shape>
          <o:OLEObject Type="Embed" ProgID="Excel.Sheet.12" ShapeID="_x0000_i1106" DrawAspect="Content" ObjectID="_1843896871" r:id="rId249"/>
        </w:object>
      </w:r>
    </w:p>
    <w:p w14:paraId="38DA79B7" w14:textId="5B577881" w:rsidR="00B373B2" w:rsidRPr="003A2349" w:rsidRDefault="00B373B2" w:rsidP="00A72982">
      <w:pPr>
        <w:jc w:val="both"/>
        <w:rPr>
          <w:rFonts w:ascii="Aptos" w:hAnsi="Aptos" w:cs="Arial"/>
          <w:color w:val="000000"/>
          <w:szCs w:val="18"/>
        </w:rPr>
      </w:pPr>
    </w:p>
    <w:p w14:paraId="7A1B4638" w14:textId="65EDBEF7" w:rsidR="00A22B11" w:rsidRPr="003A2349" w:rsidRDefault="00A22B11" w:rsidP="00496D4A">
      <w:pPr>
        <w:pStyle w:val="Heading1"/>
        <w:rPr>
          <w:rFonts w:ascii="Aptos" w:hAnsi="Aptos"/>
          <w:sz w:val="24"/>
          <w:szCs w:val="24"/>
        </w:rPr>
      </w:pPr>
      <w:bookmarkStart w:id="577" w:name="_Toc74042477"/>
      <w:bookmarkStart w:id="578" w:name="_Toc138404724"/>
      <w:bookmarkStart w:id="579" w:name="_Toc138408968"/>
      <w:bookmarkStart w:id="580" w:name="_Toc138412471"/>
      <w:bookmarkStart w:id="581" w:name="_Toc138412964"/>
      <w:bookmarkStart w:id="582" w:name="_Toc146698498"/>
      <w:bookmarkStart w:id="583" w:name="_Toc146823508"/>
      <w:bookmarkStart w:id="584" w:name="_Toc233115464"/>
      <w:r w:rsidRPr="003A2349">
        <w:rPr>
          <w:rFonts w:ascii="Aptos" w:hAnsi="Aptos"/>
          <w:sz w:val="24"/>
          <w:szCs w:val="24"/>
        </w:rPr>
        <w:t xml:space="preserve">Note </w:t>
      </w:r>
      <w:r w:rsidR="00322774" w:rsidRPr="003A2349">
        <w:rPr>
          <w:rFonts w:ascii="Aptos" w:hAnsi="Aptos"/>
          <w:sz w:val="24"/>
          <w:szCs w:val="24"/>
        </w:rPr>
        <w:t>4</w:t>
      </w:r>
      <w:r w:rsidR="00B065B0" w:rsidRPr="003A2349">
        <w:rPr>
          <w:rFonts w:ascii="Aptos" w:hAnsi="Aptos"/>
          <w:sz w:val="24"/>
          <w:szCs w:val="24"/>
        </w:rPr>
        <w:t>2</w:t>
      </w:r>
      <w:r w:rsidRPr="003A2349">
        <w:rPr>
          <w:rFonts w:ascii="Aptos" w:hAnsi="Aptos"/>
          <w:sz w:val="24"/>
          <w:szCs w:val="24"/>
        </w:rPr>
        <w:t xml:space="preserve"> Pension Schemes Accounted for as Defined Contribution Schemes</w:t>
      </w:r>
      <w:bookmarkEnd w:id="577"/>
      <w:bookmarkEnd w:id="578"/>
      <w:bookmarkEnd w:id="579"/>
      <w:bookmarkEnd w:id="580"/>
      <w:bookmarkEnd w:id="581"/>
      <w:bookmarkEnd w:id="582"/>
      <w:bookmarkEnd w:id="583"/>
      <w:bookmarkEnd w:id="584"/>
    </w:p>
    <w:p w14:paraId="0361D04D" w14:textId="77777777" w:rsidR="00A22B11" w:rsidRPr="003A2349" w:rsidRDefault="00A22B11" w:rsidP="00A72982">
      <w:pPr>
        <w:jc w:val="both"/>
        <w:rPr>
          <w:rFonts w:ascii="Aptos" w:hAnsi="Aptos" w:cs="Arial"/>
          <w:sz w:val="24"/>
          <w:szCs w:val="24"/>
        </w:rPr>
      </w:pPr>
    </w:p>
    <w:p w14:paraId="251069D3" w14:textId="4B754843" w:rsidR="00AA0729" w:rsidRPr="003A2349" w:rsidRDefault="00E5560C" w:rsidP="00FF67D6">
      <w:pPr>
        <w:jc w:val="both"/>
        <w:rPr>
          <w:rFonts w:ascii="Aptos" w:hAnsi="Aptos" w:cs="Arial"/>
          <w:szCs w:val="18"/>
        </w:rPr>
      </w:pPr>
      <w:r w:rsidRPr="003A2349">
        <w:rPr>
          <w:rFonts w:ascii="Aptos" w:hAnsi="Aptos" w:cs="Arial"/>
          <w:szCs w:val="18"/>
        </w:rPr>
        <w:t xml:space="preserve">The Council participates in the Scottish Teachers’ Superannuation Scheme. The scheme is an unfunded statutory </w:t>
      </w:r>
      <w:r w:rsidR="00A47E17" w:rsidRPr="003A2349">
        <w:rPr>
          <w:rFonts w:ascii="Aptos" w:hAnsi="Aptos" w:cs="Arial"/>
          <w:szCs w:val="18"/>
        </w:rPr>
        <w:t xml:space="preserve">public service pension scheme with benefits underwritten by the UK Government. The scheme is financed by payments from employers and from those current employees who are members of the scheme and paying contributions at progressively higher marginal rates based on pensionable pay, as specified in the regulations. The rate of employer contributions is set with reference to </w:t>
      </w:r>
      <w:r w:rsidR="00AA0729" w:rsidRPr="003A2349">
        <w:rPr>
          <w:rFonts w:ascii="Aptos" w:hAnsi="Aptos" w:cs="Arial"/>
          <w:szCs w:val="18"/>
        </w:rPr>
        <w:t xml:space="preserve">a funding valuation undertaken by the scheme actuary. </w:t>
      </w:r>
    </w:p>
    <w:p w14:paraId="4C93AF81" w14:textId="24FFB14A" w:rsidR="00AA0729" w:rsidRPr="003A2349" w:rsidRDefault="00AA0729" w:rsidP="00FF67D6">
      <w:pPr>
        <w:jc w:val="both"/>
        <w:rPr>
          <w:rFonts w:ascii="Aptos" w:hAnsi="Aptos" w:cs="Arial"/>
          <w:szCs w:val="18"/>
        </w:rPr>
      </w:pPr>
    </w:p>
    <w:p w14:paraId="2332CA14" w14:textId="277A91D9" w:rsidR="00FF67D6" w:rsidRPr="003A2349" w:rsidRDefault="00FF67D6" w:rsidP="00FF67D6">
      <w:pPr>
        <w:jc w:val="both"/>
        <w:rPr>
          <w:rFonts w:ascii="Aptos" w:hAnsi="Aptos" w:cs="Arial"/>
          <w:szCs w:val="18"/>
        </w:rPr>
      </w:pPr>
      <w:r w:rsidRPr="003A2349">
        <w:rPr>
          <w:rFonts w:ascii="Aptos" w:hAnsi="Aptos" w:cs="Arial"/>
          <w:szCs w:val="18"/>
        </w:rPr>
        <w:t>Teachers employed by the Council are members of the Scottish Teachers' Superannuation Scheme administered by the Scottish Public Pension</w:t>
      </w:r>
      <w:r w:rsidR="00A20F08" w:rsidRPr="003A2349">
        <w:rPr>
          <w:rFonts w:ascii="Aptos" w:hAnsi="Aptos" w:cs="Arial"/>
          <w:szCs w:val="18"/>
        </w:rPr>
        <w:t>s</w:t>
      </w:r>
      <w:r w:rsidRPr="003A2349">
        <w:rPr>
          <w:rFonts w:ascii="Aptos" w:hAnsi="Aptos" w:cs="Arial"/>
          <w:szCs w:val="18"/>
        </w:rPr>
        <w:t xml:space="preserve"> Agency (SPPA</w:t>
      </w:r>
      <w:r w:rsidR="00A20F08" w:rsidRPr="003A2349">
        <w:rPr>
          <w:rFonts w:ascii="Aptos" w:hAnsi="Aptos" w:cs="Arial"/>
          <w:szCs w:val="18"/>
        </w:rPr>
        <w:t>), an executive agency of the Scottish Government</w:t>
      </w:r>
      <w:r w:rsidRPr="003A2349">
        <w:rPr>
          <w:rFonts w:ascii="Aptos" w:hAnsi="Aptos" w:cs="Arial"/>
          <w:szCs w:val="18"/>
        </w:rPr>
        <w:t>. It is a defined benefit scheme providing teachers with specified benefits upon their retirement and the Council contributes towards the costs by making contributions based on a percentage of members' pensionable salaries.</w:t>
      </w:r>
    </w:p>
    <w:p w14:paraId="6E7F2B98" w14:textId="77777777" w:rsidR="00FF67D6" w:rsidRPr="003A2349" w:rsidRDefault="00FF67D6" w:rsidP="00FF67D6">
      <w:pPr>
        <w:jc w:val="both"/>
        <w:rPr>
          <w:rFonts w:ascii="Aptos" w:hAnsi="Aptos" w:cs="Arial"/>
          <w:szCs w:val="18"/>
        </w:rPr>
      </w:pPr>
    </w:p>
    <w:p w14:paraId="1FB85E42" w14:textId="0FFC4B8F" w:rsidR="00FF67D6" w:rsidRPr="003A2349" w:rsidRDefault="00FF67D6" w:rsidP="00FF67D6">
      <w:pPr>
        <w:jc w:val="both"/>
        <w:rPr>
          <w:rFonts w:ascii="Aptos" w:hAnsi="Aptos" w:cs="Arial"/>
          <w:strike/>
          <w:szCs w:val="18"/>
          <w:highlight w:val="yellow"/>
        </w:rPr>
      </w:pPr>
      <w:r w:rsidRPr="003A2349">
        <w:rPr>
          <w:rFonts w:ascii="Aptos" w:hAnsi="Aptos" w:cs="Arial"/>
          <w:szCs w:val="18"/>
        </w:rPr>
        <w:t xml:space="preserve">As the scheme is unfunded there can be no surplus or shortfall. Pension contribution rates will be set by the scheme at a level to meet the cost of pensions as they accrue. It is not possible, however, for the Council to identify a share of the underlying financial position and performance of the scheme with sufficient reliability for accounting purposes. </w:t>
      </w:r>
      <w:proofErr w:type="gramStart"/>
      <w:r w:rsidRPr="003A2349">
        <w:rPr>
          <w:rFonts w:ascii="Aptos" w:hAnsi="Aptos" w:cs="Arial"/>
          <w:szCs w:val="18"/>
        </w:rPr>
        <w:t>For the purpose of</w:t>
      </w:r>
      <w:proofErr w:type="gramEnd"/>
      <w:r w:rsidRPr="003A2349">
        <w:rPr>
          <w:rFonts w:ascii="Aptos" w:hAnsi="Aptos" w:cs="Arial"/>
          <w:szCs w:val="18"/>
        </w:rPr>
        <w:t xml:space="preserve"> the annual accounts</w:t>
      </w:r>
      <w:r w:rsidR="00F43494" w:rsidRPr="003A2349">
        <w:rPr>
          <w:rFonts w:ascii="Aptos" w:hAnsi="Aptos" w:cs="Arial"/>
          <w:szCs w:val="18"/>
        </w:rPr>
        <w:t>,</w:t>
      </w:r>
      <w:r w:rsidRPr="003A2349">
        <w:rPr>
          <w:rFonts w:ascii="Aptos" w:hAnsi="Aptos" w:cs="Arial"/>
          <w:szCs w:val="18"/>
        </w:rPr>
        <w:t xml:space="preserve"> it is therefore accounted for on the same basis as a defined contribution scheme. </w:t>
      </w:r>
    </w:p>
    <w:p w14:paraId="7F04BD26" w14:textId="77777777" w:rsidR="00FF67D6" w:rsidRPr="00E62567" w:rsidRDefault="00FF67D6" w:rsidP="00FF67D6">
      <w:pPr>
        <w:jc w:val="both"/>
        <w:rPr>
          <w:rFonts w:ascii="Aptos" w:hAnsi="Aptos" w:cs="Arial"/>
          <w:szCs w:val="18"/>
        </w:rPr>
      </w:pPr>
    </w:p>
    <w:p w14:paraId="73D95D54" w14:textId="21F502E9" w:rsidR="00FF67D6" w:rsidRPr="003A2349" w:rsidRDefault="00FF67D6" w:rsidP="00FF67D6">
      <w:pPr>
        <w:jc w:val="both"/>
        <w:rPr>
          <w:rFonts w:ascii="Aptos" w:hAnsi="Aptos" w:cs="Arial"/>
          <w:szCs w:val="18"/>
        </w:rPr>
      </w:pPr>
      <w:r w:rsidRPr="00E62567">
        <w:rPr>
          <w:rFonts w:ascii="Aptos" w:hAnsi="Aptos" w:cs="Arial"/>
          <w:szCs w:val="18"/>
        </w:rPr>
        <w:t xml:space="preserve">In </w:t>
      </w:r>
      <w:r w:rsidR="00E62567" w:rsidRPr="00E62567">
        <w:rPr>
          <w:rFonts w:ascii="Aptos" w:hAnsi="Aptos" w:cs="Arial"/>
          <w:szCs w:val="18"/>
        </w:rPr>
        <w:t>2025/26</w:t>
      </w:r>
      <w:r w:rsidRPr="00E62567">
        <w:rPr>
          <w:rFonts w:ascii="Aptos" w:hAnsi="Aptos" w:cs="Arial"/>
          <w:szCs w:val="18"/>
        </w:rPr>
        <w:t xml:space="preserve"> the </w:t>
      </w:r>
      <w:r w:rsidR="00A20F08" w:rsidRPr="00E62567">
        <w:rPr>
          <w:rFonts w:ascii="Aptos" w:hAnsi="Aptos" w:cs="Arial"/>
          <w:szCs w:val="18"/>
        </w:rPr>
        <w:t xml:space="preserve">Council paid </w:t>
      </w:r>
      <w:r w:rsidR="00B428FE" w:rsidRPr="00E62567">
        <w:rPr>
          <w:rFonts w:ascii="Aptos" w:hAnsi="Aptos" w:cs="Arial"/>
          <w:szCs w:val="18"/>
        </w:rPr>
        <w:t>£</w:t>
      </w:r>
      <w:r w:rsidR="00E62567" w:rsidRPr="00E62567">
        <w:rPr>
          <w:rFonts w:ascii="Aptos" w:hAnsi="Aptos" w:cs="Arial"/>
          <w:szCs w:val="18"/>
        </w:rPr>
        <w:t>13,567m</w:t>
      </w:r>
      <w:r w:rsidRPr="00E62567">
        <w:rPr>
          <w:rFonts w:ascii="Aptos" w:hAnsi="Aptos" w:cs="Arial"/>
          <w:szCs w:val="18"/>
        </w:rPr>
        <w:t xml:space="preserve"> in respect of teachers' retirement benefits</w:t>
      </w:r>
      <w:r w:rsidR="00A20F08" w:rsidRPr="00E62567">
        <w:rPr>
          <w:rFonts w:ascii="Aptos" w:hAnsi="Aptos" w:cs="Arial"/>
          <w:szCs w:val="18"/>
        </w:rPr>
        <w:t>,</w:t>
      </w:r>
      <w:r w:rsidRPr="00E62567">
        <w:rPr>
          <w:rFonts w:ascii="Aptos" w:hAnsi="Aptos" w:cs="Arial"/>
          <w:szCs w:val="18"/>
        </w:rPr>
        <w:t xml:space="preserve"> of which £</w:t>
      </w:r>
      <w:r w:rsidR="005C3ACB" w:rsidRPr="00E62567">
        <w:rPr>
          <w:rFonts w:ascii="Aptos" w:hAnsi="Aptos" w:cs="Arial"/>
          <w:szCs w:val="18"/>
        </w:rPr>
        <w:t>1</w:t>
      </w:r>
      <w:r w:rsidR="00E62567" w:rsidRPr="00E62567">
        <w:rPr>
          <w:rFonts w:ascii="Aptos" w:hAnsi="Aptos" w:cs="Arial"/>
          <w:szCs w:val="18"/>
        </w:rPr>
        <w:t>.149</w:t>
      </w:r>
      <w:r w:rsidR="005C3ACB" w:rsidRPr="00E62567">
        <w:rPr>
          <w:rFonts w:ascii="Aptos" w:hAnsi="Aptos" w:cs="Arial"/>
          <w:szCs w:val="18"/>
        </w:rPr>
        <w:t>m</w:t>
      </w:r>
      <w:r w:rsidRPr="00E62567">
        <w:rPr>
          <w:rFonts w:ascii="Aptos" w:hAnsi="Aptos" w:cs="Arial"/>
          <w:szCs w:val="18"/>
        </w:rPr>
        <w:t xml:space="preserve"> was outstanding </w:t>
      </w:r>
      <w:proofErr w:type="gramStart"/>
      <w:r w:rsidRPr="00E62567">
        <w:rPr>
          <w:rFonts w:ascii="Aptos" w:hAnsi="Aptos" w:cs="Arial"/>
          <w:szCs w:val="18"/>
        </w:rPr>
        <w:t>at</w:t>
      </w:r>
      <w:proofErr w:type="gramEnd"/>
      <w:r w:rsidRPr="00E62567">
        <w:rPr>
          <w:rFonts w:ascii="Aptos" w:hAnsi="Aptos" w:cs="Arial"/>
          <w:szCs w:val="18"/>
        </w:rPr>
        <w:t xml:space="preserve"> 31 March 202</w:t>
      </w:r>
      <w:r w:rsidR="00E62567" w:rsidRPr="00E62567">
        <w:rPr>
          <w:rFonts w:ascii="Aptos" w:hAnsi="Aptos" w:cs="Arial"/>
          <w:szCs w:val="18"/>
        </w:rPr>
        <w:t>6</w:t>
      </w:r>
      <w:r w:rsidRPr="00E62567">
        <w:rPr>
          <w:rFonts w:ascii="Aptos" w:hAnsi="Aptos" w:cs="Arial"/>
          <w:szCs w:val="18"/>
        </w:rPr>
        <w:t xml:space="preserve">. The amount payable represents </w:t>
      </w:r>
      <w:r w:rsidR="00E62567" w:rsidRPr="00E62567">
        <w:rPr>
          <w:rFonts w:ascii="Aptos" w:hAnsi="Aptos" w:cs="Arial"/>
          <w:szCs w:val="18"/>
        </w:rPr>
        <w:t>26</w:t>
      </w:r>
      <w:r w:rsidRPr="00E62567">
        <w:rPr>
          <w:rFonts w:ascii="Aptos" w:hAnsi="Aptos" w:cs="Arial"/>
          <w:szCs w:val="18"/>
        </w:rPr>
        <w:t xml:space="preserve">% of pensionable pay. </w:t>
      </w:r>
      <w:r w:rsidR="00E62567" w:rsidRPr="00E62567">
        <w:rPr>
          <w:rFonts w:ascii="Aptos" w:hAnsi="Aptos" w:cs="Arial"/>
          <w:szCs w:val="18"/>
        </w:rPr>
        <w:t xml:space="preserve">In 2024/25 the Council paid £13.330m in respect of teachers' retirement benefits, of which £1.125m was outstanding </w:t>
      </w:r>
      <w:proofErr w:type="gramStart"/>
      <w:r w:rsidR="00E62567" w:rsidRPr="00E62567">
        <w:rPr>
          <w:rFonts w:ascii="Aptos" w:hAnsi="Aptos" w:cs="Arial"/>
          <w:szCs w:val="18"/>
        </w:rPr>
        <w:t>at</w:t>
      </w:r>
      <w:proofErr w:type="gramEnd"/>
      <w:r w:rsidR="00E62567" w:rsidRPr="00E62567">
        <w:rPr>
          <w:rFonts w:ascii="Aptos" w:hAnsi="Aptos" w:cs="Arial"/>
          <w:szCs w:val="18"/>
        </w:rPr>
        <w:t xml:space="preserve"> 31 March 2025</w:t>
      </w:r>
      <w:r w:rsidR="00E62567">
        <w:rPr>
          <w:rFonts w:ascii="Aptos" w:hAnsi="Aptos" w:cs="Arial"/>
          <w:szCs w:val="18"/>
        </w:rPr>
        <w:t xml:space="preserve">. </w:t>
      </w:r>
      <w:r w:rsidR="00E62567" w:rsidRPr="003A2349">
        <w:rPr>
          <w:rFonts w:ascii="Aptos" w:hAnsi="Aptos" w:cs="Arial"/>
          <w:szCs w:val="18"/>
        </w:rPr>
        <w:t>The amount payable represents 23% of pensionable pay</w:t>
      </w:r>
    </w:p>
    <w:p w14:paraId="74DE4989" w14:textId="77777777" w:rsidR="00FF67D6" w:rsidRPr="003A2349" w:rsidRDefault="00FF67D6" w:rsidP="00FF67D6">
      <w:pPr>
        <w:jc w:val="both"/>
        <w:rPr>
          <w:rFonts w:ascii="Aptos" w:hAnsi="Aptos" w:cs="Arial"/>
          <w:szCs w:val="18"/>
        </w:rPr>
      </w:pPr>
    </w:p>
    <w:p w14:paraId="0EB80DE0" w14:textId="77777777" w:rsidR="00FF67D6" w:rsidRPr="003A2349" w:rsidRDefault="00FF67D6" w:rsidP="00FF67D6">
      <w:pPr>
        <w:jc w:val="both"/>
        <w:rPr>
          <w:rFonts w:ascii="Aptos" w:hAnsi="Aptos" w:cs="Arial"/>
          <w:szCs w:val="18"/>
        </w:rPr>
      </w:pPr>
      <w:r w:rsidRPr="003A2349">
        <w:rPr>
          <w:rFonts w:ascii="Aptos" w:hAnsi="Aptos" w:cs="Arial"/>
          <w:szCs w:val="18"/>
        </w:rPr>
        <w:t>The Council is responsible for the costs of any additional benefits awarded upon early retirement outside the terms of the Teachers' Scheme.</w:t>
      </w:r>
    </w:p>
    <w:p w14:paraId="35A7ADDE" w14:textId="77777777" w:rsidR="00A22B11" w:rsidRPr="003A2349" w:rsidRDefault="00A22B11" w:rsidP="00A72982">
      <w:pPr>
        <w:jc w:val="both"/>
        <w:rPr>
          <w:rFonts w:ascii="Aptos" w:hAnsi="Aptos" w:cs="Arial"/>
          <w:szCs w:val="18"/>
        </w:rPr>
      </w:pPr>
    </w:p>
    <w:p w14:paraId="7CC5E14E" w14:textId="77777777" w:rsidR="00A22B11" w:rsidRPr="003A2349" w:rsidRDefault="00A22B11" w:rsidP="00A72982">
      <w:pPr>
        <w:jc w:val="both"/>
        <w:rPr>
          <w:rFonts w:ascii="Aptos" w:hAnsi="Aptos" w:cs="Arial"/>
          <w:szCs w:val="18"/>
        </w:rPr>
      </w:pPr>
    </w:p>
    <w:p w14:paraId="4E616E5D" w14:textId="6A2962FF" w:rsidR="00A22B11" w:rsidRPr="003A2349" w:rsidRDefault="00A22B11" w:rsidP="00557A38">
      <w:pPr>
        <w:pStyle w:val="Heading1"/>
        <w:rPr>
          <w:rFonts w:ascii="Aptos" w:hAnsi="Aptos"/>
          <w:sz w:val="24"/>
          <w:szCs w:val="24"/>
        </w:rPr>
      </w:pPr>
      <w:bookmarkStart w:id="585" w:name="_Toc74042478"/>
      <w:bookmarkStart w:id="586" w:name="_Toc138404725"/>
      <w:bookmarkStart w:id="587" w:name="_Toc138408969"/>
      <w:bookmarkStart w:id="588" w:name="_Toc138412472"/>
      <w:bookmarkStart w:id="589" w:name="_Toc138412965"/>
      <w:bookmarkStart w:id="590" w:name="_Toc146698499"/>
      <w:bookmarkStart w:id="591" w:name="_Toc146823509"/>
      <w:bookmarkStart w:id="592" w:name="_Toc233115465"/>
      <w:r w:rsidRPr="003A2349">
        <w:rPr>
          <w:rFonts w:ascii="Aptos" w:hAnsi="Aptos"/>
          <w:sz w:val="24"/>
          <w:szCs w:val="24"/>
        </w:rPr>
        <w:t xml:space="preserve">Note </w:t>
      </w:r>
      <w:r w:rsidR="00322774" w:rsidRPr="003A2349">
        <w:rPr>
          <w:rFonts w:ascii="Aptos" w:hAnsi="Aptos"/>
          <w:sz w:val="24"/>
          <w:szCs w:val="24"/>
        </w:rPr>
        <w:t>4</w:t>
      </w:r>
      <w:r w:rsidR="00B065B0" w:rsidRPr="003A2349">
        <w:rPr>
          <w:rFonts w:ascii="Aptos" w:hAnsi="Aptos"/>
          <w:sz w:val="24"/>
          <w:szCs w:val="24"/>
        </w:rPr>
        <w:t>3</w:t>
      </w:r>
      <w:r w:rsidRPr="003A2349">
        <w:rPr>
          <w:rFonts w:ascii="Aptos" w:hAnsi="Aptos"/>
          <w:sz w:val="24"/>
          <w:szCs w:val="24"/>
        </w:rPr>
        <w:t xml:space="preserve"> Defined Benefit Pension Schemes</w:t>
      </w:r>
      <w:bookmarkEnd w:id="585"/>
      <w:bookmarkEnd w:id="586"/>
      <w:bookmarkEnd w:id="587"/>
      <w:bookmarkEnd w:id="588"/>
      <w:bookmarkEnd w:id="589"/>
      <w:bookmarkEnd w:id="590"/>
      <w:bookmarkEnd w:id="591"/>
      <w:bookmarkEnd w:id="592"/>
      <w:r w:rsidRPr="003A2349">
        <w:rPr>
          <w:rFonts w:ascii="Aptos" w:hAnsi="Aptos"/>
          <w:sz w:val="24"/>
          <w:szCs w:val="24"/>
        </w:rPr>
        <w:t xml:space="preserve"> </w:t>
      </w:r>
    </w:p>
    <w:p w14:paraId="0AD3B789" w14:textId="77777777" w:rsidR="00A22B11" w:rsidRPr="003A2349" w:rsidRDefault="00A22B11" w:rsidP="00A72982">
      <w:pPr>
        <w:jc w:val="both"/>
        <w:rPr>
          <w:rFonts w:ascii="Aptos" w:hAnsi="Aptos" w:cs="Arial"/>
          <w:sz w:val="24"/>
          <w:szCs w:val="24"/>
        </w:rPr>
      </w:pPr>
    </w:p>
    <w:p w14:paraId="7734BCC3" w14:textId="77777777" w:rsidR="00A22B11" w:rsidRPr="003A2349" w:rsidRDefault="00A22B11" w:rsidP="00A72982">
      <w:pPr>
        <w:jc w:val="both"/>
        <w:rPr>
          <w:rFonts w:ascii="Aptos" w:hAnsi="Aptos" w:cs="Arial"/>
          <w:b/>
          <w:bCs/>
          <w:szCs w:val="18"/>
        </w:rPr>
      </w:pPr>
      <w:r w:rsidRPr="003A2349">
        <w:rPr>
          <w:rFonts w:ascii="Aptos" w:hAnsi="Aptos" w:cs="Arial"/>
          <w:b/>
          <w:bCs/>
          <w:szCs w:val="18"/>
        </w:rPr>
        <w:t>Participation in Pension Schemes</w:t>
      </w:r>
    </w:p>
    <w:p w14:paraId="3D3A754F" w14:textId="77777777" w:rsidR="00A22B11" w:rsidRPr="003A2349" w:rsidRDefault="00A22B11" w:rsidP="00A72982">
      <w:pPr>
        <w:jc w:val="both"/>
        <w:rPr>
          <w:rFonts w:ascii="Aptos" w:hAnsi="Aptos" w:cs="Arial"/>
          <w:szCs w:val="18"/>
        </w:rPr>
      </w:pPr>
    </w:p>
    <w:p w14:paraId="06B323E8" w14:textId="6B6E869F" w:rsidR="00A22B11" w:rsidRPr="003A2349" w:rsidRDefault="00A22B11" w:rsidP="00A72982">
      <w:pPr>
        <w:jc w:val="both"/>
        <w:rPr>
          <w:rFonts w:ascii="Aptos" w:hAnsi="Aptos" w:cs="Arial"/>
          <w:szCs w:val="18"/>
        </w:rPr>
      </w:pPr>
      <w:r w:rsidRPr="003A2349">
        <w:rPr>
          <w:rFonts w:ascii="Aptos" w:hAnsi="Aptos" w:cs="Arial"/>
          <w:szCs w:val="18"/>
        </w:rPr>
        <w:t xml:space="preserve">As part of the terms and conditions of employment of its officers, the </w:t>
      </w:r>
      <w:r w:rsidR="0020170B" w:rsidRPr="003A2349">
        <w:rPr>
          <w:rFonts w:ascii="Aptos" w:hAnsi="Aptos" w:cs="Arial"/>
          <w:szCs w:val="18"/>
        </w:rPr>
        <w:t>Council</w:t>
      </w:r>
      <w:r w:rsidRPr="003A2349">
        <w:rPr>
          <w:rFonts w:ascii="Aptos" w:hAnsi="Aptos" w:cs="Arial"/>
          <w:szCs w:val="18"/>
        </w:rPr>
        <w:t xml:space="preserve"> makes contributions towards the cost of </w:t>
      </w:r>
      <w:r w:rsidR="002E6852" w:rsidRPr="003A2349">
        <w:rPr>
          <w:rFonts w:ascii="Aptos" w:hAnsi="Aptos" w:cs="Arial"/>
          <w:szCs w:val="18"/>
        </w:rPr>
        <w:t>post-employment</w:t>
      </w:r>
      <w:r w:rsidRPr="003A2349">
        <w:rPr>
          <w:rFonts w:ascii="Aptos" w:hAnsi="Aptos" w:cs="Arial"/>
          <w:szCs w:val="18"/>
        </w:rPr>
        <w:t xml:space="preserve"> benefits. Although these benefits will not actually be payable until employees retire, the </w:t>
      </w:r>
      <w:r w:rsidR="0020170B" w:rsidRPr="003A2349">
        <w:rPr>
          <w:rFonts w:ascii="Aptos" w:hAnsi="Aptos" w:cs="Arial"/>
          <w:szCs w:val="18"/>
        </w:rPr>
        <w:t>Council</w:t>
      </w:r>
      <w:r w:rsidRPr="003A2349">
        <w:rPr>
          <w:rFonts w:ascii="Aptos" w:hAnsi="Aptos" w:cs="Arial"/>
          <w:szCs w:val="18"/>
        </w:rPr>
        <w:t xml:space="preserve"> has a commitment to make the payments (for those benefits) and to disclose them at the time that employees earn their future entitlement.</w:t>
      </w:r>
    </w:p>
    <w:p w14:paraId="21752458" w14:textId="77777777" w:rsidR="00A22B11" w:rsidRPr="003A2349" w:rsidRDefault="00A22B11" w:rsidP="00A72982">
      <w:pPr>
        <w:jc w:val="both"/>
        <w:rPr>
          <w:rFonts w:ascii="Aptos" w:hAnsi="Aptos" w:cs="Arial"/>
          <w:szCs w:val="18"/>
        </w:rPr>
      </w:pPr>
    </w:p>
    <w:p w14:paraId="26000C20" w14:textId="406FD8AB" w:rsidR="00A22B11" w:rsidRPr="003A2349" w:rsidRDefault="00A22B11"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participates in </w:t>
      </w:r>
      <w:r w:rsidR="006E273E" w:rsidRPr="003A2349">
        <w:rPr>
          <w:rFonts w:ascii="Aptos" w:hAnsi="Aptos" w:cs="Arial"/>
          <w:szCs w:val="18"/>
        </w:rPr>
        <w:t>one</w:t>
      </w:r>
      <w:r w:rsidRPr="003A2349">
        <w:rPr>
          <w:rFonts w:ascii="Aptos" w:hAnsi="Aptos" w:cs="Arial"/>
          <w:szCs w:val="18"/>
        </w:rPr>
        <w:t xml:space="preserve"> scheme:</w:t>
      </w:r>
    </w:p>
    <w:p w14:paraId="6ADDFE64" w14:textId="1FE37573" w:rsidR="00A22B11" w:rsidRPr="003A2349" w:rsidRDefault="00A22B11" w:rsidP="00826455">
      <w:pPr>
        <w:numPr>
          <w:ilvl w:val="0"/>
          <w:numId w:val="7"/>
        </w:numPr>
        <w:jc w:val="both"/>
        <w:rPr>
          <w:rFonts w:ascii="Aptos" w:hAnsi="Aptos" w:cs="Arial"/>
          <w:szCs w:val="18"/>
        </w:rPr>
      </w:pPr>
      <w:r w:rsidRPr="003A2349">
        <w:rPr>
          <w:rFonts w:ascii="Aptos" w:hAnsi="Aptos" w:cs="Arial"/>
          <w:szCs w:val="18"/>
        </w:rPr>
        <w:t xml:space="preserve">The </w:t>
      </w:r>
      <w:proofErr w:type="gramStart"/>
      <w:r w:rsidRPr="003A2349">
        <w:rPr>
          <w:rFonts w:ascii="Aptos" w:hAnsi="Aptos" w:cs="Arial"/>
          <w:szCs w:val="18"/>
        </w:rPr>
        <w:t>North East</w:t>
      </w:r>
      <w:proofErr w:type="gramEnd"/>
      <w:r w:rsidRPr="003A2349">
        <w:rPr>
          <w:rFonts w:ascii="Aptos" w:hAnsi="Aptos" w:cs="Arial"/>
          <w:szCs w:val="18"/>
        </w:rPr>
        <w:t xml:space="preserve"> Scotland Local Government Pension Scheme</w:t>
      </w:r>
      <w:r w:rsidR="008B1EB5" w:rsidRPr="003A2349">
        <w:rPr>
          <w:rFonts w:ascii="Aptos" w:hAnsi="Aptos" w:cs="Arial"/>
          <w:szCs w:val="18"/>
        </w:rPr>
        <w:t xml:space="preserve"> (NESPF)</w:t>
      </w:r>
      <w:r w:rsidRPr="003A2349">
        <w:rPr>
          <w:rFonts w:ascii="Aptos" w:hAnsi="Aptos" w:cs="Arial"/>
          <w:szCs w:val="18"/>
        </w:rPr>
        <w:t xml:space="preserve"> which is administered by Aberdeen City </w:t>
      </w:r>
      <w:r w:rsidR="0020170B" w:rsidRPr="003A2349">
        <w:rPr>
          <w:rFonts w:ascii="Aptos" w:hAnsi="Aptos" w:cs="Arial"/>
          <w:szCs w:val="18"/>
        </w:rPr>
        <w:t>Council</w:t>
      </w:r>
      <w:r w:rsidRPr="003A2349">
        <w:rPr>
          <w:rFonts w:ascii="Aptos" w:hAnsi="Aptos" w:cs="Arial"/>
          <w:szCs w:val="18"/>
        </w:rPr>
        <w:t xml:space="preserve">. This is a funded defined benefit scheme, meaning that the </w:t>
      </w:r>
      <w:r w:rsidR="0020170B" w:rsidRPr="003A2349">
        <w:rPr>
          <w:rFonts w:ascii="Aptos" w:hAnsi="Aptos" w:cs="Arial"/>
          <w:szCs w:val="18"/>
        </w:rPr>
        <w:t>Council</w:t>
      </w:r>
      <w:r w:rsidRPr="003A2349">
        <w:rPr>
          <w:rFonts w:ascii="Aptos" w:hAnsi="Aptos" w:cs="Arial"/>
          <w:szCs w:val="18"/>
        </w:rPr>
        <w:t xml:space="preserve"> and employees pay contributions into a fund, calculated at a level intended to balance the pension liabilities with investment assets over </w:t>
      </w:r>
      <w:proofErr w:type="gramStart"/>
      <w:r w:rsidRPr="003A2349">
        <w:rPr>
          <w:rFonts w:ascii="Aptos" w:hAnsi="Aptos" w:cs="Arial"/>
          <w:szCs w:val="18"/>
        </w:rPr>
        <w:t>a period of time</w:t>
      </w:r>
      <w:proofErr w:type="gramEnd"/>
      <w:r w:rsidRPr="003A2349">
        <w:rPr>
          <w:rFonts w:ascii="Aptos" w:hAnsi="Aptos" w:cs="Arial"/>
          <w:szCs w:val="18"/>
        </w:rPr>
        <w:t>.</w:t>
      </w:r>
    </w:p>
    <w:p w14:paraId="01D74329" w14:textId="77777777" w:rsidR="006E273E" w:rsidRPr="003A2349" w:rsidRDefault="006E273E" w:rsidP="006E273E">
      <w:pPr>
        <w:jc w:val="both"/>
        <w:rPr>
          <w:rFonts w:ascii="Aptos" w:hAnsi="Aptos" w:cs="Arial"/>
          <w:szCs w:val="18"/>
        </w:rPr>
      </w:pPr>
    </w:p>
    <w:p w14:paraId="61752934" w14:textId="54E21F4A" w:rsidR="00A22B11" w:rsidRPr="003A2349" w:rsidRDefault="00A22B11" w:rsidP="006E273E">
      <w:pPr>
        <w:jc w:val="both"/>
        <w:rPr>
          <w:rFonts w:ascii="Aptos" w:hAnsi="Aptos" w:cs="Arial"/>
          <w:szCs w:val="18"/>
        </w:rPr>
      </w:pPr>
      <w:r w:rsidRPr="003A2349">
        <w:rPr>
          <w:rFonts w:ascii="Aptos" w:hAnsi="Aptos" w:cs="Arial"/>
          <w:szCs w:val="18"/>
        </w:rPr>
        <w:t xml:space="preserve">There are also arrangements in place for the award of discretionary </w:t>
      </w:r>
      <w:r w:rsidR="002E6852" w:rsidRPr="003A2349">
        <w:rPr>
          <w:rFonts w:ascii="Aptos" w:hAnsi="Aptos" w:cs="Arial"/>
          <w:szCs w:val="18"/>
        </w:rPr>
        <w:t>post-retirement</w:t>
      </w:r>
      <w:r w:rsidRPr="003A2349">
        <w:rPr>
          <w:rFonts w:ascii="Aptos" w:hAnsi="Aptos" w:cs="Arial"/>
          <w:szCs w:val="18"/>
        </w:rPr>
        <w:t xml:space="preserve"> benefits upon early retirement. This is an unfunded defined benefit arrangement under which liabilities are recognised when awards are made. However, there are no investment assets built up to meet these pension liabilities and cash </w:t>
      </w:r>
      <w:proofErr w:type="gramStart"/>
      <w:r w:rsidRPr="003A2349">
        <w:rPr>
          <w:rFonts w:ascii="Aptos" w:hAnsi="Aptos" w:cs="Arial"/>
          <w:szCs w:val="18"/>
        </w:rPr>
        <w:t>has to</w:t>
      </w:r>
      <w:proofErr w:type="gramEnd"/>
      <w:r w:rsidRPr="003A2349">
        <w:rPr>
          <w:rFonts w:ascii="Aptos" w:hAnsi="Aptos" w:cs="Arial"/>
          <w:szCs w:val="18"/>
        </w:rPr>
        <w:t xml:space="preserve"> be g</w:t>
      </w:r>
      <w:r w:rsidR="005A6A4A" w:rsidRPr="003A2349">
        <w:rPr>
          <w:rFonts w:ascii="Aptos" w:hAnsi="Aptos" w:cs="Arial"/>
          <w:szCs w:val="18"/>
        </w:rPr>
        <w:t>enerated to meet actual pension</w:t>
      </w:r>
      <w:r w:rsidRPr="003A2349">
        <w:rPr>
          <w:rFonts w:ascii="Aptos" w:hAnsi="Aptos" w:cs="Arial"/>
          <w:szCs w:val="18"/>
        </w:rPr>
        <w:t xml:space="preserve"> payments as they eventually fall due.</w:t>
      </w:r>
    </w:p>
    <w:p w14:paraId="66BA98DD" w14:textId="77777777" w:rsidR="00A22B11" w:rsidRPr="003A2349" w:rsidRDefault="00A22B11" w:rsidP="00A72982">
      <w:pPr>
        <w:jc w:val="both"/>
        <w:rPr>
          <w:rFonts w:ascii="Aptos" w:hAnsi="Aptos" w:cs="Arial"/>
          <w:szCs w:val="18"/>
        </w:rPr>
      </w:pPr>
    </w:p>
    <w:p w14:paraId="55EF6C23" w14:textId="77777777" w:rsidR="006366F4" w:rsidRPr="003A2349" w:rsidRDefault="006366F4" w:rsidP="006366F4">
      <w:pPr>
        <w:jc w:val="both"/>
        <w:rPr>
          <w:rFonts w:ascii="Aptos" w:hAnsi="Aptos" w:cs="Arial"/>
          <w:szCs w:val="18"/>
        </w:rPr>
      </w:pPr>
      <w:r w:rsidRPr="003A2349">
        <w:rPr>
          <w:rFonts w:ascii="Aptos" w:hAnsi="Aptos" w:cs="Arial"/>
          <w:szCs w:val="18"/>
        </w:rPr>
        <w:t>Principal risks to the scheme are the longevity assumptions, statutory changes to the scheme, changes to inflation, bond yields and the performance of the investments held by the scheme.  These are mitigated to a certain extent by the statutory requirements to charge the General Fund the amounts required by statute.</w:t>
      </w:r>
    </w:p>
    <w:p w14:paraId="5D146317" w14:textId="77777777" w:rsidR="006366F4" w:rsidRPr="003A2349" w:rsidRDefault="006366F4" w:rsidP="006366F4">
      <w:pPr>
        <w:jc w:val="both"/>
        <w:rPr>
          <w:rFonts w:ascii="Aptos" w:hAnsi="Aptos" w:cs="Arial"/>
          <w:szCs w:val="18"/>
        </w:rPr>
      </w:pPr>
    </w:p>
    <w:p w14:paraId="3AC5F442" w14:textId="6B3B1B94" w:rsidR="000A6562" w:rsidRPr="00B4708D" w:rsidRDefault="000A6562" w:rsidP="000A6562">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F916CD" w:rsidRPr="00B4708D">
        <w:rPr>
          <w:rFonts w:ascii="Aptos" w:hAnsi="Aptos" w:cs="Arial"/>
          <w:b/>
          <w:color w:val="B117B1"/>
          <w:sz w:val="24"/>
          <w:szCs w:val="24"/>
        </w:rPr>
        <w:t>A</w:t>
      </w:r>
      <w:r w:rsidRPr="00B4708D">
        <w:rPr>
          <w:rFonts w:ascii="Aptos" w:hAnsi="Aptos" w:cs="Arial"/>
          <w:b/>
          <w:color w:val="B117B1"/>
          <w:sz w:val="24"/>
          <w:szCs w:val="24"/>
        </w:rPr>
        <w:t>ccounts (cont.)</w:t>
      </w:r>
    </w:p>
    <w:p w14:paraId="70A310BC" w14:textId="031CFF4D" w:rsidR="000A6562" w:rsidRPr="00F916CD" w:rsidRDefault="00F916CD" w:rsidP="00F916CD">
      <w:pPr>
        <w:rPr>
          <w:rFonts w:ascii="Aptos" w:hAnsi="Aptos"/>
          <w:b/>
          <w:sz w:val="20"/>
        </w:rPr>
      </w:pPr>
      <w:r w:rsidRPr="00F916CD">
        <w:rPr>
          <w:rFonts w:ascii="Aptos" w:hAnsi="Aptos"/>
          <w:b/>
          <w:sz w:val="20"/>
        </w:rPr>
        <w:t>Note 43 Defined Benefit Pension Schemes (cont</w:t>
      </w:r>
      <w:r>
        <w:rPr>
          <w:rFonts w:ascii="Aptos" w:hAnsi="Aptos"/>
          <w:b/>
          <w:sz w:val="20"/>
        </w:rPr>
        <w:t>.</w:t>
      </w:r>
      <w:r w:rsidRPr="00F916CD">
        <w:rPr>
          <w:rFonts w:ascii="Aptos" w:hAnsi="Aptos"/>
          <w:b/>
          <w:sz w:val="20"/>
        </w:rPr>
        <w:t>)</w:t>
      </w:r>
    </w:p>
    <w:p w14:paraId="4B8EC458" w14:textId="77777777" w:rsidR="00F916CD" w:rsidRDefault="00F916CD" w:rsidP="006366F4">
      <w:pPr>
        <w:jc w:val="both"/>
        <w:rPr>
          <w:rFonts w:ascii="Aptos" w:hAnsi="Aptos" w:cs="Arial"/>
          <w:b/>
          <w:bCs/>
          <w:szCs w:val="18"/>
        </w:rPr>
      </w:pPr>
    </w:p>
    <w:p w14:paraId="722A442A" w14:textId="4523272F" w:rsidR="006366F4" w:rsidRPr="003A2349" w:rsidRDefault="006366F4" w:rsidP="006366F4">
      <w:pPr>
        <w:jc w:val="both"/>
        <w:rPr>
          <w:rFonts w:ascii="Aptos" w:hAnsi="Aptos" w:cs="Arial"/>
          <w:b/>
          <w:bCs/>
          <w:szCs w:val="18"/>
        </w:rPr>
      </w:pPr>
      <w:r w:rsidRPr="003A2349">
        <w:rPr>
          <w:rFonts w:ascii="Aptos" w:hAnsi="Aptos" w:cs="Arial"/>
          <w:b/>
          <w:bCs/>
          <w:szCs w:val="18"/>
        </w:rPr>
        <w:t>Transactions Relating to Post-employment Benefits</w:t>
      </w:r>
    </w:p>
    <w:p w14:paraId="5A860527" w14:textId="77777777" w:rsidR="006366F4" w:rsidRPr="003A2349" w:rsidRDefault="006366F4" w:rsidP="006366F4">
      <w:pPr>
        <w:jc w:val="both"/>
        <w:rPr>
          <w:rFonts w:ascii="Aptos" w:hAnsi="Aptos" w:cs="Arial"/>
          <w:szCs w:val="18"/>
        </w:rPr>
      </w:pPr>
    </w:p>
    <w:p w14:paraId="09B433A0" w14:textId="18F0D831" w:rsidR="00B428FE" w:rsidRPr="001635C5" w:rsidRDefault="006366F4" w:rsidP="001635C5">
      <w:pPr>
        <w:jc w:val="both"/>
        <w:rPr>
          <w:rFonts w:ascii="Aptos" w:hAnsi="Aptos" w:cs="Arial"/>
          <w:szCs w:val="18"/>
        </w:rPr>
      </w:pPr>
      <w:r w:rsidRPr="003A2349">
        <w:rPr>
          <w:rFonts w:ascii="Aptos" w:hAnsi="Aptos" w:cs="Arial"/>
          <w:szCs w:val="18"/>
        </w:rPr>
        <w:t xml:space="preserve">In relation to the Local Government Pension Scheme, the Council recognises the cost of retirement benefits in the reported cost of services when they are earned by employees, rather than when the benefits are eventually paid as pensions. However, the charge required to be made against Council Tax is based on cash payable in the year, so the real cost of post-employment/retirement benefits is reversed out of the General Fund via the Movement in Reserves Statement. </w:t>
      </w:r>
    </w:p>
    <w:p w14:paraId="2CE07D2A" w14:textId="77777777" w:rsidR="002F54E8" w:rsidRPr="003A2349" w:rsidRDefault="002F54E8" w:rsidP="00A72982">
      <w:pPr>
        <w:jc w:val="both"/>
        <w:rPr>
          <w:rFonts w:ascii="Aptos" w:hAnsi="Aptos" w:cs="Arial"/>
          <w:sz w:val="24"/>
          <w:szCs w:val="24"/>
        </w:rPr>
      </w:pPr>
    </w:p>
    <w:p w14:paraId="55858101" w14:textId="34ABA483" w:rsidR="001635C5" w:rsidRDefault="00FB0C71" w:rsidP="00A72982">
      <w:pPr>
        <w:jc w:val="both"/>
        <w:rPr>
          <w:rFonts w:ascii="Aptos" w:hAnsi="Aptos" w:cs="Arial"/>
          <w:szCs w:val="18"/>
        </w:rPr>
      </w:pPr>
      <w:r w:rsidRPr="003A2349">
        <w:rPr>
          <w:rFonts w:ascii="Aptos" w:hAnsi="Aptos" w:cs="Arial"/>
          <w:szCs w:val="18"/>
        </w:rPr>
        <w:t>The transactions</w:t>
      </w:r>
      <w:r w:rsidR="00054D5C">
        <w:rPr>
          <w:rFonts w:ascii="Aptos" w:hAnsi="Aptos" w:cs="Arial"/>
          <w:szCs w:val="18"/>
        </w:rPr>
        <w:t xml:space="preserve"> in the </w:t>
      </w:r>
      <w:r w:rsidRPr="003A2349">
        <w:rPr>
          <w:rFonts w:ascii="Aptos" w:hAnsi="Aptos" w:cs="Arial"/>
          <w:szCs w:val="18"/>
        </w:rPr>
        <w:t xml:space="preserve">following </w:t>
      </w:r>
      <w:r w:rsidR="00054D5C">
        <w:rPr>
          <w:rFonts w:ascii="Aptos" w:hAnsi="Aptos" w:cs="Arial"/>
          <w:szCs w:val="18"/>
        </w:rPr>
        <w:t>table</w:t>
      </w:r>
      <w:r w:rsidRPr="003A2349">
        <w:rPr>
          <w:rFonts w:ascii="Aptos" w:hAnsi="Aptos" w:cs="Arial"/>
          <w:szCs w:val="18"/>
        </w:rPr>
        <w:t xml:space="preserve"> have been made in the Comprehensive Income and Expenditure Statement and the General Fund Balance via the Movement in Reserves Statement during the year</w:t>
      </w:r>
      <w:r w:rsidR="00054D5C">
        <w:rPr>
          <w:rFonts w:ascii="Aptos" w:hAnsi="Aptos" w:cs="Arial"/>
          <w:szCs w:val="18"/>
        </w:rPr>
        <w:t>.</w:t>
      </w:r>
    </w:p>
    <w:p w14:paraId="2254FC3E" w14:textId="77777777" w:rsidR="004D14E2" w:rsidRPr="0063571B" w:rsidRDefault="004D14E2" w:rsidP="00054D5C">
      <w:pPr>
        <w:jc w:val="both"/>
        <w:rPr>
          <w:rFonts w:ascii="Aptos" w:hAnsi="Aptos" w:cs="Arial"/>
          <w:szCs w:val="18"/>
        </w:rPr>
      </w:pPr>
    </w:p>
    <w:p w14:paraId="687E54DC" w14:textId="146BDCD2" w:rsidR="004D14E2" w:rsidRPr="0063571B" w:rsidRDefault="004D14E2" w:rsidP="00054D5C">
      <w:pPr>
        <w:jc w:val="both"/>
        <w:rPr>
          <w:rFonts w:ascii="Aptos" w:hAnsi="Aptos" w:cs="Arial"/>
          <w:b/>
          <w:bCs/>
          <w:szCs w:val="18"/>
        </w:rPr>
      </w:pPr>
      <w:r w:rsidRPr="0063571B">
        <w:rPr>
          <w:rFonts w:ascii="Aptos" w:hAnsi="Aptos" w:cs="Arial"/>
          <w:b/>
          <w:bCs/>
          <w:szCs w:val="18"/>
        </w:rPr>
        <w:t>Virgin Media Pension Case – Potential Impact on LGPS</w:t>
      </w:r>
    </w:p>
    <w:p w14:paraId="52C9D5CC" w14:textId="77777777" w:rsidR="00AD45A3" w:rsidRPr="0063571B" w:rsidRDefault="00AD45A3" w:rsidP="00054D5C">
      <w:pPr>
        <w:jc w:val="both"/>
        <w:rPr>
          <w:rFonts w:ascii="Aptos" w:hAnsi="Aptos" w:cs="Arial"/>
          <w:szCs w:val="18"/>
        </w:rPr>
      </w:pPr>
    </w:p>
    <w:p w14:paraId="7950D6B9" w14:textId="3BF10E5A" w:rsidR="004D14E2" w:rsidRPr="0063571B" w:rsidRDefault="004D14E2" w:rsidP="004D14E2">
      <w:pPr>
        <w:jc w:val="both"/>
        <w:rPr>
          <w:rFonts w:ascii="Aptos" w:hAnsi="Aptos" w:cs="Arial"/>
          <w:szCs w:val="18"/>
        </w:rPr>
      </w:pPr>
      <w:r w:rsidRPr="0063571B">
        <w:rPr>
          <w:rFonts w:ascii="Aptos" w:hAnsi="Aptos" w:cs="Arial"/>
          <w:szCs w:val="18"/>
        </w:rPr>
        <w:t xml:space="preserve">In June 2023, the High Court ruled in the case of </w:t>
      </w:r>
      <w:r w:rsidRPr="0063571B">
        <w:rPr>
          <w:rFonts w:ascii="Aptos" w:hAnsi="Aptos" w:cs="Arial"/>
          <w:i/>
          <w:iCs/>
          <w:szCs w:val="18"/>
        </w:rPr>
        <w:t>Virgin Media Limited v NTL Pension Trustees II Limited and others</w:t>
      </w:r>
      <w:r w:rsidRPr="0063571B">
        <w:rPr>
          <w:rFonts w:ascii="Aptos" w:hAnsi="Aptos" w:cs="Arial"/>
          <w:szCs w:val="18"/>
        </w:rPr>
        <w:t xml:space="preserve"> that certain historical amendments to pension schemes made without the required actuarial confirmation under regulation 42 of the Contracting-out Regulations 1996 were invalid. This decision was upheld by the Court of Appeal in July 2024. While the case concerned a private occupational pension scheme, its implications for public service schemes, including the LGPS, remain uncertain.</w:t>
      </w:r>
    </w:p>
    <w:p w14:paraId="464045C7" w14:textId="77777777" w:rsidR="004D14E2" w:rsidRPr="0063571B" w:rsidRDefault="004D14E2" w:rsidP="004D14E2">
      <w:pPr>
        <w:jc w:val="both"/>
        <w:rPr>
          <w:rFonts w:ascii="Aptos" w:hAnsi="Aptos" w:cs="Arial"/>
          <w:szCs w:val="18"/>
        </w:rPr>
      </w:pPr>
    </w:p>
    <w:p w14:paraId="2D4A6BB9" w14:textId="77777777" w:rsidR="004D14E2" w:rsidRPr="0063571B" w:rsidRDefault="004D14E2" w:rsidP="004D14E2">
      <w:pPr>
        <w:jc w:val="both"/>
        <w:rPr>
          <w:rFonts w:ascii="Aptos" w:hAnsi="Aptos" w:cs="Arial"/>
          <w:szCs w:val="18"/>
        </w:rPr>
      </w:pPr>
      <w:r w:rsidRPr="0063571B">
        <w:rPr>
          <w:rFonts w:ascii="Aptos" w:hAnsi="Aptos" w:cs="Arial"/>
          <w:szCs w:val="18"/>
        </w:rPr>
        <w:t>The Government has acknowledged the potential impact and confirmed its intention to legislate to retrospectively validate affected amendments. Draft amendments to the Pension Schemes Bill were published on 2 September 2025, but the final timing of the legislation coming into force remains uncertain. There has also been no formal legal clarification on whether the Virgin Media judgment applies directly to the LGPS. The Scheme Advisory Board has engaged with the Government, and the Government Actuary’s Department has been reviewing historical records, although no complete set of section 37 certificates has been identified. HM Treasury has indicated that it does not believe the judgment applies to public service schemes, though this view is not universally accepted.</w:t>
      </w:r>
    </w:p>
    <w:p w14:paraId="7854233C" w14:textId="77777777" w:rsidR="004D14E2" w:rsidRPr="0063571B" w:rsidRDefault="004D14E2" w:rsidP="004D14E2">
      <w:pPr>
        <w:jc w:val="both"/>
        <w:rPr>
          <w:rFonts w:ascii="Aptos" w:hAnsi="Aptos" w:cs="Arial"/>
          <w:szCs w:val="18"/>
        </w:rPr>
      </w:pPr>
    </w:p>
    <w:p w14:paraId="1B135D12" w14:textId="3F4A9908" w:rsidR="004D14E2" w:rsidRPr="0063571B" w:rsidRDefault="004D14E2" w:rsidP="004D14E2">
      <w:pPr>
        <w:jc w:val="both"/>
        <w:rPr>
          <w:rFonts w:ascii="Aptos" w:hAnsi="Aptos" w:cs="Arial"/>
          <w:szCs w:val="18"/>
        </w:rPr>
      </w:pPr>
      <w:r w:rsidRPr="0063571B">
        <w:rPr>
          <w:rFonts w:ascii="Aptos" w:hAnsi="Aptos" w:cs="Arial"/>
          <w:szCs w:val="18"/>
        </w:rPr>
        <w:t xml:space="preserve">Management has applied judgement in concluding that no adjustments have been made to the defined benefit obligation in these financial statements, pending legal clarification. The potential impact cannot be reliably quantified at this stage due to the absence of complete historical data and the ongoing legislative process. Management does not consider the issue to be material to the financial position of the employer at this time, but this will be kept under review. </w:t>
      </w:r>
    </w:p>
    <w:p w14:paraId="001E3EDD" w14:textId="77777777" w:rsidR="00054D5C" w:rsidRDefault="00054D5C" w:rsidP="00A72982">
      <w:pPr>
        <w:jc w:val="both"/>
        <w:rPr>
          <w:rFonts w:ascii="Aptos" w:hAnsi="Aptos" w:cs="Arial"/>
          <w:szCs w:val="18"/>
        </w:rPr>
      </w:pPr>
    </w:p>
    <w:p w14:paraId="23BDA142" w14:textId="77777777" w:rsidR="000A6562" w:rsidRDefault="000A6562" w:rsidP="000A6562">
      <w:pPr>
        <w:rPr>
          <w:rFonts w:ascii="Aptos" w:hAnsi="Aptos"/>
          <w:b/>
          <w:sz w:val="24"/>
          <w:szCs w:val="24"/>
        </w:rPr>
      </w:pPr>
    </w:p>
    <w:p w14:paraId="7FE1653E" w14:textId="77777777" w:rsidR="000A6562" w:rsidRDefault="000A6562" w:rsidP="000A6562">
      <w:pPr>
        <w:rPr>
          <w:rFonts w:ascii="Aptos" w:hAnsi="Aptos"/>
          <w:b/>
          <w:sz w:val="24"/>
          <w:szCs w:val="24"/>
        </w:rPr>
      </w:pPr>
    </w:p>
    <w:p w14:paraId="6BB2C125" w14:textId="77777777" w:rsidR="000A6562" w:rsidRDefault="000A6562" w:rsidP="000A6562">
      <w:pPr>
        <w:rPr>
          <w:rFonts w:ascii="Aptos" w:hAnsi="Aptos"/>
          <w:b/>
          <w:sz w:val="24"/>
          <w:szCs w:val="24"/>
        </w:rPr>
      </w:pPr>
    </w:p>
    <w:p w14:paraId="36DC44F7" w14:textId="77777777" w:rsidR="000A6562" w:rsidRDefault="000A6562" w:rsidP="000A6562">
      <w:pPr>
        <w:rPr>
          <w:rFonts w:ascii="Aptos" w:hAnsi="Aptos"/>
          <w:b/>
          <w:sz w:val="24"/>
          <w:szCs w:val="24"/>
        </w:rPr>
      </w:pPr>
    </w:p>
    <w:p w14:paraId="4E1F97A3" w14:textId="77777777" w:rsidR="000A6562" w:rsidRDefault="000A6562" w:rsidP="000A6562">
      <w:pPr>
        <w:rPr>
          <w:rFonts w:ascii="Aptos" w:hAnsi="Aptos"/>
          <w:b/>
          <w:sz w:val="24"/>
          <w:szCs w:val="24"/>
        </w:rPr>
      </w:pPr>
    </w:p>
    <w:p w14:paraId="51A02DF0" w14:textId="77777777" w:rsidR="000A6562" w:rsidRDefault="000A6562" w:rsidP="000A6562">
      <w:pPr>
        <w:rPr>
          <w:rFonts w:ascii="Aptos" w:hAnsi="Aptos"/>
          <w:b/>
          <w:sz w:val="24"/>
          <w:szCs w:val="24"/>
        </w:rPr>
      </w:pPr>
    </w:p>
    <w:p w14:paraId="2955977B" w14:textId="77777777" w:rsidR="000A6562" w:rsidRDefault="000A6562" w:rsidP="000A6562">
      <w:pPr>
        <w:rPr>
          <w:rFonts w:ascii="Aptos" w:hAnsi="Aptos"/>
          <w:b/>
          <w:sz w:val="24"/>
          <w:szCs w:val="24"/>
        </w:rPr>
      </w:pPr>
    </w:p>
    <w:p w14:paraId="62FA359B" w14:textId="77777777" w:rsidR="000A6562" w:rsidRDefault="000A6562" w:rsidP="000A6562">
      <w:pPr>
        <w:rPr>
          <w:rFonts w:ascii="Aptos" w:hAnsi="Aptos"/>
          <w:b/>
          <w:sz w:val="24"/>
          <w:szCs w:val="24"/>
        </w:rPr>
      </w:pPr>
    </w:p>
    <w:p w14:paraId="50D95503" w14:textId="77777777" w:rsidR="000A6562" w:rsidRDefault="000A6562" w:rsidP="000A6562">
      <w:pPr>
        <w:rPr>
          <w:rFonts w:ascii="Aptos" w:hAnsi="Aptos"/>
          <w:b/>
          <w:sz w:val="24"/>
          <w:szCs w:val="24"/>
        </w:rPr>
      </w:pPr>
    </w:p>
    <w:p w14:paraId="44F08FC2" w14:textId="77777777" w:rsidR="000A6562" w:rsidRDefault="000A6562" w:rsidP="000A6562">
      <w:pPr>
        <w:rPr>
          <w:rFonts w:ascii="Aptos" w:hAnsi="Aptos"/>
          <w:b/>
          <w:sz w:val="24"/>
          <w:szCs w:val="24"/>
        </w:rPr>
      </w:pPr>
    </w:p>
    <w:p w14:paraId="1D7B9BDA" w14:textId="77777777" w:rsidR="000A6562" w:rsidRDefault="000A6562" w:rsidP="000A6562">
      <w:pPr>
        <w:rPr>
          <w:rFonts w:ascii="Aptos" w:hAnsi="Aptos"/>
          <w:b/>
          <w:sz w:val="24"/>
          <w:szCs w:val="24"/>
        </w:rPr>
      </w:pPr>
    </w:p>
    <w:p w14:paraId="43A9CA4D" w14:textId="77777777" w:rsidR="000A6562" w:rsidRDefault="000A6562" w:rsidP="000A6562">
      <w:pPr>
        <w:rPr>
          <w:rFonts w:ascii="Aptos" w:hAnsi="Aptos"/>
          <w:b/>
          <w:sz w:val="24"/>
          <w:szCs w:val="24"/>
        </w:rPr>
      </w:pPr>
    </w:p>
    <w:p w14:paraId="43DD9AB5" w14:textId="77777777" w:rsidR="000A6562" w:rsidRDefault="000A6562" w:rsidP="000A6562">
      <w:pPr>
        <w:rPr>
          <w:rFonts w:ascii="Aptos" w:hAnsi="Aptos"/>
          <w:b/>
          <w:sz w:val="24"/>
          <w:szCs w:val="24"/>
        </w:rPr>
      </w:pPr>
    </w:p>
    <w:p w14:paraId="2FF8E748" w14:textId="77777777" w:rsidR="000A6562" w:rsidRDefault="000A6562" w:rsidP="000A6562">
      <w:pPr>
        <w:rPr>
          <w:rFonts w:ascii="Aptos" w:hAnsi="Aptos"/>
          <w:b/>
          <w:sz w:val="24"/>
          <w:szCs w:val="24"/>
        </w:rPr>
      </w:pPr>
    </w:p>
    <w:p w14:paraId="39A34D71" w14:textId="77777777" w:rsidR="000A6562" w:rsidRDefault="000A6562" w:rsidP="000A6562">
      <w:pPr>
        <w:rPr>
          <w:rFonts w:ascii="Aptos" w:hAnsi="Aptos"/>
          <w:b/>
          <w:sz w:val="24"/>
          <w:szCs w:val="24"/>
        </w:rPr>
      </w:pPr>
    </w:p>
    <w:p w14:paraId="223776BB" w14:textId="77777777" w:rsidR="000A6562" w:rsidRDefault="000A6562" w:rsidP="000A6562">
      <w:pPr>
        <w:rPr>
          <w:rFonts w:ascii="Aptos" w:hAnsi="Aptos"/>
          <w:b/>
          <w:sz w:val="24"/>
          <w:szCs w:val="24"/>
        </w:rPr>
      </w:pPr>
    </w:p>
    <w:p w14:paraId="5F8E573A" w14:textId="77777777" w:rsidR="000A6562" w:rsidRDefault="000A6562" w:rsidP="000A6562">
      <w:pPr>
        <w:rPr>
          <w:rFonts w:ascii="Aptos" w:hAnsi="Aptos"/>
          <w:b/>
          <w:sz w:val="24"/>
          <w:szCs w:val="24"/>
        </w:rPr>
      </w:pPr>
    </w:p>
    <w:p w14:paraId="6C473A64" w14:textId="77777777" w:rsidR="0063155A" w:rsidRDefault="0063155A" w:rsidP="000A6562">
      <w:pPr>
        <w:rPr>
          <w:rFonts w:ascii="Aptos" w:hAnsi="Aptos"/>
          <w:b/>
          <w:sz w:val="24"/>
          <w:szCs w:val="24"/>
        </w:rPr>
      </w:pPr>
    </w:p>
    <w:p w14:paraId="2CA9D43B" w14:textId="77777777" w:rsidR="000A6562" w:rsidRDefault="000A6562" w:rsidP="000A6562">
      <w:pPr>
        <w:rPr>
          <w:rFonts w:ascii="Aptos" w:hAnsi="Aptos"/>
          <w:b/>
          <w:sz w:val="24"/>
          <w:szCs w:val="24"/>
        </w:rPr>
      </w:pPr>
    </w:p>
    <w:p w14:paraId="4434C87D" w14:textId="77777777" w:rsidR="000A6562" w:rsidRDefault="000A6562" w:rsidP="000A6562">
      <w:pPr>
        <w:rPr>
          <w:rFonts w:ascii="Aptos" w:hAnsi="Aptos"/>
          <w:b/>
          <w:sz w:val="24"/>
          <w:szCs w:val="24"/>
        </w:rPr>
      </w:pPr>
    </w:p>
    <w:p w14:paraId="5A5D5DAE" w14:textId="77777777" w:rsidR="00C61583" w:rsidRDefault="00C61583" w:rsidP="000A6562">
      <w:pPr>
        <w:rPr>
          <w:rFonts w:ascii="Aptos" w:hAnsi="Aptos"/>
          <w:b/>
          <w:sz w:val="24"/>
          <w:szCs w:val="24"/>
        </w:rPr>
      </w:pPr>
    </w:p>
    <w:p w14:paraId="06DE79CA" w14:textId="77777777" w:rsidR="00C61583" w:rsidRDefault="00C61583" w:rsidP="000A6562">
      <w:pPr>
        <w:rPr>
          <w:rFonts w:ascii="Aptos" w:hAnsi="Aptos"/>
          <w:b/>
          <w:sz w:val="24"/>
          <w:szCs w:val="24"/>
        </w:rPr>
      </w:pPr>
    </w:p>
    <w:p w14:paraId="61C3DD8F" w14:textId="77777777" w:rsidR="000A6562" w:rsidRDefault="000A6562" w:rsidP="000A6562">
      <w:pPr>
        <w:rPr>
          <w:rFonts w:ascii="Aptos" w:hAnsi="Aptos"/>
          <w:b/>
          <w:sz w:val="24"/>
          <w:szCs w:val="24"/>
        </w:rPr>
      </w:pPr>
    </w:p>
    <w:p w14:paraId="57385A79" w14:textId="1C02D2E1" w:rsidR="000A6562" w:rsidRPr="00B4708D" w:rsidRDefault="000A6562" w:rsidP="00081304">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D973A9">
        <w:rPr>
          <w:rFonts w:ascii="Aptos" w:hAnsi="Aptos" w:cs="Arial"/>
          <w:b/>
          <w:color w:val="B117B1"/>
          <w:sz w:val="24"/>
          <w:szCs w:val="24"/>
        </w:rPr>
        <w:t>A</w:t>
      </w:r>
      <w:r w:rsidRPr="00B4708D">
        <w:rPr>
          <w:rFonts w:ascii="Aptos" w:hAnsi="Aptos" w:cs="Arial"/>
          <w:b/>
          <w:color w:val="B117B1"/>
          <w:sz w:val="24"/>
          <w:szCs w:val="24"/>
        </w:rPr>
        <w:t>ccounts (cont.)</w:t>
      </w:r>
    </w:p>
    <w:p w14:paraId="72C3FFE1" w14:textId="77777777" w:rsidR="000A6562" w:rsidRDefault="000A6562" w:rsidP="000A6562">
      <w:pPr>
        <w:rPr>
          <w:rFonts w:ascii="Aptos" w:hAnsi="Aptos"/>
          <w:b/>
          <w:sz w:val="24"/>
          <w:szCs w:val="24"/>
        </w:rPr>
      </w:pPr>
    </w:p>
    <w:p w14:paraId="005D0234" w14:textId="77777777" w:rsidR="005F0732" w:rsidRDefault="005F0732" w:rsidP="000A6562">
      <w:pPr>
        <w:rPr>
          <w:rFonts w:ascii="Aptos" w:hAnsi="Aptos"/>
          <w:b/>
          <w:sz w:val="20"/>
        </w:rPr>
      </w:pPr>
    </w:p>
    <w:p w14:paraId="0A34481A" w14:textId="29A40FDD" w:rsidR="001635C5" w:rsidRPr="00F916CD" w:rsidRDefault="001635C5" w:rsidP="000A6562">
      <w:pPr>
        <w:rPr>
          <w:rFonts w:ascii="Aptos" w:hAnsi="Aptos"/>
          <w:b/>
          <w:sz w:val="20"/>
        </w:rPr>
      </w:pPr>
      <w:r w:rsidRPr="00F916CD">
        <w:rPr>
          <w:rFonts w:ascii="Aptos" w:hAnsi="Aptos"/>
          <w:b/>
          <w:sz w:val="20"/>
        </w:rPr>
        <w:t>Note 43 Defined Benefit Pension Schemes (cont</w:t>
      </w:r>
      <w:r w:rsidR="00F916CD">
        <w:rPr>
          <w:rFonts w:ascii="Aptos" w:hAnsi="Aptos"/>
          <w:b/>
          <w:sz w:val="20"/>
        </w:rPr>
        <w:t>.</w:t>
      </w:r>
      <w:r w:rsidRPr="00F916CD">
        <w:rPr>
          <w:rFonts w:ascii="Aptos" w:hAnsi="Aptos"/>
          <w:b/>
          <w:sz w:val="20"/>
        </w:rPr>
        <w:t>)</w:t>
      </w:r>
    </w:p>
    <w:p w14:paraId="77FB7E01" w14:textId="77777777" w:rsidR="000A6562" w:rsidRPr="000A6562" w:rsidRDefault="000A6562" w:rsidP="000A6562">
      <w:pPr>
        <w:rPr>
          <w:rFonts w:ascii="Aptos" w:hAnsi="Aptos"/>
          <w:b/>
          <w:sz w:val="24"/>
          <w:szCs w:val="24"/>
        </w:rPr>
      </w:pPr>
    </w:p>
    <w:bookmarkStart w:id="593" w:name="_MON_1779794015"/>
    <w:bookmarkEnd w:id="593"/>
    <w:p w14:paraId="7E089F5B" w14:textId="5249631B" w:rsidR="002D62D4" w:rsidRPr="003A2349" w:rsidRDefault="00BF2562" w:rsidP="00A72982">
      <w:pPr>
        <w:jc w:val="both"/>
        <w:rPr>
          <w:rFonts w:ascii="Aptos" w:hAnsi="Aptos" w:cs="Arial"/>
          <w:szCs w:val="18"/>
        </w:rPr>
      </w:pPr>
      <w:r w:rsidRPr="003A2349">
        <w:rPr>
          <w:rFonts w:ascii="Aptos" w:hAnsi="Aptos" w:cs="Arial"/>
          <w:szCs w:val="18"/>
        </w:rPr>
        <w:object w:dxaOrig="9315" w:dyaOrig="12495" w14:anchorId="790BE5BE">
          <v:shape id="_x0000_i1107" type="#_x0000_t75" style="width:464.25pt;height:623.25pt" o:ole="">
            <v:imagedata r:id="rId250" o:title=""/>
          </v:shape>
          <o:OLEObject Type="Embed" ProgID="Excel.Sheet.12" ShapeID="_x0000_i1107" DrawAspect="Content" ObjectID="_1843896872" r:id="rId251"/>
        </w:object>
      </w:r>
    </w:p>
    <w:p w14:paraId="6347CDD5" w14:textId="77777777" w:rsidR="00604900" w:rsidRPr="003A2349" w:rsidRDefault="00604900">
      <w:pPr>
        <w:rPr>
          <w:rFonts w:ascii="Aptos" w:hAnsi="Aptos" w:cs="Arial"/>
          <w:szCs w:val="18"/>
        </w:rPr>
      </w:pPr>
      <w:r w:rsidRPr="003A2349">
        <w:rPr>
          <w:rFonts w:ascii="Aptos" w:hAnsi="Aptos" w:cs="Arial"/>
          <w:szCs w:val="18"/>
        </w:rPr>
        <w:br w:type="page"/>
      </w:r>
    </w:p>
    <w:p w14:paraId="3EBEB8D0" w14:textId="0211FBFA" w:rsidR="000A6562" w:rsidRPr="00B4708D" w:rsidRDefault="000A6562" w:rsidP="000A6562">
      <w:pPr>
        <w:jc w:val="right"/>
        <w:rPr>
          <w:rFonts w:ascii="Aptos" w:hAnsi="Aptos" w:cs="Arial"/>
          <w:b/>
          <w:color w:val="B117B1"/>
          <w:sz w:val="24"/>
          <w:szCs w:val="24"/>
        </w:rPr>
      </w:pPr>
      <w:r w:rsidRPr="00B4708D">
        <w:rPr>
          <w:rFonts w:ascii="Aptos" w:hAnsi="Aptos" w:cs="Arial"/>
          <w:b/>
          <w:color w:val="B117B1"/>
          <w:sz w:val="24"/>
          <w:szCs w:val="24"/>
        </w:rPr>
        <w:lastRenderedPageBreak/>
        <w:t xml:space="preserve">Notes to the </w:t>
      </w:r>
      <w:r w:rsidR="00D973A9">
        <w:rPr>
          <w:rFonts w:ascii="Aptos" w:hAnsi="Aptos" w:cs="Arial"/>
          <w:b/>
          <w:color w:val="B117B1"/>
          <w:sz w:val="24"/>
          <w:szCs w:val="24"/>
        </w:rPr>
        <w:t>A</w:t>
      </w:r>
      <w:r w:rsidRPr="00B4708D">
        <w:rPr>
          <w:rFonts w:ascii="Aptos" w:hAnsi="Aptos" w:cs="Arial"/>
          <w:b/>
          <w:color w:val="B117B1"/>
          <w:sz w:val="24"/>
          <w:szCs w:val="24"/>
        </w:rPr>
        <w:t>ccounts (cont.)</w:t>
      </w:r>
    </w:p>
    <w:p w14:paraId="4A4B1DB0" w14:textId="77777777" w:rsidR="000A6562" w:rsidRDefault="000A6562" w:rsidP="00DD63D7">
      <w:pPr>
        <w:rPr>
          <w:rFonts w:ascii="Aptos" w:hAnsi="Aptos"/>
          <w:b/>
          <w:sz w:val="24"/>
          <w:szCs w:val="24"/>
        </w:rPr>
      </w:pPr>
    </w:p>
    <w:p w14:paraId="0980B709" w14:textId="77777777" w:rsidR="005C2F4B" w:rsidRPr="00F916CD" w:rsidRDefault="005C2F4B" w:rsidP="005C2F4B">
      <w:pPr>
        <w:jc w:val="both"/>
        <w:rPr>
          <w:rFonts w:ascii="Aptos" w:hAnsi="Aptos" w:cs="Arial"/>
          <w:sz w:val="20"/>
        </w:rPr>
      </w:pPr>
      <w:r w:rsidRPr="00F916CD">
        <w:rPr>
          <w:rFonts w:ascii="Aptos" w:hAnsi="Aptos"/>
          <w:b/>
          <w:sz w:val="20"/>
        </w:rPr>
        <w:t>Note 43 Defined Benefit Pension Schemes (cont</w:t>
      </w:r>
      <w:r>
        <w:rPr>
          <w:rFonts w:ascii="Aptos" w:hAnsi="Aptos"/>
          <w:b/>
          <w:sz w:val="20"/>
        </w:rPr>
        <w:t>.</w:t>
      </w:r>
      <w:r w:rsidRPr="00F916CD">
        <w:rPr>
          <w:rFonts w:ascii="Aptos" w:hAnsi="Aptos"/>
          <w:b/>
          <w:sz w:val="20"/>
        </w:rPr>
        <w:t>)</w:t>
      </w:r>
    </w:p>
    <w:p w14:paraId="4956FAA0" w14:textId="77777777" w:rsidR="00177EDB" w:rsidRPr="003A2349" w:rsidRDefault="00177EDB" w:rsidP="00A72982">
      <w:pPr>
        <w:jc w:val="both"/>
        <w:rPr>
          <w:rFonts w:ascii="Aptos" w:hAnsi="Aptos" w:cs="Arial"/>
          <w:color w:val="000000"/>
          <w:sz w:val="24"/>
          <w:szCs w:val="24"/>
        </w:rPr>
      </w:pPr>
    </w:p>
    <w:p w14:paraId="28D9AFB5" w14:textId="3A8DE1A1" w:rsidR="00BB359F" w:rsidRPr="003A2349" w:rsidRDefault="00BB359F" w:rsidP="00A72982">
      <w:pPr>
        <w:jc w:val="both"/>
        <w:rPr>
          <w:rFonts w:ascii="Aptos" w:hAnsi="Aptos" w:cs="Arial"/>
          <w:b/>
          <w:bCs/>
          <w:szCs w:val="18"/>
        </w:rPr>
      </w:pPr>
      <w:r w:rsidRPr="003A2349">
        <w:rPr>
          <w:rFonts w:ascii="Aptos" w:hAnsi="Aptos" w:cs="Arial"/>
          <w:b/>
          <w:bCs/>
          <w:szCs w:val="18"/>
        </w:rPr>
        <w:t>Assets and Liabilities Recognised in the Balance Sheet</w:t>
      </w:r>
    </w:p>
    <w:p w14:paraId="42367597" w14:textId="77777777" w:rsidR="00BB359F" w:rsidRPr="003A2349" w:rsidRDefault="00BB359F" w:rsidP="00A72982">
      <w:pPr>
        <w:jc w:val="both"/>
        <w:rPr>
          <w:rFonts w:ascii="Aptos" w:hAnsi="Aptos" w:cs="Arial"/>
          <w:sz w:val="24"/>
          <w:szCs w:val="24"/>
        </w:rPr>
      </w:pPr>
    </w:p>
    <w:p w14:paraId="3E49FC98" w14:textId="77777777" w:rsidR="00BB359F" w:rsidRPr="003A2349" w:rsidRDefault="00BB359F" w:rsidP="00A72982">
      <w:pPr>
        <w:jc w:val="both"/>
        <w:rPr>
          <w:rFonts w:ascii="Aptos" w:hAnsi="Aptos" w:cs="Arial"/>
          <w:szCs w:val="18"/>
        </w:rPr>
      </w:pPr>
      <w:r w:rsidRPr="003A2349">
        <w:rPr>
          <w:rFonts w:ascii="Aptos" w:hAnsi="Aptos" w:cs="Arial"/>
          <w:szCs w:val="18"/>
        </w:rPr>
        <w:t>The amount included in the Balance Sheet arising from the authority's obligation in respect of its defined benefit scheme is as follows:</w:t>
      </w:r>
    </w:p>
    <w:p w14:paraId="2AC00160" w14:textId="6A9031A3" w:rsidR="00BB359F" w:rsidRPr="003A2349" w:rsidRDefault="00BB359F" w:rsidP="00A72982">
      <w:pPr>
        <w:jc w:val="both"/>
        <w:rPr>
          <w:rFonts w:ascii="Aptos" w:hAnsi="Aptos" w:cs="Arial"/>
          <w:szCs w:val="18"/>
        </w:rPr>
      </w:pPr>
    </w:p>
    <w:bookmarkStart w:id="594" w:name="_MON_1779794115"/>
    <w:bookmarkEnd w:id="594"/>
    <w:p w14:paraId="00F7879C" w14:textId="67782DCA" w:rsidR="002D62D4" w:rsidRPr="003A2349" w:rsidRDefault="00076C50" w:rsidP="00A72982">
      <w:pPr>
        <w:jc w:val="both"/>
        <w:rPr>
          <w:rFonts w:ascii="Aptos" w:hAnsi="Aptos" w:cs="Arial"/>
          <w:szCs w:val="18"/>
        </w:rPr>
      </w:pPr>
      <w:r w:rsidRPr="003A2349">
        <w:rPr>
          <w:rFonts w:ascii="Aptos" w:hAnsi="Aptos" w:cs="Arial"/>
          <w:szCs w:val="18"/>
        </w:rPr>
        <w:object w:dxaOrig="10075" w:dyaOrig="4150" w14:anchorId="0B21DFE1">
          <v:shape id="_x0000_i1108" type="#_x0000_t75" style="width:7in;height:200.25pt" o:ole="">
            <v:imagedata r:id="rId252" o:title=""/>
          </v:shape>
          <o:OLEObject Type="Embed" ProgID="Excel.Sheet.12" ShapeID="_x0000_i1108" DrawAspect="Content" ObjectID="_1843896873" r:id="rId253"/>
        </w:object>
      </w:r>
    </w:p>
    <w:p w14:paraId="544B6B80" w14:textId="21CFF3EB" w:rsidR="000C7A03" w:rsidRPr="003A2349" w:rsidRDefault="00994FF2" w:rsidP="00A72982">
      <w:pPr>
        <w:jc w:val="both"/>
        <w:rPr>
          <w:rFonts w:ascii="Aptos" w:hAnsi="Aptos" w:cs="Arial"/>
          <w:szCs w:val="18"/>
        </w:rPr>
      </w:pPr>
      <w:r w:rsidRPr="003A2349">
        <w:rPr>
          <w:rFonts w:ascii="Aptos" w:hAnsi="Aptos" w:cs="Arial"/>
          <w:szCs w:val="18"/>
        </w:rPr>
        <w:t>IAS</w:t>
      </w:r>
      <w:r w:rsidR="00F916CD">
        <w:rPr>
          <w:rFonts w:ascii="Aptos" w:hAnsi="Aptos" w:cs="Arial"/>
          <w:szCs w:val="18"/>
        </w:rPr>
        <w:t xml:space="preserve"> </w:t>
      </w:r>
      <w:r w:rsidRPr="003A2349">
        <w:rPr>
          <w:rFonts w:ascii="Aptos" w:hAnsi="Aptos" w:cs="Arial"/>
          <w:szCs w:val="18"/>
        </w:rPr>
        <w:t xml:space="preserve">19 limits the measurement of a net defined benefit asset to the lower of the surplus in the defined benefit plan and the asset ceiling. </w:t>
      </w:r>
      <w:r w:rsidR="00D51DC9" w:rsidRPr="003A2349">
        <w:rPr>
          <w:rFonts w:ascii="Aptos" w:hAnsi="Aptos" w:cs="Arial"/>
          <w:szCs w:val="18"/>
        </w:rPr>
        <w:t>The Council has applied the asset ceiling test as prescribed by I</w:t>
      </w:r>
      <w:r w:rsidR="0033340D" w:rsidRPr="003A2349">
        <w:rPr>
          <w:rFonts w:ascii="Aptos" w:hAnsi="Aptos" w:cs="Arial"/>
          <w:szCs w:val="18"/>
        </w:rPr>
        <w:t>FRIC 14 which limits the measurement of the defined benefit asset to the ‘present value of economic benefits available in the form of refunds from the plan or reductions in future contributions to the plan.’ The pension asset can be recognised as the lower of the net pension asset or the present value of any economic benefits available. The Council’s actuaries undertook this assessment and the asset value in the accounts has reduced as the present value of the benefits available were lower than the pension asset.</w:t>
      </w:r>
    </w:p>
    <w:p w14:paraId="48FA0D74" w14:textId="77777777" w:rsidR="000A6562" w:rsidRDefault="000A6562" w:rsidP="00A72982">
      <w:pPr>
        <w:jc w:val="both"/>
        <w:rPr>
          <w:rFonts w:ascii="Aptos" w:hAnsi="Aptos" w:cs="Arial"/>
          <w:b/>
          <w:szCs w:val="18"/>
        </w:rPr>
      </w:pPr>
    </w:p>
    <w:p w14:paraId="78FA71E9" w14:textId="38A80DF9" w:rsidR="007177F2" w:rsidRPr="003A2349" w:rsidRDefault="007177F2" w:rsidP="00A72982">
      <w:pPr>
        <w:jc w:val="both"/>
        <w:rPr>
          <w:rFonts w:ascii="Aptos" w:hAnsi="Aptos" w:cs="Arial"/>
          <w:b/>
          <w:szCs w:val="18"/>
        </w:rPr>
      </w:pPr>
      <w:r w:rsidRPr="003A2349">
        <w:rPr>
          <w:rFonts w:ascii="Aptos" w:hAnsi="Aptos" w:cs="Arial"/>
          <w:b/>
          <w:szCs w:val="18"/>
        </w:rPr>
        <w:t>Reconciliation of Present Value of the Scheme Liabilities (Defined Benefit Obligation)</w:t>
      </w:r>
    </w:p>
    <w:p w14:paraId="3B093923" w14:textId="3327D23F" w:rsidR="007177F2" w:rsidRPr="003A2349" w:rsidRDefault="007177F2" w:rsidP="00A72982">
      <w:pPr>
        <w:jc w:val="both"/>
        <w:rPr>
          <w:rFonts w:ascii="Aptos" w:hAnsi="Aptos" w:cs="Arial"/>
          <w:szCs w:val="18"/>
        </w:rPr>
      </w:pPr>
    </w:p>
    <w:bookmarkStart w:id="595" w:name="_MON_1787554963"/>
    <w:bookmarkEnd w:id="595"/>
    <w:p w14:paraId="2A42C830" w14:textId="73B12068" w:rsidR="002D62D4" w:rsidRPr="003A2349" w:rsidRDefault="003D724C" w:rsidP="00A72982">
      <w:pPr>
        <w:jc w:val="both"/>
        <w:rPr>
          <w:rFonts w:ascii="Aptos" w:hAnsi="Aptos" w:cs="Arial"/>
          <w:b/>
          <w:szCs w:val="18"/>
        </w:rPr>
      </w:pPr>
      <w:r w:rsidRPr="003A2349">
        <w:rPr>
          <w:rFonts w:ascii="Aptos" w:hAnsi="Aptos" w:cs="Arial"/>
          <w:b/>
          <w:szCs w:val="18"/>
        </w:rPr>
        <w:object w:dxaOrig="10005" w:dyaOrig="5974" w14:anchorId="312CD1B9">
          <v:shape id="_x0000_i1109" type="#_x0000_t75" style="width:499.5pt;height:298.5pt" o:ole="">
            <v:imagedata r:id="rId254" o:title=""/>
          </v:shape>
          <o:OLEObject Type="Embed" ProgID="Excel.Sheet.12" ShapeID="_x0000_i1109" DrawAspect="Content" ObjectID="_1843896874" r:id="rId255"/>
        </w:object>
      </w:r>
    </w:p>
    <w:p w14:paraId="6715398D" w14:textId="77777777" w:rsidR="0033340D" w:rsidRPr="003A2349" w:rsidRDefault="0033340D" w:rsidP="006366F4">
      <w:pPr>
        <w:jc w:val="both"/>
        <w:rPr>
          <w:rFonts w:ascii="Aptos" w:hAnsi="Aptos" w:cs="Arial"/>
          <w:b/>
          <w:szCs w:val="18"/>
        </w:rPr>
      </w:pPr>
    </w:p>
    <w:p w14:paraId="6A134BED" w14:textId="07F53BBF" w:rsidR="00B11789" w:rsidRPr="005B7B4F" w:rsidRDefault="00081304" w:rsidP="005B7B4F">
      <w:pPr>
        <w:jc w:val="right"/>
        <w:rPr>
          <w:rFonts w:ascii="Aptos" w:hAnsi="Aptos" w:cs="Arial"/>
          <w:b/>
          <w:color w:val="B117B1"/>
          <w:sz w:val="24"/>
          <w:szCs w:val="24"/>
        </w:rPr>
      </w:pPr>
      <w:r>
        <w:rPr>
          <w:rFonts w:ascii="Aptos" w:hAnsi="Aptos" w:cs="Arial"/>
          <w:b/>
          <w:color w:val="B117B1"/>
          <w:sz w:val="24"/>
          <w:szCs w:val="24"/>
        </w:rPr>
        <w:br w:type="column"/>
      </w:r>
      <w:r w:rsidR="00B11789" w:rsidRPr="00842657">
        <w:rPr>
          <w:rFonts w:ascii="Aptos" w:hAnsi="Aptos" w:cs="Arial"/>
          <w:b/>
          <w:color w:val="B117B1"/>
          <w:sz w:val="24"/>
          <w:szCs w:val="24"/>
        </w:rPr>
        <w:lastRenderedPageBreak/>
        <w:t xml:space="preserve">Notes to the </w:t>
      </w:r>
      <w:r w:rsidR="00D973A9">
        <w:rPr>
          <w:rFonts w:ascii="Aptos" w:hAnsi="Aptos" w:cs="Arial"/>
          <w:b/>
          <w:color w:val="B117B1"/>
          <w:sz w:val="24"/>
          <w:szCs w:val="24"/>
        </w:rPr>
        <w:t>A</w:t>
      </w:r>
      <w:r w:rsidR="00B11789" w:rsidRPr="00842657">
        <w:rPr>
          <w:rFonts w:ascii="Aptos" w:hAnsi="Aptos" w:cs="Arial"/>
          <w:b/>
          <w:color w:val="B117B1"/>
          <w:sz w:val="24"/>
          <w:szCs w:val="24"/>
        </w:rPr>
        <w:t>ccounts (cont.)</w:t>
      </w:r>
    </w:p>
    <w:p w14:paraId="2E189CD9" w14:textId="77777777" w:rsidR="005B7B4F" w:rsidRDefault="005B7B4F" w:rsidP="00B11789">
      <w:pPr>
        <w:rPr>
          <w:rFonts w:ascii="Aptos" w:hAnsi="Aptos" w:cs="Arial"/>
          <w:szCs w:val="18"/>
        </w:rPr>
      </w:pPr>
    </w:p>
    <w:p w14:paraId="1D30DC3A" w14:textId="4084FCA9" w:rsidR="005C2F4B" w:rsidRPr="00F916CD" w:rsidRDefault="005C2F4B" w:rsidP="005C2F4B">
      <w:pPr>
        <w:jc w:val="both"/>
        <w:rPr>
          <w:rFonts w:ascii="Aptos" w:hAnsi="Aptos" w:cs="Arial"/>
          <w:sz w:val="20"/>
        </w:rPr>
      </w:pPr>
      <w:r w:rsidRPr="00F916CD">
        <w:rPr>
          <w:rFonts w:ascii="Aptos" w:hAnsi="Aptos"/>
          <w:b/>
          <w:sz w:val="20"/>
        </w:rPr>
        <w:t>Note 43 Defined Benefit Pension Schemes (cont</w:t>
      </w:r>
      <w:r>
        <w:rPr>
          <w:rFonts w:ascii="Aptos" w:hAnsi="Aptos"/>
          <w:b/>
          <w:sz w:val="20"/>
        </w:rPr>
        <w:t>.</w:t>
      </w:r>
      <w:r w:rsidRPr="00F916CD">
        <w:rPr>
          <w:rFonts w:ascii="Aptos" w:hAnsi="Aptos"/>
          <w:b/>
          <w:sz w:val="20"/>
        </w:rPr>
        <w:t>)</w:t>
      </w:r>
    </w:p>
    <w:p w14:paraId="5658869B" w14:textId="77777777" w:rsidR="005C2F4B" w:rsidRDefault="005C2F4B" w:rsidP="005B7B4F">
      <w:pPr>
        <w:jc w:val="both"/>
        <w:rPr>
          <w:rFonts w:ascii="Aptos" w:hAnsi="Aptos" w:cs="Arial"/>
          <w:b/>
          <w:szCs w:val="18"/>
        </w:rPr>
      </w:pPr>
    </w:p>
    <w:p w14:paraId="18F79283" w14:textId="0E760378" w:rsidR="005B7B4F" w:rsidRPr="003B014D" w:rsidRDefault="005B7B4F" w:rsidP="003B014D">
      <w:pPr>
        <w:jc w:val="both"/>
        <w:rPr>
          <w:rFonts w:ascii="Aptos" w:hAnsi="Aptos" w:cs="Arial"/>
          <w:b/>
          <w:szCs w:val="18"/>
        </w:rPr>
      </w:pPr>
      <w:r w:rsidRPr="003A2349">
        <w:rPr>
          <w:rFonts w:ascii="Aptos" w:hAnsi="Aptos" w:cs="Arial"/>
          <w:b/>
          <w:szCs w:val="18"/>
        </w:rPr>
        <w:t>Reconciliation of the Movements in the Fair Value of Scheme (Plan) Assets</w:t>
      </w:r>
    </w:p>
    <w:p w14:paraId="1294D578" w14:textId="77777777" w:rsidR="005B7B4F" w:rsidRPr="00B11789" w:rsidRDefault="005B7B4F" w:rsidP="00B11789">
      <w:pPr>
        <w:rPr>
          <w:rFonts w:ascii="Aptos" w:hAnsi="Aptos" w:cs="Arial"/>
          <w:szCs w:val="18"/>
        </w:rPr>
      </w:pPr>
    </w:p>
    <w:bookmarkStart w:id="596" w:name="_MON_1748199563"/>
    <w:bookmarkEnd w:id="596"/>
    <w:p w14:paraId="03B26C54" w14:textId="7730D891" w:rsidR="0033340D" w:rsidRPr="003A2349" w:rsidRDefault="00BF2562" w:rsidP="00A72982">
      <w:pPr>
        <w:jc w:val="both"/>
        <w:rPr>
          <w:rFonts w:ascii="Aptos" w:hAnsi="Aptos" w:cs="Arial"/>
          <w:szCs w:val="18"/>
        </w:rPr>
      </w:pPr>
      <w:r w:rsidRPr="003A2349">
        <w:rPr>
          <w:rFonts w:ascii="Aptos" w:hAnsi="Aptos" w:cs="Arial"/>
          <w:szCs w:val="18"/>
        </w:rPr>
        <w:object w:dxaOrig="9946" w:dyaOrig="5578" w14:anchorId="5C71E967">
          <v:shape id="_x0000_i1110" type="#_x0000_t75" style="width:498pt;height:283.5pt" o:ole="">
            <v:imagedata r:id="rId256" o:title=""/>
          </v:shape>
          <o:OLEObject Type="Embed" ProgID="Excel.Sheet.12" ShapeID="_x0000_i1110" DrawAspect="Content" ObjectID="_1843896875" r:id="rId257"/>
        </w:object>
      </w:r>
    </w:p>
    <w:p w14:paraId="0A3943A7" w14:textId="77777777" w:rsidR="00F916CD" w:rsidRDefault="00F916CD" w:rsidP="00A72982">
      <w:pPr>
        <w:jc w:val="both"/>
        <w:rPr>
          <w:rFonts w:ascii="Aptos" w:hAnsi="Aptos" w:cs="Arial"/>
          <w:b/>
          <w:bCs/>
          <w:szCs w:val="18"/>
        </w:rPr>
      </w:pPr>
    </w:p>
    <w:p w14:paraId="3911A91A" w14:textId="77777777" w:rsidR="003B014D" w:rsidRDefault="003B014D" w:rsidP="00A72982">
      <w:pPr>
        <w:jc w:val="both"/>
        <w:rPr>
          <w:rFonts w:ascii="Aptos" w:hAnsi="Aptos" w:cs="Arial"/>
          <w:b/>
          <w:bCs/>
          <w:szCs w:val="18"/>
        </w:rPr>
      </w:pPr>
    </w:p>
    <w:p w14:paraId="41A66C2B" w14:textId="5E51F47C" w:rsidR="001F7B26" w:rsidRDefault="001F7B26" w:rsidP="00A72982">
      <w:pPr>
        <w:jc w:val="both"/>
        <w:rPr>
          <w:rFonts w:ascii="Aptos" w:hAnsi="Aptos" w:cs="Arial"/>
          <w:b/>
          <w:bCs/>
          <w:szCs w:val="18"/>
        </w:rPr>
      </w:pPr>
      <w:r>
        <w:rPr>
          <w:rFonts w:ascii="Aptos" w:hAnsi="Aptos" w:cs="Arial"/>
          <w:b/>
          <w:bCs/>
          <w:szCs w:val="18"/>
        </w:rPr>
        <w:t>Asset Ceiling</w:t>
      </w:r>
    </w:p>
    <w:p w14:paraId="3BF459EE" w14:textId="77777777" w:rsidR="001F7B26" w:rsidRDefault="001F7B26" w:rsidP="00A72982">
      <w:pPr>
        <w:jc w:val="both"/>
        <w:rPr>
          <w:rFonts w:ascii="Aptos" w:hAnsi="Aptos" w:cs="Arial"/>
          <w:b/>
          <w:bCs/>
          <w:szCs w:val="18"/>
        </w:rPr>
      </w:pPr>
    </w:p>
    <w:p w14:paraId="0DE7FBC5" w14:textId="71973355" w:rsidR="001F7B26" w:rsidRDefault="001F7B26" w:rsidP="00A72982">
      <w:pPr>
        <w:jc w:val="both"/>
        <w:rPr>
          <w:rFonts w:ascii="Aptos" w:hAnsi="Aptos" w:cs="Arial"/>
          <w:szCs w:val="18"/>
        </w:rPr>
      </w:pPr>
      <w:r w:rsidRPr="001F7B26">
        <w:rPr>
          <w:rFonts w:ascii="Aptos" w:hAnsi="Aptos" w:cs="Arial"/>
          <w:szCs w:val="18"/>
        </w:rPr>
        <w:t>The asset ceiling is the present value of any economic benefit available to the Employer in the form of refunds or reduced future employer contributions.</w:t>
      </w:r>
    </w:p>
    <w:p w14:paraId="22BEAC6A" w14:textId="77777777" w:rsidR="001F7B26" w:rsidRDefault="001F7B26" w:rsidP="00A72982">
      <w:pPr>
        <w:jc w:val="both"/>
        <w:rPr>
          <w:rFonts w:ascii="Aptos" w:hAnsi="Aptos" w:cs="Arial"/>
          <w:szCs w:val="18"/>
        </w:rPr>
      </w:pPr>
    </w:p>
    <w:p w14:paraId="138EE048" w14:textId="49357FF8" w:rsidR="001F7B26" w:rsidRDefault="001F7B26" w:rsidP="00A72982">
      <w:pPr>
        <w:jc w:val="both"/>
        <w:rPr>
          <w:rFonts w:ascii="Aptos" w:hAnsi="Aptos" w:cs="Arial"/>
          <w:szCs w:val="18"/>
        </w:rPr>
      </w:pPr>
      <w:r w:rsidRPr="001F7B26">
        <w:rPr>
          <w:rFonts w:ascii="Aptos" w:hAnsi="Aptos" w:cs="Arial"/>
          <w:szCs w:val="18"/>
        </w:rPr>
        <w:t xml:space="preserve">The closing </w:t>
      </w:r>
      <w:r w:rsidRPr="005F0732">
        <w:rPr>
          <w:rFonts w:ascii="Aptos" w:hAnsi="Aptos" w:cs="Arial"/>
          <w:szCs w:val="18"/>
        </w:rPr>
        <w:t xml:space="preserve">position </w:t>
      </w:r>
      <w:proofErr w:type="gramStart"/>
      <w:r w:rsidRPr="005F0732">
        <w:rPr>
          <w:rFonts w:ascii="Aptos" w:hAnsi="Aptos" w:cs="Arial"/>
          <w:szCs w:val="18"/>
        </w:rPr>
        <w:t>at</w:t>
      </w:r>
      <w:proofErr w:type="gramEnd"/>
      <w:r w:rsidRPr="005F0732">
        <w:rPr>
          <w:rFonts w:ascii="Aptos" w:hAnsi="Aptos" w:cs="Arial"/>
          <w:szCs w:val="18"/>
        </w:rPr>
        <w:t xml:space="preserve"> 31 March 202</w:t>
      </w:r>
      <w:r w:rsidR="005F0732" w:rsidRPr="005F0732">
        <w:rPr>
          <w:rFonts w:ascii="Aptos" w:hAnsi="Aptos" w:cs="Arial"/>
          <w:szCs w:val="18"/>
        </w:rPr>
        <w:t>6</w:t>
      </w:r>
      <w:r w:rsidRPr="005F0732">
        <w:rPr>
          <w:rFonts w:ascii="Aptos" w:hAnsi="Aptos" w:cs="Arial"/>
          <w:szCs w:val="18"/>
        </w:rPr>
        <w:t xml:space="preserve"> </w:t>
      </w:r>
      <w:r w:rsidRPr="001F7B26">
        <w:rPr>
          <w:rFonts w:ascii="Aptos" w:hAnsi="Aptos" w:cs="Arial"/>
          <w:szCs w:val="18"/>
        </w:rPr>
        <w:t xml:space="preserve">is a net asset </w:t>
      </w:r>
      <w:r w:rsidRPr="005F0732">
        <w:rPr>
          <w:rFonts w:ascii="Aptos" w:hAnsi="Aptos" w:cs="Arial"/>
          <w:szCs w:val="18"/>
        </w:rPr>
        <w:t>of £</w:t>
      </w:r>
      <w:r w:rsidR="005F0732" w:rsidRPr="005F0732">
        <w:rPr>
          <w:rFonts w:ascii="Aptos" w:hAnsi="Aptos" w:cs="Arial"/>
          <w:szCs w:val="18"/>
        </w:rPr>
        <w:t>314,862</w:t>
      </w:r>
      <w:r w:rsidRPr="005F0732">
        <w:rPr>
          <w:rFonts w:ascii="Aptos" w:hAnsi="Aptos" w:cs="Arial"/>
          <w:szCs w:val="18"/>
        </w:rPr>
        <w:t xml:space="preserve"> million </w:t>
      </w:r>
      <w:r w:rsidRPr="001F7B26">
        <w:rPr>
          <w:rFonts w:ascii="Aptos" w:hAnsi="Aptos" w:cs="Arial"/>
          <w:szCs w:val="18"/>
        </w:rPr>
        <w:t xml:space="preserve">(net asset </w:t>
      </w:r>
      <w:r w:rsidRPr="005F0732">
        <w:rPr>
          <w:rFonts w:ascii="Aptos" w:hAnsi="Aptos" w:cs="Arial"/>
          <w:szCs w:val="18"/>
        </w:rPr>
        <w:t>of £</w:t>
      </w:r>
      <w:r w:rsidR="005F0732" w:rsidRPr="005F0732">
        <w:rPr>
          <w:rFonts w:ascii="Aptos" w:hAnsi="Aptos" w:cs="Arial"/>
          <w:szCs w:val="18"/>
        </w:rPr>
        <w:t>284,276</w:t>
      </w:r>
      <w:r w:rsidRPr="005F0732">
        <w:rPr>
          <w:rFonts w:ascii="Aptos" w:hAnsi="Aptos" w:cs="Arial"/>
          <w:szCs w:val="18"/>
        </w:rPr>
        <w:t xml:space="preserve"> </w:t>
      </w:r>
      <w:proofErr w:type="gramStart"/>
      <w:r w:rsidRPr="005F0732">
        <w:rPr>
          <w:rFonts w:ascii="Aptos" w:hAnsi="Aptos" w:cs="Arial"/>
          <w:szCs w:val="18"/>
        </w:rPr>
        <w:t>at</w:t>
      </w:r>
      <w:proofErr w:type="gramEnd"/>
      <w:r w:rsidRPr="005F0732">
        <w:rPr>
          <w:rFonts w:ascii="Aptos" w:hAnsi="Aptos" w:cs="Arial"/>
          <w:szCs w:val="18"/>
        </w:rPr>
        <w:t xml:space="preserve"> 31 March 202</w:t>
      </w:r>
      <w:r w:rsidR="005F0732" w:rsidRPr="005F0732">
        <w:rPr>
          <w:rFonts w:ascii="Aptos" w:hAnsi="Aptos" w:cs="Arial"/>
          <w:szCs w:val="18"/>
        </w:rPr>
        <w:t>5</w:t>
      </w:r>
      <w:r w:rsidRPr="001F7B26">
        <w:rPr>
          <w:rFonts w:ascii="Aptos" w:hAnsi="Aptos" w:cs="Arial"/>
          <w:szCs w:val="18"/>
        </w:rPr>
        <w:t>) before any adjustment for the asset ceiling. The council's chosen methodology assumes that it has no unconditional right to a refund from the Fund and therefore there is no economic benefit available as a refund. The methodology assumes that economic benefit is available to the council as a reduction in future contributions; the asset ceiling therefore reflects the economic benefit that may be achieved through future contributions and has been calculated on this basis. The economic benefit available as a reduction in future contributions cannot be negative and is therefore restricted to the size of the net asset.</w:t>
      </w:r>
    </w:p>
    <w:p w14:paraId="477A023F" w14:textId="77777777" w:rsidR="001F7B26" w:rsidRDefault="001F7B26" w:rsidP="00A72982">
      <w:pPr>
        <w:jc w:val="both"/>
        <w:rPr>
          <w:rFonts w:ascii="Aptos" w:hAnsi="Aptos" w:cs="Arial"/>
          <w:szCs w:val="18"/>
        </w:rPr>
      </w:pPr>
    </w:p>
    <w:p w14:paraId="7004D671" w14:textId="09B41C7A" w:rsidR="001F7B26" w:rsidRPr="001F7B26" w:rsidRDefault="001F7B26" w:rsidP="00A72982">
      <w:pPr>
        <w:jc w:val="both"/>
        <w:rPr>
          <w:rFonts w:ascii="Aptos" w:hAnsi="Aptos" w:cs="Arial"/>
          <w:szCs w:val="18"/>
        </w:rPr>
      </w:pPr>
      <w:r w:rsidRPr="001F7B26">
        <w:rPr>
          <w:rFonts w:ascii="Aptos" w:hAnsi="Aptos" w:cs="Arial"/>
          <w:szCs w:val="18"/>
        </w:rPr>
        <w:t>The impact of the asset ceiling is shown in the table below:</w:t>
      </w:r>
    </w:p>
    <w:p w14:paraId="4AF7538F" w14:textId="77777777" w:rsidR="001F7B26" w:rsidRDefault="001F7B26" w:rsidP="00A72982">
      <w:pPr>
        <w:jc w:val="both"/>
        <w:rPr>
          <w:rFonts w:ascii="Aptos" w:hAnsi="Aptos" w:cs="Arial"/>
          <w:b/>
          <w:bCs/>
          <w:szCs w:val="18"/>
        </w:rPr>
      </w:pPr>
    </w:p>
    <w:p w14:paraId="6C9AA455" w14:textId="77777777" w:rsidR="001F7B26" w:rsidRDefault="001F7B26" w:rsidP="00A72982">
      <w:pPr>
        <w:jc w:val="both"/>
        <w:rPr>
          <w:rFonts w:ascii="Aptos" w:hAnsi="Aptos" w:cs="Arial"/>
          <w:b/>
          <w:bCs/>
          <w:szCs w:val="18"/>
        </w:rPr>
      </w:pPr>
    </w:p>
    <w:bookmarkStart w:id="597" w:name="_MON_1817204149"/>
    <w:bookmarkEnd w:id="597"/>
    <w:p w14:paraId="0E13D120" w14:textId="6636BFB4" w:rsidR="001F7B26" w:rsidRDefault="001B2F96" w:rsidP="00A72982">
      <w:pPr>
        <w:jc w:val="both"/>
        <w:rPr>
          <w:rFonts w:ascii="Aptos" w:hAnsi="Aptos" w:cs="Arial"/>
          <w:b/>
          <w:bCs/>
          <w:szCs w:val="18"/>
        </w:rPr>
      </w:pPr>
      <w:r>
        <w:rPr>
          <w:rFonts w:ascii="Aptos" w:hAnsi="Aptos" w:cs="Arial"/>
          <w:b/>
          <w:bCs/>
          <w:szCs w:val="18"/>
        </w:rPr>
        <w:object w:dxaOrig="6079" w:dyaOrig="1849" w14:anchorId="5E43080A">
          <v:shape id="_x0000_i1111" type="#_x0000_t75" style="width:299.25pt;height:91.5pt" o:ole="">
            <v:imagedata r:id="rId258" o:title=""/>
          </v:shape>
          <o:OLEObject Type="Embed" ProgID="Excel.Sheet.8" ShapeID="_x0000_i1111" DrawAspect="Content" ObjectID="_1843896876" r:id="rId259"/>
        </w:object>
      </w:r>
    </w:p>
    <w:p w14:paraId="29133CBF" w14:textId="77777777" w:rsidR="001F7B26" w:rsidRDefault="001F7B26" w:rsidP="00A72982">
      <w:pPr>
        <w:jc w:val="both"/>
        <w:rPr>
          <w:rFonts w:ascii="Aptos" w:hAnsi="Aptos" w:cs="Arial"/>
          <w:b/>
          <w:bCs/>
          <w:szCs w:val="18"/>
        </w:rPr>
      </w:pPr>
    </w:p>
    <w:p w14:paraId="5515DB30" w14:textId="77777777" w:rsidR="001F7B26" w:rsidRDefault="001F7B26" w:rsidP="00A72982">
      <w:pPr>
        <w:jc w:val="both"/>
        <w:rPr>
          <w:rFonts w:ascii="Aptos" w:hAnsi="Aptos" w:cs="Arial"/>
          <w:b/>
          <w:bCs/>
          <w:szCs w:val="18"/>
        </w:rPr>
      </w:pPr>
    </w:p>
    <w:p w14:paraId="3F6C57E4" w14:textId="77777777" w:rsidR="001F7B26" w:rsidRDefault="001F7B26" w:rsidP="00A72982">
      <w:pPr>
        <w:jc w:val="both"/>
        <w:rPr>
          <w:rFonts w:ascii="Aptos" w:hAnsi="Aptos" w:cs="Arial"/>
          <w:b/>
          <w:bCs/>
          <w:szCs w:val="18"/>
        </w:rPr>
      </w:pPr>
    </w:p>
    <w:p w14:paraId="24FEED3D" w14:textId="77777777" w:rsidR="001F7B26" w:rsidRDefault="001F7B26" w:rsidP="00A72982">
      <w:pPr>
        <w:jc w:val="both"/>
        <w:rPr>
          <w:rFonts w:ascii="Aptos" w:hAnsi="Aptos" w:cs="Arial"/>
          <w:b/>
          <w:bCs/>
          <w:szCs w:val="18"/>
        </w:rPr>
      </w:pPr>
    </w:p>
    <w:p w14:paraId="45CBBB9E" w14:textId="77777777" w:rsidR="001F7B26" w:rsidRDefault="001F7B26" w:rsidP="00A72982">
      <w:pPr>
        <w:jc w:val="both"/>
        <w:rPr>
          <w:rFonts w:ascii="Aptos" w:hAnsi="Aptos" w:cs="Arial"/>
          <w:b/>
          <w:bCs/>
          <w:szCs w:val="18"/>
        </w:rPr>
      </w:pPr>
    </w:p>
    <w:p w14:paraId="1E4FF500" w14:textId="77777777" w:rsidR="001F7B26" w:rsidRDefault="001F7B26" w:rsidP="00A72982">
      <w:pPr>
        <w:jc w:val="both"/>
        <w:rPr>
          <w:rFonts w:ascii="Aptos" w:hAnsi="Aptos" w:cs="Arial"/>
          <w:b/>
          <w:bCs/>
          <w:szCs w:val="18"/>
        </w:rPr>
      </w:pPr>
    </w:p>
    <w:p w14:paraId="70B460F7" w14:textId="77777777" w:rsidR="001F7B26" w:rsidRDefault="001F7B26" w:rsidP="00A72982">
      <w:pPr>
        <w:jc w:val="both"/>
        <w:rPr>
          <w:rFonts w:ascii="Aptos" w:hAnsi="Aptos" w:cs="Arial"/>
          <w:b/>
          <w:bCs/>
          <w:szCs w:val="18"/>
        </w:rPr>
      </w:pPr>
    </w:p>
    <w:p w14:paraId="2E33BD44" w14:textId="77777777" w:rsidR="001F7B26" w:rsidRDefault="001F7B26" w:rsidP="00A72982">
      <w:pPr>
        <w:jc w:val="both"/>
        <w:rPr>
          <w:rFonts w:ascii="Aptos" w:hAnsi="Aptos" w:cs="Arial"/>
          <w:b/>
          <w:bCs/>
          <w:szCs w:val="18"/>
        </w:rPr>
      </w:pPr>
    </w:p>
    <w:p w14:paraId="37795F07" w14:textId="77777777" w:rsidR="001F7B26" w:rsidRPr="005B7B4F" w:rsidRDefault="001F7B26" w:rsidP="001F7B26">
      <w:pPr>
        <w:jc w:val="right"/>
        <w:rPr>
          <w:rFonts w:ascii="Aptos" w:hAnsi="Aptos" w:cs="Arial"/>
          <w:b/>
          <w:color w:val="B117B1"/>
          <w:sz w:val="24"/>
          <w:szCs w:val="24"/>
        </w:rPr>
      </w:pPr>
      <w:r w:rsidRPr="00842657">
        <w:rPr>
          <w:rFonts w:ascii="Aptos" w:hAnsi="Aptos" w:cs="Arial"/>
          <w:b/>
          <w:color w:val="B117B1"/>
          <w:sz w:val="24"/>
          <w:szCs w:val="24"/>
        </w:rPr>
        <w:lastRenderedPageBreak/>
        <w:t xml:space="preserve">Notes to the </w:t>
      </w:r>
      <w:r>
        <w:rPr>
          <w:rFonts w:ascii="Aptos" w:hAnsi="Aptos" w:cs="Arial"/>
          <w:b/>
          <w:color w:val="B117B1"/>
          <w:sz w:val="24"/>
          <w:szCs w:val="24"/>
        </w:rPr>
        <w:t>A</w:t>
      </w:r>
      <w:r w:rsidRPr="00842657">
        <w:rPr>
          <w:rFonts w:ascii="Aptos" w:hAnsi="Aptos" w:cs="Arial"/>
          <w:b/>
          <w:color w:val="B117B1"/>
          <w:sz w:val="24"/>
          <w:szCs w:val="24"/>
        </w:rPr>
        <w:t>ccounts (cont.)</w:t>
      </w:r>
    </w:p>
    <w:p w14:paraId="463F6EA0" w14:textId="77777777" w:rsidR="001F7B26" w:rsidRDefault="001F7B26" w:rsidP="001F7B26">
      <w:pPr>
        <w:rPr>
          <w:rFonts w:ascii="Aptos" w:hAnsi="Aptos" w:cs="Arial"/>
          <w:szCs w:val="18"/>
        </w:rPr>
      </w:pPr>
    </w:p>
    <w:p w14:paraId="0A83DD39" w14:textId="77777777" w:rsidR="001F7B26" w:rsidRDefault="001F7B26" w:rsidP="001F7B26">
      <w:pPr>
        <w:jc w:val="both"/>
        <w:rPr>
          <w:rFonts w:ascii="Aptos" w:hAnsi="Aptos"/>
          <w:b/>
          <w:sz w:val="20"/>
        </w:rPr>
      </w:pPr>
      <w:r w:rsidRPr="00F916CD">
        <w:rPr>
          <w:rFonts w:ascii="Aptos" w:hAnsi="Aptos"/>
          <w:b/>
          <w:sz w:val="20"/>
        </w:rPr>
        <w:t>Note 43 Defined Benefit Pension Schemes (cont</w:t>
      </w:r>
      <w:r>
        <w:rPr>
          <w:rFonts w:ascii="Aptos" w:hAnsi="Aptos"/>
          <w:b/>
          <w:sz w:val="20"/>
        </w:rPr>
        <w:t>.</w:t>
      </w:r>
      <w:r w:rsidRPr="00F916CD">
        <w:rPr>
          <w:rFonts w:ascii="Aptos" w:hAnsi="Aptos"/>
          <w:b/>
          <w:sz w:val="20"/>
        </w:rPr>
        <w:t>)</w:t>
      </w:r>
    </w:p>
    <w:p w14:paraId="1A62C8B6" w14:textId="77777777" w:rsidR="001F7B26" w:rsidRPr="00F916CD" w:rsidRDefault="001F7B26" w:rsidP="001F7B26">
      <w:pPr>
        <w:jc w:val="both"/>
        <w:rPr>
          <w:rFonts w:ascii="Aptos" w:hAnsi="Aptos" w:cs="Arial"/>
          <w:sz w:val="20"/>
        </w:rPr>
      </w:pPr>
    </w:p>
    <w:p w14:paraId="0F398FDB" w14:textId="606FB8CE" w:rsidR="0010328B" w:rsidRDefault="004C17AF" w:rsidP="00A72982">
      <w:pPr>
        <w:jc w:val="both"/>
        <w:rPr>
          <w:rFonts w:ascii="Aptos" w:hAnsi="Aptos" w:cs="Arial"/>
          <w:b/>
          <w:bCs/>
          <w:szCs w:val="18"/>
        </w:rPr>
      </w:pPr>
      <w:r w:rsidRPr="003A2349">
        <w:rPr>
          <w:rFonts w:ascii="Aptos" w:hAnsi="Aptos" w:cs="Arial"/>
          <w:b/>
          <w:bCs/>
          <w:szCs w:val="18"/>
        </w:rPr>
        <w:t>Local Government Pension Scheme assets comprised:</w:t>
      </w:r>
    </w:p>
    <w:p w14:paraId="65D44730" w14:textId="77777777" w:rsidR="003B014D" w:rsidRPr="003B014D" w:rsidRDefault="003B014D" w:rsidP="00A72982">
      <w:pPr>
        <w:jc w:val="both"/>
        <w:rPr>
          <w:rFonts w:ascii="Aptos" w:hAnsi="Aptos" w:cs="Arial"/>
          <w:b/>
          <w:bCs/>
          <w:szCs w:val="18"/>
        </w:rPr>
      </w:pPr>
    </w:p>
    <w:bookmarkStart w:id="598" w:name="_MON_1779884458"/>
    <w:bookmarkEnd w:id="598"/>
    <w:p w14:paraId="6B89884D" w14:textId="29D8FE7C" w:rsidR="00B11789" w:rsidRPr="005B7B4F" w:rsidRDefault="001B2F96" w:rsidP="00A72982">
      <w:pPr>
        <w:jc w:val="both"/>
        <w:rPr>
          <w:rFonts w:ascii="Aptos" w:hAnsi="Aptos" w:cs="Arial"/>
          <w:szCs w:val="18"/>
        </w:rPr>
      </w:pPr>
      <w:r w:rsidRPr="003A2349">
        <w:rPr>
          <w:rFonts w:ascii="Aptos" w:hAnsi="Aptos" w:cs="Arial"/>
          <w:szCs w:val="18"/>
        </w:rPr>
        <w:object w:dxaOrig="8623" w:dyaOrig="5856" w14:anchorId="734C8B94">
          <v:shape id="_x0000_i1112" type="#_x0000_t75" style="width:6in;height:283.5pt" o:ole="">
            <v:imagedata r:id="rId260" o:title=""/>
          </v:shape>
          <o:OLEObject Type="Embed" ProgID="Excel.Sheet.12" ShapeID="_x0000_i1112" DrawAspect="Content" ObjectID="_1843896877" r:id="rId261"/>
        </w:object>
      </w:r>
    </w:p>
    <w:p w14:paraId="5D4D395F" w14:textId="77777777" w:rsidR="003D5923" w:rsidRDefault="003D5923" w:rsidP="00A72982">
      <w:pPr>
        <w:jc w:val="both"/>
        <w:rPr>
          <w:rFonts w:ascii="Aptos" w:hAnsi="Aptos" w:cs="Arial"/>
          <w:b/>
          <w:bCs/>
          <w:szCs w:val="18"/>
        </w:rPr>
      </w:pPr>
    </w:p>
    <w:p w14:paraId="28BE38FA" w14:textId="5F4B0D61" w:rsidR="00C61DD9" w:rsidRDefault="00C61DD9" w:rsidP="00A72982">
      <w:pPr>
        <w:jc w:val="both"/>
        <w:rPr>
          <w:rFonts w:ascii="Aptos" w:hAnsi="Aptos" w:cs="Arial"/>
          <w:b/>
          <w:bCs/>
          <w:szCs w:val="18"/>
        </w:rPr>
      </w:pPr>
      <w:r w:rsidRPr="003A2349">
        <w:rPr>
          <w:rFonts w:ascii="Aptos" w:hAnsi="Aptos" w:cs="Arial"/>
          <w:b/>
          <w:bCs/>
          <w:szCs w:val="18"/>
        </w:rPr>
        <w:t>Basis for Estimating Assets and Liabilities</w:t>
      </w:r>
    </w:p>
    <w:p w14:paraId="4ADA5F2C" w14:textId="77777777" w:rsidR="003D5923" w:rsidRPr="003A2349" w:rsidRDefault="003D5923" w:rsidP="00A72982">
      <w:pPr>
        <w:jc w:val="both"/>
        <w:rPr>
          <w:rFonts w:ascii="Aptos" w:hAnsi="Aptos" w:cs="Arial"/>
          <w:szCs w:val="18"/>
        </w:rPr>
      </w:pPr>
    </w:p>
    <w:p w14:paraId="2B37DDB1" w14:textId="72EFA1AD" w:rsidR="00F916CD" w:rsidRDefault="00C61DD9" w:rsidP="001F154A">
      <w:pPr>
        <w:jc w:val="both"/>
        <w:rPr>
          <w:rFonts w:ascii="Aptos" w:hAnsi="Aptos" w:cs="Arial"/>
          <w:szCs w:val="18"/>
        </w:rPr>
      </w:pPr>
      <w:r w:rsidRPr="003A2349">
        <w:rPr>
          <w:rFonts w:ascii="Aptos" w:hAnsi="Aptos" w:cs="Arial"/>
          <w:szCs w:val="18"/>
        </w:rPr>
        <w:t>Liabilities are valued on an actuarial basis using the projected unit method and assets are measured at their fair value. An estimate of the pensions that will be payable in future years is dependent on assumptions about mortality rates, salary levels, etc.</w:t>
      </w:r>
    </w:p>
    <w:p w14:paraId="30FF06D2" w14:textId="77777777" w:rsidR="003D5923" w:rsidRDefault="003D5923" w:rsidP="001F154A">
      <w:pPr>
        <w:jc w:val="both"/>
        <w:rPr>
          <w:rFonts w:ascii="Aptos" w:hAnsi="Aptos" w:cs="Arial"/>
          <w:szCs w:val="18"/>
        </w:rPr>
      </w:pPr>
    </w:p>
    <w:p w14:paraId="556DC44B" w14:textId="5F8371DA" w:rsidR="003D5923" w:rsidRDefault="00AF0CFC" w:rsidP="003D5923">
      <w:pPr>
        <w:jc w:val="both"/>
        <w:rPr>
          <w:rFonts w:ascii="Aptos" w:hAnsi="Aptos"/>
          <w:szCs w:val="18"/>
        </w:rPr>
      </w:pPr>
      <w:r w:rsidRPr="003A2349">
        <w:rPr>
          <w:rFonts w:ascii="Aptos" w:hAnsi="Aptos" w:cs="Arial"/>
          <w:szCs w:val="18"/>
        </w:rPr>
        <w:t xml:space="preserve">The most recent actuarial valuation was carried out as </w:t>
      </w:r>
      <w:proofErr w:type="gramStart"/>
      <w:r w:rsidRPr="003A2349">
        <w:rPr>
          <w:rFonts w:ascii="Aptos" w:hAnsi="Aptos" w:cs="Arial"/>
          <w:szCs w:val="18"/>
        </w:rPr>
        <w:t>at</w:t>
      </w:r>
      <w:proofErr w:type="gramEnd"/>
      <w:r w:rsidRPr="003A2349">
        <w:rPr>
          <w:rFonts w:ascii="Aptos" w:hAnsi="Aptos" w:cs="Arial"/>
          <w:szCs w:val="18"/>
        </w:rPr>
        <w:t xml:space="preserve"> </w:t>
      </w:r>
      <w:r w:rsidRPr="005F0732">
        <w:rPr>
          <w:rFonts w:ascii="Aptos" w:hAnsi="Aptos" w:cs="Arial"/>
          <w:szCs w:val="18"/>
        </w:rPr>
        <w:t>31 March 20</w:t>
      </w:r>
      <w:r w:rsidR="006853EF" w:rsidRPr="005F0732">
        <w:rPr>
          <w:rFonts w:ascii="Aptos" w:hAnsi="Aptos" w:cs="Arial"/>
          <w:szCs w:val="18"/>
        </w:rPr>
        <w:t>2</w:t>
      </w:r>
      <w:r w:rsidR="005F0732" w:rsidRPr="005F0732">
        <w:rPr>
          <w:rFonts w:ascii="Aptos" w:hAnsi="Aptos" w:cs="Arial"/>
          <w:szCs w:val="18"/>
        </w:rPr>
        <w:t>6</w:t>
      </w:r>
      <w:r w:rsidRPr="005F0732">
        <w:rPr>
          <w:rFonts w:ascii="Aptos" w:hAnsi="Aptos" w:cs="Arial"/>
          <w:szCs w:val="18"/>
        </w:rPr>
        <w:t xml:space="preserve"> and</w:t>
      </w:r>
      <w:r w:rsidRPr="003A2349">
        <w:rPr>
          <w:rFonts w:ascii="Aptos" w:hAnsi="Aptos" w:cs="Arial"/>
          <w:szCs w:val="18"/>
        </w:rPr>
        <w:t xml:space="preserve"> has been updated by Mercer Limited, independent actuaries to the </w:t>
      </w:r>
      <w:proofErr w:type="gramStart"/>
      <w:r w:rsidRPr="003A2349">
        <w:rPr>
          <w:rFonts w:ascii="Aptos" w:hAnsi="Aptos" w:cs="Arial"/>
          <w:szCs w:val="18"/>
        </w:rPr>
        <w:t>North East</w:t>
      </w:r>
      <w:proofErr w:type="gramEnd"/>
      <w:r w:rsidRPr="003A2349">
        <w:rPr>
          <w:rFonts w:ascii="Aptos" w:hAnsi="Aptos" w:cs="Arial"/>
          <w:szCs w:val="18"/>
        </w:rPr>
        <w:t xml:space="preserve"> Scotland Pension Fund</w:t>
      </w:r>
      <w:r w:rsidR="00F56DED" w:rsidRPr="003A2349">
        <w:rPr>
          <w:rFonts w:ascii="Aptos" w:hAnsi="Aptos" w:cs="Arial"/>
          <w:szCs w:val="18"/>
        </w:rPr>
        <w:t xml:space="preserve"> (NESPF)</w:t>
      </w:r>
      <w:r w:rsidRPr="003A2349">
        <w:rPr>
          <w:rFonts w:ascii="Aptos" w:hAnsi="Aptos" w:cs="Arial"/>
          <w:szCs w:val="18"/>
        </w:rPr>
        <w:t xml:space="preserve">, to take account of the requirements of IAS 19 </w:t>
      </w:r>
      <w:proofErr w:type="gramStart"/>
      <w:r w:rsidRPr="003A2349">
        <w:rPr>
          <w:rFonts w:ascii="Aptos" w:hAnsi="Aptos" w:cs="Arial"/>
          <w:szCs w:val="18"/>
        </w:rPr>
        <w:t>in order to</w:t>
      </w:r>
      <w:proofErr w:type="gramEnd"/>
      <w:r w:rsidRPr="003A2349">
        <w:rPr>
          <w:rFonts w:ascii="Aptos" w:hAnsi="Aptos" w:cs="Arial"/>
          <w:szCs w:val="18"/>
        </w:rPr>
        <w:t xml:space="preserve"> assess the liabilities of the Pension Funds as </w:t>
      </w:r>
      <w:proofErr w:type="gramStart"/>
      <w:r w:rsidRPr="003A2349">
        <w:rPr>
          <w:rFonts w:ascii="Aptos" w:hAnsi="Aptos" w:cs="Arial"/>
          <w:szCs w:val="18"/>
        </w:rPr>
        <w:t>at</w:t>
      </w:r>
      <w:proofErr w:type="gramEnd"/>
      <w:r w:rsidRPr="003A2349">
        <w:rPr>
          <w:rFonts w:ascii="Aptos" w:hAnsi="Aptos" w:cs="Arial"/>
          <w:szCs w:val="18"/>
        </w:rPr>
        <w:t xml:space="preserve"> </w:t>
      </w:r>
      <w:r w:rsidRPr="005F0732">
        <w:rPr>
          <w:rFonts w:ascii="Aptos" w:hAnsi="Aptos" w:cs="Arial"/>
          <w:szCs w:val="18"/>
        </w:rPr>
        <w:t>31 March 20</w:t>
      </w:r>
      <w:r w:rsidR="00BE3B34" w:rsidRPr="005F0732">
        <w:rPr>
          <w:rFonts w:ascii="Aptos" w:hAnsi="Aptos" w:cs="Arial"/>
          <w:szCs w:val="18"/>
        </w:rPr>
        <w:t>2</w:t>
      </w:r>
      <w:r w:rsidR="005F0732" w:rsidRPr="005F0732">
        <w:rPr>
          <w:rFonts w:ascii="Aptos" w:hAnsi="Aptos" w:cs="Arial"/>
          <w:szCs w:val="18"/>
        </w:rPr>
        <w:t>6</w:t>
      </w:r>
      <w:r w:rsidRPr="005F0732">
        <w:rPr>
          <w:rFonts w:ascii="Aptos" w:hAnsi="Aptos" w:cs="Arial"/>
          <w:szCs w:val="18"/>
        </w:rPr>
        <w:t>.</w:t>
      </w:r>
      <w:r w:rsidRPr="003A2349">
        <w:rPr>
          <w:rFonts w:ascii="Aptos" w:hAnsi="Aptos" w:cs="Arial"/>
          <w:szCs w:val="18"/>
        </w:rPr>
        <w:t xml:space="preserve"> </w:t>
      </w:r>
      <w:r w:rsidR="001F154A" w:rsidRPr="003A2349">
        <w:rPr>
          <w:rFonts w:ascii="Aptos" w:hAnsi="Aptos"/>
          <w:szCs w:val="18"/>
        </w:rPr>
        <w:t>The significant assumptions used by the actuary have been</w:t>
      </w:r>
      <w:r w:rsidR="003D5923">
        <w:rPr>
          <w:rFonts w:ascii="Aptos" w:hAnsi="Aptos"/>
          <w:szCs w:val="18"/>
        </w:rPr>
        <w:t>:</w:t>
      </w:r>
    </w:p>
    <w:p w14:paraId="0172F394" w14:textId="77777777" w:rsidR="001B2F96" w:rsidRDefault="001B2F96" w:rsidP="003D5923">
      <w:pPr>
        <w:jc w:val="both"/>
        <w:rPr>
          <w:rFonts w:ascii="Aptos" w:hAnsi="Aptos"/>
          <w:szCs w:val="18"/>
        </w:rPr>
      </w:pPr>
    </w:p>
    <w:bookmarkStart w:id="599" w:name="_MON_1779884590"/>
    <w:bookmarkEnd w:id="599"/>
    <w:p w14:paraId="5415EBB2" w14:textId="7BD59A7E" w:rsidR="003D5923" w:rsidRPr="00842657" w:rsidRDefault="001B2F96" w:rsidP="003D5923">
      <w:pPr>
        <w:jc w:val="both"/>
        <w:rPr>
          <w:rFonts w:ascii="Aptos" w:hAnsi="Aptos" w:cs="Arial"/>
          <w:b/>
          <w:color w:val="B117B1"/>
          <w:sz w:val="24"/>
          <w:szCs w:val="24"/>
        </w:rPr>
      </w:pPr>
      <w:r w:rsidRPr="003A2349">
        <w:rPr>
          <w:rFonts w:ascii="Aptos" w:hAnsi="Aptos" w:cs="Arial"/>
          <w:szCs w:val="18"/>
        </w:rPr>
        <w:object w:dxaOrig="9828" w:dyaOrig="3961" w14:anchorId="63E487EE">
          <v:shape id="_x0000_i1113" type="#_x0000_t75" style="width:493.5pt;height:200.25pt" o:ole="">
            <v:imagedata r:id="rId262" o:title=""/>
          </v:shape>
          <o:OLEObject Type="Embed" ProgID="Excel.Sheet.12" ShapeID="_x0000_i1113" DrawAspect="Content" ObjectID="_1843896878" r:id="rId263"/>
        </w:object>
      </w:r>
      <w:r w:rsidR="003D5923" w:rsidRPr="003D5923">
        <w:rPr>
          <w:rFonts w:ascii="Aptos" w:hAnsi="Aptos" w:cs="Arial"/>
          <w:b/>
          <w:color w:val="B117B1"/>
          <w:sz w:val="24"/>
          <w:szCs w:val="24"/>
        </w:rPr>
        <w:t xml:space="preserve"> </w:t>
      </w:r>
    </w:p>
    <w:p w14:paraId="719346E9" w14:textId="77777777" w:rsidR="001B2F96" w:rsidRDefault="001B2F96" w:rsidP="003D5923">
      <w:pPr>
        <w:jc w:val="right"/>
        <w:rPr>
          <w:rFonts w:ascii="Aptos" w:hAnsi="Aptos" w:cs="Arial"/>
          <w:b/>
          <w:color w:val="B117B1"/>
          <w:sz w:val="24"/>
          <w:szCs w:val="24"/>
        </w:rPr>
      </w:pPr>
    </w:p>
    <w:p w14:paraId="79B978A5" w14:textId="77777777" w:rsidR="00DB46C4" w:rsidRDefault="00DB46C4" w:rsidP="003D5923">
      <w:pPr>
        <w:jc w:val="right"/>
        <w:rPr>
          <w:rFonts w:ascii="Aptos" w:hAnsi="Aptos" w:cs="Arial"/>
          <w:b/>
          <w:color w:val="B117B1"/>
          <w:sz w:val="24"/>
          <w:szCs w:val="24"/>
        </w:rPr>
      </w:pPr>
    </w:p>
    <w:p w14:paraId="1B6332B4" w14:textId="77777777" w:rsidR="00DB46C4" w:rsidRDefault="00DB46C4" w:rsidP="003D5923">
      <w:pPr>
        <w:jc w:val="right"/>
        <w:rPr>
          <w:rFonts w:ascii="Aptos" w:hAnsi="Aptos" w:cs="Arial"/>
          <w:b/>
          <w:color w:val="B117B1"/>
          <w:sz w:val="24"/>
          <w:szCs w:val="24"/>
        </w:rPr>
      </w:pPr>
    </w:p>
    <w:p w14:paraId="408727A8" w14:textId="5B565E0E" w:rsidR="003D5923" w:rsidRPr="005B7B4F" w:rsidRDefault="003D5923" w:rsidP="003D5923">
      <w:pPr>
        <w:jc w:val="right"/>
        <w:rPr>
          <w:rFonts w:ascii="Aptos" w:hAnsi="Aptos" w:cs="Arial"/>
          <w:b/>
          <w:color w:val="B117B1"/>
          <w:sz w:val="24"/>
          <w:szCs w:val="24"/>
        </w:rPr>
      </w:pPr>
      <w:r w:rsidRPr="00842657">
        <w:rPr>
          <w:rFonts w:ascii="Aptos" w:hAnsi="Aptos" w:cs="Arial"/>
          <w:b/>
          <w:color w:val="B117B1"/>
          <w:sz w:val="24"/>
          <w:szCs w:val="24"/>
        </w:rPr>
        <w:lastRenderedPageBreak/>
        <w:t xml:space="preserve">Notes to the </w:t>
      </w:r>
      <w:r>
        <w:rPr>
          <w:rFonts w:ascii="Aptos" w:hAnsi="Aptos" w:cs="Arial"/>
          <w:b/>
          <w:color w:val="B117B1"/>
          <w:sz w:val="24"/>
          <w:szCs w:val="24"/>
        </w:rPr>
        <w:t>A</w:t>
      </w:r>
      <w:r w:rsidRPr="00842657">
        <w:rPr>
          <w:rFonts w:ascii="Aptos" w:hAnsi="Aptos" w:cs="Arial"/>
          <w:b/>
          <w:color w:val="B117B1"/>
          <w:sz w:val="24"/>
          <w:szCs w:val="24"/>
        </w:rPr>
        <w:t>ccounts (cont.)</w:t>
      </w:r>
    </w:p>
    <w:p w14:paraId="24F98A25" w14:textId="77777777" w:rsidR="003D5923" w:rsidRDefault="003D5923" w:rsidP="003D5923">
      <w:pPr>
        <w:jc w:val="both"/>
        <w:rPr>
          <w:rFonts w:ascii="Aptos" w:hAnsi="Aptos"/>
          <w:b/>
          <w:sz w:val="20"/>
        </w:rPr>
      </w:pPr>
      <w:r w:rsidRPr="00F916CD">
        <w:rPr>
          <w:rFonts w:ascii="Aptos" w:hAnsi="Aptos"/>
          <w:b/>
          <w:sz w:val="20"/>
        </w:rPr>
        <w:t>Note 43 Defined Benefit Pension Schemes (cont</w:t>
      </w:r>
      <w:r>
        <w:rPr>
          <w:rFonts w:ascii="Aptos" w:hAnsi="Aptos"/>
          <w:b/>
          <w:sz w:val="20"/>
        </w:rPr>
        <w:t>.</w:t>
      </w:r>
      <w:r w:rsidRPr="00F916CD">
        <w:rPr>
          <w:rFonts w:ascii="Aptos" w:hAnsi="Aptos"/>
          <w:b/>
          <w:sz w:val="20"/>
        </w:rPr>
        <w:t>)</w:t>
      </w:r>
    </w:p>
    <w:p w14:paraId="22352AF3" w14:textId="77777777" w:rsidR="003D5923" w:rsidRDefault="003D5923" w:rsidP="000A6562">
      <w:pPr>
        <w:jc w:val="both"/>
        <w:rPr>
          <w:rFonts w:ascii="Aptos" w:hAnsi="Aptos" w:cs="Arial"/>
          <w:szCs w:val="18"/>
        </w:rPr>
      </w:pPr>
    </w:p>
    <w:p w14:paraId="1AD8DC7A" w14:textId="2CCF27C3" w:rsidR="000A6562" w:rsidRDefault="003D5923" w:rsidP="000A6562">
      <w:pPr>
        <w:jc w:val="both"/>
        <w:rPr>
          <w:rFonts w:ascii="Aptos" w:hAnsi="Aptos"/>
          <w:b/>
          <w:sz w:val="22"/>
          <w:szCs w:val="24"/>
        </w:rPr>
      </w:pPr>
      <w:r>
        <w:rPr>
          <w:rFonts w:ascii="Aptos" w:hAnsi="Aptos" w:cs="Arial"/>
          <w:szCs w:val="18"/>
        </w:rPr>
        <w:t>T</w:t>
      </w:r>
      <w:r w:rsidR="00780F58" w:rsidRPr="003A2349">
        <w:rPr>
          <w:rFonts w:ascii="Aptos" w:hAnsi="Aptos" w:cs="Arial"/>
          <w:szCs w:val="18"/>
        </w:rPr>
        <w:t>he estimation of the defined benefit obligations is sensitive to the actuarial assumptions set out in the table above.  The sensitivity analyses below have been determined based on reasonably possible changes of the assumptions occurring at the end of the reporting period and assume for each change that the assumption analysed changes while all the other assumptions remain constant.</w:t>
      </w:r>
    </w:p>
    <w:p w14:paraId="79B9DCE2" w14:textId="77777777" w:rsidR="0033340D" w:rsidRPr="003A2349" w:rsidRDefault="0033340D" w:rsidP="00A72982">
      <w:pPr>
        <w:jc w:val="both"/>
        <w:rPr>
          <w:rFonts w:ascii="Aptos" w:hAnsi="Aptos" w:cs="Arial"/>
          <w:sz w:val="24"/>
          <w:szCs w:val="24"/>
        </w:rPr>
      </w:pPr>
    </w:p>
    <w:bookmarkStart w:id="600" w:name="_MON_1779885165"/>
    <w:bookmarkEnd w:id="600"/>
    <w:p w14:paraId="526B0601" w14:textId="59CADF7D" w:rsidR="00415CA2" w:rsidRPr="003A2349" w:rsidRDefault="004D1A0F" w:rsidP="005C0CD1">
      <w:pPr>
        <w:tabs>
          <w:tab w:val="left" w:pos="9639"/>
        </w:tabs>
        <w:rPr>
          <w:rFonts w:ascii="Aptos" w:hAnsi="Aptos"/>
          <w:b/>
          <w:sz w:val="22"/>
        </w:rPr>
      </w:pPr>
      <w:r w:rsidRPr="003A2349">
        <w:rPr>
          <w:rFonts w:ascii="Aptos" w:hAnsi="Aptos"/>
          <w:b/>
          <w:sz w:val="22"/>
        </w:rPr>
        <w:object w:dxaOrig="9621" w:dyaOrig="2350" w14:anchorId="543404A7">
          <v:shape id="_x0000_i1114" type="#_x0000_t75" style="width:484.5pt;height:124.5pt" o:ole="">
            <v:imagedata r:id="rId264" o:title=""/>
          </v:shape>
          <o:OLEObject Type="Embed" ProgID="Excel.Sheet.12" ShapeID="_x0000_i1114" DrawAspect="Content" ObjectID="_1843896879" r:id="rId265"/>
        </w:object>
      </w:r>
    </w:p>
    <w:p w14:paraId="61B58A70" w14:textId="77777777" w:rsidR="0033340D" w:rsidRPr="003A2349" w:rsidRDefault="0033340D" w:rsidP="0033340D">
      <w:pPr>
        <w:rPr>
          <w:rFonts w:ascii="Aptos" w:hAnsi="Aptos"/>
          <w:b/>
          <w:sz w:val="22"/>
        </w:rPr>
      </w:pPr>
    </w:p>
    <w:p w14:paraId="3944DFD0" w14:textId="77777777" w:rsidR="0033340D" w:rsidRPr="003A2349" w:rsidRDefault="0033340D" w:rsidP="0033340D">
      <w:pPr>
        <w:rPr>
          <w:rFonts w:ascii="Aptos" w:hAnsi="Aptos"/>
          <w:b/>
          <w:sz w:val="22"/>
        </w:rPr>
      </w:pPr>
    </w:p>
    <w:p w14:paraId="73E4C712" w14:textId="66F75355" w:rsidR="00AF0CFC" w:rsidRPr="003A2349" w:rsidRDefault="00AF0CFC" w:rsidP="0033340D">
      <w:pPr>
        <w:rPr>
          <w:rFonts w:ascii="Aptos" w:hAnsi="Aptos"/>
          <w:b/>
          <w:sz w:val="22"/>
        </w:rPr>
      </w:pPr>
      <w:r w:rsidRPr="003A2349">
        <w:rPr>
          <w:rFonts w:ascii="Aptos" w:hAnsi="Aptos" w:cs="Arial"/>
          <w:b/>
          <w:bCs/>
          <w:szCs w:val="18"/>
        </w:rPr>
        <w:t>Funding Strategy Statement</w:t>
      </w:r>
    </w:p>
    <w:p w14:paraId="2AB60370" w14:textId="77777777" w:rsidR="00AF0CFC" w:rsidRPr="003A2349" w:rsidRDefault="00AF0CFC" w:rsidP="00A72982">
      <w:pPr>
        <w:jc w:val="both"/>
        <w:rPr>
          <w:rFonts w:ascii="Aptos" w:hAnsi="Aptos" w:cs="Arial"/>
          <w:szCs w:val="18"/>
        </w:rPr>
      </w:pPr>
    </w:p>
    <w:p w14:paraId="23AEA9F2" w14:textId="77777777" w:rsidR="00AF0CFC" w:rsidRPr="003A2349" w:rsidRDefault="00AF0CFC" w:rsidP="00A72982">
      <w:pPr>
        <w:jc w:val="both"/>
        <w:rPr>
          <w:rFonts w:ascii="Aptos" w:hAnsi="Aptos" w:cs="Arial"/>
          <w:szCs w:val="18"/>
        </w:rPr>
      </w:pPr>
      <w:r w:rsidRPr="003A2349">
        <w:rPr>
          <w:rFonts w:ascii="Aptos" w:hAnsi="Aptos" w:cs="Arial"/>
          <w:szCs w:val="18"/>
        </w:rPr>
        <w:t>The Funding Strategy Statement sets out how the administering authority balances the potentially conflicting aims of affordability of contributions, transparency of process, stability of employers' contributions and prudence in the funding basis.</w:t>
      </w:r>
    </w:p>
    <w:p w14:paraId="7EBA5C9C" w14:textId="77777777" w:rsidR="00AF0CFC" w:rsidRPr="003A2349" w:rsidRDefault="00AF0CFC" w:rsidP="00A72982">
      <w:pPr>
        <w:jc w:val="both"/>
        <w:rPr>
          <w:rFonts w:ascii="Aptos" w:hAnsi="Aptos" w:cs="Arial"/>
          <w:szCs w:val="18"/>
        </w:rPr>
      </w:pPr>
    </w:p>
    <w:p w14:paraId="4E7FD99D" w14:textId="5F7A10ED" w:rsidR="00AF0CFC" w:rsidRPr="003A2349" w:rsidRDefault="00AF0CFC" w:rsidP="00A72982">
      <w:pPr>
        <w:jc w:val="both"/>
        <w:rPr>
          <w:rFonts w:ascii="Aptos" w:hAnsi="Aptos" w:cs="Arial"/>
          <w:szCs w:val="18"/>
        </w:rPr>
      </w:pPr>
      <w:r w:rsidRPr="003A2349">
        <w:rPr>
          <w:rFonts w:ascii="Aptos" w:hAnsi="Aptos" w:cs="Arial"/>
          <w:szCs w:val="18"/>
        </w:rPr>
        <w:t xml:space="preserve">The Pensions Committee's long-term funding objective is to achieve and maintain assets equal to 100% of projected accrued liabilities, assessed on an ongoing basis.  The current actuarial valuation of the Fund is effective as </w:t>
      </w:r>
      <w:proofErr w:type="gramStart"/>
      <w:r w:rsidRPr="003A2349">
        <w:rPr>
          <w:rFonts w:ascii="Aptos" w:hAnsi="Aptos" w:cs="Arial"/>
          <w:szCs w:val="18"/>
        </w:rPr>
        <w:t>at</w:t>
      </w:r>
      <w:proofErr w:type="gramEnd"/>
      <w:r w:rsidRPr="003A2349">
        <w:rPr>
          <w:rFonts w:ascii="Aptos" w:hAnsi="Aptos" w:cs="Arial"/>
          <w:szCs w:val="18"/>
        </w:rPr>
        <w:t xml:space="preserve"> 31 March 20</w:t>
      </w:r>
      <w:r w:rsidR="00947858" w:rsidRPr="003A2349">
        <w:rPr>
          <w:rFonts w:ascii="Aptos" w:hAnsi="Aptos" w:cs="Arial"/>
          <w:szCs w:val="18"/>
        </w:rPr>
        <w:t>2</w:t>
      </w:r>
      <w:r w:rsidR="006853EF" w:rsidRPr="003A2349">
        <w:rPr>
          <w:rFonts w:ascii="Aptos" w:hAnsi="Aptos" w:cs="Arial"/>
          <w:szCs w:val="18"/>
        </w:rPr>
        <w:t>0</w:t>
      </w:r>
      <w:r w:rsidRPr="003A2349">
        <w:rPr>
          <w:rFonts w:ascii="Aptos" w:hAnsi="Aptos" w:cs="Arial"/>
          <w:szCs w:val="18"/>
        </w:rPr>
        <w:t xml:space="preserve"> and the results indicate that </w:t>
      </w:r>
      <w:proofErr w:type="gramStart"/>
      <w:r w:rsidRPr="003A2349">
        <w:rPr>
          <w:rFonts w:ascii="Aptos" w:hAnsi="Aptos" w:cs="Arial"/>
          <w:szCs w:val="18"/>
        </w:rPr>
        <w:t>overall</w:t>
      </w:r>
      <w:proofErr w:type="gramEnd"/>
      <w:r w:rsidRPr="003A2349">
        <w:rPr>
          <w:rFonts w:ascii="Aptos" w:hAnsi="Aptos" w:cs="Arial"/>
          <w:szCs w:val="18"/>
        </w:rPr>
        <w:t xml:space="preserve"> the assets represented </w:t>
      </w:r>
      <w:r w:rsidR="00DE3F0D" w:rsidRPr="003A2349">
        <w:rPr>
          <w:rFonts w:ascii="Aptos" w:hAnsi="Aptos" w:cs="Arial"/>
          <w:szCs w:val="18"/>
        </w:rPr>
        <w:t>103</w:t>
      </w:r>
      <w:r w:rsidRPr="003A2349">
        <w:rPr>
          <w:rFonts w:ascii="Aptos" w:hAnsi="Aptos" w:cs="Arial"/>
          <w:szCs w:val="18"/>
        </w:rPr>
        <w:t>% of projected accrued liabilities at the valuation date.</w:t>
      </w:r>
    </w:p>
    <w:p w14:paraId="2740FE8E" w14:textId="77777777" w:rsidR="005C2F4B" w:rsidRDefault="005C2F4B" w:rsidP="00A72982">
      <w:pPr>
        <w:jc w:val="both"/>
        <w:rPr>
          <w:rFonts w:ascii="Aptos" w:hAnsi="Aptos" w:cs="Arial"/>
          <w:szCs w:val="18"/>
        </w:rPr>
      </w:pPr>
    </w:p>
    <w:p w14:paraId="4852FA08" w14:textId="5B41D913" w:rsidR="00AF0CFC" w:rsidRPr="003A2349" w:rsidRDefault="00AF0CFC" w:rsidP="00A72982">
      <w:pPr>
        <w:jc w:val="both"/>
        <w:rPr>
          <w:rFonts w:ascii="Aptos" w:hAnsi="Aptos" w:cs="Arial"/>
          <w:szCs w:val="18"/>
        </w:rPr>
      </w:pPr>
      <w:r w:rsidRPr="003A2349">
        <w:rPr>
          <w:rFonts w:ascii="Aptos" w:hAnsi="Aptos" w:cs="Arial"/>
          <w:szCs w:val="18"/>
        </w:rPr>
        <w:t>Investments that would most closely match the pension liabilities would be gilts, predominately index-linked, reflecting the nature of the Fund's liabilities.  The Fund, however, invests in other assets in the expectation that these will provide higher returns</w:t>
      </w:r>
      <w:r w:rsidR="005C2F4B">
        <w:rPr>
          <w:rFonts w:ascii="Aptos" w:hAnsi="Aptos" w:cs="Arial"/>
          <w:szCs w:val="18"/>
        </w:rPr>
        <w:t xml:space="preserve"> </w:t>
      </w:r>
      <w:r w:rsidRPr="003A2349">
        <w:rPr>
          <w:rFonts w:ascii="Aptos" w:hAnsi="Aptos" w:cs="Arial"/>
          <w:szCs w:val="18"/>
        </w:rPr>
        <w:t xml:space="preserve">albeit without any guarantee that higher returns will be achieved over any </w:t>
      </w:r>
      <w:proofErr w:type="gramStart"/>
      <w:r w:rsidRPr="003A2349">
        <w:rPr>
          <w:rFonts w:ascii="Aptos" w:hAnsi="Aptos" w:cs="Arial"/>
          <w:szCs w:val="18"/>
        </w:rPr>
        <w:t>particular period</w:t>
      </w:r>
      <w:proofErr w:type="gramEnd"/>
      <w:r w:rsidRPr="003A2349">
        <w:rPr>
          <w:rFonts w:ascii="Aptos" w:hAnsi="Aptos" w:cs="Arial"/>
          <w:szCs w:val="18"/>
        </w:rPr>
        <w:t xml:space="preserve">.  The benefit of higher investment return is that, over the long term, a higher level of funding should achieve lower employer contribution rates. </w:t>
      </w:r>
      <w:proofErr w:type="gramStart"/>
      <w:r w:rsidRPr="003A2349">
        <w:rPr>
          <w:rFonts w:ascii="Aptos" w:hAnsi="Aptos" w:cs="Arial"/>
          <w:szCs w:val="18"/>
        </w:rPr>
        <w:t>However</w:t>
      </w:r>
      <w:proofErr w:type="gramEnd"/>
      <w:r w:rsidRPr="003A2349">
        <w:rPr>
          <w:rFonts w:ascii="Aptos" w:hAnsi="Aptos" w:cs="Arial"/>
          <w:szCs w:val="18"/>
        </w:rPr>
        <w:t xml:space="preserve"> the additional investment returns from growth assets come with a price:  greater volatility relative to the liabilities thus introducing risk.  There is a trade-off between the benefits of additional investment return from greater exposure to growth assets and the greater predictability from having greater exposure to liability matching assets. </w:t>
      </w:r>
    </w:p>
    <w:p w14:paraId="5DF05C24" w14:textId="77777777" w:rsidR="00F916CD" w:rsidRDefault="00F916CD" w:rsidP="00F916CD">
      <w:pPr>
        <w:jc w:val="both"/>
        <w:rPr>
          <w:rFonts w:ascii="Aptos" w:hAnsi="Aptos"/>
          <w:b/>
          <w:sz w:val="24"/>
          <w:szCs w:val="24"/>
        </w:rPr>
      </w:pPr>
    </w:p>
    <w:p w14:paraId="18340682" w14:textId="62D68890" w:rsidR="00AF0CFC" w:rsidRPr="003A2349" w:rsidRDefault="00AF0CFC" w:rsidP="00A72982">
      <w:pPr>
        <w:jc w:val="both"/>
        <w:rPr>
          <w:rFonts w:ascii="Aptos" w:hAnsi="Aptos" w:cs="Arial"/>
          <w:szCs w:val="18"/>
        </w:rPr>
      </w:pPr>
      <w:r w:rsidRPr="005F0732">
        <w:rPr>
          <w:rFonts w:ascii="Aptos" w:hAnsi="Aptos" w:cs="Arial"/>
          <w:szCs w:val="18"/>
        </w:rPr>
        <w:t xml:space="preserve">The asset proportions of the Fund </w:t>
      </w:r>
      <w:proofErr w:type="gramStart"/>
      <w:r w:rsidRPr="005F0732">
        <w:rPr>
          <w:rFonts w:ascii="Aptos" w:hAnsi="Aptos" w:cs="Arial"/>
          <w:szCs w:val="18"/>
        </w:rPr>
        <w:t>at</w:t>
      </w:r>
      <w:proofErr w:type="gramEnd"/>
      <w:r w:rsidRPr="005F0732">
        <w:rPr>
          <w:rFonts w:ascii="Aptos" w:hAnsi="Aptos" w:cs="Arial"/>
          <w:szCs w:val="18"/>
        </w:rPr>
        <w:t xml:space="preserve"> 31 March 20</w:t>
      </w:r>
      <w:r w:rsidR="0073270B" w:rsidRPr="005F0732">
        <w:rPr>
          <w:rFonts w:ascii="Aptos" w:hAnsi="Aptos" w:cs="Arial"/>
          <w:szCs w:val="18"/>
        </w:rPr>
        <w:t>2</w:t>
      </w:r>
      <w:r w:rsidR="005F0732" w:rsidRPr="005F0732">
        <w:rPr>
          <w:rFonts w:ascii="Aptos" w:hAnsi="Aptos" w:cs="Arial"/>
          <w:szCs w:val="18"/>
        </w:rPr>
        <w:t>6</w:t>
      </w:r>
      <w:r w:rsidRPr="005F0732">
        <w:rPr>
          <w:rFonts w:ascii="Aptos" w:hAnsi="Aptos" w:cs="Arial"/>
          <w:szCs w:val="18"/>
        </w:rPr>
        <w:t>, with March 20</w:t>
      </w:r>
      <w:r w:rsidR="00F13BF7" w:rsidRPr="005F0732">
        <w:rPr>
          <w:rFonts w:ascii="Aptos" w:hAnsi="Aptos" w:cs="Arial"/>
          <w:szCs w:val="18"/>
        </w:rPr>
        <w:t>2</w:t>
      </w:r>
      <w:r w:rsidR="005F0732" w:rsidRPr="005F0732">
        <w:rPr>
          <w:rFonts w:ascii="Aptos" w:hAnsi="Aptos" w:cs="Arial"/>
          <w:szCs w:val="18"/>
        </w:rPr>
        <w:t>5</w:t>
      </w:r>
      <w:r w:rsidRPr="005F0732">
        <w:rPr>
          <w:rFonts w:ascii="Aptos" w:hAnsi="Aptos" w:cs="Arial"/>
          <w:szCs w:val="18"/>
        </w:rPr>
        <w:t xml:space="preserve"> in brackets </w:t>
      </w:r>
      <w:proofErr w:type="gramStart"/>
      <w:r w:rsidRPr="005F0732">
        <w:rPr>
          <w:rFonts w:ascii="Aptos" w:hAnsi="Aptos" w:cs="Arial"/>
          <w:szCs w:val="18"/>
        </w:rPr>
        <w:t>were:</w:t>
      </w:r>
      <w:proofErr w:type="gramEnd"/>
      <w:r w:rsidRPr="005F0732">
        <w:rPr>
          <w:rFonts w:ascii="Aptos" w:hAnsi="Aptos" w:cs="Arial"/>
          <w:szCs w:val="18"/>
        </w:rPr>
        <w:t xml:space="preserve"> equities, including </w:t>
      </w:r>
      <w:r w:rsidR="002E6852" w:rsidRPr="005F0732">
        <w:rPr>
          <w:rFonts w:ascii="Aptos" w:hAnsi="Aptos" w:cs="Arial"/>
          <w:szCs w:val="18"/>
        </w:rPr>
        <w:t xml:space="preserve">alternatives </w:t>
      </w:r>
      <w:r w:rsidR="005F0732" w:rsidRPr="005F0732">
        <w:rPr>
          <w:rFonts w:ascii="Aptos" w:hAnsi="Aptos" w:cs="Arial"/>
          <w:szCs w:val="18"/>
        </w:rPr>
        <w:t>78</w:t>
      </w:r>
      <w:r w:rsidRPr="005F0732">
        <w:rPr>
          <w:rFonts w:ascii="Aptos" w:hAnsi="Aptos" w:cs="Arial"/>
          <w:szCs w:val="18"/>
        </w:rPr>
        <w:t>% (</w:t>
      </w:r>
      <w:r w:rsidR="005F0732" w:rsidRPr="005F0732">
        <w:rPr>
          <w:rFonts w:ascii="Aptos" w:hAnsi="Aptos" w:cs="Arial"/>
          <w:szCs w:val="18"/>
        </w:rPr>
        <w:t>81</w:t>
      </w:r>
      <w:r w:rsidRPr="005F0732">
        <w:rPr>
          <w:rFonts w:ascii="Aptos" w:hAnsi="Aptos" w:cs="Arial"/>
          <w:szCs w:val="18"/>
        </w:rPr>
        <w:t xml:space="preserve">%), bonds </w:t>
      </w:r>
      <w:r w:rsidR="005F0732" w:rsidRPr="005F0732">
        <w:rPr>
          <w:rFonts w:ascii="Aptos" w:hAnsi="Aptos" w:cs="Arial"/>
          <w:szCs w:val="18"/>
        </w:rPr>
        <w:t>7</w:t>
      </w:r>
      <w:r w:rsidR="005A6A4A" w:rsidRPr="005F0732">
        <w:rPr>
          <w:rFonts w:ascii="Aptos" w:hAnsi="Aptos" w:cs="Arial"/>
          <w:szCs w:val="18"/>
        </w:rPr>
        <w:t>%</w:t>
      </w:r>
      <w:r w:rsidRPr="005F0732">
        <w:rPr>
          <w:rFonts w:ascii="Aptos" w:hAnsi="Aptos" w:cs="Arial"/>
          <w:szCs w:val="18"/>
        </w:rPr>
        <w:t xml:space="preserve"> (</w:t>
      </w:r>
      <w:r w:rsidR="005F0732" w:rsidRPr="005F0732">
        <w:rPr>
          <w:rFonts w:ascii="Aptos" w:hAnsi="Aptos" w:cs="Arial"/>
          <w:szCs w:val="18"/>
        </w:rPr>
        <w:t>8</w:t>
      </w:r>
      <w:r w:rsidRPr="005F0732">
        <w:rPr>
          <w:rFonts w:ascii="Aptos" w:hAnsi="Aptos" w:cs="Arial"/>
          <w:szCs w:val="18"/>
        </w:rPr>
        <w:t xml:space="preserve">%), property </w:t>
      </w:r>
      <w:r w:rsidR="005F0732" w:rsidRPr="005F0732">
        <w:rPr>
          <w:rFonts w:ascii="Aptos" w:hAnsi="Aptos" w:cs="Arial"/>
          <w:szCs w:val="18"/>
        </w:rPr>
        <w:t>8</w:t>
      </w:r>
      <w:r w:rsidR="00C43058" w:rsidRPr="005F0732">
        <w:rPr>
          <w:rFonts w:ascii="Aptos" w:hAnsi="Aptos" w:cs="Arial"/>
          <w:szCs w:val="18"/>
        </w:rPr>
        <w:t>%</w:t>
      </w:r>
      <w:r w:rsidRPr="005F0732">
        <w:rPr>
          <w:rFonts w:ascii="Aptos" w:hAnsi="Aptos" w:cs="Arial"/>
          <w:szCs w:val="18"/>
        </w:rPr>
        <w:t xml:space="preserve"> (</w:t>
      </w:r>
      <w:r w:rsidR="005F0732" w:rsidRPr="005F0732">
        <w:rPr>
          <w:rFonts w:ascii="Aptos" w:hAnsi="Aptos" w:cs="Arial"/>
          <w:szCs w:val="18"/>
        </w:rPr>
        <w:t>8</w:t>
      </w:r>
      <w:r w:rsidRPr="005F0732">
        <w:rPr>
          <w:rFonts w:ascii="Aptos" w:hAnsi="Aptos" w:cs="Arial"/>
          <w:szCs w:val="18"/>
        </w:rPr>
        <w:t xml:space="preserve">%) and cash </w:t>
      </w:r>
      <w:r w:rsidR="005F0732" w:rsidRPr="005F0732">
        <w:rPr>
          <w:rFonts w:ascii="Aptos" w:hAnsi="Aptos" w:cs="Arial"/>
          <w:szCs w:val="18"/>
        </w:rPr>
        <w:t>1</w:t>
      </w:r>
      <w:r w:rsidR="005A6A4A" w:rsidRPr="005F0732">
        <w:rPr>
          <w:rFonts w:ascii="Aptos" w:hAnsi="Aptos" w:cs="Arial"/>
          <w:szCs w:val="18"/>
        </w:rPr>
        <w:t>%</w:t>
      </w:r>
      <w:r w:rsidRPr="005F0732">
        <w:rPr>
          <w:rFonts w:ascii="Aptos" w:hAnsi="Aptos" w:cs="Arial"/>
          <w:szCs w:val="18"/>
        </w:rPr>
        <w:t xml:space="preserve"> (</w:t>
      </w:r>
      <w:r w:rsidR="00863F04" w:rsidRPr="005F0732">
        <w:rPr>
          <w:rFonts w:ascii="Aptos" w:hAnsi="Aptos" w:cs="Arial"/>
          <w:szCs w:val="18"/>
        </w:rPr>
        <w:t>2</w:t>
      </w:r>
      <w:r w:rsidRPr="005F0732">
        <w:rPr>
          <w:rFonts w:ascii="Aptos" w:hAnsi="Aptos" w:cs="Arial"/>
          <w:szCs w:val="18"/>
        </w:rPr>
        <w:t>%)</w:t>
      </w:r>
      <w:r w:rsidR="00863F04" w:rsidRPr="005F0732">
        <w:rPr>
          <w:rFonts w:ascii="Aptos" w:hAnsi="Aptos" w:cs="Arial"/>
          <w:szCs w:val="18"/>
        </w:rPr>
        <w:t xml:space="preserve"> and derivatives 2% (</w:t>
      </w:r>
      <w:r w:rsidR="005F0732" w:rsidRPr="005F0732">
        <w:rPr>
          <w:rFonts w:ascii="Aptos" w:hAnsi="Aptos" w:cs="Arial"/>
          <w:szCs w:val="18"/>
        </w:rPr>
        <w:t>2</w:t>
      </w:r>
      <w:r w:rsidR="00863F04" w:rsidRPr="005F0732">
        <w:rPr>
          <w:rFonts w:ascii="Aptos" w:hAnsi="Aptos" w:cs="Arial"/>
          <w:szCs w:val="18"/>
        </w:rPr>
        <w:t>%)</w:t>
      </w:r>
      <w:r w:rsidRPr="005F0732">
        <w:rPr>
          <w:rFonts w:ascii="Aptos" w:hAnsi="Aptos" w:cs="Arial"/>
          <w:szCs w:val="18"/>
        </w:rPr>
        <w:t xml:space="preserve">.  </w:t>
      </w:r>
    </w:p>
    <w:p w14:paraId="0206AF30" w14:textId="77777777" w:rsidR="000A6562" w:rsidRDefault="000A6562" w:rsidP="00A72982">
      <w:pPr>
        <w:jc w:val="both"/>
        <w:rPr>
          <w:rFonts w:ascii="Aptos" w:hAnsi="Aptos" w:cs="Arial"/>
          <w:b/>
          <w:bCs/>
          <w:szCs w:val="18"/>
        </w:rPr>
      </w:pPr>
    </w:p>
    <w:p w14:paraId="7546A776" w14:textId="77777777" w:rsidR="003D5923" w:rsidRDefault="003D5923" w:rsidP="00A72982">
      <w:pPr>
        <w:jc w:val="both"/>
        <w:rPr>
          <w:rFonts w:ascii="Aptos" w:hAnsi="Aptos" w:cs="Arial"/>
          <w:b/>
          <w:bCs/>
          <w:szCs w:val="18"/>
        </w:rPr>
      </w:pPr>
    </w:p>
    <w:p w14:paraId="577512FF" w14:textId="77777777" w:rsidR="003D5923" w:rsidRDefault="003D5923" w:rsidP="00A72982">
      <w:pPr>
        <w:jc w:val="both"/>
        <w:rPr>
          <w:rFonts w:ascii="Aptos" w:hAnsi="Aptos" w:cs="Arial"/>
          <w:b/>
          <w:bCs/>
          <w:szCs w:val="18"/>
        </w:rPr>
      </w:pPr>
    </w:p>
    <w:p w14:paraId="2151E749" w14:textId="32934970" w:rsidR="00AF0CFC" w:rsidRPr="003A2349" w:rsidRDefault="00AF0CFC" w:rsidP="00A72982">
      <w:pPr>
        <w:jc w:val="both"/>
        <w:rPr>
          <w:rFonts w:ascii="Aptos" w:hAnsi="Aptos" w:cs="Arial"/>
          <w:b/>
          <w:bCs/>
          <w:szCs w:val="18"/>
        </w:rPr>
      </w:pPr>
      <w:r w:rsidRPr="003A2349">
        <w:rPr>
          <w:rFonts w:ascii="Aptos" w:hAnsi="Aptos" w:cs="Arial"/>
          <w:b/>
          <w:bCs/>
          <w:szCs w:val="18"/>
        </w:rPr>
        <w:t xml:space="preserve">Impact on the </w:t>
      </w:r>
      <w:r w:rsidR="0020170B" w:rsidRPr="003A2349">
        <w:rPr>
          <w:rFonts w:ascii="Aptos" w:hAnsi="Aptos" w:cs="Arial"/>
          <w:b/>
          <w:bCs/>
          <w:szCs w:val="18"/>
        </w:rPr>
        <w:t>Council</w:t>
      </w:r>
      <w:r w:rsidRPr="003A2349">
        <w:rPr>
          <w:rFonts w:ascii="Aptos" w:hAnsi="Aptos" w:cs="Arial"/>
          <w:b/>
          <w:bCs/>
          <w:szCs w:val="18"/>
        </w:rPr>
        <w:t>'s Cash Flows</w:t>
      </w:r>
    </w:p>
    <w:p w14:paraId="5E22B0DD" w14:textId="77777777" w:rsidR="00AF0CFC" w:rsidRPr="003A2349" w:rsidRDefault="00AF0CFC" w:rsidP="00A72982">
      <w:pPr>
        <w:jc w:val="both"/>
        <w:rPr>
          <w:rFonts w:ascii="Aptos" w:hAnsi="Aptos" w:cs="Arial"/>
          <w:szCs w:val="18"/>
        </w:rPr>
      </w:pPr>
    </w:p>
    <w:p w14:paraId="73E7E3DA" w14:textId="5C834023" w:rsidR="00AF0CFC" w:rsidRPr="00B5553C" w:rsidRDefault="00AF0CFC" w:rsidP="00A72982">
      <w:pPr>
        <w:jc w:val="both"/>
        <w:rPr>
          <w:rFonts w:ascii="Aptos" w:hAnsi="Aptos" w:cs="Arial"/>
          <w:szCs w:val="18"/>
        </w:rPr>
      </w:pPr>
      <w:r w:rsidRPr="003A2349">
        <w:rPr>
          <w:rFonts w:ascii="Aptos" w:hAnsi="Aptos" w:cs="Arial"/>
          <w:szCs w:val="18"/>
        </w:rPr>
        <w:t>While the Fund</w:t>
      </w:r>
      <w:r w:rsidR="00D62CC4" w:rsidRPr="003A2349">
        <w:rPr>
          <w:rFonts w:ascii="Aptos" w:hAnsi="Aptos" w:cs="Arial"/>
          <w:szCs w:val="18"/>
        </w:rPr>
        <w:t>’</w:t>
      </w:r>
      <w:r w:rsidRPr="003A2349">
        <w:rPr>
          <w:rFonts w:ascii="Aptos" w:hAnsi="Aptos" w:cs="Arial"/>
          <w:szCs w:val="18"/>
        </w:rPr>
        <w:t>s main objective is to ensure solvency of the NESPF they also aim to keep employers' contributions at as constant a rate as possible. Following the 20</w:t>
      </w:r>
      <w:r w:rsidR="006853EF" w:rsidRPr="003A2349">
        <w:rPr>
          <w:rFonts w:ascii="Aptos" w:hAnsi="Aptos" w:cs="Arial"/>
          <w:szCs w:val="18"/>
        </w:rPr>
        <w:t>2</w:t>
      </w:r>
      <w:r w:rsidR="00B428FE" w:rsidRPr="003A2349">
        <w:rPr>
          <w:rFonts w:ascii="Aptos" w:hAnsi="Aptos" w:cs="Arial"/>
          <w:szCs w:val="18"/>
        </w:rPr>
        <w:t>3</w:t>
      </w:r>
      <w:r w:rsidRPr="003A2349">
        <w:rPr>
          <w:rFonts w:ascii="Aptos" w:hAnsi="Aptos" w:cs="Arial"/>
          <w:szCs w:val="18"/>
        </w:rPr>
        <w:t xml:space="preserve"> valuation the Pensions Committee has agreed a </w:t>
      </w:r>
      <w:r w:rsidR="002E6852" w:rsidRPr="003A2349">
        <w:rPr>
          <w:rFonts w:ascii="Aptos" w:hAnsi="Aptos" w:cs="Arial"/>
          <w:szCs w:val="18"/>
        </w:rPr>
        <w:t>strategy</w:t>
      </w:r>
      <w:r w:rsidRPr="003A2349">
        <w:rPr>
          <w:rFonts w:ascii="Aptos" w:hAnsi="Aptos" w:cs="Arial"/>
          <w:szCs w:val="18"/>
        </w:rPr>
        <w:t xml:space="preserve"> with the scheme's actuary to </w:t>
      </w:r>
      <w:r w:rsidRPr="00B5553C">
        <w:rPr>
          <w:rFonts w:ascii="Aptos" w:hAnsi="Aptos" w:cs="Arial"/>
          <w:szCs w:val="18"/>
        </w:rPr>
        <w:t xml:space="preserve">achieve a funding level of 100% over an average surplus spread period of </w:t>
      </w:r>
      <w:r w:rsidR="000D3F5A" w:rsidRPr="00B5553C">
        <w:rPr>
          <w:rFonts w:ascii="Aptos" w:hAnsi="Aptos" w:cs="Arial"/>
          <w:szCs w:val="18"/>
        </w:rPr>
        <w:t>13</w:t>
      </w:r>
      <w:r w:rsidRPr="00B5553C">
        <w:rPr>
          <w:rFonts w:ascii="Aptos" w:hAnsi="Aptos" w:cs="Arial"/>
          <w:szCs w:val="18"/>
        </w:rPr>
        <w:t xml:space="preserve"> years and have </w:t>
      </w:r>
      <w:r w:rsidR="000D3F5A" w:rsidRPr="00B5553C">
        <w:rPr>
          <w:rFonts w:ascii="Aptos" w:hAnsi="Aptos" w:cs="Arial"/>
          <w:szCs w:val="18"/>
        </w:rPr>
        <w:t xml:space="preserve">approved </w:t>
      </w:r>
      <w:r w:rsidRPr="00B5553C">
        <w:rPr>
          <w:rFonts w:ascii="Aptos" w:hAnsi="Aptos" w:cs="Arial"/>
          <w:szCs w:val="18"/>
        </w:rPr>
        <w:t>an employer contribution rate requirement of 1</w:t>
      </w:r>
      <w:r w:rsidR="000D3F5A" w:rsidRPr="00B5553C">
        <w:rPr>
          <w:rFonts w:ascii="Aptos" w:hAnsi="Aptos" w:cs="Arial"/>
          <w:szCs w:val="18"/>
        </w:rPr>
        <w:t>4</w:t>
      </w:r>
      <w:r w:rsidRPr="00B5553C">
        <w:rPr>
          <w:rFonts w:ascii="Aptos" w:hAnsi="Aptos" w:cs="Arial"/>
          <w:szCs w:val="18"/>
        </w:rPr>
        <w:t>.3% for local authorities across the scheme</w:t>
      </w:r>
      <w:r w:rsidR="0024018D" w:rsidRPr="00B5553C">
        <w:rPr>
          <w:rFonts w:ascii="Aptos" w:hAnsi="Aptos" w:cs="Arial"/>
          <w:szCs w:val="18"/>
        </w:rPr>
        <w:t xml:space="preserve"> from 1 April 2024</w:t>
      </w:r>
      <w:r w:rsidRPr="00B5553C">
        <w:rPr>
          <w:rFonts w:ascii="Aptos" w:hAnsi="Aptos" w:cs="Arial"/>
          <w:szCs w:val="18"/>
        </w:rPr>
        <w:t>.  During the valuation process employer rates are set for a period of three years</w:t>
      </w:r>
      <w:r w:rsidR="005812C0" w:rsidRPr="00B5553C">
        <w:rPr>
          <w:rFonts w:ascii="Aptos" w:hAnsi="Aptos" w:cs="Arial"/>
          <w:szCs w:val="18"/>
        </w:rPr>
        <w:t xml:space="preserve">. The latest </w:t>
      </w:r>
      <w:r w:rsidRPr="00B5553C">
        <w:rPr>
          <w:rFonts w:ascii="Aptos" w:hAnsi="Aptos" w:cs="Arial"/>
          <w:szCs w:val="18"/>
        </w:rPr>
        <w:t xml:space="preserve">triennial valuation </w:t>
      </w:r>
      <w:r w:rsidR="005812C0" w:rsidRPr="00B5553C">
        <w:rPr>
          <w:rFonts w:ascii="Aptos" w:hAnsi="Aptos" w:cs="Arial"/>
          <w:szCs w:val="18"/>
        </w:rPr>
        <w:t>was</w:t>
      </w:r>
      <w:r w:rsidRPr="00B5553C">
        <w:rPr>
          <w:rFonts w:ascii="Aptos" w:hAnsi="Aptos" w:cs="Arial"/>
          <w:szCs w:val="18"/>
        </w:rPr>
        <w:t xml:space="preserve"> as </w:t>
      </w:r>
      <w:proofErr w:type="gramStart"/>
      <w:r w:rsidRPr="00B5553C">
        <w:rPr>
          <w:rFonts w:ascii="Aptos" w:hAnsi="Aptos" w:cs="Arial"/>
          <w:szCs w:val="18"/>
        </w:rPr>
        <w:t>at</w:t>
      </w:r>
      <w:proofErr w:type="gramEnd"/>
      <w:r w:rsidRPr="00B5553C">
        <w:rPr>
          <w:rFonts w:ascii="Aptos" w:hAnsi="Aptos" w:cs="Arial"/>
          <w:szCs w:val="18"/>
        </w:rPr>
        <w:t xml:space="preserve"> 31 March 202</w:t>
      </w:r>
      <w:r w:rsidR="00B428FE" w:rsidRPr="00B5553C">
        <w:rPr>
          <w:rFonts w:ascii="Aptos" w:hAnsi="Aptos" w:cs="Arial"/>
          <w:szCs w:val="18"/>
        </w:rPr>
        <w:t>3</w:t>
      </w:r>
      <w:r w:rsidRPr="00B5553C">
        <w:rPr>
          <w:rFonts w:ascii="Aptos" w:hAnsi="Aptos" w:cs="Arial"/>
          <w:szCs w:val="18"/>
        </w:rPr>
        <w:t xml:space="preserve"> to determine a funding level and set the rates for 202</w:t>
      </w:r>
      <w:r w:rsidR="00B428FE" w:rsidRPr="00B5553C">
        <w:rPr>
          <w:rFonts w:ascii="Aptos" w:hAnsi="Aptos" w:cs="Arial"/>
          <w:szCs w:val="18"/>
        </w:rPr>
        <w:t>4/25</w:t>
      </w:r>
      <w:r w:rsidRPr="00B5553C">
        <w:rPr>
          <w:rFonts w:ascii="Aptos" w:hAnsi="Aptos" w:cs="Arial"/>
          <w:szCs w:val="18"/>
        </w:rPr>
        <w:t xml:space="preserve"> onwards.</w:t>
      </w:r>
    </w:p>
    <w:p w14:paraId="221D0CAC" w14:textId="77777777" w:rsidR="00AF0CFC" w:rsidRPr="00B5553C" w:rsidRDefault="00AF0CFC" w:rsidP="00A72982">
      <w:pPr>
        <w:jc w:val="both"/>
        <w:rPr>
          <w:rFonts w:ascii="Aptos" w:hAnsi="Aptos" w:cs="Arial"/>
          <w:szCs w:val="18"/>
        </w:rPr>
      </w:pPr>
    </w:p>
    <w:p w14:paraId="4F7BDA4E" w14:textId="2CFD9A61" w:rsidR="00AF0CFC" w:rsidRPr="003A2349" w:rsidRDefault="00AF0CFC" w:rsidP="00A72982">
      <w:pPr>
        <w:jc w:val="both"/>
        <w:rPr>
          <w:rFonts w:ascii="Aptos" w:hAnsi="Aptos" w:cs="Arial"/>
          <w:szCs w:val="18"/>
        </w:rPr>
      </w:pPr>
      <w:r w:rsidRPr="00B5553C">
        <w:rPr>
          <w:rFonts w:ascii="Aptos" w:hAnsi="Aptos" w:cs="Arial"/>
          <w:szCs w:val="18"/>
        </w:rPr>
        <w:t>The employer contributions expected to be made to the Local Government Pension Scheme in the year to 31 March 20</w:t>
      </w:r>
      <w:r w:rsidR="003E3C8B" w:rsidRPr="00B5553C">
        <w:rPr>
          <w:rFonts w:ascii="Aptos" w:hAnsi="Aptos" w:cs="Arial"/>
          <w:szCs w:val="18"/>
        </w:rPr>
        <w:t>2</w:t>
      </w:r>
      <w:r w:rsidR="003D5175" w:rsidRPr="00B5553C">
        <w:rPr>
          <w:rFonts w:ascii="Aptos" w:hAnsi="Aptos" w:cs="Arial"/>
          <w:szCs w:val="18"/>
        </w:rPr>
        <w:t>6</w:t>
      </w:r>
      <w:r w:rsidRPr="00B5553C">
        <w:rPr>
          <w:rFonts w:ascii="Aptos" w:hAnsi="Aptos" w:cs="Arial"/>
          <w:szCs w:val="18"/>
        </w:rPr>
        <w:t xml:space="preserve"> is £</w:t>
      </w:r>
      <w:r w:rsidR="00B5553C" w:rsidRPr="00B5553C">
        <w:rPr>
          <w:rFonts w:ascii="Aptos" w:hAnsi="Aptos" w:cs="Arial"/>
          <w:szCs w:val="18"/>
        </w:rPr>
        <w:t>14.545m</w:t>
      </w:r>
      <w:r w:rsidRPr="00B5553C">
        <w:rPr>
          <w:rFonts w:ascii="Aptos" w:hAnsi="Aptos" w:cs="Arial"/>
          <w:szCs w:val="18"/>
        </w:rPr>
        <w:t>.</w:t>
      </w:r>
      <w:r w:rsidRPr="003A2349">
        <w:rPr>
          <w:rFonts w:ascii="Aptos" w:hAnsi="Aptos" w:cs="Arial"/>
          <w:szCs w:val="18"/>
        </w:rPr>
        <w:t xml:space="preserve"> </w:t>
      </w:r>
    </w:p>
    <w:p w14:paraId="43CCC52A" w14:textId="77777777" w:rsidR="00AF0CFC" w:rsidRPr="003A2349" w:rsidRDefault="00AF0CFC" w:rsidP="00A72982">
      <w:pPr>
        <w:jc w:val="both"/>
        <w:rPr>
          <w:rFonts w:ascii="Aptos" w:hAnsi="Aptos" w:cs="Arial"/>
          <w:color w:val="FF0000"/>
          <w:sz w:val="24"/>
          <w:szCs w:val="24"/>
        </w:rPr>
      </w:pPr>
    </w:p>
    <w:p w14:paraId="21B4C1F0" w14:textId="77777777" w:rsidR="00AF0CFC" w:rsidRPr="003A2349" w:rsidRDefault="00AF0CFC" w:rsidP="00A72982">
      <w:pPr>
        <w:jc w:val="both"/>
        <w:rPr>
          <w:rFonts w:ascii="Aptos" w:hAnsi="Aptos" w:cs="Arial"/>
          <w:szCs w:val="18"/>
        </w:rPr>
      </w:pPr>
    </w:p>
    <w:p w14:paraId="7D148F9E" w14:textId="04085819" w:rsidR="0033340D" w:rsidRPr="003A2349" w:rsidRDefault="0033340D">
      <w:pPr>
        <w:rPr>
          <w:rFonts w:ascii="Aptos" w:hAnsi="Aptos"/>
          <w:b/>
          <w:sz w:val="22"/>
        </w:rPr>
      </w:pPr>
      <w:bookmarkStart w:id="601" w:name="_Toc74042479"/>
      <w:bookmarkStart w:id="602" w:name="_Toc138404726"/>
      <w:bookmarkStart w:id="603" w:name="_Toc138408970"/>
      <w:bookmarkStart w:id="604" w:name="_Toc138412473"/>
      <w:bookmarkStart w:id="605" w:name="_Toc138412966"/>
      <w:bookmarkStart w:id="606" w:name="_Toc146698500"/>
      <w:bookmarkStart w:id="607" w:name="_Toc146823510"/>
    </w:p>
    <w:p w14:paraId="15D48209" w14:textId="77777777" w:rsidR="00C03437" w:rsidRPr="003A2349" w:rsidRDefault="00C03437">
      <w:pPr>
        <w:rPr>
          <w:rFonts w:ascii="Aptos" w:hAnsi="Aptos"/>
          <w:b/>
          <w:sz w:val="22"/>
        </w:rPr>
      </w:pPr>
      <w:r w:rsidRPr="003A2349">
        <w:rPr>
          <w:rFonts w:ascii="Aptos" w:hAnsi="Aptos"/>
        </w:rPr>
        <w:br w:type="page"/>
      </w:r>
    </w:p>
    <w:p w14:paraId="56BED857" w14:textId="77777777" w:rsidR="000A6562" w:rsidRPr="00B11789" w:rsidRDefault="000A6562" w:rsidP="000A6562">
      <w:pPr>
        <w:jc w:val="right"/>
        <w:rPr>
          <w:rFonts w:ascii="Aptos" w:hAnsi="Aptos" w:cs="Arial"/>
          <w:b/>
          <w:color w:val="B117B1"/>
          <w:sz w:val="24"/>
          <w:szCs w:val="24"/>
        </w:rPr>
      </w:pPr>
      <w:r w:rsidRPr="00B11789">
        <w:rPr>
          <w:rFonts w:ascii="Aptos" w:hAnsi="Aptos" w:cs="Arial"/>
          <w:b/>
          <w:color w:val="B117B1"/>
          <w:sz w:val="24"/>
          <w:szCs w:val="24"/>
        </w:rPr>
        <w:lastRenderedPageBreak/>
        <w:t>Notes to the accounts (cont.)</w:t>
      </w:r>
    </w:p>
    <w:p w14:paraId="2B2C1F70" w14:textId="77777777" w:rsidR="000A6562" w:rsidRDefault="000A6562" w:rsidP="000A6562"/>
    <w:p w14:paraId="2E80DA52" w14:textId="7F81A1E1" w:rsidR="00AF0CFC" w:rsidRPr="003A2349" w:rsidRDefault="00AF0CFC" w:rsidP="00CD4333">
      <w:pPr>
        <w:pStyle w:val="Heading1"/>
        <w:rPr>
          <w:rFonts w:ascii="Aptos" w:hAnsi="Aptos"/>
          <w:sz w:val="24"/>
          <w:szCs w:val="24"/>
        </w:rPr>
      </w:pPr>
      <w:bookmarkStart w:id="608" w:name="_Toc233115466"/>
      <w:r w:rsidRPr="003A2349">
        <w:rPr>
          <w:rFonts w:ascii="Aptos" w:hAnsi="Aptos"/>
          <w:sz w:val="24"/>
          <w:szCs w:val="24"/>
        </w:rPr>
        <w:t xml:space="preserve">Note </w:t>
      </w:r>
      <w:r w:rsidR="00322774" w:rsidRPr="003A2349">
        <w:rPr>
          <w:rFonts w:ascii="Aptos" w:hAnsi="Aptos"/>
          <w:sz w:val="24"/>
          <w:szCs w:val="24"/>
        </w:rPr>
        <w:t>4</w:t>
      </w:r>
      <w:r w:rsidR="00B065B0" w:rsidRPr="003A2349">
        <w:rPr>
          <w:rFonts w:ascii="Aptos" w:hAnsi="Aptos"/>
          <w:sz w:val="24"/>
          <w:szCs w:val="24"/>
        </w:rPr>
        <w:t>4</w:t>
      </w:r>
      <w:r w:rsidRPr="003A2349">
        <w:rPr>
          <w:rFonts w:ascii="Aptos" w:hAnsi="Aptos"/>
          <w:sz w:val="24"/>
          <w:szCs w:val="24"/>
        </w:rPr>
        <w:t xml:space="preserve"> Contingent Liabilities</w:t>
      </w:r>
      <w:bookmarkEnd w:id="601"/>
      <w:bookmarkEnd w:id="602"/>
      <w:bookmarkEnd w:id="603"/>
      <w:bookmarkEnd w:id="604"/>
      <w:bookmarkEnd w:id="605"/>
      <w:bookmarkEnd w:id="606"/>
      <w:bookmarkEnd w:id="607"/>
      <w:bookmarkEnd w:id="608"/>
    </w:p>
    <w:p w14:paraId="2044563B" w14:textId="77777777" w:rsidR="00B02C4E" w:rsidRPr="003A2349" w:rsidRDefault="00B02C4E" w:rsidP="00A72982">
      <w:pPr>
        <w:jc w:val="both"/>
        <w:rPr>
          <w:rFonts w:ascii="Aptos" w:hAnsi="Aptos" w:cs="Arial"/>
          <w:b/>
          <w:bCs/>
          <w:sz w:val="24"/>
          <w:szCs w:val="24"/>
        </w:rPr>
      </w:pPr>
    </w:p>
    <w:p w14:paraId="7747B921" w14:textId="77777777" w:rsidR="004B2783" w:rsidRPr="004B2783" w:rsidRDefault="004B2783" w:rsidP="004B2783">
      <w:pPr>
        <w:jc w:val="both"/>
        <w:rPr>
          <w:rFonts w:ascii="Aptos" w:hAnsi="Aptos" w:cs="Arial"/>
          <w:b/>
          <w:bCs/>
          <w:szCs w:val="18"/>
        </w:rPr>
      </w:pPr>
      <w:bookmarkStart w:id="609" w:name="_Toc74042480"/>
      <w:bookmarkStart w:id="610" w:name="_Toc138404727"/>
      <w:bookmarkStart w:id="611" w:name="_Toc138408971"/>
      <w:bookmarkStart w:id="612" w:name="_Toc138412474"/>
      <w:bookmarkStart w:id="613" w:name="_Toc138412967"/>
      <w:bookmarkStart w:id="614" w:name="_Toc146698501"/>
      <w:bookmarkStart w:id="615" w:name="_Toc146823511"/>
      <w:proofErr w:type="spellStart"/>
      <w:r w:rsidRPr="004B2783">
        <w:rPr>
          <w:rFonts w:ascii="Aptos" w:hAnsi="Aptos" w:cs="Arial"/>
          <w:b/>
          <w:bCs/>
          <w:szCs w:val="18"/>
        </w:rPr>
        <w:t>Bilbohall</w:t>
      </w:r>
      <w:proofErr w:type="spellEnd"/>
      <w:r w:rsidRPr="004B2783">
        <w:rPr>
          <w:rFonts w:ascii="Aptos" w:hAnsi="Aptos" w:cs="Arial"/>
          <w:b/>
          <w:bCs/>
          <w:szCs w:val="18"/>
        </w:rPr>
        <w:t xml:space="preserve"> South Land</w:t>
      </w:r>
    </w:p>
    <w:p w14:paraId="159617E8" w14:textId="66CA8059" w:rsidR="004B2783" w:rsidRPr="00BD4A69" w:rsidRDefault="004B2783" w:rsidP="004B2783">
      <w:pPr>
        <w:jc w:val="both"/>
        <w:rPr>
          <w:rFonts w:ascii="Aptos" w:hAnsi="Aptos" w:cs="Arial"/>
          <w:szCs w:val="18"/>
        </w:rPr>
      </w:pPr>
      <w:r w:rsidRPr="00BD4A69">
        <w:rPr>
          <w:rFonts w:ascii="Aptos" w:hAnsi="Aptos" w:cs="Arial"/>
          <w:szCs w:val="18"/>
        </w:rPr>
        <w:t xml:space="preserve">On 30 March 2016 the Council decided to remove the Western Link Road from the capital plan. Due to the cancellation of this project, the Council will be unable to comply with the terms of the purchase agreement with Grampian Housing Association (GHA) to buy land at </w:t>
      </w:r>
      <w:proofErr w:type="spellStart"/>
      <w:r w:rsidRPr="00BD4A69">
        <w:rPr>
          <w:rFonts w:ascii="Aptos" w:hAnsi="Aptos" w:cs="Arial"/>
          <w:szCs w:val="18"/>
        </w:rPr>
        <w:t>Bilbohall</w:t>
      </w:r>
      <w:proofErr w:type="spellEnd"/>
      <w:r w:rsidRPr="00BD4A69">
        <w:rPr>
          <w:rFonts w:ascii="Aptos" w:hAnsi="Aptos" w:cs="Arial"/>
          <w:szCs w:val="18"/>
        </w:rPr>
        <w:t xml:space="preserve"> South in Elgin. As a result, the Council may have to re-purchase this site. This presents a potential financial risk to the Housing Revenue Account (HRA).</w:t>
      </w:r>
    </w:p>
    <w:p w14:paraId="3A1FEEEE" w14:textId="77777777" w:rsidR="004B2783" w:rsidRPr="00BD4A69" w:rsidRDefault="004B2783" w:rsidP="004B2783">
      <w:pPr>
        <w:jc w:val="both"/>
        <w:rPr>
          <w:rFonts w:ascii="Aptos" w:hAnsi="Aptos" w:cs="Arial"/>
          <w:szCs w:val="18"/>
        </w:rPr>
      </w:pPr>
    </w:p>
    <w:p w14:paraId="761DFD85" w14:textId="01AACD9F" w:rsidR="004B2783" w:rsidRPr="00BD4A69" w:rsidRDefault="004B2783" w:rsidP="004B2783">
      <w:pPr>
        <w:jc w:val="both"/>
        <w:rPr>
          <w:rFonts w:ascii="Aptos" w:hAnsi="Aptos" w:cs="Arial"/>
          <w:szCs w:val="18"/>
        </w:rPr>
      </w:pPr>
      <w:r w:rsidRPr="00BD4A69">
        <w:rPr>
          <w:rFonts w:ascii="Aptos" w:hAnsi="Aptos" w:cs="Arial"/>
          <w:szCs w:val="18"/>
        </w:rPr>
        <w:t xml:space="preserve">Both the Council and GHA agreed to alter the missives to extend the buy-back period until 31 March 2024. In agreeing to the extension to the buy-back period both parties sought consent of the Scottish Government. A masterplan for development of a wider area at </w:t>
      </w:r>
      <w:proofErr w:type="spellStart"/>
      <w:r w:rsidRPr="00BD4A69">
        <w:rPr>
          <w:rFonts w:ascii="Aptos" w:hAnsi="Aptos" w:cs="Arial"/>
          <w:szCs w:val="18"/>
        </w:rPr>
        <w:t>Bilbohall</w:t>
      </w:r>
      <w:proofErr w:type="spellEnd"/>
      <w:r w:rsidRPr="00BD4A69">
        <w:rPr>
          <w:rFonts w:ascii="Aptos" w:hAnsi="Aptos" w:cs="Arial"/>
          <w:szCs w:val="18"/>
        </w:rPr>
        <w:t xml:space="preserve"> has been finalised and a planning application was approved on 23 March 2021. After a prolonged tender period, a single bid was received with clarifications. HUB North </w:t>
      </w:r>
      <w:proofErr w:type="gramStart"/>
      <w:r w:rsidRPr="00BD4A69">
        <w:rPr>
          <w:rFonts w:ascii="Aptos" w:hAnsi="Aptos" w:cs="Arial"/>
          <w:szCs w:val="18"/>
        </w:rPr>
        <w:t>were</w:t>
      </w:r>
      <w:proofErr w:type="gramEnd"/>
      <w:r w:rsidRPr="00BD4A69">
        <w:rPr>
          <w:rFonts w:ascii="Aptos" w:hAnsi="Aptos" w:cs="Arial"/>
          <w:szCs w:val="18"/>
        </w:rPr>
        <w:t xml:space="preserve"> appointed as Employers Agent, </w:t>
      </w:r>
      <w:proofErr w:type="gramStart"/>
      <w:r w:rsidRPr="00BD4A69">
        <w:rPr>
          <w:rFonts w:ascii="Aptos" w:hAnsi="Aptos" w:cs="Arial"/>
          <w:szCs w:val="18"/>
        </w:rPr>
        <w:t>however</w:t>
      </w:r>
      <w:proofErr w:type="gramEnd"/>
      <w:r w:rsidRPr="00BD4A69">
        <w:rPr>
          <w:rFonts w:ascii="Aptos" w:hAnsi="Aptos" w:cs="Arial"/>
          <w:szCs w:val="18"/>
        </w:rPr>
        <w:t xml:space="preserve"> were unsuccessful in their discussions with the contractor to resolve the clarifications and arrive at a fixed price Design and Build contract that is acceptable to all parties.  </w:t>
      </w:r>
    </w:p>
    <w:p w14:paraId="7793C815" w14:textId="77777777" w:rsidR="004B2783" w:rsidRPr="00BD4A69" w:rsidRDefault="004B2783" w:rsidP="004B2783">
      <w:pPr>
        <w:jc w:val="both"/>
        <w:rPr>
          <w:rFonts w:ascii="Aptos" w:hAnsi="Aptos" w:cs="Arial"/>
          <w:szCs w:val="18"/>
        </w:rPr>
      </w:pPr>
    </w:p>
    <w:p w14:paraId="7B6FB5B3" w14:textId="29C04219" w:rsidR="004B2783" w:rsidRPr="004B2783" w:rsidRDefault="004B2783" w:rsidP="004B2783">
      <w:pPr>
        <w:jc w:val="both"/>
        <w:rPr>
          <w:rFonts w:ascii="Aptos" w:hAnsi="Aptos" w:cs="Arial"/>
          <w:szCs w:val="18"/>
        </w:rPr>
      </w:pPr>
      <w:r w:rsidRPr="00BD4A69">
        <w:rPr>
          <w:rFonts w:ascii="Aptos" w:hAnsi="Aptos" w:cs="Arial"/>
          <w:szCs w:val="18"/>
        </w:rPr>
        <w:t>More Homes Board considered procurement options on 11 May 2023 and approved re-engagement with the previous design team to develop a denser, more commercial layout using the consented road structure, and bring the design to RIBA4 to minimise inclusion of amounts to cover risk in a future tender. The development continues to feature prominently in the Strategic Housing Investment Plan approved in November 2023, with high priority for allocation of Scottish Government More Homes Division Funding.  A planning application for 106 units was approved on 22 October 2024, pending reassessment of the Section 75 Agreement, but the tender exercise intended to follow was paused as SSEN advised of a constraint on electrical supply to the site until 2030.  Following high level engagement between the Council and SSEN, a</w:t>
      </w:r>
      <w:r w:rsidR="00BD4A69" w:rsidRPr="00BD4A69">
        <w:rPr>
          <w:rFonts w:ascii="Aptos" w:hAnsi="Aptos" w:cs="Arial"/>
          <w:szCs w:val="18"/>
        </w:rPr>
        <w:t>n</w:t>
      </w:r>
      <w:r w:rsidRPr="00BD4A69">
        <w:rPr>
          <w:rFonts w:ascii="Aptos" w:hAnsi="Aptos" w:cs="Arial"/>
          <w:szCs w:val="18"/>
        </w:rPr>
        <w:t xml:space="preserve"> alternative supply </w:t>
      </w:r>
      <w:r w:rsidR="00BD4A69" w:rsidRPr="00BD4A69">
        <w:rPr>
          <w:rFonts w:ascii="Aptos" w:hAnsi="Aptos" w:cs="Arial"/>
          <w:szCs w:val="18"/>
        </w:rPr>
        <w:t xml:space="preserve">has been found </w:t>
      </w:r>
      <w:r w:rsidRPr="00BD4A69">
        <w:rPr>
          <w:rFonts w:ascii="Aptos" w:hAnsi="Aptos" w:cs="Arial"/>
          <w:szCs w:val="18"/>
        </w:rPr>
        <w:t>result</w:t>
      </w:r>
      <w:r w:rsidR="00BD4A69" w:rsidRPr="00BD4A69">
        <w:rPr>
          <w:rFonts w:ascii="Aptos" w:hAnsi="Aptos" w:cs="Arial"/>
          <w:szCs w:val="18"/>
        </w:rPr>
        <w:t>ing</w:t>
      </w:r>
      <w:r w:rsidRPr="00BD4A69">
        <w:rPr>
          <w:rFonts w:ascii="Aptos" w:hAnsi="Aptos" w:cs="Arial"/>
          <w:szCs w:val="18"/>
        </w:rPr>
        <w:t xml:space="preserve"> in a site start during </w:t>
      </w:r>
      <w:r w:rsidR="00BD4A69" w:rsidRPr="00BD4A69">
        <w:rPr>
          <w:rFonts w:ascii="Aptos" w:hAnsi="Aptos" w:cs="Arial"/>
          <w:szCs w:val="18"/>
        </w:rPr>
        <w:t xml:space="preserve">spring </w:t>
      </w:r>
      <w:r w:rsidRPr="00BD4A69">
        <w:rPr>
          <w:rFonts w:ascii="Aptos" w:hAnsi="Aptos" w:cs="Arial"/>
          <w:szCs w:val="18"/>
        </w:rPr>
        <w:t>202</w:t>
      </w:r>
      <w:r w:rsidR="00BD4A69" w:rsidRPr="00BD4A69">
        <w:rPr>
          <w:rFonts w:ascii="Aptos" w:hAnsi="Aptos" w:cs="Arial"/>
          <w:szCs w:val="18"/>
        </w:rPr>
        <w:t>6</w:t>
      </w:r>
      <w:r w:rsidRPr="00BD4A69">
        <w:rPr>
          <w:rFonts w:ascii="Aptos" w:hAnsi="Aptos" w:cs="Arial"/>
          <w:szCs w:val="18"/>
        </w:rPr>
        <w:t>.</w:t>
      </w:r>
      <w:r w:rsidRPr="004B2783">
        <w:rPr>
          <w:rFonts w:ascii="Aptos" w:hAnsi="Aptos" w:cs="Arial"/>
          <w:szCs w:val="18"/>
        </w:rPr>
        <w:t xml:space="preserve"> </w:t>
      </w:r>
    </w:p>
    <w:p w14:paraId="2E000BA4" w14:textId="77777777" w:rsidR="004B2783" w:rsidRPr="004B2783" w:rsidRDefault="004B2783" w:rsidP="004B2783">
      <w:pPr>
        <w:jc w:val="both"/>
        <w:rPr>
          <w:rFonts w:ascii="Aptos" w:hAnsi="Aptos" w:cs="Arial"/>
          <w:szCs w:val="18"/>
        </w:rPr>
      </w:pPr>
    </w:p>
    <w:p w14:paraId="5F25503A" w14:textId="77777777" w:rsidR="004B2783" w:rsidRPr="001F58F2" w:rsidRDefault="004B2783" w:rsidP="004B2783">
      <w:pPr>
        <w:jc w:val="both"/>
        <w:rPr>
          <w:rFonts w:ascii="Aptos" w:hAnsi="Aptos" w:cs="Arial"/>
          <w:b/>
          <w:szCs w:val="18"/>
        </w:rPr>
      </w:pPr>
      <w:r w:rsidRPr="001F58F2">
        <w:rPr>
          <w:rFonts w:ascii="Aptos" w:hAnsi="Aptos" w:cs="Arial"/>
          <w:b/>
          <w:szCs w:val="18"/>
        </w:rPr>
        <w:t>Energy from Waste Project</w:t>
      </w:r>
    </w:p>
    <w:p w14:paraId="60B50816" w14:textId="65D66272" w:rsidR="004B2783" w:rsidRPr="001F58F2" w:rsidRDefault="004B2783" w:rsidP="004B2783">
      <w:pPr>
        <w:jc w:val="both"/>
        <w:rPr>
          <w:rFonts w:ascii="Aptos" w:hAnsi="Aptos" w:cs="Arial"/>
          <w:szCs w:val="18"/>
        </w:rPr>
      </w:pPr>
      <w:r w:rsidRPr="001F58F2">
        <w:rPr>
          <w:rFonts w:ascii="Aptos" w:hAnsi="Aptos" w:cs="Arial"/>
          <w:szCs w:val="18"/>
        </w:rPr>
        <w:t>The Energy from Waste (EfW) facility at Ness formally moved into operation on 12 December 2023. The Council was a minority partner in a project carried out in collaboration with Aberdeen City (Lead Partner) and Aberdeenshire Councils, to procure an EfW facility that will deal with all residual waste from the three authorities.</w:t>
      </w:r>
    </w:p>
    <w:p w14:paraId="1C040E6F" w14:textId="77777777" w:rsidR="004B2783" w:rsidRDefault="004B2783" w:rsidP="004B2783">
      <w:pPr>
        <w:jc w:val="both"/>
        <w:rPr>
          <w:rFonts w:ascii="Aptos" w:hAnsi="Aptos" w:cs="Arial"/>
          <w:szCs w:val="18"/>
        </w:rPr>
      </w:pPr>
    </w:p>
    <w:p w14:paraId="5A77EB2E" w14:textId="0FB07BF5" w:rsidR="001F58F2" w:rsidRDefault="001F58F2" w:rsidP="004B2783">
      <w:pPr>
        <w:jc w:val="both"/>
        <w:rPr>
          <w:rFonts w:ascii="Aptos" w:hAnsi="Aptos" w:cs="Arial"/>
          <w:szCs w:val="18"/>
        </w:rPr>
      </w:pPr>
      <w:r w:rsidRPr="001F58F2">
        <w:rPr>
          <w:rFonts w:ascii="Aptos" w:hAnsi="Aptos" w:cs="Arial"/>
          <w:szCs w:val="18"/>
        </w:rPr>
        <w:t>Due to a material breach of contract by the operator, a notice of termination was issued by the Lead Partner to the operator.  The notice of termination took effect in December 2025. Responsibility for the current running and operation of the plant has been transferred to a new operator whilst plans for the long-term operation of the plant are finalised. The Lead Partner shall be seeking damages from the terminated operator, these are yet to be fully quantified, and a counter claim(s) is expected from the former operator.</w:t>
      </w:r>
    </w:p>
    <w:p w14:paraId="4605D1F0" w14:textId="77777777" w:rsidR="001F58F2" w:rsidRDefault="001F58F2" w:rsidP="004B2783">
      <w:pPr>
        <w:jc w:val="both"/>
        <w:rPr>
          <w:rFonts w:ascii="Aptos" w:hAnsi="Aptos" w:cs="Arial"/>
          <w:szCs w:val="18"/>
        </w:rPr>
      </w:pPr>
    </w:p>
    <w:p w14:paraId="6CA19E9A" w14:textId="0042E6C1" w:rsidR="004B2783" w:rsidRPr="004B2783" w:rsidRDefault="004B2783" w:rsidP="004B2783">
      <w:pPr>
        <w:jc w:val="both"/>
        <w:rPr>
          <w:rFonts w:ascii="Aptos" w:hAnsi="Aptos" w:cs="Arial"/>
          <w:b/>
          <w:szCs w:val="18"/>
        </w:rPr>
      </w:pPr>
      <w:r w:rsidRPr="004B2783">
        <w:rPr>
          <w:rFonts w:ascii="Aptos" w:hAnsi="Aptos" w:cs="Arial"/>
          <w:b/>
          <w:szCs w:val="18"/>
        </w:rPr>
        <w:t>Building Dilapidations</w:t>
      </w:r>
    </w:p>
    <w:p w14:paraId="219B31DD" w14:textId="75BB09DE" w:rsidR="004B2783" w:rsidRPr="004B2783" w:rsidRDefault="004B2783" w:rsidP="004B2783">
      <w:pPr>
        <w:jc w:val="both"/>
        <w:rPr>
          <w:rFonts w:ascii="Aptos" w:hAnsi="Aptos" w:cs="Arial"/>
          <w:szCs w:val="18"/>
        </w:rPr>
      </w:pPr>
      <w:r w:rsidRPr="004B2783">
        <w:rPr>
          <w:rFonts w:ascii="Aptos" w:hAnsi="Aptos" w:cs="Arial"/>
          <w:szCs w:val="18"/>
        </w:rPr>
        <w:t xml:space="preserve">The Council leases </w:t>
      </w:r>
      <w:proofErr w:type="gramStart"/>
      <w:r w:rsidRPr="004B2783">
        <w:rPr>
          <w:rFonts w:ascii="Aptos" w:hAnsi="Aptos" w:cs="Arial"/>
          <w:szCs w:val="18"/>
        </w:rPr>
        <w:t>a number of</w:t>
      </w:r>
      <w:proofErr w:type="gramEnd"/>
      <w:r w:rsidRPr="004B2783">
        <w:rPr>
          <w:rFonts w:ascii="Aptos" w:hAnsi="Aptos" w:cs="Arial"/>
          <w:szCs w:val="18"/>
        </w:rPr>
        <w:t xml:space="preserve"> buildings which will required to be returned to their original leased condition at the end of the lease. Every attempt is made to maintain leased buildings in reasonable </w:t>
      </w:r>
      <w:proofErr w:type="gramStart"/>
      <w:r w:rsidRPr="004B2783">
        <w:rPr>
          <w:rFonts w:ascii="Aptos" w:hAnsi="Aptos" w:cs="Arial"/>
          <w:szCs w:val="18"/>
        </w:rPr>
        <w:t>order,</w:t>
      </w:r>
      <w:proofErr w:type="gramEnd"/>
      <w:r w:rsidRPr="004B2783">
        <w:rPr>
          <w:rFonts w:ascii="Aptos" w:hAnsi="Aptos" w:cs="Arial"/>
          <w:szCs w:val="18"/>
        </w:rPr>
        <w:t xml:space="preserve"> however, the Council has a potential liability to incur re-instatement costs where the condition has deteriorated below that of the original state, the extent of which cannot be reliably estimated.</w:t>
      </w:r>
    </w:p>
    <w:p w14:paraId="1837F7BB" w14:textId="77777777" w:rsidR="004B2783" w:rsidRPr="004B2783" w:rsidRDefault="004B2783" w:rsidP="004B2783">
      <w:pPr>
        <w:jc w:val="both"/>
        <w:rPr>
          <w:rFonts w:ascii="Aptos" w:hAnsi="Aptos" w:cs="Arial"/>
          <w:b/>
          <w:szCs w:val="18"/>
        </w:rPr>
      </w:pPr>
    </w:p>
    <w:p w14:paraId="7C2B3C44" w14:textId="4E73F3CC" w:rsidR="004B2783" w:rsidRPr="004B2783" w:rsidRDefault="004B2783" w:rsidP="004B2783">
      <w:pPr>
        <w:jc w:val="both"/>
        <w:rPr>
          <w:rFonts w:ascii="Aptos" w:hAnsi="Aptos" w:cs="Arial"/>
          <w:b/>
          <w:szCs w:val="18"/>
        </w:rPr>
      </w:pPr>
      <w:r w:rsidRPr="004B2783">
        <w:rPr>
          <w:rFonts w:ascii="Aptos" w:hAnsi="Aptos" w:cs="Arial"/>
          <w:b/>
          <w:szCs w:val="18"/>
        </w:rPr>
        <w:t>Scottish Child Abuse Enquiry</w:t>
      </w:r>
    </w:p>
    <w:p w14:paraId="6EE181C1" w14:textId="49978E6F" w:rsidR="004B2783" w:rsidRPr="004B2783" w:rsidRDefault="004B2783" w:rsidP="004B2783">
      <w:pPr>
        <w:jc w:val="both"/>
        <w:rPr>
          <w:rFonts w:ascii="Aptos" w:hAnsi="Aptos" w:cs="Arial"/>
          <w:b/>
          <w:szCs w:val="18"/>
        </w:rPr>
      </w:pPr>
      <w:r w:rsidRPr="004B2783">
        <w:rPr>
          <w:rFonts w:ascii="Aptos" w:hAnsi="Aptos" w:cs="Arial"/>
          <w:szCs w:val="18"/>
        </w:rPr>
        <w:t xml:space="preserve">Survivors of Historic Child Abuse in Care have the option of pursuing claims through civil proceedings and where the historical care provision crossed current local authority boundaries, any potential financial liability arising from such proceedings will be subject to agreement on a </w:t>
      </w:r>
      <w:proofErr w:type="gramStart"/>
      <w:r w:rsidRPr="004B2783">
        <w:rPr>
          <w:rFonts w:ascii="Aptos" w:hAnsi="Aptos" w:cs="Arial"/>
          <w:szCs w:val="18"/>
        </w:rPr>
        <w:t>case by case</w:t>
      </w:r>
      <w:proofErr w:type="gramEnd"/>
      <w:r w:rsidRPr="004B2783">
        <w:rPr>
          <w:rFonts w:ascii="Aptos" w:hAnsi="Aptos" w:cs="Arial"/>
          <w:szCs w:val="18"/>
        </w:rPr>
        <w:t xml:space="preserve"> basis amongst the local authorities concerned. It is therefore not possible to quantify any future claims.</w:t>
      </w:r>
    </w:p>
    <w:p w14:paraId="383AE2EE" w14:textId="5A01F217" w:rsidR="004B2783" w:rsidRPr="004B2783" w:rsidRDefault="004B2783" w:rsidP="004B2783">
      <w:pPr>
        <w:jc w:val="both"/>
        <w:rPr>
          <w:rFonts w:ascii="Aptos" w:hAnsi="Aptos" w:cs="Arial"/>
          <w:szCs w:val="18"/>
        </w:rPr>
      </w:pPr>
    </w:p>
    <w:p w14:paraId="17B1487B" w14:textId="548536A6" w:rsidR="004B2783" w:rsidRPr="004B2783" w:rsidRDefault="004B2783" w:rsidP="004B2783">
      <w:pPr>
        <w:jc w:val="both"/>
        <w:rPr>
          <w:rFonts w:ascii="Aptos" w:hAnsi="Aptos" w:cs="Arial"/>
          <w:b/>
          <w:szCs w:val="18"/>
        </w:rPr>
      </w:pPr>
      <w:r w:rsidRPr="004B2783">
        <w:rPr>
          <w:rFonts w:ascii="Aptos" w:hAnsi="Aptos" w:cs="Arial"/>
          <w:b/>
          <w:szCs w:val="18"/>
        </w:rPr>
        <w:t>Asbestos Related Illness</w:t>
      </w:r>
    </w:p>
    <w:p w14:paraId="5B6476C5" w14:textId="7208CCDE" w:rsidR="004B2783" w:rsidRPr="004B2783" w:rsidRDefault="004B2783" w:rsidP="004B2783">
      <w:pPr>
        <w:jc w:val="both"/>
        <w:rPr>
          <w:rFonts w:ascii="Aptos" w:hAnsi="Aptos" w:cs="Arial"/>
          <w:szCs w:val="18"/>
        </w:rPr>
      </w:pPr>
      <w:r w:rsidRPr="004B2783">
        <w:rPr>
          <w:rFonts w:ascii="Aptos" w:hAnsi="Aptos" w:cs="Arial"/>
          <w:szCs w:val="18"/>
        </w:rPr>
        <w:t xml:space="preserve">The Council is </w:t>
      </w:r>
      <w:r w:rsidRPr="00456429">
        <w:rPr>
          <w:rFonts w:ascii="Aptos" w:hAnsi="Aptos" w:cs="Arial"/>
          <w:szCs w:val="18"/>
        </w:rPr>
        <w:t xml:space="preserve">aware of </w:t>
      </w:r>
      <w:r w:rsidR="00EF4E0E" w:rsidRPr="00456429">
        <w:rPr>
          <w:rFonts w:ascii="Aptos" w:hAnsi="Aptos" w:cs="Arial"/>
          <w:szCs w:val="18"/>
        </w:rPr>
        <w:t>t</w:t>
      </w:r>
      <w:r w:rsidR="00456429" w:rsidRPr="00456429">
        <w:rPr>
          <w:rFonts w:ascii="Aptos" w:hAnsi="Aptos" w:cs="Arial"/>
          <w:szCs w:val="18"/>
        </w:rPr>
        <w:t>wo</w:t>
      </w:r>
      <w:r w:rsidRPr="00456429">
        <w:rPr>
          <w:rFonts w:ascii="Aptos" w:hAnsi="Aptos" w:cs="Arial"/>
          <w:szCs w:val="18"/>
        </w:rPr>
        <w:t xml:space="preserve"> claim</w:t>
      </w:r>
      <w:r w:rsidR="00EF4E0E" w:rsidRPr="00456429">
        <w:rPr>
          <w:rFonts w:ascii="Aptos" w:hAnsi="Aptos" w:cs="Arial"/>
          <w:szCs w:val="18"/>
        </w:rPr>
        <w:t>s</w:t>
      </w:r>
      <w:r w:rsidRPr="00456429">
        <w:rPr>
          <w:rFonts w:ascii="Aptos" w:hAnsi="Aptos" w:cs="Arial"/>
          <w:szCs w:val="18"/>
        </w:rPr>
        <w:t xml:space="preserve"> for asbestos</w:t>
      </w:r>
      <w:r w:rsidRPr="004B2783">
        <w:rPr>
          <w:rFonts w:ascii="Aptos" w:hAnsi="Aptos" w:cs="Arial"/>
          <w:szCs w:val="18"/>
        </w:rPr>
        <w:t xml:space="preserve"> related illness and is aware of others which may be pursued </w:t>
      </w:r>
      <w:proofErr w:type="gramStart"/>
      <w:r w:rsidRPr="004B2783">
        <w:rPr>
          <w:rFonts w:ascii="Aptos" w:hAnsi="Aptos" w:cs="Arial"/>
          <w:szCs w:val="18"/>
        </w:rPr>
        <w:t>at a later date</w:t>
      </w:r>
      <w:proofErr w:type="gramEnd"/>
      <w:r w:rsidRPr="004B2783">
        <w:rPr>
          <w:rFonts w:ascii="Aptos" w:hAnsi="Aptos" w:cs="Arial"/>
          <w:szCs w:val="18"/>
        </w:rPr>
        <w:t xml:space="preserve">. Work is currently ongoing with other neighbouring Local Authorities on the detail of these. </w:t>
      </w:r>
      <w:proofErr w:type="gramStart"/>
      <w:r w:rsidRPr="004B2783">
        <w:rPr>
          <w:rFonts w:ascii="Aptos" w:hAnsi="Aptos" w:cs="Arial"/>
          <w:szCs w:val="18"/>
        </w:rPr>
        <w:t>At the moment</w:t>
      </w:r>
      <w:proofErr w:type="gramEnd"/>
      <w:r w:rsidRPr="004B2783">
        <w:rPr>
          <w:rFonts w:ascii="Aptos" w:hAnsi="Aptos" w:cs="Arial"/>
          <w:szCs w:val="18"/>
        </w:rPr>
        <w:t xml:space="preserve"> the extent of any costs to the Council is unknown but could be significant.</w:t>
      </w:r>
    </w:p>
    <w:p w14:paraId="27D7686D" w14:textId="77777777" w:rsidR="00EF4E0E" w:rsidRDefault="00EF4E0E">
      <w:pPr>
        <w:rPr>
          <w:rFonts w:ascii="Aptos" w:hAnsi="Aptos"/>
          <w:sz w:val="24"/>
          <w:szCs w:val="24"/>
        </w:rPr>
      </w:pPr>
    </w:p>
    <w:p w14:paraId="0DCDD74C" w14:textId="77777777" w:rsidR="00EF4E0E" w:rsidRPr="00EF4E0E" w:rsidRDefault="00EF4E0E" w:rsidP="00EF4E0E">
      <w:pPr>
        <w:jc w:val="both"/>
        <w:rPr>
          <w:rFonts w:ascii="Aptos" w:hAnsi="Aptos" w:cs="Arial"/>
          <w:b/>
          <w:szCs w:val="18"/>
        </w:rPr>
      </w:pPr>
      <w:r w:rsidRPr="00EF4E0E">
        <w:rPr>
          <w:rFonts w:ascii="Aptos" w:hAnsi="Aptos" w:cs="Arial"/>
          <w:b/>
          <w:szCs w:val="18"/>
        </w:rPr>
        <w:t>Dallachy landfill site</w:t>
      </w:r>
    </w:p>
    <w:p w14:paraId="2CC92CD7" w14:textId="77777777" w:rsidR="00EF4E0E" w:rsidRDefault="00EF4E0E" w:rsidP="00EF4E0E">
      <w:pPr>
        <w:jc w:val="both"/>
        <w:rPr>
          <w:rFonts w:ascii="Aptos" w:hAnsi="Aptos" w:cs="Arial"/>
          <w:szCs w:val="18"/>
        </w:rPr>
      </w:pPr>
      <w:r w:rsidRPr="00EF4E0E">
        <w:rPr>
          <w:rFonts w:ascii="Aptos" w:hAnsi="Aptos" w:cs="Arial"/>
          <w:szCs w:val="18"/>
        </w:rPr>
        <w:t xml:space="preserve">The Dallachy landfill site ceased to accept landfill waste on 28 March 2025. The final cell of the site was capped in July 2025 as part of operator compliance with the site now entering the monitoring phase. Moray Council has an obligation to monitor the site for until no longer deemed an environmental concern. An estimated value of any monitoring costs could not be reliably measured as at the time of preparing the accounts. </w:t>
      </w:r>
    </w:p>
    <w:p w14:paraId="142841EA" w14:textId="77777777" w:rsidR="00456429" w:rsidRDefault="00456429" w:rsidP="00595426">
      <w:pPr>
        <w:jc w:val="both"/>
        <w:rPr>
          <w:rFonts w:ascii="Aptos" w:hAnsi="Aptos" w:cs="Arial"/>
          <w:szCs w:val="18"/>
        </w:rPr>
      </w:pPr>
    </w:p>
    <w:p w14:paraId="1C0E7D35" w14:textId="77777777" w:rsidR="00456429" w:rsidRDefault="00456429" w:rsidP="00595426">
      <w:pPr>
        <w:jc w:val="both"/>
        <w:rPr>
          <w:rFonts w:ascii="Aptos" w:hAnsi="Aptos" w:cs="Arial"/>
          <w:b/>
          <w:bCs/>
          <w:szCs w:val="18"/>
        </w:rPr>
      </w:pPr>
    </w:p>
    <w:p w14:paraId="73FD39F0" w14:textId="77777777" w:rsidR="00E245BF" w:rsidRDefault="00E245BF" w:rsidP="00595426">
      <w:pPr>
        <w:jc w:val="both"/>
        <w:rPr>
          <w:rFonts w:ascii="Aptos" w:hAnsi="Aptos" w:cs="Arial"/>
          <w:b/>
          <w:bCs/>
          <w:szCs w:val="18"/>
        </w:rPr>
      </w:pPr>
    </w:p>
    <w:p w14:paraId="4B35C875" w14:textId="77777777" w:rsidR="00E245BF" w:rsidRDefault="00E245BF" w:rsidP="00595426">
      <w:pPr>
        <w:jc w:val="both"/>
        <w:rPr>
          <w:rFonts w:ascii="Aptos" w:hAnsi="Aptos" w:cs="Arial"/>
          <w:b/>
          <w:bCs/>
          <w:szCs w:val="18"/>
        </w:rPr>
      </w:pPr>
    </w:p>
    <w:p w14:paraId="71E4FFE3" w14:textId="77777777" w:rsidR="00E245BF" w:rsidRDefault="00E245BF" w:rsidP="00595426">
      <w:pPr>
        <w:jc w:val="both"/>
        <w:rPr>
          <w:rFonts w:ascii="Aptos" w:hAnsi="Aptos" w:cs="Arial"/>
          <w:b/>
          <w:bCs/>
          <w:szCs w:val="18"/>
        </w:rPr>
      </w:pPr>
    </w:p>
    <w:p w14:paraId="73032E6B" w14:textId="1FFA3DC7" w:rsidR="00F1600D" w:rsidRPr="00B11789" w:rsidRDefault="00F1600D" w:rsidP="00F1600D">
      <w:pPr>
        <w:jc w:val="right"/>
        <w:rPr>
          <w:rFonts w:ascii="Aptos" w:hAnsi="Aptos" w:cs="Arial"/>
          <w:b/>
          <w:color w:val="B117B1"/>
          <w:sz w:val="24"/>
          <w:szCs w:val="24"/>
        </w:rPr>
      </w:pPr>
      <w:r w:rsidRPr="00B11789">
        <w:rPr>
          <w:rFonts w:ascii="Aptos" w:hAnsi="Aptos" w:cs="Arial"/>
          <w:b/>
          <w:color w:val="B117B1"/>
          <w:sz w:val="24"/>
          <w:szCs w:val="24"/>
        </w:rPr>
        <w:lastRenderedPageBreak/>
        <w:t xml:space="preserve">Notes to the </w:t>
      </w:r>
      <w:r w:rsidR="00D973A9">
        <w:rPr>
          <w:rFonts w:ascii="Aptos" w:hAnsi="Aptos" w:cs="Arial"/>
          <w:b/>
          <w:color w:val="B117B1"/>
          <w:sz w:val="24"/>
          <w:szCs w:val="24"/>
        </w:rPr>
        <w:t>A</w:t>
      </w:r>
      <w:r w:rsidRPr="00B11789">
        <w:rPr>
          <w:rFonts w:ascii="Aptos" w:hAnsi="Aptos" w:cs="Arial"/>
          <w:b/>
          <w:color w:val="B117B1"/>
          <w:sz w:val="24"/>
          <w:szCs w:val="24"/>
        </w:rPr>
        <w:t>ccounts (cont.)</w:t>
      </w:r>
    </w:p>
    <w:p w14:paraId="0831A13C" w14:textId="77777777" w:rsidR="00F1600D" w:rsidRDefault="00F1600D" w:rsidP="00F1600D"/>
    <w:p w14:paraId="2B6CC401" w14:textId="1E679E53" w:rsidR="00F7230B" w:rsidRPr="003A2349" w:rsidRDefault="00F7230B" w:rsidP="00CB1CA2">
      <w:pPr>
        <w:pStyle w:val="Heading1"/>
        <w:rPr>
          <w:rFonts w:ascii="Aptos" w:hAnsi="Aptos"/>
          <w:sz w:val="24"/>
          <w:szCs w:val="24"/>
        </w:rPr>
      </w:pPr>
      <w:bookmarkStart w:id="616" w:name="_Toc233115467"/>
      <w:r w:rsidRPr="003A2349">
        <w:rPr>
          <w:rFonts w:ascii="Aptos" w:hAnsi="Aptos"/>
          <w:sz w:val="24"/>
          <w:szCs w:val="24"/>
        </w:rPr>
        <w:t xml:space="preserve">Note </w:t>
      </w:r>
      <w:r w:rsidR="00322774" w:rsidRPr="003A2349">
        <w:rPr>
          <w:rFonts w:ascii="Aptos" w:hAnsi="Aptos"/>
          <w:sz w:val="24"/>
          <w:szCs w:val="24"/>
        </w:rPr>
        <w:t>4</w:t>
      </w:r>
      <w:r w:rsidR="00B065B0" w:rsidRPr="003A2349">
        <w:rPr>
          <w:rFonts w:ascii="Aptos" w:hAnsi="Aptos"/>
          <w:sz w:val="24"/>
          <w:szCs w:val="24"/>
        </w:rPr>
        <w:t>5</w:t>
      </w:r>
      <w:r w:rsidRPr="003A2349">
        <w:rPr>
          <w:rFonts w:ascii="Aptos" w:hAnsi="Aptos"/>
          <w:sz w:val="24"/>
          <w:szCs w:val="24"/>
        </w:rPr>
        <w:t xml:space="preserve"> Nature and Extent of Risks Arising </w:t>
      </w:r>
      <w:proofErr w:type="gramStart"/>
      <w:r w:rsidRPr="003A2349">
        <w:rPr>
          <w:rFonts w:ascii="Aptos" w:hAnsi="Aptos"/>
          <w:sz w:val="24"/>
          <w:szCs w:val="24"/>
        </w:rPr>
        <w:t>From</w:t>
      </w:r>
      <w:proofErr w:type="gramEnd"/>
      <w:r w:rsidRPr="003A2349">
        <w:rPr>
          <w:rFonts w:ascii="Aptos" w:hAnsi="Aptos"/>
          <w:sz w:val="24"/>
          <w:szCs w:val="24"/>
        </w:rPr>
        <w:t xml:space="preserve"> Financial Instruments</w:t>
      </w:r>
      <w:bookmarkEnd w:id="609"/>
      <w:bookmarkEnd w:id="610"/>
      <w:bookmarkEnd w:id="611"/>
      <w:bookmarkEnd w:id="612"/>
      <w:bookmarkEnd w:id="613"/>
      <w:bookmarkEnd w:id="614"/>
      <w:bookmarkEnd w:id="615"/>
      <w:bookmarkEnd w:id="616"/>
    </w:p>
    <w:p w14:paraId="06A82479" w14:textId="77777777" w:rsidR="00F7230B" w:rsidRPr="003A2349" w:rsidRDefault="00F7230B" w:rsidP="00A72982">
      <w:pPr>
        <w:jc w:val="both"/>
        <w:rPr>
          <w:rFonts w:ascii="Aptos" w:hAnsi="Aptos" w:cs="Arial"/>
          <w:sz w:val="24"/>
          <w:szCs w:val="24"/>
        </w:rPr>
      </w:pPr>
    </w:p>
    <w:p w14:paraId="7B8BDBB8" w14:textId="2636D4E1" w:rsidR="00F7230B" w:rsidRPr="003A2349" w:rsidRDefault="00F7230B"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's activities expose it to a variety of </w:t>
      </w:r>
      <w:r w:rsidR="001623F4" w:rsidRPr="003A2349">
        <w:rPr>
          <w:rFonts w:ascii="Aptos" w:hAnsi="Aptos" w:cs="Arial"/>
          <w:szCs w:val="18"/>
        </w:rPr>
        <w:t>fina</w:t>
      </w:r>
      <w:r w:rsidRPr="003A2349">
        <w:rPr>
          <w:rFonts w:ascii="Aptos" w:hAnsi="Aptos" w:cs="Arial"/>
          <w:szCs w:val="18"/>
        </w:rPr>
        <w:t>nci</w:t>
      </w:r>
      <w:r w:rsidR="007A2648" w:rsidRPr="003A2349">
        <w:rPr>
          <w:rFonts w:ascii="Aptos" w:hAnsi="Aptos" w:cs="Arial"/>
          <w:szCs w:val="18"/>
        </w:rPr>
        <w:t>al risks:</w:t>
      </w:r>
    </w:p>
    <w:p w14:paraId="3F7910AA" w14:textId="0778563E" w:rsidR="00F7230B" w:rsidRPr="003A2349" w:rsidRDefault="00F7230B" w:rsidP="00826455">
      <w:pPr>
        <w:numPr>
          <w:ilvl w:val="0"/>
          <w:numId w:val="8"/>
        </w:numPr>
        <w:jc w:val="both"/>
        <w:rPr>
          <w:rFonts w:ascii="Aptos" w:hAnsi="Aptos" w:cs="Arial"/>
          <w:szCs w:val="18"/>
        </w:rPr>
      </w:pPr>
      <w:r w:rsidRPr="003A2349">
        <w:rPr>
          <w:rFonts w:ascii="Aptos" w:hAnsi="Aptos" w:cs="Arial"/>
          <w:szCs w:val="18"/>
        </w:rPr>
        <w:t xml:space="preserve">credit risk - the possibility that other parties might fail to pay amounts due to the </w:t>
      </w:r>
      <w:r w:rsidR="0020170B" w:rsidRPr="003A2349">
        <w:rPr>
          <w:rFonts w:ascii="Aptos" w:hAnsi="Aptos" w:cs="Arial"/>
          <w:szCs w:val="18"/>
        </w:rPr>
        <w:t>Council</w:t>
      </w:r>
      <w:r w:rsidRPr="003A2349">
        <w:rPr>
          <w:rFonts w:ascii="Aptos" w:hAnsi="Aptos" w:cs="Arial"/>
          <w:szCs w:val="18"/>
        </w:rPr>
        <w:t>.</w:t>
      </w:r>
    </w:p>
    <w:p w14:paraId="2281161D" w14:textId="12DA7325" w:rsidR="00F7230B" w:rsidRPr="003A2349" w:rsidRDefault="00F7230B" w:rsidP="00826455">
      <w:pPr>
        <w:numPr>
          <w:ilvl w:val="0"/>
          <w:numId w:val="8"/>
        </w:numPr>
        <w:jc w:val="both"/>
        <w:rPr>
          <w:rFonts w:ascii="Aptos" w:hAnsi="Aptos" w:cs="Arial"/>
          <w:szCs w:val="18"/>
        </w:rPr>
      </w:pPr>
      <w:r w:rsidRPr="003A2349">
        <w:rPr>
          <w:rFonts w:ascii="Aptos" w:hAnsi="Aptos" w:cs="Arial"/>
          <w:szCs w:val="18"/>
        </w:rPr>
        <w:t xml:space="preserve">liquidity risk - the possibility that the </w:t>
      </w:r>
      <w:r w:rsidR="0020170B" w:rsidRPr="003A2349">
        <w:rPr>
          <w:rFonts w:ascii="Aptos" w:hAnsi="Aptos" w:cs="Arial"/>
          <w:szCs w:val="18"/>
        </w:rPr>
        <w:t>Council</w:t>
      </w:r>
      <w:r w:rsidRPr="003A2349">
        <w:rPr>
          <w:rFonts w:ascii="Aptos" w:hAnsi="Aptos" w:cs="Arial"/>
          <w:szCs w:val="18"/>
        </w:rPr>
        <w:t xml:space="preserve"> might not have funds available to meet its commitments to make payments.</w:t>
      </w:r>
    </w:p>
    <w:p w14:paraId="4D3A0D88" w14:textId="066765F2" w:rsidR="00F7230B" w:rsidRPr="003A2349" w:rsidRDefault="00F7230B" w:rsidP="00826455">
      <w:pPr>
        <w:numPr>
          <w:ilvl w:val="0"/>
          <w:numId w:val="8"/>
        </w:numPr>
        <w:jc w:val="both"/>
        <w:rPr>
          <w:rFonts w:ascii="Aptos" w:hAnsi="Aptos" w:cs="Arial"/>
          <w:szCs w:val="18"/>
        </w:rPr>
      </w:pPr>
      <w:r w:rsidRPr="003A2349">
        <w:rPr>
          <w:rFonts w:ascii="Aptos" w:hAnsi="Aptos" w:cs="Arial"/>
          <w:szCs w:val="18"/>
        </w:rPr>
        <w:t xml:space="preserve">market risk - the possibility that financial loss might arise for the </w:t>
      </w:r>
      <w:r w:rsidR="0020170B" w:rsidRPr="003A2349">
        <w:rPr>
          <w:rFonts w:ascii="Aptos" w:hAnsi="Aptos" w:cs="Arial"/>
          <w:szCs w:val="18"/>
        </w:rPr>
        <w:t>Council</w:t>
      </w:r>
      <w:r w:rsidRPr="003A2349">
        <w:rPr>
          <w:rFonts w:ascii="Aptos" w:hAnsi="Aptos" w:cs="Arial"/>
          <w:szCs w:val="18"/>
        </w:rPr>
        <w:t xml:space="preserve"> </w:t>
      </w:r>
      <w:proofErr w:type="gramStart"/>
      <w:r w:rsidRPr="003A2349">
        <w:rPr>
          <w:rFonts w:ascii="Aptos" w:hAnsi="Aptos" w:cs="Arial"/>
          <w:szCs w:val="18"/>
        </w:rPr>
        <w:t>as a result of</w:t>
      </w:r>
      <w:proofErr w:type="gramEnd"/>
      <w:r w:rsidRPr="003A2349">
        <w:rPr>
          <w:rFonts w:ascii="Aptos" w:hAnsi="Aptos" w:cs="Arial"/>
          <w:szCs w:val="18"/>
        </w:rPr>
        <w:t xml:space="preserve"> changes in such measures as interest rates and stock market movements.</w:t>
      </w:r>
    </w:p>
    <w:p w14:paraId="472600AF" w14:textId="77777777" w:rsidR="00F7230B" w:rsidRPr="003A2349" w:rsidRDefault="00F7230B" w:rsidP="00A72982">
      <w:pPr>
        <w:jc w:val="both"/>
        <w:rPr>
          <w:rFonts w:ascii="Aptos" w:hAnsi="Aptos" w:cs="Arial"/>
          <w:szCs w:val="18"/>
        </w:rPr>
      </w:pPr>
    </w:p>
    <w:p w14:paraId="73942617" w14:textId="15D78B66" w:rsidR="000A1BCA" w:rsidRPr="003A2349" w:rsidRDefault="00F7230B" w:rsidP="000A1BCA">
      <w:pPr>
        <w:jc w:val="both"/>
        <w:rPr>
          <w:rFonts w:ascii="Aptos" w:hAnsi="Aptos" w:cs="Arial"/>
          <w:b/>
          <w:bCs/>
          <w:sz w:val="24"/>
          <w:szCs w:val="24"/>
        </w:rPr>
      </w:pPr>
      <w:r w:rsidRPr="003A2349">
        <w:rPr>
          <w:rFonts w:ascii="Aptos" w:hAnsi="Aptos" w:cs="Arial"/>
          <w:szCs w:val="18"/>
        </w:rPr>
        <w:t xml:space="preserve">The procedures for risk management are set out through a legal framework based on the Local Government (Scotland) Act 2003 and associated regulations, which were both revised in December 2017. These require the </w:t>
      </w:r>
      <w:r w:rsidR="0020170B" w:rsidRPr="003A2349">
        <w:rPr>
          <w:rFonts w:ascii="Aptos" w:hAnsi="Aptos" w:cs="Arial"/>
          <w:szCs w:val="18"/>
        </w:rPr>
        <w:t>Council</w:t>
      </w:r>
      <w:r w:rsidRPr="003A2349">
        <w:rPr>
          <w:rFonts w:ascii="Aptos" w:hAnsi="Aptos" w:cs="Arial"/>
          <w:szCs w:val="18"/>
        </w:rPr>
        <w:t xml:space="preserve"> to comply with CIPFA Prudential Code, the CIPFA Code of Practice on Treasury Management and Investment Regulations. The </w:t>
      </w:r>
      <w:r w:rsidR="0020170B" w:rsidRPr="003A2349">
        <w:rPr>
          <w:rFonts w:ascii="Aptos" w:hAnsi="Aptos" w:cs="Arial"/>
          <w:szCs w:val="18"/>
        </w:rPr>
        <w:t>Council</w:t>
      </w:r>
      <w:r w:rsidRPr="003A2349">
        <w:rPr>
          <w:rFonts w:ascii="Aptos" w:hAnsi="Aptos" w:cs="Arial"/>
          <w:szCs w:val="18"/>
        </w:rPr>
        <w:t xml:space="preserve">'s management of treasury risks are structured to minimise the </w:t>
      </w:r>
      <w:r w:rsidR="0020170B" w:rsidRPr="003A2349">
        <w:rPr>
          <w:rFonts w:ascii="Aptos" w:hAnsi="Aptos" w:cs="Arial"/>
          <w:szCs w:val="18"/>
        </w:rPr>
        <w:t>Council</w:t>
      </w:r>
      <w:r w:rsidRPr="003A2349">
        <w:rPr>
          <w:rFonts w:ascii="Aptos" w:hAnsi="Aptos" w:cs="Arial"/>
          <w:szCs w:val="18"/>
        </w:rPr>
        <w:t>'s exposure to the unpredictability of financial markets and to protect the financial resources available to fund services by:</w:t>
      </w:r>
    </w:p>
    <w:p w14:paraId="0890A309" w14:textId="77777777" w:rsidR="000A1BCA" w:rsidRPr="003A2349" w:rsidRDefault="000A1BCA" w:rsidP="00A72982">
      <w:pPr>
        <w:jc w:val="both"/>
        <w:rPr>
          <w:rFonts w:ascii="Aptos" w:hAnsi="Aptos" w:cs="Arial"/>
          <w:sz w:val="24"/>
          <w:szCs w:val="24"/>
        </w:rPr>
      </w:pPr>
    </w:p>
    <w:p w14:paraId="2F9D7F31" w14:textId="7940F213" w:rsidR="00F7230B" w:rsidRPr="003A2349" w:rsidRDefault="00F7230B" w:rsidP="00826455">
      <w:pPr>
        <w:numPr>
          <w:ilvl w:val="0"/>
          <w:numId w:val="9"/>
        </w:numPr>
        <w:jc w:val="both"/>
        <w:rPr>
          <w:rFonts w:ascii="Aptos" w:hAnsi="Aptos" w:cs="Arial"/>
          <w:szCs w:val="18"/>
        </w:rPr>
      </w:pPr>
      <w:r w:rsidRPr="003A2349">
        <w:rPr>
          <w:rFonts w:ascii="Aptos" w:hAnsi="Aptos" w:cs="Arial"/>
          <w:szCs w:val="18"/>
        </w:rPr>
        <w:t>formally adopting the requirements of the CIPFA Treas</w:t>
      </w:r>
      <w:r w:rsidR="002F788D" w:rsidRPr="003A2349">
        <w:rPr>
          <w:rFonts w:ascii="Aptos" w:hAnsi="Aptos" w:cs="Arial"/>
          <w:szCs w:val="18"/>
        </w:rPr>
        <w:t>ury Management Code of Practice</w:t>
      </w:r>
      <w:r w:rsidR="000B330A" w:rsidRPr="003A2349">
        <w:rPr>
          <w:rFonts w:ascii="Aptos" w:hAnsi="Aptos" w:cs="Arial"/>
          <w:szCs w:val="18"/>
        </w:rPr>
        <w:t>;</w:t>
      </w:r>
    </w:p>
    <w:p w14:paraId="48253A7D" w14:textId="7C43E76A" w:rsidR="00F7230B" w:rsidRPr="003A2349" w:rsidRDefault="00F7230B" w:rsidP="00826455">
      <w:pPr>
        <w:numPr>
          <w:ilvl w:val="0"/>
          <w:numId w:val="9"/>
        </w:numPr>
        <w:jc w:val="both"/>
        <w:rPr>
          <w:rFonts w:ascii="Aptos" w:hAnsi="Aptos" w:cs="Arial"/>
          <w:szCs w:val="18"/>
        </w:rPr>
      </w:pPr>
      <w:r w:rsidRPr="003A2349">
        <w:rPr>
          <w:rFonts w:ascii="Aptos" w:hAnsi="Aptos" w:cs="Arial"/>
          <w:szCs w:val="18"/>
        </w:rPr>
        <w:t xml:space="preserve">the adoption of a Treasury Management Strategy Statement and incorporating this into the </w:t>
      </w:r>
      <w:r w:rsidR="0020170B" w:rsidRPr="003A2349">
        <w:rPr>
          <w:rFonts w:ascii="Aptos" w:hAnsi="Aptos" w:cs="Arial"/>
          <w:szCs w:val="18"/>
        </w:rPr>
        <w:t>Council</w:t>
      </w:r>
      <w:r w:rsidR="002F788D" w:rsidRPr="003A2349">
        <w:rPr>
          <w:rFonts w:ascii="Aptos" w:hAnsi="Aptos" w:cs="Arial"/>
          <w:szCs w:val="18"/>
        </w:rPr>
        <w:t>'s Financial Regulations</w:t>
      </w:r>
      <w:r w:rsidR="000B330A" w:rsidRPr="003A2349">
        <w:rPr>
          <w:rFonts w:ascii="Aptos" w:hAnsi="Aptos" w:cs="Arial"/>
          <w:szCs w:val="18"/>
        </w:rPr>
        <w:t>;</w:t>
      </w:r>
    </w:p>
    <w:p w14:paraId="5741B662" w14:textId="71E7F66E" w:rsidR="00F7230B" w:rsidRPr="003A2349" w:rsidRDefault="00F7230B" w:rsidP="00826455">
      <w:pPr>
        <w:numPr>
          <w:ilvl w:val="0"/>
          <w:numId w:val="9"/>
        </w:numPr>
        <w:jc w:val="both"/>
        <w:rPr>
          <w:rFonts w:ascii="Aptos" w:hAnsi="Aptos" w:cs="Arial"/>
          <w:szCs w:val="18"/>
        </w:rPr>
      </w:pPr>
      <w:r w:rsidRPr="003A2349">
        <w:rPr>
          <w:rFonts w:ascii="Aptos" w:hAnsi="Aptos" w:cs="Arial"/>
          <w:szCs w:val="18"/>
        </w:rPr>
        <w:t xml:space="preserve">approving annually in advance the </w:t>
      </w:r>
      <w:r w:rsidR="0020170B" w:rsidRPr="003A2349">
        <w:rPr>
          <w:rFonts w:ascii="Aptos" w:hAnsi="Aptos" w:cs="Arial"/>
          <w:szCs w:val="18"/>
        </w:rPr>
        <w:t>Council</w:t>
      </w:r>
      <w:r w:rsidRPr="003A2349">
        <w:rPr>
          <w:rFonts w:ascii="Aptos" w:hAnsi="Aptos" w:cs="Arial"/>
          <w:szCs w:val="18"/>
        </w:rPr>
        <w:t>'s prudential and treasury indicators and reporting on performance;</w:t>
      </w:r>
    </w:p>
    <w:p w14:paraId="0EFEB9CD" w14:textId="77777777" w:rsidR="00F7230B" w:rsidRPr="003A2349" w:rsidRDefault="00F7230B" w:rsidP="00826455">
      <w:pPr>
        <w:numPr>
          <w:ilvl w:val="0"/>
          <w:numId w:val="9"/>
        </w:numPr>
        <w:jc w:val="both"/>
        <w:rPr>
          <w:rFonts w:ascii="Aptos" w:hAnsi="Aptos" w:cs="Arial"/>
          <w:szCs w:val="18"/>
        </w:rPr>
      </w:pPr>
      <w:r w:rsidRPr="003A2349">
        <w:rPr>
          <w:rFonts w:ascii="Aptos" w:hAnsi="Aptos" w:cs="Arial"/>
          <w:szCs w:val="18"/>
        </w:rPr>
        <w:t>approving an Investment Strategy for the forthcoming year.</w:t>
      </w:r>
    </w:p>
    <w:p w14:paraId="5D2AAC09" w14:textId="77777777" w:rsidR="00F7230B" w:rsidRPr="003A2349" w:rsidRDefault="00F7230B" w:rsidP="00A72982">
      <w:pPr>
        <w:jc w:val="both"/>
        <w:rPr>
          <w:rFonts w:ascii="Aptos" w:hAnsi="Aptos" w:cs="Arial"/>
          <w:sz w:val="24"/>
          <w:szCs w:val="24"/>
        </w:rPr>
      </w:pPr>
    </w:p>
    <w:p w14:paraId="34167350" w14:textId="77777777" w:rsidR="00AE710D" w:rsidRPr="003A2349" w:rsidRDefault="00AE710D" w:rsidP="00A72982">
      <w:pPr>
        <w:jc w:val="both"/>
        <w:rPr>
          <w:rFonts w:ascii="Aptos" w:hAnsi="Aptos" w:cs="Arial"/>
          <w:b/>
          <w:bCs/>
          <w:sz w:val="24"/>
          <w:szCs w:val="24"/>
        </w:rPr>
      </w:pPr>
    </w:p>
    <w:p w14:paraId="4916C8CF" w14:textId="7E34365C" w:rsidR="00F7230B" w:rsidRPr="003A2349" w:rsidRDefault="00F7230B" w:rsidP="00A72982">
      <w:pPr>
        <w:jc w:val="both"/>
        <w:rPr>
          <w:rFonts w:ascii="Aptos" w:hAnsi="Aptos" w:cs="Arial"/>
          <w:szCs w:val="18"/>
        </w:rPr>
      </w:pPr>
      <w:r w:rsidRPr="003A2349">
        <w:rPr>
          <w:rFonts w:ascii="Aptos" w:hAnsi="Aptos" w:cs="Arial"/>
          <w:b/>
          <w:bCs/>
          <w:szCs w:val="18"/>
        </w:rPr>
        <w:t>Credit Risk</w:t>
      </w:r>
    </w:p>
    <w:p w14:paraId="0A228A7D" w14:textId="5B3DDFDC" w:rsidR="00F7230B" w:rsidRPr="003A2349" w:rsidRDefault="00F7230B" w:rsidP="00A72982">
      <w:pPr>
        <w:jc w:val="both"/>
        <w:rPr>
          <w:rFonts w:ascii="Aptos" w:hAnsi="Aptos" w:cs="Arial"/>
          <w:szCs w:val="18"/>
        </w:rPr>
      </w:pPr>
      <w:r w:rsidRPr="003A2349">
        <w:rPr>
          <w:rFonts w:ascii="Aptos" w:hAnsi="Aptos" w:cs="Arial"/>
          <w:szCs w:val="18"/>
        </w:rPr>
        <w:t>Credit risk arises from the short-</w:t>
      </w:r>
      <w:r w:rsidR="002E6852" w:rsidRPr="003A2349">
        <w:rPr>
          <w:rFonts w:ascii="Aptos" w:hAnsi="Aptos" w:cs="Arial"/>
          <w:szCs w:val="18"/>
        </w:rPr>
        <w:t>term</w:t>
      </w:r>
      <w:r w:rsidRPr="003A2349">
        <w:rPr>
          <w:rFonts w:ascii="Aptos" w:hAnsi="Aptos" w:cs="Arial"/>
          <w:szCs w:val="18"/>
        </w:rPr>
        <w:t xml:space="preserve"> lending of surplus funds to banks, building societies and other local authorities as well as credit exposures to the </w:t>
      </w:r>
      <w:r w:rsidR="0020170B" w:rsidRPr="003A2349">
        <w:rPr>
          <w:rFonts w:ascii="Aptos" w:hAnsi="Aptos" w:cs="Arial"/>
          <w:szCs w:val="18"/>
        </w:rPr>
        <w:t>Council</w:t>
      </w:r>
      <w:r w:rsidRPr="003A2349">
        <w:rPr>
          <w:rFonts w:ascii="Aptos" w:hAnsi="Aptos" w:cs="Arial"/>
          <w:szCs w:val="18"/>
        </w:rPr>
        <w:t xml:space="preserve">'s customers. It is the policy of the </w:t>
      </w:r>
      <w:r w:rsidR="0020170B" w:rsidRPr="003A2349">
        <w:rPr>
          <w:rFonts w:ascii="Aptos" w:hAnsi="Aptos" w:cs="Arial"/>
          <w:szCs w:val="18"/>
        </w:rPr>
        <w:t>Council</w:t>
      </w:r>
      <w:r w:rsidRPr="003A2349">
        <w:rPr>
          <w:rFonts w:ascii="Aptos" w:hAnsi="Aptos" w:cs="Arial"/>
          <w:szCs w:val="18"/>
        </w:rPr>
        <w:t xml:space="preserve"> to place deposits only with a limited number of </w:t>
      </w:r>
      <w:proofErr w:type="gramStart"/>
      <w:r w:rsidRPr="003A2349">
        <w:rPr>
          <w:rFonts w:ascii="Aptos" w:hAnsi="Aptos" w:cs="Arial"/>
          <w:szCs w:val="18"/>
        </w:rPr>
        <w:t>high quality</w:t>
      </w:r>
      <w:proofErr w:type="gramEnd"/>
      <w:r w:rsidRPr="003A2349">
        <w:rPr>
          <w:rFonts w:ascii="Aptos" w:hAnsi="Aptos" w:cs="Arial"/>
          <w:szCs w:val="18"/>
        </w:rPr>
        <w:t xml:space="preserve"> banks, building societies and Money Market Funds whose credit rating is independently assessed as sufficiently secure by the </w:t>
      </w:r>
      <w:r w:rsidR="0020170B" w:rsidRPr="003A2349">
        <w:rPr>
          <w:rFonts w:ascii="Aptos" w:hAnsi="Aptos" w:cs="Arial"/>
          <w:szCs w:val="18"/>
        </w:rPr>
        <w:t>Council</w:t>
      </w:r>
      <w:r w:rsidRPr="003A2349">
        <w:rPr>
          <w:rFonts w:ascii="Aptos" w:hAnsi="Aptos" w:cs="Arial"/>
          <w:szCs w:val="18"/>
        </w:rPr>
        <w:t xml:space="preserve">'s treasury advisers and to restrict lending to a prudent maximum amount for each institution. </w:t>
      </w:r>
    </w:p>
    <w:p w14:paraId="6A27965A" w14:textId="77777777" w:rsidR="00F7230B" w:rsidRPr="003A2349" w:rsidRDefault="00F7230B" w:rsidP="00A72982">
      <w:pPr>
        <w:jc w:val="both"/>
        <w:rPr>
          <w:rFonts w:ascii="Aptos" w:hAnsi="Aptos" w:cs="Arial"/>
          <w:szCs w:val="18"/>
        </w:rPr>
      </w:pPr>
    </w:p>
    <w:p w14:paraId="0BBFFCB3" w14:textId="01E5A1CC" w:rsidR="00F7230B" w:rsidRPr="003A2349" w:rsidRDefault="00F7230B" w:rsidP="00A72982">
      <w:pPr>
        <w:jc w:val="both"/>
        <w:rPr>
          <w:rFonts w:ascii="Aptos" w:hAnsi="Aptos" w:cs="Arial"/>
          <w:szCs w:val="18"/>
        </w:rPr>
      </w:pPr>
      <w:r w:rsidRPr="003A2349">
        <w:rPr>
          <w:rFonts w:ascii="Aptos" w:hAnsi="Aptos" w:cs="Arial"/>
          <w:szCs w:val="18"/>
        </w:rPr>
        <w:t xml:space="preserve">The credit criteria in respect of financial assets held by the </w:t>
      </w:r>
      <w:r w:rsidR="0020170B" w:rsidRPr="003A2349">
        <w:rPr>
          <w:rFonts w:ascii="Aptos" w:hAnsi="Aptos" w:cs="Arial"/>
          <w:szCs w:val="18"/>
        </w:rPr>
        <w:t>Council</w:t>
      </w:r>
      <w:r w:rsidRPr="003A2349">
        <w:rPr>
          <w:rFonts w:ascii="Aptos" w:hAnsi="Aptos" w:cs="Arial"/>
          <w:szCs w:val="18"/>
        </w:rPr>
        <w:t xml:space="preserve"> </w:t>
      </w:r>
      <w:proofErr w:type="gramStart"/>
      <w:r w:rsidRPr="003A2349">
        <w:rPr>
          <w:rFonts w:ascii="Aptos" w:hAnsi="Aptos" w:cs="Arial"/>
          <w:szCs w:val="18"/>
        </w:rPr>
        <w:t>a</w:t>
      </w:r>
      <w:r w:rsidRPr="001F18E3">
        <w:rPr>
          <w:rFonts w:ascii="Aptos" w:hAnsi="Aptos" w:cs="Arial"/>
          <w:szCs w:val="18"/>
        </w:rPr>
        <w:t>t</w:t>
      </w:r>
      <w:proofErr w:type="gramEnd"/>
      <w:r w:rsidRPr="001F18E3">
        <w:rPr>
          <w:rFonts w:ascii="Aptos" w:hAnsi="Aptos" w:cs="Arial"/>
          <w:szCs w:val="18"/>
        </w:rPr>
        <w:t xml:space="preserve"> 31 March 20</w:t>
      </w:r>
      <w:r w:rsidR="003E3C8B" w:rsidRPr="001F18E3">
        <w:rPr>
          <w:rFonts w:ascii="Aptos" w:hAnsi="Aptos" w:cs="Arial"/>
          <w:szCs w:val="18"/>
        </w:rPr>
        <w:t>2</w:t>
      </w:r>
      <w:r w:rsidR="001F18E3" w:rsidRPr="001F18E3">
        <w:rPr>
          <w:rFonts w:ascii="Aptos" w:hAnsi="Aptos" w:cs="Arial"/>
          <w:szCs w:val="18"/>
        </w:rPr>
        <w:t>6</w:t>
      </w:r>
      <w:r w:rsidRPr="003A2349">
        <w:rPr>
          <w:rFonts w:ascii="Aptos" w:hAnsi="Aptos" w:cs="Arial"/>
          <w:szCs w:val="18"/>
        </w:rPr>
        <w:t xml:space="preserve"> are detailed below.</w:t>
      </w:r>
    </w:p>
    <w:p w14:paraId="5F4E181F" w14:textId="77777777" w:rsidR="00F7230B" w:rsidRPr="003A2349" w:rsidRDefault="00F7230B" w:rsidP="00A72982">
      <w:pPr>
        <w:jc w:val="both"/>
        <w:rPr>
          <w:rFonts w:ascii="Aptos" w:hAnsi="Aptos" w:cs="Arial"/>
          <w:sz w:val="24"/>
          <w:szCs w:val="24"/>
        </w:rPr>
      </w:pPr>
    </w:p>
    <w:bookmarkStart w:id="617" w:name="_MON_1684572266"/>
    <w:bookmarkEnd w:id="617"/>
    <w:p w14:paraId="5AF9C867" w14:textId="385F8B66" w:rsidR="00787EC6" w:rsidRPr="003A2349" w:rsidRDefault="00B65583" w:rsidP="00A72982">
      <w:pPr>
        <w:jc w:val="both"/>
        <w:rPr>
          <w:rFonts w:ascii="Aptos" w:hAnsi="Aptos" w:cs="Arial"/>
          <w:szCs w:val="18"/>
        </w:rPr>
      </w:pPr>
      <w:r w:rsidRPr="003A2349">
        <w:rPr>
          <w:rFonts w:ascii="Aptos" w:hAnsi="Aptos" w:cs="Arial"/>
          <w:szCs w:val="18"/>
        </w:rPr>
        <w:object w:dxaOrig="10121" w:dyaOrig="1181" w14:anchorId="4FD14B8E">
          <v:shape id="_x0000_i1115" type="#_x0000_t75" style="width:7in;height:61.5pt" o:ole="">
            <v:imagedata r:id="rId266" o:title=""/>
          </v:shape>
          <o:OLEObject Type="Embed" ProgID="Excel.Sheet.12" ShapeID="_x0000_i1115" DrawAspect="Content" ObjectID="_1843896880" r:id="rId267"/>
        </w:object>
      </w:r>
    </w:p>
    <w:p w14:paraId="34DD2759" w14:textId="77777777" w:rsidR="006311B1" w:rsidRPr="003A2349" w:rsidRDefault="006311B1" w:rsidP="00A72982">
      <w:pPr>
        <w:jc w:val="both"/>
        <w:rPr>
          <w:rFonts w:ascii="Aptos" w:hAnsi="Aptos" w:cs="Arial"/>
          <w:szCs w:val="18"/>
        </w:rPr>
      </w:pPr>
    </w:p>
    <w:p w14:paraId="3B89FCF2" w14:textId="7C3FC107" w:rsidR="00787EC6" w:rsidRPr="003A2349" w:rsidRDefault="00787EC6" w:rsidP="00A72982">
      <w:pPr>
        <w:jc w:val="both"/>
        <w:rPr>
          <w:rFonts w:ascii="Aptos" w:hAnsi="Aptos" w:cs="Arial"/>
          <w:szCs w:val="18"/>
        </w:rPr>
      </w:pPr>
      <w:r w:rsidRPr="003A2349">
        <w:rPr>
          <w:rFonts w:ascii="Aptos" w:hAnsi="Aptos" w:cs="Arial"/>
          <w:szCs w:val="18"/>
        </w:rPr>
        <w:t xml:space="preserve">The maximum investment with the </w:t>
      </w:r>
      <w:r w:rsidR="0020170B" w:rsidRPr="003A2349">
        <w:rPr>
          <w:rFonts w:ascii="Aptos" w:hAnsi="Aptos" w:cs="Arial"/>
          <w:szCs w:val="18"/>
        </w:rPr>
        <w:t>Council</w:t>
      </w:r>
      <w:r w:rsidRPr="003A2349">
        <w:rPr>
          <w:rFonts w:ascii="Aptos" w:hAnsi="Aptos" w:cs="Arial"/>
          <w:szCs w:val="18"/>
        </w:rPr>
        <w:t>'s own bankers (Bank of Scotland) is £10m and other organisations meeting the above criteria is £5m.</w:t>
      </w:r>
    </w:p>
    <w:p w14:paraId="37B9AE79" w14:textId="77777777" w:rsidR="00787EC6" w:rsidRPr="003A2349" w:rsidRDefault="00787EC6" w:rsidP="00A72982">
      <w:pPr>
        <w:jc w:val="both"/>
        <w:rPr>
          <w:rFonts w:ascii="Aptos" w:hAnsi="Aptos" w:cs="Arial"/>
          <w:szCs w:val="18"/>
        </w:rPr>
      </w:pPr>
    </w:p>
    <w:p w14:paraId="2A60BFF0" w14:textId="4898B7B7" w:rsidR="002828D6" w:rsidRPr="003A2349" w:rsidRDefault="00787EC6" w:rsidP="002828D6">
      <w:pPr>
        <w:jc w:val="both"/>
        <w:rPr>
          <w:rFonts w:ascii="Aptos" w:hAnsi="Aptos" w:cs="Arial"/>
          <w:szCs w:val="18"/>
        </w:rPr>
      </w:pPr>
      <w:r w:rsidRPr="003A2349">
        <w:rPr>
          <w:rFonts w:ascii="Aptos" w:hAnsi="Aptos" w:cs="Arial"/>
          <w:szCs w:val="18"/>
        </w:rPr>
        <w:t xml:space="preserve">In addition to the above, the </w:t>
      </w:r>
      <w:r w:rsidR="0020170B" w:rsidRPr="003A2349">
        <w:rPr>
          <w:rFonts w:ascii="Aptos" w:hAnsi="Aptos" w:cs="Arial"/>
          <w:szCs w:val="18"/>
        </w:rPr>
        <w:t>Council</w:t>
      </w:r>
      <w:r w:rsidRPr="003A2349">
        <w:rPr>
          <w:rFonts w:ascii="Aptos" w:hAnsi="Aptos" w:cs="Arial"/>
          <w:szCs w:val="18"/>
        </w:rPr>
        <w:t xml:space="preserve"> can also invest in Local Authorities and the Debt Management Office. A limit of £5</w:t>
      </w:r>
      <w:r w:rsidR="00D62CC4" w:rsidRPr="003A2349">
        <w:rPr>
          <w:rFonts w:ascii="Aptos" w:hAnsi="Aptos" w:cs="Arial"/>
          <w:szCs w:val="18"/>
        </w:rPr>
        <w:t>m</w:t>
      </w:r>
      <w:r w:rsidRPr="003A2349">
        <w:rPr>
          <w:rFonts w:ascii="Aptos" w:hAnsi="Aptos" w:cs="Arial"/>
          <w:szCs w:val="18"/>
        </w:rPr>
        <w:t xml:space="preserve"> is set for any Local Authority and there is no limit for the Debt Management Office as it is part of HM Treasury which has the UK Government's AA+ rating. </w:t>
      </w:r>
    </w:p>
    <w:p w14:paraId="68B19E17" w14:textId="77777777" w:rsidR="00A84C19" w:rsidRPr="003A2349" w:rsidRDefault="00A84C19" w:rsidP="00A84C19">
      <w:pPr>
        <w:jc w:val="both"/>
        <w:rPr>
          <w:rFonts w:ascii="Aptos" w:hAnsi="Aptos"/>
          <w:b/>
          <w:szCs w:val="18"/>
        </w:rPr>
      </w:pPr>
    </w:p>
    <w:p w14:paraId="00404FCA" w14:textId="23E6DB51" w:rsidR="00EC3D01" w:rsidRPr="003A2349" w:rsidRDefault="00EC3D01" w:rsidP="00A72982">
      <w:pPr>
        <w:jc w:val="both"/>
        <w:rPr>
          <w:rFonts w:ascii="Aptos" w:hAnsi="Aptos" w:cs="Arial"/>
          <w:szCs w:val="18"/>
        </w:rPr>
      </w:pPr>
      <w:r w:rsidRPr="003A2349">
        <w:rPr>
          <w:rFonts w:ascii="Aptos" w:hAnsi="Aptos" w:cs="Arial"/>
          <w:szCs w:val="18"/>
        </w:rPr>
        <w:t xml:space="preserve">The following analysis summarises the </w:t>
      </w:r>
      <w:r w:rsidR="0020170B" w:rsidRPr="003A2349">
        <w:rPr>
          <w:rFonts w:ascii="Aptos" w:hAnsi="Aptos" w:cs="Arial"/>
          <w:szCs w:val="18"/>
        </w:rPr>
        <w:t>Council</w:t>
      </w:r>
      <w:r w:rsidRPr="003A2349">
        <w:rPr>
          <w:rFonts w:ascii="Aptos" w:hAnsi="Aptos" w:cs="Arial"/>
          <w:szCs w:val="18"/>
        </w:rPr>
        <w:t xml:space="preserve">'s potential maximum exposure to credit risk, based on </w:t>
      </w:r>
      <w:proofErr w:type="gramStart"/>
      <w:r w:rsidRPr="003A2349">
        <w:rPr>
          <w:rFonts w:ascii="Aptos" w:hAnsi="Aptos" w:cs="Arial"/>
          <w:szCs w:val="18"/>
        </w:rPr>
        <w:t>past</w:t>
      </w:r>
      <w:r w:rsidR="00BF2A4F" w:rsidRPr="003A2349">
        <w:rPr>
          <w:rFonts w:ascii="Aptos" w:hAnsi="Aptos" w:cs="Arial"/>
          <w:szCs w:val="18"/>
        </w:rPr>
        <w:t xml:space="preserve"> </w:t>
      </w:r>
      <w:r w:rsidRPr="003A2349">
        <w:rPr>
          <w:rFonts w:ascii="Aptos" w:hAnsi="Aptos" w:cs="Arial"/>
          <w:szCs w:val="18"/>
        </w:rPr>
        <w:t>experience</w:t>
      </w:r>
      <w:proofErr w:type="gramEnd"/>
      <w:r w:rsidRPr="003A2349">
        <w:rPr>
          <w:rFonts w:ascii="Aptos" w:hAnsi="Aptos" w:cs="Arial"/>
          <w:szCs w:val="18"/>
        </w:rPr>
        <w:t xml:space="preserve"> and current market conditions. No credit limits were exceeded during the financial year. The </w:t>
      </w:r>
      <w:r w:rsidR="0020170B" w:rsidRPr="003A2349">
        <w:rPr>
          <w:rFonts w:ascii="Aptos" w:hAnsi="Aptos" w:cs="Arial"/>
          <w:szCs w:val="18"/>
        </w:rPr>
        <w:t>Council</w:t>
      </w:r>
      <w:r w:rsidRPr="003A2349">
        <w:rPr>
          <w:rFonts w:ascii="Aptos" w:hAnsi="Aptos" w:cs="Arial"/>
          <w:szCs w:val="18"/>
        </w:rPr>
        <w:t xml:space="preserve"> does</w:t>
      </w:r>
      <w:r w:rsidR="00BF2A4F" w:rsidRPr="003A2349">
        <w:rPr>
          <w:rFonts w:ascii="Aptos" w:hAnsi="Aptos" w:cs="Arial"/>
          <w:szCs w:val="18"/>
        </w:rPr>
        <w:t xml:space="preserve"> </w:t>
      </w:r>
      <w:r w:rsidRPr="003A2349">
        <w:rPr>
          <w:rFonts w:ascii="Aptos" w:hAnsi="Aptos" w:cs="Arial"/>
          <w:szCs w:val="18"/>
        </w:rPr>
        <w:t>not expect any losses from non-performance by any of its counterparties in relation to deposits and bonds.</w:t>
      </w:r>
    </w:p>
    <w:p w14:paraId="3E41B5D3" w14:textId="77777777" w:rsidR="00EC3D01" w:rsidRPr="003A2349" w:rsidRDefault="00EC3D01" w:rsidP="00A72982">
      <w:pPr>
        <w:jc w:val="both"/>
        <w:rPr>
          <w:rFonts w:ascii="Aptos" w:hAnsi="Aptos" w:cs="Arial"/>
          <w:szCs w:val="18"/>
        </w:rPr>
      </w:pPr>
    </w:p>
    <w:bookmarkStart w:id="618" w:name="_MON_1779974700"/>
    <w:bookmarkEnd w:id="618"/>
    <w:p w14:paraId="75673B1E" w14:textId="1A8A3E71" w:rsidR="00787EC6" w:rsidRPr="003A2349" w:rsidRDefault="00313CC7" w:rsidP="00A72982">
      <w:pPr>
        <w:jc w:val="both"/>
        <w:rPr>
          <w:rFonts w:ascii="Aptos" w:hAnsi="Aptos" w:cs="Arial"/>
          <w:szCs w:val="18"/>
        </w:rPr>
      </w:pPr>
      <w:r w:rsidRPr="003A2349">
        <w:rPr>
          <w:rFonts w:ascii="Aptos" w:hAnsi="Aptos" w:cs="Arial"/>
          <w:szCs w:val="18"/>
        </w:rPr>
        <w:object w:dxaOrig="9785" w:dyaOrig="2209" w14:anchorId="0D544B82">
          <v:shape id="_x0000_i1116" type="#_x0000_t75" style="width:489pt;height:108.75pt" o:ole="">
            <v:imagedata r:id="rId268" o:title=""/>
          </v:shape>
          <o:OLEObject Type="Embed" ProgID="Excel.Sheet.12" ShapeID="_x0000_i1116" DrawAspect="Content" ObjectID="_1843896881" r:id="rId269"/>
        </w:object>
      </w:r>
    </w:p>
    <w:p w14:paraId="6647EEFC" w14:textId="2207699A" w:rsidR="000D31EB" w:rsidRPr="003A2349" w:rsidRDefault="000D31EB" w:rsidP="00A72982">
      <w:pPr>
        <w:jc w:val="both"/>
        <w:rPr>
          <w:rFonts w:ascii="Aptos" w:hAnsi="Aptos" w:cs="Arial"/>
          <w:szCs w:val="18"/>
        </w:rPr>
      </w:pPr>
    </w:p>
    <w:p w14:paraId="116B017B" w14:textId="047A45DD" w:rsidR="000D31EB" w:rsidRPr="003A2349" w:rsidRDefault="000D31EB" w:rsidP="00A72982">
      <w:pPr>
        <w:jc w:val="both"/>
        <w:rPr>
          <w:rFonts w:ascii="Aptos" w:hAnsi="Aptos" w:cs="Arial"/>
          <w:szCs w:val="18"/>
        </w:rPr>
      </w:pPr>
    </w:p>
    <w:p w14:paraId="0E0F0EB1" w14:textId="77777777" w:rsidR="0033340D" w:rsidRPr="003A2349" w:rsidRDefault="0033340D" w:rsidP="00A72982">
      <w:pPr>
        <w:jc w:val="both"/>
        <w:rPr>
          <w:rFonts w:ascii="Aptos" w:hAnsi="Aptos" w:cs="Arial"/>
          <w:b/>
          <w:bCs/>
          <w:szCs w:val="18"/>
        </w:rPr>
      </w:pPr>
    </w:p>
    <w:p w14:paraId="1D90063E" w14:textId="795004AC" w:rsidR="0033340D" w:rsidRPr="00B11789" w:rsidRDefault="00F1600D" w:rsidP="00F1600D">
      <w:pPr>
        <w:jc w:val="right"/>
        <w:rPr>
          <w:rFonts w:ascii="Aptos" w:hAnsi="Aptos" w:cs="Arial"/>
          <w:b/>
          <w:color w:val="B117B1"/>
          <w:sz w:val="24"/>
          <w:szCs w:val="24"/>
        </w:rPr>
      </w:pPr>
      <w:r w:rsidRPr="00B11789">
        <w:rPr>
          <w:rFonts w:ascii="Aptos" w:hAnsi="Aptos" w:cs="Arial"/>
          <w:b/>
          <w:color w:val="B117B1"/>
          <w:sz w:val="24"/>
          <w:szCs w:val="24"/>
        </w:rPr>
        <w:lastRenderedPageBreak/>
        <w:t>Notes to the accounts (cont.)</w:t>
      </w:r>
    </w:p>
    <w:p w14:paraId="4A815643" w14:textId="77777777" w:rsidR="00F1600D" w:rsidRDefault="00F1600D" w:rsidP="00216849">
      <w:pPr>
        <w:rPr>
          <w:rFonts w:ascii="Aptos" w:hAnsi="Aptos" w:cs="Arial"/>
          <w:b/>
          <w:bCs/>
          <w:szCs w:val="18"/>
        </w:rPr>
      </w:pPr>
    </w:p>
    <w:p w14:paraId="280DAABD" w14:textId="65B4E460" w:rsidR="0033340D" w:rsidRPr="003B014D" w:rsidRDefault="0033340D" w:rsidP="00216849">
      <w:pPr>
        <w:rPr>
          <w:rFonts w:ascii="Aptos" w:hAnsi="Aptos"/>
          <w:b/>
          <w:sz w:val="20"/>
        </w:rPr>
      </w:pPr>
      <w:r w:rsidRPr="003B014D">
        <w:rPr>
          <w:rFonts w:ascii="Aptos" w:hAnsi="Aptos"/>
          <w:b/>
          <w:sz w:val="20"/>
        </w:rPr>
        <w:t>Note 4</w:t>
      </w:r>
      <w:r w:rsidR="00B065B0" w:rsidRPr="003B014D">
        <w:rPr>
          <w:rFonts w:ascii="Aptos" w:hAnsi="Aptos"/>
          <w:b/>
          <w:sz w:val="20"/>
        </w:rPr>
        <w:t>5</w:t>
      </w:r>
      <w:r w:rsidRPr="003B014D">
        <w:rPr>
          <w:rFonts w:ascii="Aptos" w:hAnsi="Aptos"/>
          <w:b/>
          <w:sz w:val="20"/>
        </w:rPr>
        <w:t xml:space="preserve"> Nature and Extent of Risks Arising from Financial Instruments (cont</w:t>
      </w:r>
      <w:r w:rsidR="003B014D">
        <w:rPr>
          <w:rFonts w:ascii="Aptos" w:hAnsi="Aptos"/>
          <w:b/>
          <w:sz w:val="20"/>
        </w:rPr>
        <w:t>.</w:t>
      </w:r>
      <w:r w:rsidRPr="003B014D">
        <w:rPr>
          <w:rFonts w:ascii="Aptos" w:hAnsi="Aptos"/>
          <w:b/>
          <w:sz w:val="20"/>
        </w:rPr>
        <w:t>)</w:t>
      </w:r>
    </w:p>
    <w:p w14:paraId="1A58C69E" w14:textId="77777777" w:rsidR="0033340D" w:rsidRPr="003A2349" w:rsidRDefault="0033340D" w:rsidP="00A72982">
      <w:pPr>
        <w:jc w:val="both"/>
        <w:rPr>
          <w:rFonts w:ascii="Aptos" w:hAnsi="Aptos" w:cs="Arial"/>
          <w:b/>
          <w:bCs/>
          <w:szCs w:val="18"/>
        </w:rPr>
      </w:pPr>
    </w:p>
    <w:p w14:paraId="5AF8E848" w14:textId="77777777" w:rsidR="0033340D" w:rsidRPr="003A2349" w:rsidRDefault="0033340D" w:rsidP="00A72982">
      <w:pPr>
        <w:jc w:val="both"/>
        <w:rPr>
          <w:rFonts w:ascii="Aptos" w:hAnsi="Aptos" w:cs="Arial"/>
          <w:b/>
          <w:bCs/>
          <w:szCs w:val="18"/>
        </w:rPr>
      </w:pPr>
    </w:p>
    <w:p w14:paraId="710222B6" w14:textId="4D7D4CD2" w:rsidR="00BF2A4F" w:rsidRPr="003A2349" w:rsidRDefault="00BF2A4F" w:rsidP="00A72982">
      <w:pPr>
        <w:jc w:val="both"/>
        <w:rPr>
          <w:rFonts w:ascii="Aptos" w:hAnsi="Aptos" w:cs="Arial"/>
          <w:b/>
          <w:bCs/>
          <w:szCs w:val="18"/>
        </w:rPr>
      </w:pPr>
      <w:r w:rsidRPr="003A2349">
        <w:rPr>
          <w:rFonts w:ascii="Aptos" w:hAnsi="Aptos" w:cs="Arial"/>
          <w:b/>
          <w:bCs/>
          <w:szCs w:val="18"/>
        </w:rPr>
        <w:t>Debtors</w:t>
      </w:r>
    </w:p>
    <w:p w14:paraId="6AFF691E" w14:textId="7ABE91F6" w:rsidR="00BF2A4F" w:rsidRPr="003A2349" w:rsidRDefault="00BF2A4F"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does not generally allow credit for customers. As a result, £</w:t>
      </w:r>
      <w:r w:rsidR="00481A16">
        <w:rPr>
          <w:rFonts w:ascii="Aptos" w:hAnsi="Aptos" w:cs="Arial"/>
          <w:szCs w:val="18"/>
        </w:rPr>
        <w:t>3.290m</w:t>
      </w:r>
      <w:r w:rsidRPr="003A2349">
        <w:rPr>
          <w:rFonts w:ascii="Aptos" w:hAnsi="Aptos" w:cs="Arial"/>
          <w:szCs w:val="18"/>
        </w:rPr>
        <w:t xml:space="preserve"> of the </w:t>
      </w:r>
      <w:r w:rsidR="00CB0588" w:rsidRPr="00481A16">
        <w:rPr>
          <w:rFonts w:ascii="Aptos" w:hAnsi="Aptos" w:cs="Arial"/>
          <w:szCs w:val="18"/>
        </w:rPr>
        <w:t>£</w:t>
      </w:r>
      <w:r w:rsidR="00481A16">
        <w:rPr>
          <w:rFonts w:ascii="Aptos" w:hAnsi="Aptos" w:cs="Arial"/>
          <w:szCs w:val="18"/>
        </w:rPr>
        <w:t>4.749m</w:t>
      </w:r>
      <w:r w:rsidRPr="003A2349">
        <w:rPr>
          <w:rFonts w:ascii="Aptos" w:hAnsi="Aptos" w:cs="Arial"/>
          <w:szCs w:val="18"/>
        </w:rPr>
        <w:t xml:space="preserve"> balance is past</w:t>
      </w:r>
      <w:r w:rsidR="008744C7" w:rsidRPr="003A2349">
        <w:rPr>
          <w:rFonts w:ascii="Aptos" w:hAnsi="Aptos" w:cs="Arial"/>
          <w:szCs w:val="18"/>
        </w:rPr>
        <w:t xml:space="preserve"> </w:t>
      </w:r>
      <w:r w:rsidRPr="003A2349">
        <w:rPr>
          <w:rFonts w:ascii="Aptos" w:hAnsi="Aptos" w:cs="Arial"/>
          <w:szCs w:val="18"/>
        </w:rPr>
        <w:t xml:space="preserve">its due date for </w:t>
      </w:r>
      <w:r w:rsidRPr="00481A16">
        <w:rPr>
          <w:rFonts w:ascii="Aptos" w:hAnsi="Aptos" w:cs="Arial"/>
          <w:szCs w:val="18"/>
        </w:rPr>
        <w:t>payment (20</w:t>
      </w:r>
      <w:r w:rsidR="00301A08" w:rsidRPr="00481A16">
        <w:rPr>
          <w:rFonts w:ascii="Aptos" w:hAnsi="Aptos" w:cs="Arial"/>
          <w:szCs w:val="18"/>
        </w:rPr>
        <w:t>2</w:t>
      </w:r>
      <w:r w:rsidR="00481A16" w:rsidRPr="00481A16">
        <w:rPr>
          <w:rFonts w:ascii="Aptos" w:hAnsi="Aptos" w:cs="Arial"/>
          <w:szCs w:val="18"/>
        </w:rPr>
        <w:t>4</w:t>
      </w:r>
      <w:r w:rsidRPr="00481A16">
        <w:rPr>
          <w:rFonts w:ascii="Aptos" w:hAnsi="Aptos" w:cs="Arial"/>
          <w:szCs w:val="18"/>
        </w:rPr>
        <w:t>/</w:t>
      </w:r>
      <w:r w:rsidR="00F13BF7" w:rsidRPr="00481A16">
        <w:rPr>
          <w:rFonts w:ascii="Aptos" w:hAnsi="Aptos" w:cs="Arial"/>
          <w:szCs w:val="18"/>
        </w:rPr>
        <w:t>2</w:t>
      </w:r>
      <w:r w:rsidR="00481A16" w:rsidRPr="00481A16">
        <w:rPr>
          <w:rFonts w:ascii="Aptos" w:hAnsi="Aptos" w:cs="Arial"/>
          <w:szCs w:val="18"/>
        </w:rPr>
        <w:t>5</w:t>
      </w:r>
      <w:r w:rsidRPr="00481A16">
        <w:rPr>
          <w:rFonts w:ascii="Aptos" w:hAnsi="Aptos" w:cs="Arial"/>
          <w:szCs w:val="18"/>
        </w:rPr>
        <w:t xml:space="preserve"> £</w:t>
      </w:r>
      <w:r w:rsidR="00481A16" w:rsidRPr="00481A16">
        <w:rPr>
          <w:rFonts w:ascii="Aptos" w:hAnsi="Aptos" w:cs="Arial"/>
          <w:szCs w:val="18"/>
        </w:rPr>
        <w:t>4.174</w:t>
      </w:r>
      <w:r w:rsidR="006F5BCC" w:rsidRPr="00481A16">
        <w:rPr>
          <w:rFonts w:ascii="Aptos" w:hAnsi="Aptos" w:cs="Arial"/>
          <w:szCs w:val="18"/>
        </w:rPr>
        <w:t>m</w:t>
      </w:r>
      <w:r w:rsidRPr="00481A16">
        <w:rPr>
          <w:rFonts w:ascii="Aptos" w:hAnsi="Aptos" w:cs="Arial"/>
          <w:szCs w:val="18"/>
        </w:rPr>
        <w:t>).</w:t>
      </w:r>
      <w:r w:rsidRPr="0063571B">
        <w:rPr>
          <w:rFonts w:ascii="Aptos" w:hAnsi="Aptos" w:cs="Arial"/>
          <w:szCs w:val="18"/>
        </w:rPr>
        <w:t xml:space="preserve"> The </w:t>
      </w:r>
      <w:r w:rsidRPr="003A2349">
        <w:rPr>
          <w:rFonts w:ascii="Aptos" w:hAnsi="Aptos" w:cs="Arial"/>
          <w:szCs w:val="18"/>
        </w:rPr>
        <w:t xml:space="preserve">past due but not </w:t>
      </w:r>
      <w:r w:rsidR="002E6852" w:rsidRPr="003A2349">
        <w:rPr>
          <w:rFonts w:ascii="Aptos" w:hAnsi="Aptos" w:cs="Arial"/>
          <w:szCs w:val="18"/>
        </w:rPr>
        <w:t>impaired amount</w:t>
      </w:r>
      <w:r w:rsidRPr="003A2349">
        <w:rPr>
          <w:rFonts w:ascii="Aptos" w:hAnsi="Aptos" w:cs="Arial"/>
          <w:szCs w:val="18"/>
        </w:rPr>
        <w:t xml:space="preserve"> can be</w:t>
      </w:r>
      <w:r w:rsidR="00C94B62" w:rsidRPr="003A2349">
        <w:rPr>
          <w:rFonts w:ascii="Aptos" w:hAnsi="Aptos" w:cs="Arial"/>
          <w:szCs w:val="18"/>
        </w:rPr>
        <w:t xml:space="preserve"> a</w:t>
      </w:r>
      <w:r w:rsidRPr="003A2349">
        <w:rPr>
          <w:rFonts w:ascii="Aptos" w:hAnsi="Aptos" w:cs="Arial"/>
          <w:szCs w:val="18"/>
        </w:rPr>
        <w:t>nalysed by age as</w:t>
      </w:r>
      <w:r w:rsidR="008744C7" w:rsidRPr="003A2349">
        <w:rPr>
          <w:rFonts w:ascii="Aptos" w:hAnsi="Aptos" w:cs="Arial"/>
          <w:szCs w:val="18"/>
        </w:rPr>
        <w:t xml:space="preserve"> </w:t>
      </w:r>
      <w:r w:rsidRPr="003A2349">
        <w:rPr>
          <w:rFonts w:ascii="Aptos" w:hAnsi="Aptos" w:cs="Arial"/>
          <w:szCs w:val="18"/>
        </w:rPr>
        <w:t>follows:</w:t>
      </w:r>
    </w:p>
    <w:p w14:paraId="63708959" w14:textId="77777777" w:rsidR="00BF2A4F" w:rsidRPr="003A2349" w:rsidRDefault="00BF2A4F" w:rsidP="00A72982">
      <w:pPr>
        <w:jc w:val="both"/>
        <w:rPr>
          <w:rFonts w:ascii="Aptos" w:hAnsi="Aptos" w:cs="Arial"/>
          <w:szCs w:val="18"/>
        </w:rPr>
      </w:pPr>
    </w:p>
    <w:bookmarkStart w:id="619" w:name="_MON_1748283755"/>
    <w:bookmarkEnd w:id="619"/>
    <w:p w14:paraId="6CD8EC55" w14:textId="47175186" w:rsidR="00504D69" w:rsidRPr="003A2349" w:rsidRDefault="00C61583" w:rsidP="00504D69">
      <w:pPr>
        <w:jc w:val="both"/>
        <w:rPr>
          <w:rFonts w:ascii="Aptos" w:hAnsi="Aptos"/>
          <w:b/>
          <w:sz w:val="22"/>
        </w:rPr>
      </w:pPr>
      <w:r w:rsidRPr="003A2349">
        <w:rPr>
          <w:rFonts w:ascii="Aptos" w:hAnsi="Aptos"/>
          <w:b/>
          <w:sz w:val="22"/>
        </w:rPr>
        <w:object w:dxaOrig="9689" w:dyaOrig="1762" w14:anchorId="54B3EBB3">
          <v:shape id="_x0000_i1117" type="#_x0000_t75" style="width:471pt;height:82.5pt" o:ole="">
            <v:imagedata r:id="rId270" o:title=""/>
          </v:shape>
          <o:OLEObject Type="Embed" ProgID="Excel.Sheet.12" ShapeID="_x0000_i1117" DrawAspect="Content" ObjectID="_1843896882" r:id="rId271"/>
        </w:object>
      </w:r>
    </w:p>
    <w:p w14:paraId="57FF6BA0" w14:textId="77777777" w:rsidR="006311B1" w:rsidRPr="003A2349" w:rsidRDefault="006311B1" w:rsidP="00504D69">
      <w:pPr>
        <w:jc w:val="both"/>
        <w:rPr>
          <w:rFonts w:ascii="Aptos" w:hAnsi="Aptos"/>
          <w:b/>
          <w:sz w:val="22"/>
        </w:rPr>
      </w:pPr>
    </w:p>
    <w:p w14:paraId="489E0BEF" w14:textId="11AB3879" w:rsidR="00504D69" w:rsidRPr="003A2349" w:rsidRDefault="00504D69" w:rsidP="00504D69">
      <w:pPr>
        <w:jc w:val="both"/>
        <w:rPr>
          <w:rFonts w:ascii="Aptos" w:hAnsi="Aptos" w:cs="Arial"/>
          <w:szCs w:val="18"/>
        </w:rPr>
      </w:pPr>
    </w:p>
    <w:bookmarkStart w:id="620" w:name="_MON_1748283849"/>
    <w:bookmarkEnd w:id="620"/>
    <w:p w14:paraId="54764DC2" w14:textId="4F6D1BA9" w:rsidR="00F7230B" w:rsidRPr="003A2349" w:rsidRDefault="00C61583" w:rsidP="00A72982">
      <w:pPr>
        <w:jc w:val="both"/>
        <w:rPr>
          <w:rFonts w:ascii="Aptos" w:hAnsi="Aptos" w:cs="Arial"/>
          <w:szCs w:val="18"/>
        </w:rPr>
      </w:pPr>
      <w:r w:rsidRPr="003A2349">
        <w:rPr>
          <w:rFonts w:ascii="Aptos" w:hAnsi="Aptos" w:cs="Arial"/>
          <w:szCs w:val="18"/>
        </w:rPr>
        <w:object w:dxaOrig="9799" w:dyaOrig="2343" w14:anchorId="3C557FCB">
          <v:shape id="_x0000_i1118" type="#_x0000_t75" style="width:471.75pt;height:113.25pt" o:ole="">
            <v:imagedata r:id="rId272" o:title=""/>
          </v:shape>
          <o:OLEObject Type="Embed" ProgID="Excel.Sheet.12" ShapeID="_x0000_i1118" DrawAspect="Content" ObjectID="_1843896883" r:id="rId273"/>
        </w:object>
      </w:r>
    </w:p>
    <w:p w14:paraId="3A131C71" w14:textId="7D4EE5D3" w:rsidR="002D62D4" w:rsidRPr="003A2349" w:rsidRDefault="002D62D4" w:rsidP="00A72982">
      <w:pPr>
        <w:jc w:val="both"/>
        <w:rPr>
          <w:rFonts w:ascii="Aptos" w:hAnsi="Aptos" w:cs="Arial"/>
          <w:szCs w:val="18"/>
        </w:rPr>
      </w:pPr>
    </w:p>
    <w:p w14:paraId="56D3D27A" w14:textId="5BCCCCFB" w:rsidR="000D31EB" w:rsidRPr="003A2349" w:rsidRDefault="000D31EB" w:rsidP="00A72982">
      <w:pPr>
        <w:jc w:val="both"/>
        <w:rPr>
          <w:rFonts w:ascii="Aptos" w:hAnsi="Aptos" w:cs="Arial"/>
          <w:szCs w:val="18"/>
        </w:rPr>
      </w:pPr>
    </w:p>
    <w:p w14:paraId="5AE09FD6" w14:textId="58FAAE09" w:rsidR="000D31EB" w:rsidRPr="003A2349" w:rsidRDefault="000D31EB" w:rsidP="00A72982">
      <w:pPr>
        <w:jc w:val="both"/>
        <w:rPr>
          <w:rFonts w:ascii="Aptos" w:hAnsi="Aptos" w:cs="Arial"/>
          <w:szCs w:val="18"/>
        </w:rPr>
      </w:pPr>
    </w:p>
    <w:p w14:paraId="300402BD" w14:textId="0A0C1DB6" w:rsidR="00B3427D" w:rsidRPr="003A2349" w:rsidRDefault="00B3427D" w:rsidP="00B3427D">
      <w:pPr>
        <w:jc w:val="both"/>
        <w:rPr>
          <w:rFonts w:ascii="Aptos" w:hAnsi="Aptos" w:cs="Arial"/>
          <w:b/>
          <w:bCs/>
          <w:szCs w:val="18"/>
        </w:rPr>
      </w:pPr>
      <w:r w:rsidRPr="003A2349">
        <w:rPr>
          <w:rFonts w:ascii="Aptos" w:hAnsi="Aptos" w:cs="Arial"/>
          <w:b/>
          <w:bCs/>
          <w:szCs w:val="18"/>
        </w:rPr>
        <w:t>Liquidity Risk</w:t>
      </w:r>
    </w:p>
    <w:p w14:paraId="24E9DD0F" w14:textId="31697325" w:rsidR="00B3427D" w:rsidRPr="003A2349" w:rsidRDefault="00B3427D" w:rsidP="00B3427D">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w:t>
      </w:r>
      <w:r w:rsidR="001C4033" w:rsidRPr="003A2349">
        <w:rPr>
          <w:rFonts w:ascii="Aptos" w:hAnsi="Aptos" w:cs="Arial"/>
          <w:szCs w:val="18"/>
        </w:rPr>
        <w:t>can</w:t>
      </w:r>
      <w:r w:rsidRPr="003A2349">
        <w:rPr>
          <w:rFonts w:ascii="Aptos" w:hAnsi="Aptos" w:cs="Arial"/>
          <w:szCs w:val="18"/>
        </w:rPr>
        <w:t xml:space="preserve"> borrow from the Public Works Loan Board. As a </w:t>
      </w:r>
      <w:r w:rsidR="00481A16" w:rsidRPr="003A2349">
        <w:rPr>
          <w:rFonts w:ascii="Aptos" w:hAnsi="Aptos" w:cs="Arial"/>
          <w:szCs w:val="18"/>
        </w:rPr>
        <w:t>result,</w:t>
      </w:r>
      <w:r w:rsidRPr="003A2349">
        <w:rPr>
          <w:rFonts w:ascii="Aptos" w:hAnsi="Aptos" w:cs="Arial"/>
          <w:szCs w:val="18"/>
        </w:rPr>
        <w:t xml:space="preserve"> there is no significant risk that the </w:t>
      </w:r>
      <w:r w:rsidR="0020170B" w:rsidRPr="003A2349">
        <w:rPr>
          <w:rFonts w:ascii="Aptos" w:hAnsi="Aptos" w:cs="Arial"/>
          <w:szCs w:val="18"/>
        </w:rPr>
        <w:t>Council</w:t>
      </w:r>
      <w:r w:rsidRPr="003A2349">
        <w:rPr>
          <w:rFonts w:ascii="Aptos" w:hAnsi="Aptos" w:cs="Arial"/>
          <w:szCs w:val="18"/>
        </w:rPr>
        <w:t xml:space="preserve"> will be unable to raise finance to meet its commitments under financial instruments. </w:t>
      </w:r>
    </w:p>
    <w:p w14:paraId="3AD25E78" w14:textId="77777777" w:rsidR="00B3427D" w:rsidRPr="003A2349" w:rsidRDefault="00B3427D" w:rsidP="00B3427D">
      <w:pPr>
        <w:jc w:val="both"/>
        <w:rPr>
          <w:rFonts w:ascii="Aptos" w:hAnsi="Aptos" w:cs="Arial"/>
          <w:szCs w:val="18"/>
        </w:rPr>
      </w:pPr>
    </w:p>
    <w:p w14:paraId="47D0C0F5" w14:textId="7D8720A4" w:rsidR="00CD4333" w:rsidRPr="003A2349" w:rsidRDefault="00B3427D" w:rsidP="00C5043F">
      <w:pPr>
        <w:jc w:val="both"/>
        <w:rPr>
          <w:rFonts w:ascii="Aptos" w:hAnsi="Aptos" w:cs="Arial"/>
          <w:szCs w:val="18"/>
        </w:rPr>
      </w:pPr>
      <w:r w:rsidRPr="003A2349">
        <w:rPr>
          <w:rFonts w:ascii="Aptos" w:hAnsi="Aptos" w:cs="Arial"/>
          <w:szCs w:val="18"/>
        </w:rPr>
        <w:t xml:space="preserve">Although the </w:t>
      </w:r>
      <w:r w:rsidR="0020170B" w:rsidRPr="003A2349">
        <w:rPr>
          <w:rFonts w:ascii="Aptos" w:hAnsi="Aptos" w:cs="Arial"/>
          <w:szCs w:val="18"/>
        </w:rPr>
        <w:t>Council</w:t>
      </w:r>
      <w:r w:rsidRPr="003A2349">
        <w:rPr>
          <w:rFonts w:ascii="Aptos" w:hAnsi="Aptos" w:cs="Arial"/>
          <w:szCs w:val="18"/>
        </w:rPr>
        <w:t xml:space="preserve"> </w:t>
      </w:r>
      <w:r w:rsidRPr="00481A16">
        <w:rPr>
          <w:rFonts w:ascii="Aptos" w:hAnsi="Aptos" w:cs="Arial"/>
          <w:szCs w:val="18"/>
        </w:rPr>
        <w:t xml:space="preserve">has </w:t>
      </w:r>
      <w:r w:rsidR="00481A16" w:rsidRPr="00481A16">
        <w:rPr>
          <w:rFonts w:ascii="Aptos" w:hAnsi="Aptos" w:cs="Arial"/>
          <w:szCs w:val="18"/>
        </w:rPr>
        <w:t>37.23</w:t>
      </w:r>
      <w:r w:rsidRPr="00481A16">
        <w:rPr>
          <w:rFonts w:ascii="Aptos" w:hAnsi="Aptos" w:cs="Arial"/>
          <w:szCs w:val="18"/>
        </w:rPr>
        <w:t>% of</w:t>
      </w:r>
      <w:r w:rsidRPr="003A2349">
        <w:rPr>
          <w:rFonts w:ascii="Aptos" w:hAnsi="Aptos" w:cs="Arial"/>
          <w:szCs w:val="18"/>
        </w:rPr>
        <w:t xml:space="preserve"> its current debt maturing within the period 2051/52 to 20</w:t>
      </w:r>
      <w:r w:rsidR="00481A16">
        <w:rPr>
          <w:rFonts w:ascii="Aptos" w:hAnsi="Aptos" w:cs="Arial"/>
          <w:szCs w:val="18"/>
        </w:rPr>
        <w:t>76</w:t>
      </w:r>
      <w:r w:rsidRPr="003A2349">
        <w:rPr>
          <w:rFonts w:ascii="Aptos" w:hAnsi="Aptos" w:cs="Arial"/>
          <w:szCs w:val="18"/>
        </w:rPr>
        <w:t>/</w:t>
      </w:r>
      <w:r w:rsidR="00481A16">
        <w:rPr>
          <w:rFonts w:ascii="Aptos" w:hAnsi="Aptos" w:cs="Arial"/>
          <w:szCs w:val="18"/>
        </w:rPr>
        <w:t>77</w:t>
      </w:r>
      <w:r w:rsidRPr="003A2349">
        <w:rPr>
          <w:rFonts w:ascii="Aptos" w:hAnsi="Aptos" w:cs="Arial"/>
          <w:szCs w:val="18"/>
        </w:rPr>
        <w:t xml:space="preserve">, it is continually reviewing its borrowing position to minimise the financial impact of debt maturing at any one time in the future and possibly exposing the </w:t>
      </w:r>
      <w:r w:rsidR="0020170B" w:rsidRPr="003A2349">
        <w:rPr>
          <w:rFonts w:ascii="Aptos" w:hAnsi="Aptos" w:cs="Arial"/>
          <w:szCs w:val="18"/>
        </w:rPr>
        <w:t>Council</w:t>
      </w:r>
      <w:r w:rsidRPr="003A2349">
        <w:rPr>
          <w:rFonts w:ascii="Aptos" w:hAnsi="Aptos" w:cs="Arial"/>
          <w:szCs w:val="18"/>
        </w:rPr>
        <w:t xml:space="preserve"> to unfavourable interest rates. With the assistance of its treasury advisers, the </w:t>
      </w:r>
      <w:r w:rsidR="0020170B" w:rsidRPr="003A2349">
        <w:rPr>
          <w:rFonts w:ascii="Aptos" w:hAnsi="Aptos" w:cs="Arial"/>
          <w:szCs w:val="18"/>
        </w:rPr>
        <w:t>Council</w:t>
      </w:r>
      <w:r w:rsidRPr="003A2349">
        <w:rPr>
          <w:rFonts w:ascii="Aptos" w:hAnsi="Aptos" w:cs="Arial"/>
          <w:szCs w:val="18"/>
        </w:rPr>
        <w:t xml:space="preserve"> manages this risk through prudent planning of new loans taken out where economic to do so.</w:t>
      </w:r>
    </w:p>
    <w:p w14:paraId="44348076" w14:textId="77777777" w:rsidR="00CD4333" w:rsidRPr="003A2349" w:rsidRDefault="00CD4333" w:rsidP="00C5043F">
      <w:pPr>
        <w:jc w:val="both"/>
        <w:rPr>
          <w:rFonts w:ascii="Aptos" w:hAnsi="Aptos" w:cs="Arial"/>
          <w:szCs w:val="18"/>
        </w:rPr>
      </w:pPr>
    </w:p>
    <w:p w14:paraId="49C43C44" w14:textId="77777777" w:rsidR="00CD4333" w:rsidRPr="003A2349" w:rsidRDefault="00CD4333" w:rsidP="00C5043F">
      <w:pPr>
        <w:jc w:val="both"/>
        <w:rPr>
          <w:rFonts w:ascii="Aptos" w:hAnsi="Aptos" w:cs="Arial"/>
          <w:szCs w:val="18"/>
        </w:rPr>
      </w:pPr>
    </w:p>
    <w:p w14:paraId="5FDBECE8" w14:textId="6EE7B2D3" w:rsidR="00C5043F" w:rsidRPr="003A2349" w:rsidRDefault="00C5043F" w:rsidP="00C5043F">
      <w:pPr>
        <w:jc w:val="both"/>
        <w:rPr>
          <w:rFonts w:ascii="Aptos" w:hAnsi="Aptos" w:cs="Arial"/>
          <w:szCs w:val="18"/>
        </w:rPr>
      </w:pPr>
      <w:r w:rsidRPr="003A2349">
        <w:rPr>
          <w:rFonts w:ascii="Aptos" w:hAnsi="Aptos" w:cs="Arial"/>
          <w:szCs w:val="18"/>
        </w:rPr>
        <w:t>The maturity structure of financial liabilities is as follows (at nominal value):</w:t>
      </w:r>
    </w:p>
    <w:p w14:paraId="68B131DE" w14:textId="77777777" w:rsidR="00C5043F" w:rsidRPr="003A2349" w:rsidRDefault="00C5043F" w:rsidP="00A72982">
      <w:pPr>
        <w:jc w:val="both"/>
        <w:rPr>
          <w:rFonts w:ascii="Aptos" w:hAnsi="Aptos" w:cs="Arial"/>
          <w:szCs w:val="18"/>
        </w:rPr>
      </w:pPr>
    </w:p>
    <w:bookmarkStart w:id="621" w:name="_MON_1748283904"/>
    <w:bookmarkEnd w:id="621"/>
    <w:p w14:paraId="5D86E01A" w14:textId="6775D418" w:rsidR="00BF2A4F" w:rsidRPr="003A2349" w:rsidRDefault="001F18E3" w:rsidP="00A72982">
      <w:pPr>
        <w:jc w:val="both"/>
        <w:rPr>
          <w:rFonts w:ascii="Aptos" w:hAnsi="Aptos" w:cs="Arial"/>
          <w:szCs w:val="18"/>
        </w:rPr>
      </w:pPr>
      <w:r w:rsidRPr="003A2349">
        <w:rPr>
          <w:rFonts w:ascii="Aptos" w:hAnsi="Aptos" w:cs="Arial"/>
          <w:szCs w:val="18"/>
        </w:rPr>
        <w:object w:dxaOrig="10090" w:dyaOrig="2924" w14:anchorId="71A158D4">
          <v:shape id="_x0000_i1119" type="#_x0000_t75" style="width:7in;height:2in" o:ole="">
            <v:imagedata r:id="rId274" o:title=""/>
          </v:shape>
          <o:OLEObject Type="Embed" ProgID="Excel.Sheet.12" ShapeID="_x0000_i1119" DrawAspect="Content" ObjectID="_1843896884" r:id="rId275"/>
        </w:object>
      </w:r>
    </w:p>
    <w:p w14:paraId="6CE49B10" w14:textId="406A1170" w:rsidR="000D31EB" w:rsidRPr="003A2349" w:rsidRDefault="000D31EB" w:rsidP="00A72982">
      <w:pPr>
        <w:jc w:val="both"/>
        <w:rPr>
          <w:rFonts w:ascii="Aptos" w:hAnsi="Aptos" w:cs="Arial"/>
          <w:szCs w:val="18"/>
        </w:rPr>
      </w:pPr>
    </w:p>
    <w:p w14:paraId="402BCABB" w14:textId="474C0A93" w:rsidR="000D31EB" w:rsidRPr="003A2349" w:rsidRDefault="000D31EB" w:rsidP="00A72982">
      <w:pPr>
        <w:jc w:val="both"/>
        <w:rPr>
          <w:rFonts w:ascii="Aptos" w:hAnsi="Aptos" w:cs="Arial"/>
          <w:szCs w:val="18"/>
        </w:rPr>
      </w:pPr>
    </w:p>
    <w:p w14:paraId="4F3A9813" w14:textId="353D6F1C" w:rsidR="00C5043F" w:rsidRPr="003A2349" w:rsidRDefault="00C5043F" w:rsidP="00C5043F">
      <w:pPr>
        <w:jc w:val="both"/>
        <w:rPr>
          <w:rFonts w:ascii="Aptos" w:hAnsi="Aptos" w:cs="Arial"/>
          <w:szCs w:val="18"/>
        </w:rPr>
      </w:pPr>
      <w:r w:rsidRPr="003A2349">
        <w:rPr>
          <w:rFonts w:ascii="Aptos" w:hAnsi="Aptos" w:cs="Arial"/>
          <w:szCs w:val="18"/>
        </w:rPr>
        <w:t>The above figures are the contractual maturity amounts of the loans.</w:t>
      </w:r>
    </w:p>
    <w:p w14:paraId="15E8FAB4" w14:textId="77777777" w:rsidR="00C5043F" w:rsidRPr="003A2349" w:rsidRDefault="00C5043F" w:rsidP="00C5043F">
      <w:pPr>
        <w:jc w:val="both"/>
        <w:rPr>
          <w:rFonts w:ascii="Aptos" w:hAnsi="Aptos" w:cs="Arial"/>
          <w:szCs w:val="18"/>
        </w:rPr>
      </w:pPr>
    </w:p>
    <w:p w14:paraId="627F6927" w14:textId="77777777" w:rsidR="0033340D" w:rsidRPr="003A2349" w:rsidRDefault="0033340D" w:rsidP="006311B1">
      <w:pPr>
        <w:jc w:val="both"/>
        <w:rPr>
          <w:rFonts w:ascii="Aptos" w:hAnsi="Aptos" w:cs="Arial"/>
          <w:b/>
          <w:bCs/>
          <w:szCs w:val="18"/>
        </w:rPr>
      </w:pPr>
    </w:p>
    <w:p w14:paraId="0D544513" w14:textId="77777777" w:rsidR="0033340D" w:rsidRPr="003A2349" w:rsidRDefault="0033340D" w:rsidP="006311B1">
      <w:pPr>
        <w:jc w:val="both"/>
        <w:rPr>
          <w:rFonts w:ascii="Aptos" w:hAnsi="Aptos" w:cs="Arial"/>
          <w:b/>
          <w:bCs/>
          <w:szCs w:val="18"/>
        </w:rPr>
      </w:pPr>
    </w:p>
    <w:p w14:paraId="0377C2AB" w14:textId="77777777" w:rsidR="0033340D" w:rsidRPr="003A2349" w:rsidRDefault="0033340D" w:rsidP="006311B1">
      <w:pPr>
        <w:jc w:val="both"/>
        <w:rPr>
          <w:rFonts w:ascii="Aptos" w:hAnsi="Aptos" w:cs="Arial"/>
          <w:b/>
          <w:bCs/>
          <w:szCs w:val="18"/>
        </w:rPr>
      </w:pPr>
    </w:p>
    <w:p w14:paraId="018CD182" w14:textId="77777777" w:rsidR="0033340D" w:rsidRPr="003A2349" w:rsidRDefault="0033340D" w:rsidP="0033340D">
      <w:pPr>
        <w:jc w:val="both"/>
        <w:rPr>
          <w:rFonts w:ascii="Aptos" w:hAnsi="Aptos" w:cs="Arial"/>
          <w:b/>
          <w:bCs/>
          <w:szCs w:val="18"/>
        </w:rPr>
      </w:pPr>
    </w:p>
    <w:p w14:paraId="12309CA3" w14:textId="6B970494" w:rsidR="0033340D" w:rsidRPr="00B11789" w:rsidRDefault="00F1600D" w:rsidP="00F1600D">
      <w:pPr>
        <w:jc w:val="right"/>
        <w:rPr>
          <w:rFonts w:ascii="Aptos" w:hAnsi="Aptos" w:cs="Arial"/>
          <w:b/>
          <w:color w:val="B117B1"/>
          <w:sz w:val="24"/>
          <w:szCs w:val="24"/>
        </w:rPr>
      </w:pPr>
      <w:r w:rsidRPr="00B11789">
        <w:rPr>
          <w:rFonts w:ascii="Aptos" w:hAnsi="Aptos" w:cs="Arial"/>
          <w:b/>
          <w:color w:val="B117B1"/>
          <w:sz w:val="24"/>
          <w:szCs w:val="24"/>
        </w:rPr>
        <w:lastRenderedPageBreak/>
        <w:t xml:space="preserve">Notes to the </w:t>
      </w:r>
      <w:r w:rsidR="00D973A9">
        <w:rPr>
          <w:rFonts w:ascii="Aptos" w:hAnsi="Aptos" w:cs="Arial"/>
          <w:b/>
          <w:color w:val="B117B1"/>
          <w:sz w:val="24"/>
          <w:szCs w:val="24"/>
        </w:rPr>
        <w:t>A</w:t>
      </w:r>
      <w:r w:rsidRPr="00B11789">
        <w:rPr>
          <w:rFonts w:ascii="Aptos" w:hAnsi="Aptos" w:cs="Arial"/>
          <w:b/>
          <w:color w:val="B117B1"/>
          <w:sz w:val="24"/>
          <w:szCs w:val="24"/>
        </w:rPr>
        <w:t>ccounts (cont.)</w:t>
      </w:r>
    </w:p>
    <w:p w14:paraId="582385C4" w14:textId="77777777" w:rsidR="0033340D" w:rsidRPr="003A2349" w:rsidRDefault="0033340D" w:rsidP="0033340D">
      <w:pPr>
        <w:jc w:val="both"/>
        <w:rPr>
          <w:rFonts w:ascii="Aptos" w:hAnsi="Aptos" w:cs="Arial"/>
          <w:b/>
          <w:bCs/>
          <w:szCs w:val="18"/>
        </w:rPr>
      </w:pPr>
    </w:p>
    <w:p w14:paraId="0B1A05B5" w14:textId="08E6FD6C" w:rsidR="0033340D" w:rsidRPr="003B014D" w:rsidRDefault="0033340D" w:rsidP="003B014D">
      <w:pPr>
        <w:rPr>
          <w:rFonts w:ascii="Aptos" w:hAnsi="Aptos"/>
          <w:b/>
          <w:sz w:val="20"/>
        </w:rPr>
      </w:pPr>
      <w:r w:rsidRPr="0046329A">
        <w:rPr>
          <w:rFonts w:ascii="Aptos" w:hAnsi="Aptos"/>
          <w:b/>
          <w:sz w:val="20"/>
        </w:rPr>
        <w:t>Note 4</w:t>
      </w:r>
      <w:r w:rsidR="00B065B0" w:rsidRPr="0046329A">
        <w:rPr>
          <w:rFonts w:ascii="Aptos" w:hAnsi="Aptos"/>
          <w:b/>
          <w:sz w:val="20"/>
        </w:rPr>
        <w:t>5</w:t>
      </w:r>
      <w:r w:rsidRPr="0046329A">
        <w:rPr>
          <w:rFonts w:ascii="Aptos" w:hAnsi="Aptos"/>
          <w:b/>
          <w:sz w:val="20"/>
        </w:rPr>
        <w:t xml:space="preserve"> Nature and Extent of Risks Arising from Financial Instruments (cont</w:t>
      </w:r>
      <w:r w:rsidR="0046329A" w:rsidRPr="0046329A">
        <w:rPr>
          <w:rFonts w:ascii="Aptos" w:hAnsi="Aptos"/>
          <w:b/>
          <w:sz w:val="20"/>
        </w:rPr>
        <w:t>.</w:t>
      </w:r>
      <w:r w:rsidRPr="0046329A">
        <w:rPr>
          <w:rFonts w:ascii="Aptos" w:hAnsi="Aptos"/>
          <w:b/>
          <w:sz w:val="20"/>
        </w:rPr>
        <w:t>)</w:t>
      </w:r>
    </w:p>
    <w:p w14:paraId="0426DAC7" w14:textId="77777777" w:rsidR="0033340D" w:rsidRPr="003A2349" w:rsidRDefault="0033340D" w:rsidP="006311B1">
      <w:pPr>
        <w:jc w:val="both"/>
        <w:rPr>
          <w:rFonts w:ascii="Aptos" w:hAnsi="Aptos" w:cs="Arial"/>
          <w:b/>
          <w:bCs/>
          <w:szCs w:val="18"/>
        </w:rPr>
      </w:pPr>
    </w:p>
    <w:p w14:paraId="2A2E1218" w14:textId="5BB9DB81" w:rsidR="006311B1" w:rsidRPr="003A2349" w:rsidRDefault="006311B1" w:rsidP="006311B1">
      <w:pPr>
        <w:jc w:val="both"/>
        <w:rPr>
          <w:rFonts w:ascii="Aptos" w:hAnsi="Aptos" w:cs="Arial"/>
          <w:b/>
          <w:bCs/>
          <w:szCs w:val="18"/>
        </w:rPr>
      </w:pPr>
      <w:r w:rsidRPr="003A2349">
        <w:rPr>
          <w:rFonts w:ascii="Aptos" w:hAnsi="Aptos" w:cs="Arial"/>
          <w:b/>
          <w:bCs/>
          <w:szCs w:val="18"/>
        </w:rPr>
        <w:t>Market Risk</w:t>
      </w:r>
    </w:p>
    <w:p w14:paraId="4478E3D5" w14:textId="77777777" w:rsidR="006311B1" w:rsidRPr="003A2349" w:rsidRDefault="006311B1" w:rsidP="006311B1">
      <w:pPr>
        <w:jc w:val="both"/>
        <w:rPr>
          <w:rFonts w:ascii="Aptos" w:hAnsi="Aptos" w:cs="Arial"/>
          <w:szCs w:val="18"/>
        </w:rPr>
      </w:pPr>
    </w:p>
    <w:p w14:paraId="6CC9364C" w14:textId="77777777" w:rsidR="006311B1" w:rsidRPr="003A2349" w:rsidRDefault="006311B1" w:rsidP="006311B1">
      <w:pPr>
        <w:jc w:val="both"/>
        <w:rPr>
          <w:rFonts w:ascii="Aptos" w:hAnsi="Aptos" w:cs="Arial"/>
          <w:szCs w:val="18"/>
        </w:rPr>
      </w:pPr>
      <w:r w:rsidRPr="003A2349">
        <w:rPr>
          <w:rFonts w:ascii="Aptos" w:hAnsi="Aptos" w:cs="Arial"/>
          <w:b/>
          <w:bCs/>
          <w:szCs w:val="18"/>
        </w:rPr>
        <w:t>Interest Rate Risk</w:t>
      </w:r>
    </w:p>
    <w:p w14:paraId="7E34EC3B" w14:textId="77777777" w:rsidR="006311B1" w:rsidRPr="003A2349" w:rsidRDefault="006311B1" w:rsidP="006311B1">
      <w:pPr>
        <w:jc w:val="both"/>
        <w:rPr>
          <w:rFonts w:ascii="Aptos" w:hAnsi="Aptos" w:cs="Arial"/>
          <w:szCs w:val="18"/>
        </w:rPr>
      </w:pPr>
      <w:r w:rsidRPr="003A2349">
        <w:rPr>
          <w:rFonts w:ascii="Aptos" w:hAnsi="Aptos" w:cs="Arial"/>
          <w:szCs w:val="18"/>
        </w:rPr>
        <w:t>The Council is exposed to interest rate risk in two different ways: the first being the uncertainty of interest paid/received on variable rate instruments and the second being the effect of fluctuations in interest rates of the fair value of an instrument.</w:t>
      </w:r>
    </w:p>
    <w:p w14:paraId="4F577F8E" w14:textId="77777777" w:rsidR="006311B1" w:rsidRPr="003A2349" w:rsidRDefault="006311B1" w:rsidP="006311B1">
      <w:pPr>
        <w:jc w:val="both"/>
        <w:rPr>
          <w:rFonts w:ascii="Aptos" w:hAnsi="Aptos" w:cs="Arial"/>
          <w:szCs w:val="18"/>
        </w:rPr>
      </w:pPr>
    </w:p>
    <w:p w14:paraId="6AC5489E" w14:textId="77777777" w:rsidR="006311B1" w:rsidRPr="003A2349" w:rsidRDefault="006311B1" w:rsidP="006311B1">
      <w:pPr>
        <w:jc w:val="both"/>
        <w:rPr>
          <w:rFonts w:ascii="Aptos" w:hAnsi="Aptos" w:cs="Arial"/>
          <w:szCs w:val="18"/>
        </w:rPr>
      </w:pPr>
      <w:r w:rsidRPr="003A2349">
        <w:rPr>
          <w:rFonts w:ascii="Aptos" w:hAnsi="Aptos" w:cs="Arial"/>
          <w:szCs w:val="18"/>
        </w:rPr>
        <w:t>The current interest rate risk for the Council is summarised below:</w:t>
      </w:r>
    </w:p>
    <w:p w14:paraId="2D7FD407" w14:textId="77777777" w:rsidR="006311B1" w:rsidRPr="003A2349" w:rsidRDefault="006311B1" w:rsidP="006311B1">
      <w:pPr>
        <w:numPr>
          <w:ilvl w:val="0"/>
          <w:numId w:val="17"/>
        </w:numPr>
        <w:jc w:val="both"/>
        <w:rPr>
          <w:rFonts w:ascii="Aptos" w:hAnsi="Aptos" w:cs="Arial"/>
          <w:szCs w:val="18"/>
        </w:rPr>
      </w:pPr>
      <w:r w:rsidRPr="003A2349">
        <w:rPr>
          <w:rFonts w:ascii="Aptos" w:hAnsi="Aptos" w:cs="Arial"/>
          <w:szCs w:val="18"/>
        </w:rPr>
        <w:t xml:space="preserve">Decreases in interest rates will affect interest earned on variable rate investments, potentially reducing income credited to the Comprehensive Income and Expenditure Statement. </w:t>
      </w:r>
    </w:p>
    <w:p w14:paraId="1BF5E97C" w14:textId="77777777" w:rsidR="006311B1" w:rsidRPr="003A2349" w:rsidRDefault="006311B1" w:rsidP="006311B1">
      <w:pPr>
        <w:numPr>
          <w:ilvl w:val="0"/>
          <w:numId w:val="17"/>
        </w:numPr>
        <w:jc w:val="both"/>
        <w:rPr>
          <w:rFonts w:ascii="Aptos" w:hAnsi="Aptos" w:cs="Arial"/>
          <w:szCs w:val="18"/>
        </w:rPr>
      </w:pPr>
      <w:r w:rsidRPr="003A2349">
        <w:rPr>
          <w:rFonts w:ascii="Aptos" w:hAnsi="Aptos" w:cs="Arial"/>
          <w:szCs w:val="18"/>
        </w:rPr>
        <w:t xml:space="preserve">The fair value of fixed rate financial assets will fall if interest rates rise. This will not impact on the Balance Sheet for </w:t>
      </w:r>
      <w:proofErr w:type="gramStart"/>
      <w:r w:rsidRPr="003A2349">
        <w:rPr>
          <w:rFonts w:ascii="Aptos" w:hAnsi="Aptos" w:cs="Arial"/>
          <w:szCs w:val="18"/>
        </w:rPr>
        <w:t>the majority of</w:t>
      </w:r>
      <w:proofErr w:type="gramEnd"/>
      <w:r w:rsidRPr="003A2349">
        <w:rPr>
          <w:rFonts w:ascii="Aptos" w:hAnsi="Aptos" w:cs="Arial"/>
          <w:szCs w:val="18"/>
        </w:rPr>
        <w:t xml:space="preserve"> assets held at amortised cost but will impact on the disclosure note for fair value.</w:t>
      </w:r>
    </w:p>
    <w:p w14:paraId="440B04D3" w14:textId="77777777" w:rsidR="006311B1" w:rsidRPr="003A2349" w:rsidRDefault="006311B1" w:rsidP="006311B1">
      <w:pPr>
        <w:numPr>
          <w:ilvl w:val="0"/>
          <w:numId w:val="17"/>
        </w:numPr>
        <w:jc w:val="both"/>
        <w:rPr>
          <w:rFonts w:ascii="Aptos" w:hAnsi="Aptos" w:cs="Arial"/>
          <w:szCs w:val="18"/>
        </w:rPr>
      </w:pPr>
      <w:r w:rsidRPr="003A2349">
        <w:rPr>
          <w:rFonts w:ascii="Aptos" w:hAnsi="Aptos" w:cs="Arial"/>
          <w:szCs w:val="18"/>
        </w:rPr>
        <w:t xml:space="preserve">The fair value of fixed rate financial liabilities will rise if interest rates fall. This will not impact on the Balance sheet for </w:t>
      </w:r>
      <w:proofErr w:type="gramStart"/>
      <w:r w:rsidRPr="003A2349">
        <w:rPr>
          <w:rFonts w:ascii="Aptos" w:hAnsi="Aptos" w:cs="Arial"/>
          <w:szCs w:val="18"/>
        </w:rPr>
        <w:t>the majority of</w:t>
      </w:r>
      <w:proofErr w:type="gramEnd"/>
      <w:r w:rsidRPr="003A2349">
        <w:rPr>
          <w:rFonts w:ascii="Aptos" w:hAnsi="Aptos" w:cs="Arial"/>
          <w:szCs w:val="18"/>
        </w:rPr>
        <w:t xml:space="preserve"> liabilities held at amortised cost but will impact on the disclosure note for fair value.</w:t>
      </w:r>
    </w:p>
    <w:p w14:paraId="75C4F721" w14:textId="77777777" w:rsidR="006311B1" w:rsidRPr="003A2349" w:rsidRDefault="006311B1" w:rsidP="006311B1">
      <w:pPr>
        <w:jc w:val="both"/>
        <w:rPr>
          <w:rFonts w:ascii="Aptos" w:hAnsi="Aptos" w:cs="Arial"/>
          <w:sz w:val="24"/>
          <w:szCs w:val="24"/>
        </w:rPr>
      </w:pPr>
    </w:p>
    <w:p w14:paraId="20499D15" w14:textId="77777777" w:rsidR="006311B1" w:rsidRPr="003A2349" w:rsidRDefault="006311B1" w:rsidP="006311B1">
      <w:pPr>
        <w:jc w:val="both"/>
        <w:rPr>
          <w:rFonts w:ascii="Aptos" w:hAnsi="Aptos" w:cs="Arial"/>
          <w:szCs w:val="18"/>
        </w:rPr>
      </w:pPr>
      <w:r w:rsidRPr="003A2349">
        <w:rPr>
          <w:rFonts w:ascii="Aptos" w:hAnsi="Aptos" w:cs="Arial"/>
          <w:szCs w:val="18"/>
        </w:rPr>
        <w:t xml:space="preserve">The Council has </w:t>
      </w:r>
      <w:proofErr w:type="gramStart"/>
      <w:r w:rsidRPr="003A2349">
        <w:rPr>
          <w:rFonts w:ascii="Aptos" w:hAnsi="Aptos" w:cs="Arial"/>
          <w:szCs w:val="18"/>
        </w:rPr>
        <w:t>a number of</w:t>
      </w:r>
      <w:proofErr w:type="gramEnd"/>
      <w:r w:rsidRPr="003A2349">
        <w:rPr>
          <w:rFonts w:ascii="Aptos" w:hAnsi="Aptos" w:cs="Arial"/>
          <w:szCs w:val="18"/>
        </w:rPr>
        <w:t xml:space="preserve"> strategies for managing interest rate risk:</w:t>
      </w:r>
    </w:p>
    <w:p w14:paraId="431BFE47" w14:textId="77777777" w:rsidR="006311B1" w:rsidRPr="003A2349" w:rsidRDefault="006311B1" w:rsidP="006311B1">
      <w:pPr>
        <w:numPr>
          <w:ilvl w:val="0"/>
          <w:numId w:val="10"/>
        </w:numPr>
        <w:jc w:val="both"/>
        <w:rPr>
          <w:rFonts w:ascii="Aptos" w:hAnsi="Aptos" w:cs="Arial"/>
          <w:szCs w:val="18"/>
        </w:rPr>
      </w:pPr>
      <w:r w:rsidRPr="003A2349">
        <w:rPr>
          <w:rFonts w:ascii="Aptos" w:hAnsi="Aptos" w:cs="Arial"/>
          <w:szCs w:val="18"/>
        </w:rPr>
        <w:t>It is the policy of the Council to limit its exposure to variable rate borrowing to a maximum of 25% of total borrowing.</w:t>
      </w:r>
    </w:p>
    <w:p w14:paraId="23F6C6DB" w14:textId="77777777" w:rsidR="006311B1" w:rsidRPr="003A2349" w:rsidRDefault="006311B1" w:rsidP="006311B1">
      <w:pPr>
        <w:numPr>
          <w:ilvl w:val="0"/>
          <w:numId w:val="10"/>
        </w:numPr>
        <w:jc w:val="both"/>
        <w:rPr>
          <w:rFonts w:ascii="Aptos" w:hAnsi="Aptos" w:cs="Arial"/>
          <w:szCs w:val="18"/>
        </w:rPr>
      </w:pPr>
      <w:r w:rsidRPr="003A2349">
        <w:rPr>
          <w:rFonts w:ascii="Aptos" w:hAnsi="Aptos" w:cs="Arial"/>
          <w:szCs w:val="18"/>
        </w:rPr>
        <w:t>During periods of falling rates and where it is economically advantageous, the Council will consider the repayment or restructuring of fixed interest rate loans.</w:t>
      </w:r>
    </w:p>
    <w:p w14:paraId="4D3789F6" w14:textId="77777777" w:rsidR="006311B1" w:rsidRPr="003A2349" w:rsidRDefault="006311B1" w:rsidP="006311B1">
      <w:pPr>
        <w:numPr>
          <w:ilvl w:val="0"/>
          <w:numId w:val="10"/>
        </w:numPr>
        <w:jc w:val="both"/>
        <w:rPr>
          <w:rFonts w:ascii="Aptos" w:hAnsi="Aptos" w:cs="Arial"/>
          <w:szCs w:val="18"/>
        </w:rPr>
      </w:pPr>
      <w:r w:rsidRPr="003A2349">
        <w:rPr>
          <w:rFonts w:ascii="Aptos" w:hAnsi="Aptos" w:cs="Arial"/>
          <w:szCs w:val="18"/>
        </w:rPr>
        <w:t>The Council monitors interest rates daily to assist in decisions for lending of surplus cash and new borrowings.</w:t>
      </w:r>
    </w:p>
    <w:p w14:paraId="6C041CB1" w14:textId="20DEF092" w:rsidR="00C370FB" w:rsidRPr="003A2349" w:rsidRDefault="00C370FB" w:rsidP="00C5043F">
      <w:pPr>
        <w:jc w:val="both"/>
        <w:rPr>
          <w:rFonts w:ascii="Aptos" w:hAnsi="Aptos" w:cs="Arial"/>
          <w:b/>
          <w:bCs/>
          <w:sz w:val="24"/>
          <w:szCs w:val="24"/>
        </w:rPr>
      </w:pPr>
    </w:p>
    <w:p w14:paraId="506E9810" w14:textId="30858CE6" w:rsidR="00C5043F" w:rsidRPr="003A2349" w:rsidRDefault="00C5043F" w:rsidP="00C5043F">
      <w:pPr>
        <w:jc w:val="both"/>
        <w:rPr>
          <w:rFonts w:ascii="Aptos" w:hAnsi="Aptos" w:cs="Arial"/>
          <w:szCs w:val="18"/>
          <w:highlight w:val="yellow"/>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has a strategy for assessing interest rate exposure. The analysis will advise whether new borrowing taken out is fixed or variable. During </w:t>
      </w:r>
      <w:r w:rsidR="002D773E">
        <w:rPr>
          <w:rFonts w:ascii="Aptos" w:hAnsi="Aptos" w:cs="Arial"/>
          <w:szCs w:val="18"/>
        </w:rPr>
        <w:t>2025/26</w:t>
      </w:r>
      <w:r w:rsidRPr="003A2349">
        <w:rPr>
          <w:rFonts w:ascii="Aptos" w:hAnsi="Aptos" w:cs="Arial"/>
          <w:szCs w:val="18"/>
        </w:rPr>
        <w:t xml:space="preserve"> the </w:t>
      </w:r>
      <w:r w:rsidR="0020170B" w:rsidRPr="003A2349">
        <w:rPr>
          <w:rFonts w:ascii="Aptos" w:hAnsi="Aptos" w:cs="Arial"/>
          <w:szCs w:val="18"/>
        </w:rPr>
        <w:t>Council</w:t>
      </w:r>
      <w:r w:rsidRPr="003A2349">
        <w:rPr>
          <w:rFonts w:ascii="Aptos" w:hAnsi="Aptos" w:cs="Arial"/>
          <w:szCs w:val="18"/>
        </w:rPr>
        <w:t xml:space="preserve"> did take out several variable rate temporary borrowing loans.</w:t>
      </w:r>
    </w:p>
    <w:p w14:paraId="3DCC89EF" w14:textId="77777777" w:rsidR="00C5043F" w:rsidRPr="003A2349" w:rsidRDefault="00C5043F" w:rsidP="00C5043F">
      <w:pPr>
        <w:jc w:val="both"/>
        <w:rPr>
          <w:rFonts w:ascii="Aptos" w:hAnsi="Aptos" w:cs="Arial"/>
          <w:szCs w:val="18"/>
        </w:rPr>
      </w:pPr>
    </w:p>
    <w:p w14:paraId="6AD473C8" w14:textId="16B6538F" w:rsidR="00C5043F" w:rsidRPr="003A2349" w:rsidRDefault="00C5043F" w:rsidP="00C5043F">
      <w:pPr>
        <w:jc w:val="both"/>
        <w:rPr>
          <w:rFonts w:ascii="Aptos" w:hAnsi="Aptos" w:cs="Arial"/>
          <w:szCs w:val="18"/>
        </w:rPr>
      </w:pPr>
      <w:r w:rsidRPr="003A2349">
        <w:rPr>
          <w:rFonts w:ascii="Aptos" w:hAnsi="Aptos" w:cs="Arial"/>
          <w:szCs w:val="18"/>
        </w:rPr>
        <w:t xml:space="preserve">According to this assessment strategy, </w:t>
      </w:r>
      <w:proofErr w:type="gramStart"/>
      <w:r w:rsidRPr="003A2349">
        <w:rPr>
          <w:rFonts w:ascii="Aptos" w:hAnsi="Aptos" w:cs="Arial"/>
          <w:szCs w:val="18"/>
        </w:rPr>
        <w:t>at</w:t>
      </w:r>
      <w:proofErr w:type="gramEnd"/>
      <w:r w:rsidRPr="003A2349">
        <w:rPr>
          <w:rFonts w:ascii="Aptos" w:hAnsi="Aptos" w:cs="Arial"/>
          <w:szCs w:val="18"/>
        </w:rPr>
        <w:t xml:space="preserve"> </w:t>
      </w:r>
      <w:r w:rsidRPr="008D32E0">
        <w:rPr>
          <w:rFonts w:ascii="Aptos" w:hAnsi="Aptos" w:cs="Arial"/>
          <w:szCs w:val="18"/>
        </w:rPr>
        <w:t>31 March 202</w:t>
      </w:r>
      <w:r w:rsidR="008D32E0" w:rsidRPr="008D32E0">
        <w:rPr>
          <w:rFonts w:ascii="Aptos" w:hAnsi="Aptos" w:cs="Arial"/>
          <w:szCs w:val="18"/>
        </w:rPr>
        <w:t>6</w:t>
      </w:r>
      <w:r w:rsidRPr="003A2349">
        <w:rPr>
          <w:rFonts w:ascii="Aptos" w:hAnsi="Aptos" w:cs="Arial"/>
          <w:szCs w:val="18"/>
        </w:rPr>
        <w:t>, if interest rates had been 1% higher with all other variables held constant, the financial effect would be:</w:t>
      </w:r>
    </w:p>
    <w:p w14:paraId="457DB118" w14:textId="2CA90C0C" w:rsidR="00F7230B" w:rsidRPr="003A2349" w:rsidRDefault="00F7230B" w:rsidP="00A72982">
      <w:pPr>
        <w:jc w:val="both"/>
        <w:rPr>
          <w:rFonts w:ascii="Aptos" w:hAnsi="Aptos" w:cs="Arial"/>
          <w:sz w:val="24"/>
          <w:szCs w:val="24"/>
        </w:rPr>
      </w:pPr>
    </w:p>
    <w:bookmarkStart w:id="622" w:name="_MON_1748283982"/>
    <w:bookmarkEnd w:id="622"/>
    <w:p w14:paraId="6C3FFEAD" w14:textId="71A81626" w:rsidR="00D612C5" w:rsidRPr="003A2349" w:rsidRDefault="001F18E3" w:rsidP="00A72982">
      <w:pPr>
        <w:jc w:val="both"/>
        <w:rPr>
          <w:rFonts w:ascii="Aptos" w:hAnsi="Aptos" w:cs="Arial"/>
          <w:szCs w:val="18"/>
        </w:rPr>
      </w:pPr>
      <w:r w:rsidRPr="003A2349">
        <w:rPr>
          <w:rFonts w:ascii="Aptos" w:hAnsi="Aptos" w:cs="Arial"/>
          <w:szCs w:val="18"/>
        </w:rPr>
        <w:object w:dxaOrig="9818" w:dyaOrig="1181" w14:anchorId="3F46BBD4">
          <v:shape id="_x0000_i1120" type="#_x0000_t75" style="width:499.5pt;height:61.5pt" o:ole="">
            <v:imagedata r:id="rId276" o:title=""/>
          </v:shape>
          <o:OLEObject Type="Embed" ProgID="Excel.Sheet.12" ShapeID="_x0000_i1120" DrawAspect="Content" ObjectID="_1843896885" r:id="rId277"/>
        </w:object>
      </w:r>
    </w:p>
    <w:p w14:paraId="70B2CF32" w14:textId="38D5482A" w:rsidR="0033340D" w:rsidRPr="003A2349" w:rsidRDefault="00B3427D" w:rsidP="00C03437">
      <w:pPr>
        <w:rPr>
          <w:rFonts w:ascii="Aptos" w:hAnsi="Aptos"/>
          <w:b/>
          <w:sz w:val="22"/>
        </w:rPr>
      </w:pPr>
      <w:r w:rsidRPr="003A2349">
        <w:rPr>
          <w:rFonts w:ascii="Aptos" w:hAnsi="Aptos" w:cs="Arial"/>
          <w:b/>
          <w:bCs/>
          <w:szCs w:val="18"/>
        </w:rPr>
        <w:t xml:space="preserve"> </w:t>
      </w:r>
      <w:bookmarkStart w:id="623" w:name="_Toc74042481"/>
      <w:bookmarkStart w:id="624" w:name="_Toc138404728"/>
      <w:bookmarkStart w:id="625" w:name="_Toc138408972"/>
      <w:bookmarkStart w:id="626" w:name="_Toc138412475"/>
      <w:bookmarkStart w:id="627" w:name="_Toc138412968"/>
      <w:bookmarkStart w:id="628" w:name="_Toc146698502"/>
      <w:bookmarkStart w:id="629" w:name="_Toc146823512"/>
    </w:p>
    <w:p w14:paraId="6917EE76" w14:textId="77777777" w:rsidR="0033340D" w:rsidRPr="003A2349" w:rsidRDefault="0033340D">
      <w:pPr>
        <w:rPr>
          <w:rFonts w:ascii="Aptos" w:hAnsi="Aptos"/>
          <w:b/>
          <w:sz w:val="24"/>
          <w:szCs w:val="24"/>
        </w:rPr>
      </w:pPr>
      <w:r w:rsidRPr="003A2349">
        <w:rPr>
          <w:rFonts w:ascii="Aptos" w:hAnsi="Aptos"/>
          <w:sz w:val="24"/>
          <w:szCs w:val="24"/>
        </w:rPr>
        <w:br w:type="page"/>
      </w:r>
    </w:p>
    <w:p w14:paraId="0874DE7F" w14:textId="4BFAA1A4" w:rsidR="003E1D92" w:rsidRPr="003B014D" w:rsidRDefault="003E1D92" w:rsidP="00F12C3D">
      <w:pPr>
        <w:pStyle w:val="Heading1"/>
        <w:jc w:val="right"/>
        <w:rPr>
          <w:rFonts w:ascii="Aptos" w:hAnsi="Aptos"/>
          <w:color w:val="B117B1"/>
          <w:sz w:val="36"/>
          <w:szCs w:val="36"/>
        </w:rPr>
      </w:pPr>
      <w:bookmarkStart w:id="630" w:name="_Toc233115468"/>
      <w:r w:rsidRPr="003B014D">
        <w:rPr>
          <w:rFonts w:ascii="Aptos" w:hAnsi="Aptos"/>
          <w:color w:val="B117B1"/>
          <w:sz w:val="36"/>
          <w:szCs w:val="36"/>
        </w:rPr>
        <w:lastRenderedPageBreak/>
        <w:t xml:space="preserve">Housing Revenue Account Income </w:t>
      </w:r>
      <w:r w:rsidR="002760C7" w:rsidRPr="003B014D">
        <w:rPr>
          <w:rFonts w:ascii="Aptos" w:hAnsi="Aptos"/>
          <w:color w:val="B117B1"/>
          <w:sz w:val="36"/>
          <w:szCs w:val="36"/>
        </w:rPr>
        <w:t>and</w:t>
      </w:r>
      <w:r w:rsidRPr="003B014D">
        <w:rPr>
          <w:rFonts w:ascii="Aptos" w:hAnsi="Aptos"/>
          <w:color w:val="B117B1"/>
          <w:sz w:val="36"/>
          <w:szCs w:val="36"/>
        </w:rPr>
        <w:t xml:space="preserve"> Expenditure Statement</w:t>
      </w:r>
      <w:bookmarkEnd w:id="623"/>
      <w:bookmarkEnd w:id="624"/>
      <w:bookmarkEnd w:id="625"/>
      <w:bookmarkEnd w:id="626"/>
      <w:bookmarkEnd w:id="627"/>
      <w:bookmarkEnd w:id="628"/>
      <w:bookmarkEnd w:id="629"/>
      <w:bookmarkEnd w:id="630"/>
      <w:r w:rsidRPr="003B014D">
        <w:rPr>
          <w:rFonts w:ascii="Aptos" w:hAnsi="Aptos"/>
          <w:color w:val="B117B1"/>
          <w:sz w:val="36"/>
          <w:szCs w:val="36"/>
        </w:rPr>
        <w:t xml:space="preserve"> </w:t>
      </w:r>
    </w:p>
    <w:p w14:paraId="06887519" w14:textId="77777777" w:rsidR="003E1D92" w:rsidRPr="003A2349" w:rsidRDefault="003E1D92" w:rsidP="00A72982">
      <w:pPr>
        <w:jc w:val="both"/>
        <w:rPr>
          <w:rFonts w:ascii="Aptos" w:hAnsi="Aptos" w:cs="Arial"/>
          <w:b/>
          <w:bCs/>
          <w:sz w:val="24"/>
          <w:szCs w:val="24"/>
        </w:rPr>
      </w:pPr>
    </w:p>
    <w:p w14:paraId="3C00F415" w14:textId="38A98D23" w:rsidR="003E1D92" w:rsidRPr="003A2349" w:rsidRDefault="003E1D92" w:rsidP="00A72982">
      <w:pPr>
        <w:jc w:val="both"/>
        <w:rPr>
          <w:rFonts w:ascii="Aptos" w:hAnsi="Aptos" w:cs="Arial"/>
          <w:szCs w:val="18"/>
        </w:rPr>
      </w:pPr>
      <w:r w:rsidRPr="003A2349">
        <w:rPr>
          <w:rFonts w:ascii="Aptos" w:hAnsi="Aptos" w:cs="Arial"/>
          <w:szCs w:val="18"/>
        </w:rPr>
        <w:t xml:space="preserve">The HRA Income and Expenditure Statement shows the economic cost for the year ended </w:t>
      </w:r>
      <w:r w:rsidRPr="00627929">
        <w:rPr>
          <w:rFonts w:ascii="Aptos" w:hAnsi="Aptos" w:cs="Arial"/>
          <w:szCs w:val="18"/>
        </w:rPr>
        <w:t>31 March 20</w:t>
      </w:r>
      <w:r w:rsidR="00BA6673" w:rsidRPr="00627929">
        <w:rPr>
          <w:rFonts w:ascii="Aptos" w:hAnsi="Aptos" w:cs="Arial"/>
          <w:szCs w:val="18"/>
        </w:rPr>
        <w:t>2</w:t>
      </w:r>
      <w:r w:rsidR="00627929" w:rsidRPr="00627929">
        <w:rPr>
          <w:rFonts w:ascii="Aptos" w:hAnsi="Aptos" w:cs="Arial"/>
          <w:szCs w:val="18"/>
        </w:rPr>
        <w:t>6</w:t>
      </w:r>
      <w:r w:rsidRPr="003A2349">
        <w:rPr>
          <w:rFonts w:ascii="Aptos" w:hAnsi="Aptos" w:cs="Arial"/>
          <w:szCs w:val="18"/>
        </w:rPr>
        <w:t xml:space="preserve"> of providing housing services in accordance with generally accepted accounting practices rather than the amount to be funded from rents and government grants. </w:t>
      </w:r>
      <w:r w:rsidR="0020170B" w:rsidRPr="003A2349">
        <w:rPr>
          <w:rFonts w:ascii="Aptos" w:hAnsi="Aptos" w:cs="Arial"/>
          <w:szCs w:val="18"/>
        </w:rPr>
        <w:t>Council</w:t>
      </w:r>
      <w:r w:rsidRPr="003A2349">
        <w:rPr>
          <w:rFonts w:ascii="Aptos" w:hAnsi="Aptos" w:cs="Arial"/>
          <w:szCs w:val="18"/>
        </w:rPr>
        <w:t xml:space="preserve">s charge rents to cover expenditure in accordance with regulations; this may be different from the accounting cost. The increase or decrease in the year, </w:t>
      </w:r>
      <w:proofErr w:type="gramStart"/>
      <w:r w:rsidRPr="003A2349">
        <w:rPr>
          <w:rFonts w:ascii="Aptos" w:hAnsi="Aptos" w:cs="Arial"/>
          <w:szCs w:val="18"/>
        </w:rPr>
        <w:t>on the basis of</w:t>
      </w:r>
      <w:proofErr w:type="gramEnd"/>
      <w:r w:rsidRPr="003A2349">
        <w:rPr>
          <w:rFonts w:ascii="Aptos" w:hAnsi="Aptos" w:cs="Arial"/>
          <w:szCs w:val="18"/>
        </w:rPr>
        <w:t xml:space="preserve"> which rents are raised, is shown in the Movement on the HRA Statement.</w:t>
      </w:r>
    </w:p>
    <w:p w14:paraId="0BA0A5B8" w14:textId="77777777" w:rsidR="003E1D92" w:rsidRPr="003A2349" w:rsidRDefault="003E1D92" w:rsidP="00A72982">
      <w:pPr>
        <w:jc w:val="both"/>
        <w:rPr>
          <w:rFonts w:ascii="Aptos" w:hAnsi="Aptos" w:cs="Arial"/>
          <w:sz w:val="24"/>
          <w:szCs w:val="24"/>
        </w:rPr>
      </w:pPr>
    </w:p>
    <w:p w14:paraId="2D024063" w14:textId="725BE7A9" w:rsidR="003E1D92" w:rsidRPr="003A2349" w:rsidRDefault="003E1D92" w:rsidP="00A72982">
      <w:pPr>
        <w:jc w:val="both"/>
        <w:rPr>
          <w:rFonts w:ascii="Aptos" w:hAnsi="Aptos" w:cs="Arial"/>
          <w:szCs w:val="18"/>
        </w:rPr>
      </w:pPr>
      <w:bookmarkStart w:id="631" w:name="_1654335635"/>
      <w:bookmarkEnd w:id="631"/>
    </w:p>
    <w:bookmarkStart w:id="632" w:name="_MON_1779947716"/>
    <w:bookmarkEnd w:id="632"/>
    <w:p w14:paraId="3BA6084F" w14:textId="310D5975" w:rsidR="00F051F3" w:rsidRPr="003A2349" w:rsidRDefault="00627929" w:rsidP="00C03437">
      <w:pPr>
        <w:tabs>
          <w:tab w:val="left" w:pos="9639"/>
        </w:tabs>
        <w:jc w:val="both"/>
        <w:rPr>
          <w:rFonts w:ascii="Aptos" w:hAnsi="Aptos" w:cs="Arial"/>
          <w:szCs w:val="18"/>
        </w:rPr>
      </w:pPr>
      <w:r w:rsidRPr="003A2349">
        <w:rPr>
          <w:rFonts w:ascii="Aptos" w:hAnsi="Aptos" w:cs="Arial"/>
          <w:szCs w:val="18"/>
        </w:rPr>
        <w:object w:dxaOrig="9914" w:dyaOrig="6807" w14:anchorId="3700A897">
          <v:shape id="_x0000_i1121" type="#_x0000_t75" style="width:498pt;height:344.25pt" o:ole="">
            <v:imagedata r:id="rId278" o:title=""/>
          </v:shape>
          <o:OLEObject Type="Embed" ProgID="Excel.Sheet.12" ShapeID="_x0000_i1121" DrawAspect="Content" ObjectID="_1843896886" r:id="rId279"/>
        </w:object>
      </w:r>
    </w:p>
    <w:p w14:paraId="4A6CE6D0" w14:textId="20C2B1EC" w:rsidR="003E1D92" w:rsidRPr="003A2349" w:rsidRDefault="003E1D92" w:rsidP="00A72982">
      <w:pPr>
        <w:jc w:val="both"/>
        <w:rPr>
          <w:rFonts w:ascii="Aptos" w:hAnsi="Aptos" w:cs="Arial"/>
          <w:szCs w:val="18"/>
        </w:rPr>
      </w:pPr>
    </w:p>
    <w:p w14:paraId="1A8394A4" w14:textId="77777777" w:rsidR="00B1506D" w:rsidRPr="003A2349" w:rsidRDefault="00B1506D">
      <w:pPr>
        <w:rPr>
          <w:rFonts w:ascii="Aptos" w:hAnsi="Aptos"/>
          <w:b/>
          <w:sz w:val="24"/>
          <w:szCs w:val="24"/>
        </w:rPr>
      </w:pPr>
      <w:bookmarkStart w:id="633" w:name="_Toc74042482"/>
      <w:bookmarkStart w:id="634" w:name="_Toc138404729"/>
      <w:bookmarkStart w:id="635" w:name="_Toc138408973"/>
      <w:bookmarkStart w:id="636" w:name="_Toc138412476"/>
      <w:bookmarkStart w:id="637" w:name="_Toc138412969"/>
      <w:bookmarkStart w:id="638" w:name="_Toc146698503"/>
      <w:bookmarkStart w:id="639" w:name="_Toc146823513"/>
      <w:r w:rsidRPr="003A2349">
        <w:rPr>
          <w:rFonts w:ascii="Aptos" w:hAnsi="Aptos"/>
          <w:sz w:val="24"/>
          <w:szCs w:val="24"/>
        </w:rPr>
        <w:br w:type="page"/>
      </w:r>
    </w:p>
    <w:p w14:paraId="3EB96079" w14:textId="78C0E0F8" w:rsidR="00A34FFC" w:rsidRPr="003B014D" w:rsidRDefault="00A34FFC" w:rsidP="00337110">
      <w:pPr>
        <w:pStyle w:val="Heading1"/>
        <w:jc w:val="right"/>
        <w:rPr>
          <w:rFonts w:ascii="Aptos" w:hAnsi="Aptos"/>
          <w:color w:val="B117B1"/>
          <w:sz w:val="36"/>
          <w:szCs w:val="36"/>
        </w:rPr>
      </w:pPr>
      <w:bookmarkStart w:id="640" w:name="_Toc233115469"/>
      <w:r w:rsidRPr="003B014D">
        <w:rPr>
          <w:rFonts w:ascii="Aptos" w:hAnsi="Aptos"/>
          <w:color w:val="B117B1"/>
          <w:sz w:val="36"/>
          <w:szCs w:val="36"/>
        </w:rPr>
        <w:lastRenderedPageBreak/>
        <w:t>Movement on the Housing Revenue Account Statement</w:t>
      </w:r>
      <w:bookmarkEnd w:id="633"/>
      <w:bookmarkEnd w:id="634"/>
      <w:bookmarkEnd w:id="635"/>
      <w:bookmarkEnd w:id="636"/>
      <w:bookmarkEnd w:id="637"/>
      <w:bookmarkEnd w:id="638"/>
      <w:bookmarkEnd w:id="639"/>
      <w:bookmarkEnd w:id="640"/>
    </w:p>
    <w:p w14:paraId="68B6D533" w14:textId="77777777" w:rsidR="00A34FFC" w:rsidRDefault="00A34FFC" w:rsidP="00A72982">
      <w:pPr>
        <w:jc w:val="both"/>
        <w:rPr>
          <w:rFonts w:ascii="Aptos" w:hAnsi="Aptos" w:cs="Arial"/>
          <w:sz w:val="22"/>
          <w:szCs w:val="22"/>
        </w:rPr>
      </w:pPr>
    </w:p>
    <w:p w14:paraId="6D90C048" w14:textId="77777777" w:rsidR="00081304" w:rsidRPr="003A2349" w:rsidRDefault="00081304" w:rsidP="00A72982">
      <w:pPr>
        <w:jc w:val="both"/>
        <w:rPr>
          <w:rFonts w:ascii="Aptos" w:hAnsi="Aptos" w:cs="Arial"/>
          <w:sz w:val="22"/>
          <w:szCs w:val="22"/>
        </w:rPr>
      </w:pPr>
    </w:p>
    <w:bookmarkStart w:id="641" w:name="_1654335688"/>
    <w:bookmarkEnd w:id="641"/>
    <w:bookmarkStart w:id="642" w:name="_MON_1779947899"/>
    <w:bookmarkEnd w:id="642"/>
    <w:p w14:paraId="6842CBC5" w14:textId="185B9DA2" w:rsidR="00A34FFC" w:rsidRPr="003A2349" w:rsidRDefault="00627929" w:rsidP="00C03437">
      <w:pPr>
        <w:tabs>
          <w:tab w:val="left" w:pos="9639"/>
        </w:tabs>
        <w:jc w:val="both"/>
        <w:rPr>
          <w:rFonts w:ascii="Aptos" w:hAnsi="Aptos" w:cs="Arial"/>
          <w:szCs w:val="18"/>
        </w:rPr>
      </w:pPr>
      <w:r w:rsidRPr="003A2349">
        <w:rPr>
          <w:rFonts w:ascii="Aptos" w:hAnsi="Aptos" w:cs="Arial"/>
          <w:szCs w:val="18"/>
        </w:rPr>
        <w:object w:dxaOrig="9977" w:dyaOrig="8021" w14:anchorId="18678EC5">
          <v:shape id="_x0000_i1122" type="#_x0000_t75" style="width:7in;height:401.25pt" o:ole="">
            <v:imagedata r:id="rId280" o:title=""/>
          </v:shape>
          <o:OLEObject Type="Embed" ProgID="Excel.Sheet.12" ShapeID="_x0000_i1122" DrawAspect="Content" ObjectID="_1843896887" r:id="rId281"/>
        </w:object>
      </w:r>
    </w:p>
    <w:p w14:paraId="65904118" w14:textId="237AA8A0" w:rsidR="00A34FFC" w:rsidRPr="003A2349" w:rsidRDefault="00A34FFC" w:rsidP="00A72982">
      <w:pPr>
        <w:jc w:val="both"/>
        <w:rPr>
          <w:rFonts w:ascii="Aptos" w:hAnsi="Aptos" w:cs="Arial"/>
          <w:szCs w:val="18"/>
        </w:rPr>
      </w:pPr>
    </w:p>
    <w:p w14:paraId="6A1E3193" w14:textId="77777777" w:rsidR="00A34FFC" w:rsidRPr="003A2349" w:rsidRDefault="00A34FFC" w:rsidP="00A72982">
      <w:pPr>
        <w:jc w:val="both"/>
        <w:rPr>
          <w:rFonts w:ascii="Aptos" w:hAnsi="Aptos" w:cs="Arial"/>
          <w:szCs w:val="18"/>
        </w:rPr>
      </w:pPr>
    </w:p>
    <w:p w14:paraId="2360B7E9" w14:textId="77777777" w:rsidR="00A34FFC" w:rsidRPr="003A2349" w:rsidRDefault="00A34FFC" w:rsidP="00A72982">
      <w:pPr>
        <w:jc w:val="both"/>
        <w:rPr>
          <w:rFonts w:ascii="Aptos" w:hAnsi="Aptos" w:cs="Arial"/>
          <w:szCs w:val="18"/>
        </w:rPr>
      </w:pPr>
    </w:p>
    <w:p w14:paraId="507C2183" w14:textId="77777777" w:rsidR="00F7230B" w:rsidRPr="003A2349" w:rsidRDefault="00F7230B" w:rsidP="00A72982">
      <w:pPr>
        <w:jc w:val="both"/>
        <w:rPr>
          <w:rFonts w:ascii="Aptos" w:hAnsi="Aptos" w:cs="Arial"/>
          <w:szCs w:val="18"/>
        </w:rPr>
      </w:pPr>
    </w:p>
    <w:p w14:paraId="451E7D73" w14:textId="77777777" w:rsidR="0032697D" w:rsidRPr="003A2349" w:rsidRDefault="0032697D" w:rsidP="00A72982">
      <w:pPr>
        <w:jc w:val="both"/>
        <w:rPr>
          <w:rFonts w:ascii="Aptos" w:hAnsi="Aptos" w:cs="Arial"/>
          <w:szCs w:val="18"/>
        </w:rPr>
      </w:pPr>
    </w:p>
    <w:p w14:paraId="3DBF7CF8" w14:textId="77777777" w:rsidR="0032697D" w:rsidRPr="003A2349" w:rsidRDefault="0032697D" w:rsidP="00A72982">
      <w:pPr>
        <w:jc w:val="both"/>
        <w:rPr>
          <w:rFonts w:ascii="Aptos" w:hAnsi="Aptos" w:cs="Arial"/>
          <w:szCs w:val="18"/>
        </w:rPr>
      </w:pPr>
    </w:p>
    <w:p w14:paraId="762A07EA" w14:textId="77777777" w:rsidR="0032697D" w:rsidRPr="003A2349" w:rsidRDefault="0032697D" w:rsidP="00A72982">
      <w:pPr>
        <w:jc w:val="both"/>
        <w:rPr>
          <w:rFonts w:ascii="Aptos" w:hAnsi="Aptos" w:cs="Arial"/>
          <w:szCs w:val="18"/>
        </w:rPr>
      </w:pPr>
    </w:p>
    <w:p w14:paraId="457E8355" w14:textId="77777777" w:rsidR="0032697D" w:rsidRPr="003A2349" w:rsidRDefault="0032697D" w:rsidP="00A72982">
      <w:pPr>
        <w:jc w:val="both"/>
        <w:rPr>
          <w:rFonts w:ascii="Aptos" w:hAnsi="Aptos" w:cs="Arial"/>
          <w:szCs w:val="18"/>
        </w:rPr>
      </w:pPr>
    </w:p>
    <w:p w14:paraId="2181404D" w14:textId="77777777" w:rsidR="0032697D" w:rsidRPr="003A2349" w:rsidRDefault="0032697D" w:rsidP="00A72982">
      <w:pPr>
        <w:jc w:val="both"/>
        <w:rPr>
          <w:rFonts w:ascii="Aptos" w:hAnsi="Aptos" w:cs="Arial"/>
          <w:szCs w:val="18"/>
        </w:rPr>
      </w:pPr>
    </w:p>
    <w:p w14:paraId="768C9D71" w14:textId="77777777" w:rsidR="0032697D" w:rsidRPr="003A2349" w:rsidRDefault="0032697D" w:rsidP="00A72982">
      <w:pPr>
        <w:jc w:val="both"/>
        <w:rPr>
          <w:rFonts w:ascii="Aptos" w:hAnsi="Aptos" w:cs="Arial"/>
          <w:szCs w:val="18"/>
        </w:rPr>
      </w:pPr>
    </w:p>
    <w:p w14:paraId="0B80DF3B" w14:textId="77777777" w:rsidR="0032697D" w:rsidRPr="003A2349" w:rsidRDefault="0032697D" w:rsidP="00A72982">
      <w:pPr>
        <w:jc w:val="both"/>
        <w:rPr>
          <w:rFonts w:ascii="Aptos" w:hAnsi="Aptos" w:cs="Arial"/>
          <w:szCs w:val="18"/>
        </w:rPr>
      </w:pPr>
    </w:p>
    <w:p w14:paraId="6A00928D" w14:textId="77777777" w:rsidR="0032697D" w:rsidRPr="003A2349" w:rsidRDefault="0032697D" w:rsidP="00A72982">
      <w:pPr>
        <w:jc w:val="both"/>
        <w:rPr>
          <w:rFonts w:ascii="Aptos" w:hAnsi="Aptos" w:cs="Arial"/>
          <w:szCs w:val="18"/>
        </w:rPr>
      </w:pPr>
    </w:p>
    <w:p w14:paraId="33032D4D" w14:textId="77777777" w:rsidR="0032697D" w:rsidRPr="003A2349" w:rsidRDefault="0032697D" w:rsidP="00A72982">
      <w:pPr>
        <w:jc w:val="both"/>
        <w:rPr>
          <w:rFonts w:ascii="Aptos" w:hAnsi="Aptos" w:cs="Arial"/>
          <w:szCs w:val="18"/>
        </w:rPr>
      </w:pPr>
    </w:p>
    <w:p w14:paraId="1BEDA30A" w14:textId="77777777" w:rsidR="0032697D" w:rsidRPr="003A2349" w:rsidRDefault="0032697D" w:rsidP="00A72982">
      <w:pPr>
        <w:jc w:val="both"/>
        <w:rPr>
          <w:rFonts w:ascii="Aptos" w:hAnsi="Aptos" w:cs="Arial"/>
          <w:szCs w:val="18"/>
        </w:rPr>
      </w:pPr>
    </w:p>
    <w:p w14:paraId="069475BA" w14:textId="77777777" w:rsidR="0032697D" w:rsidRPr="003A2349" w:rsidRDefault="0032697D" w:rsidP="00A72982">
      <w:pPr>
        <w:jc w:val="both"/>
        <w:rPr>
          <w:rFonts w:ascii="Aptos" w:hAnsi="Aptos" w:cs="Arial"/>
          <w:szCs w:val="18"/>
        </w:rPr>
      </w:pPr>
    </w:p>
    <w:p w14:paraId="087511CD" w14:textId="77777777" w:rsidR="0032697D" w:rsidRPr="003A2349" w:rsidRDefault="0032697D" w:rsidP="00A72982">
      <w:pPr>
        <w:jc w:val="both"/>
        <w:rPr>
          <w:rFonts w:ascii="Aptos" w:hAnsi="Aptos" w:cs="Arial"/>
          <w:szCs w:val="18"/>
        </w:rPr>
      </w:pPr>
    </w:p>
    <w:p w14:paraId="0E38A5EA" w14:textId="77777777" w:rsidR="00F02D6A" w:rsidRPr="003A2349" w:rsidRDefault="00F02D6A" w:rsidP="00A72982">
      <w:pPr>
        <w:jc w:val="both"/>
        <w:rPr>
          <w:rFonts w:ascii="Aptos" w:hAnsi="Aptos" w:cs="Arial"/>
          <w:szCs w:val="18"/>
        </w:rPr>
      </w:pPr>
    </w:p>
    <w:p w14:paraId="720F9A5A" w14:textId="77777777" w:rsidR="00351EF1" w:rsidRPr="003A2349" w:rsidRDefault="00351EF1">
      <w:pPr>
        <w:rPr>
          <w:rFonts w:ascii="Aptos" w:hAnsi="Aptos"/>
          <w:b/>
          <w:sz w:val="22"/>
        </w:rPr>
      </w:pPr>
      <w:r w:rsidRPr="003A2349">
        <w:rPr>
          <w:rFonts w:ascii="Aptos" w:hAnsi="Aptos"/>
        </w:rPr>
        <w:br w:type="page"/>
      </w:r>
    </w:p>
    <w:p w14:paraId="2E41BD94" w14:textId="14D95E9E" w:rsidR="00E43BE8" w:rsidRPr="003B014D" w:rsidRDefault="00E43BE8" w:rsidP="00337110">
      <w:pPr>
        <w:pStyle w:val="Heading1"/>
        <w:jc w:val="right"/>
        <w:rPr>
          <w:rFonts w:ascii="Aptos" w:hAnsi="Aptos"/>
          <w:color w:val="B117B1"/>
          <w:sz w:val="36"/>
          <w:szCs w:val="36"/>
        </w:rPr>
      </w:pPr>
      <w:bookmarkStart w:id="643" w:name="_Toc74042483"/>
      <w:bookmarkStart w:id="644" w:name="_Toc138404730"/>
      <w:bookmarkStart w:id="645" w:name="_Toc138408974"/>
      <w:bookmarkStart w:id="646" w:name="_Toc138412477"/>
      <w:bookmarkStart w:id="647" w:name="_Toc138412970"/>
      <w:bookmarkStart w:id="648" w:name="_Toc146698504"/>
      <w:bookmarkStart w:id="649" w:name="_Toc146823514"/>
      <w:bookmarkStart w:id="650" w:name="_Toc233115470"/>
      <w:r w:rsidRPr="003B014D">
        <w:rPr>
          <w:rFonts w:ascii="Aptos" w:hAnsi="Aptos"/>
          <w:color w:val="B117B1"/>
          <w:sz w:val="36"/>
          <w:szCs w:val="36"/>
        </w:rPr>
        <w:lastRenderedPageBreak/>
        <w:t>Notes to the Housing Revenue Account</w:t>
      </w:r>
      <w:bookmarkEnd w:id="643"/>
      <w:bookmarkEnd w:id="644"/>
      <w:bookmarkEnd w:id="645"/>
      <w:bookmarkEnd w:id="646"/>
      <w:bookmarkEnd w:id="647"/>
      <w:bookmarkEnd w:id="648"/>
      <w:bookmarkEnd w:id="649"/>
      <w:bookmarkEnd w:id="650"/>
    </w:p>
    <w:p w14:paraId="2B1299C1" w14:textId="77777777" w:rsidR="00E43BE8" w:rsidRPr="003A2349" w:rsidRDefault="00E43BE8" w:rsidP="00A72982">
      <w:pPr>
        <w:jc w:val="both"/>
        <w:rPr>
          <w:rFonts w:ascii="Aptos" w:hAnsi="Aptos"/>
          <w:sz w:val="24"/>
          <w:szCs w:val="24"/>
        </w:rPr>
      </w:pPr>
    </w:p>
    <w:p w14:paraId="03A1436E" w14:textId="77777777" w:rsidR="00E43BE8" w:rsidRPr="003A2349" w:rsidRDefault="00E43BE8" w:rsidP="00A72982">
      <w:pPr>
        <w:jc w:val="both"/>
        <w:rPr>
          <w:rFonts w:ascii="Aptos" w:hAnsi="Aptos" w:cs="Arial"/>
          <w:b/>
          <w:bCs/>
          <w:szCs w:val="18"/>
        </w:rPr>
      </w:pPr>
      <w:r w:rsidRPr="003A2349">
        <w:rPr>
          <w:rFonts w:ascii="Aptos" w:hAnsi="Aptos" w:cs="Arial"/>
          <w:b/>
          <w:bCs/>
          <w:szCs w:val="18"/>
        </w:rPr>
        <w:t>1. Number and Type of Dwelling House</w:t>
      </w:r>
    </w:p>
    <w:p w14:paraId="5CA47CEB" w14:textId="77777777" w:rsidR="00E43BE8" w:rsidRPr="003A2349" w:rsidRDefault="00E43BE8" w:rsidP="00A72982">
      <w:pPr>
        <w:jc w:val="both"/>
        <w:rPr>
          <w:rFonts w:ascii="Aptos" w:hAnsi="Aptos" w:cs="Arial"/>
          <w:szCs w:val="18"/>
        </w:rPr>
      </w:pPr>
    </w:p>
    <w:p w14:paraId="2D5938C9" w14:textId="11D081B5" w:rsidR="00E43BE8" w:rsidRPr="003A2349" w:rsidRDefault="00E43BE8"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dwelling house stock as </w:t>
      </w:r>
      <w:proofErr w:type="gramStart"/>
      <w:r w:rsidRPr="003A2349">
        <w:rPr>
          <w:rFonts w:ascii="Aptos" w:hAnsi="Aptos" w:cs="Arial"/>
          <w:szCs w:val="18"/>
        </w:rPr>
        <w:t>at</w:t>
      </w:r>
      <w:proofErr w:type="gramEnd"/>
      <w:r w:rsidRPr="003A2349">
        <w:rPr>
          <w:rFonts w:ascii="Aptos" w:hAnsi="Aptos" w:cs="Arial"/>
          <w:szCs w:val="18"/>
        </w:rPr>
        <w:t xml:space="preserve"> 31 March was as </w:t>
      </w:r>
      <w:proofErr w:type="gramStart"/>
      <w:r w:rsidRPr="003A2349">
        <w:rPr>
          <w:rFonts w:ascii="Aptos" w:hAnsi="Aptos" w:cs="Arial"/>
          <w:szCs w:val="18"/>
        </w:rPr>
        <w:t>follows:-</w:t>
      </w:r>
      <w:proofErr w:type="gramEnd"/>
    </w:p>
    <w:p w14:paraId="52E442B2" w14:textId="14E5D601" w:rsidR="00E43BE8" w:rsidRPr="003A2349" w:rsidRDefault="00E43BE8" w:rsidP="00A72982">
      <w:pPr>
        <w:jc w:val="both"/>
        <w:rPr>
          <w:rFonts w:ascii="Aptos" w:hAnsi="Aptos" w:cs="Arial"/>
          <w:szCs w:val="18"/>
        </w:rPr>
      </w:pPr>
    </w:p>
    <w:bookmarkStart w:id="651" w:name="_1654335750"/>
    <w:bookmarkEnd w:id="651"/>
    <w:bookmarkStart w:id="652" w:name="_MON_1779947992"/>
    <w:bookmarkEnd w:id="652"/>
    <w:p w14:paraId="504FB3C9" w14:textId="0A7FD8ED" w:rsidR="00FB11FB" w:rsidRPr="003A2349" w:rsidRDefault="00627929" w:rsidP="00C03437">
      <w:pPr>
        <w:tabs>
          <w:tab w:val="left" w:pos="9639"/>
        </w:tabs>
        <w:jc w:val="both"/>
        <w:rPr>
          <w:rFonts w:ascii="Aptos" w:hAnsi="Aptos" w:cs="Arial"/>
          <w:szCs w:val="18"/>
        </w:rPr>
      </w:pPr>
      <w:r w:rsidRPr="003A2349">
        <w:rPr>
          <w:rFonts w:ascii="Aptos" w:hAnsi="Aptos" w:cs="Arial"/>
          <w:szCs w:val="18"/>
        </w:rPr>
        <w:object w:dxaOrig="9880" w:dyaOrig="3416" w14:anchorId="07790AAC">
          <v:shape id="_x0000_i1123" type="#_x0000_t75" style="width:493.5pt;height:174.75pt" o:ole="">
            <v:imagedata r:id="rId282" o:title=""/>
          </v:shape>
          <o:OLEObject Type="Embed" ProgID="Excel.Sheet.12" ShapeID="_x0000_i1123" DrawAspect="Content" ObjectID="_1843896888" r:id="rId283"/>
        </w:object>
      </w:r>
    </w:p>
    <w:p w14:paraId="147241D1" w14:textId="31935E81" w:rsidR="00A16294" w:rsidRPr="003A2349" w:rsidRDefault="00A16294" w:rsidP="00A72982">
      <w:pPr>
        <w:jc w:val="both"/>
        <w:rPr>
          <w:rFonts w:ascii="Aptos" w:hAnsi="Aptos" w:cs="Arial"/>
          <w:szCs w:val="18"/>
        </w:rPr>
      </w:pPr>
    </w:p>
    <w:p w14:paraId="7D9D566C" w14:textId="182152E7" w:rsidR="00A16294" w:rsidRPr="003A2349" w:rsidRDefault="00A16294" w:rsidP="00A72982">
      <w:pPr>
        <w:jc w:val="both"/>
        <w:rPr>
          <w:rFonts w:ascii="Aptos" w:hAnsi="Aptos" w:cs="Arial"/>
          <w:szCs w:val="18"/>
        </w:rPr>
      </w:pPr>
    </w:p>
    <w:p w14:paraId="3B78F0D5" w14:textId="47FF747A" w:rsidR="002A2B01" w:rsidRPr="003A2349" w:rsidRDefault="004B14BF" w:rsidP="00A72982">
      <w:pPr>
        <w:jc w:val="both"/>
        <w:rPr>
          <w:rFonts w:ascii="Aptos" w:hAnsi="Aptos" w:cs="Arial"/>
          <w:b/>
          <w:bCs/>
          <w:szCs w:val="18"/>
        </w:rPr>
      </w:pPr>
      <w:r w:rsidRPr="003A2349">
        <w:rPr>
          <w:rFonts w:ascii="Aptos" w:hAnsi="Aptos" w:cs="Arial"/>
          <w:b/>
          <w:bCs/>
          <w:szCs w:val="18"/>
        </w:rPr>
        <w:t>2</w:t>
      </w:r>
      <w:r w:rsidR="002A2B01" w:rsidRPr="003A2349">
        <w:rPr>
          <w:rFonts w:ascii="Aptos" w:hAnsi="Aptos" w:cs="Arial"/>
          <w:b/>
          <w:bCs/>
          <w:szCs w:val="18"/>
        </w:rPr>
        <w:t>. Rent Arrears</w:t>
      </w:r>
    </w:p>
    <w:p w14:paraId="29BC009C" w14:textId="77777777" w:rsidR="002A2B01" w:rsidRPr="003A2349" w:rsidRDefault="002A2B01" w:rsidP="00A72982">
      <w:pPr>
        <w:jc w:val="both"/>
        <w:rPr>
          <w:rFonts w:ascii="Aptos" w:hAnsi="Aptos" w:cs="Arial"/>
          <w:szCs w:val="18"/>
        </w:rPr>
      </w:pPr>
    </w:p>
    <w:p w14:paraId="2C70235C" w14:textId="3A19C3FF" w:rsidR="002A2B01" w:rsidRPr="003A2349" w:rsidRDefault="002A2B01" w:rsidP="00A72982">
      <w:pPr>
        <w:jc w:val="both"/>
        <w:rPr>
          <w:rFonts w:ascii="Aptos" w:hAnsi="Aptos" w:cs="Arial"/>
          <w:szCs w:val="18"/>
        </w:rPr>
      </w:pPr>
      <w:r w:rsidRPr="007B3EE0">
        <w:rPr>
          <w:rFonts w:ascii="Aptos" w:hAnsi="Aptos" w:cs="Arial"/>
          <w:szCs w:val="18"/>
        </w:rPr>
        <w:t xml:space="preserve">The total rent arrears, including rents outstanding from former tenants, as </w:t>
      </w:r>
      <w:proofErr w:type="gramStart"/>
      <w:r w:rsidRPr="007B3EE0">
        <w:rPr>
          <w:rFonts w:ascii="Aptos" w:hAnsi="Aptos" w:cs="Arial"/>
          <w:szCs w:val="18"/>
        </w:rPr>
        <w:t>at</w:t>
      </w:r>
      <w:proofErr w:type="gramEnd"/>
      <w:r w:rsidRPr="007B3EE0">
        <w:rPr>
          <w:rFonts w:ascii="Aptos" w:hAnsi="Aptos" w:cs="Arial"/>
          <w:szCs w:val="18"/>
        </w:rPr>
        <w:t xml:space="preserve"> 31 March 20</w:t>
      </w:r>
      <w:r w:rsidR="00B81C64" w:rsidRPr="007B3EE0">
        <w:rPr>
          <w:rFonts w:ascii="Aptos" w:hAnsi="Aptos" w:cs="Arial"/>
          <w:szCs w:val="18"/>
        </w:rPr>
        <w:t>2</w:t>
      </w:r>
      <w:r w:rsidR="007B3EE0" w:rsidRPr="007B3EE0">
        <w:rPr>
          <w:rFonts w:ascii="Aptos" w:hAnsi="Aptos" w:cs="Arial"/>
          <w:szCs w:val="18"/>
        </w:rPr>
        <w:t>6</w:t>
      </w:r>
      <w:r w:rsidRPr="007B3EE0">
        <w:rPr>
          <w:rFonts w:ascii="Aptos" w:hAnsi="Aptos" w:cs="Arial"/>
          <w:szCs w:val="18"/>
        </w:rPr>
        <w:t xml:space="preserve"> was £</w:t>
      </w:r>
      <w:r w:rsidR="002C78E2" w:rsidRPr="007B3EE0">
        <w:rPr>
          <w:rFonts w:ascii="Aptos" w:hAnsi="Aptos" w:cs="Arial"/>
          <w:szCs w:val="18"/>
        </w:rPr>
        <w:t>0.7</w:t>
      </w:r>
      <w:r w:rsidR="007B3EE0" w:rsidRPr="007B3EE0">
        <w:rPr>
          <w:rFonts w:ascii="Aptos" w:hAnsi="Aptos" w:cs="Arial"/>
          <w:szCs w:val="18"/>
        </w:rPr>
        <w:t>7</w:t>
      </w:r>
      <w:r w:rsidR="002C78E2" w:rsidRPr="007B3EE0">
        <w:rPr>
          <w:rFonts w:ascii="Aptos" w:hAnsi="Aptos" w:cs="Arial"/>
          <w:szCs w:val="18"/>
        </w:rPr>
        <w:t>2</w:t>
      </w:r>
      <w:r w:rsidR="006F5BCC" w:rsidRPr="007B3EE0">
        <w:rPr>
          <w:rFonts w:ascii="Aptos" w:hAnsi="Aptos" w:cs="Arial"/>
          <w:szCs w:val="18"/>
        </w:rPr>
        <w:t xml:space="preserve">m </w:t>
      </w:r>
      <w:r w:rsidRPr="007B3EE0">
        <w:rPr>
          <w:rFonts w:ascii="Aptos" w:hAnsi="Aptos" w:cs="Arial"/>
          <w:szCs w:val="18"/>
        </w:rPr>
        <w:t xml:space="preserve">which is </w:t>
      </w:r>
      <w:r w:rsidR="002C78E2" w:rsidRPr="007B3EE0">
        <w:rPr>
          <w:rFonts w:ascii="Aptos" w:hAnsi="Aptos" w:cs="Arial"/>
          <w:szCs w:val="18"/>
        </w:rPr>
        <w:t>2.8</w:t>
      </w:r>
      <w:r w:rsidR="007B3EE0" w:rsidRPr="007B3EE0">
        <w:rPr>
          <w:rFonts w:ascii="Aptos" w:hAnsi="Aptos" w:cs="Arial"/>
          <w:szCs w:val="18"/>
        </w:rPr>
        <w:t>3</w:t>
      </w:r>
      <w:r w:rsidRPr="007B3EE0">
        <w:rPr>
          <w:rFonts w:ascii="Aptos" w:hAnsi="Aptos" w:cs="Arial"/>
          <w:szCs w:val="18"/>
        </w:rPr>
        <w:t>% of gross rental income. This is equivalent to £</w:t>
      </w:r>
      <w:r w:rsidR="007B3EE0" w:rsidRPr="007B3EE0">
        <w:rPr>
          <w:rFonts w:ascii="Aptos" w:hAnsi="Aptos" w:cs="Arial"/>
          <w:szCs w:val="18"/>
        </w:rPr>
        <w:t>119.79</w:t>
      </w:r>
      <w:r w:rsidRPr="007B3EE0">
        <w:rPr>
          <w:rFonts w:ascii="Aptos" w:hAnsi="Aptos" w:cs="Arial"/>
          <w:szCs w:val="18"/>
        </w:rPr>
        <w:t xml:space="preserve"> per house (</w:t>
      </w:r>
      <w:r w:rsidR="007B3EE0" w:rsidRPr="007B3EE0">
        <w:rPr>
          <w:rFonts w:ascii="Aptos" w:hAnsi="Aptos" w:cs="Arial"/>
          <w:szCs w:val="18"/>
        </w:rPr>
        <w:t>2024/25</w:t>
      </w:r>
      <w:r w:rsidRPr="007B3EE0">
        <w:rPr>
          <w:rFonts w:ascii="Aptos" w:hAnsi="Aptos" w:cs="Arial"/>
          <w:szCs w:val="18"/>
        </w:rPr>
        <w:t xml:space="preserve"> £0.</w:t>
      </w:r>
      <w:r w:rsidR="007B3EE0" w:rsidRPr="007B3EE0">
        <w:rPr>
          <w:rFonts w:ascii="Aptos" w:hAnsi="Aptos" w:cs="Arial"/>
          <w:szCs w:val="18"/>
        </w:rPr>
        <w:t>720</w:t>
      </w:r>
      <w:r w:rsidR="00B01D19" w:rsidRPr="007B3EE0">
        <w:rPr>
          <w:rFonts w:ascii="Aptos" w:hAnsi="Aptos" w:cs="Arial"/>
          <w:szCs w:val="18"/>
        </w:rPr>
        <w:t>m</w:t>
      </w:r>
      <w:r w:rsidRPr="007B3EE0">
        <w:rPr>
          <w:rFonts w:ascii="Aptos" w:hAnsi="Aptos" w:cs="Arial"/>
          <w:szCs w:val="18"/>
        </w:rPr>
        <w:t xml:space="preserve">, </w:t>
      </w:r>
      <w:r w:rsidR="007B3EE0" w:rsidRPr="007B3EE0">
        <w:rPr>
          <w:rFonts w:ascii="Aptos" w:hAnsi="Aptos" w:cs="Arial"/>
          <w:szCs w:val="18"/>
        </w:rPr>
        <w:t>2.88</w:t>
      </w:r>
      <w:r w:rsidRPr="007B3EE0">
        <w:rPr>
          <w:rFonts w:ascii="Aptos" w:hAnsi="Aptos" w:cs="Arial"/>
          <w:szCs w:val="18"/>
        </w:rPr>
        <w:t>%, £</w:t>
      </w:r>
      <w:r w:rsidR="006F5BCC" w:rsidRPr="007B3EE0">
        <w:rPr>
          <w:rFonts w:ascii="Aptos" w:hAnsi="Aptos" w:cs="Arial"/>
          <w:szCs w:val="18"/>
        </w:rPr>
        <w:t>1</w:t>
      </w:r>
      <w:r w:rsidR="007B3EE0" w:rsidRPr="007B3EE0">
        <w:rPr>
          <w:rFonts w:ascii="Aptos" w:hAnsi="Aptos" w:cs="Arial"/>
          <w:szCs w:val="18"/>
        </w:rPr>
        <w:t>12.50</w:t>
      </w:r>
      <w:r w:rsidRPr="007B3EE0">
        <w:rPr>
          <w:rFonts w:ascii="Aptos" w:hAnsi="Aptos" w:cs="Arial"/>
          <w:szCs w:val="18"/>
        </w:rPr>
        <w:t>).</w:t>
      </w:r>
    </w:p>
    <w:p w14:paraId="65094D39" w14:textId="77777777" w:rsidR="002A2B01" w:rsidRPr="003A2349" w:rsidRDefault="002A2B01" w:rsidP="00A72982">
      <w:pPr>
        <w:jc w:val="both"/>
        <w:rPr>
          <w:rFonts w:ascii="Aptos" w:hAnsi="Aptos" w:cs="Arial"/>
          <w:szCs w:val="18"/>
        </w:rPr>
      </w:pPr>
    </w:p>
    <w:p w14:paraId="30E46484" w14:textId="77777777" w:rsidR="002A2B01" w:rsidRPr="003A2349" w:rsidRDefault="002A2B01" w:rsidP="00A72982">
      <w:pPr>
        <w:jc w:val="both"/>
        <w:rPr>
          <w:rFonts w:ascii="Aptos" w:hAnsi="Aptos" w:cs="Arial"/>
          <w:szCs w:val="18"/>
        </w:rPr>
      </w:pPr>
    </w:p>
    <w:p w14:paraId="44F0E981" w14:textId="3EE36BD3" w:rsidR="002A2B01" w:rsidRPr="003A2349" w:rsidRDefault="005808AD" w:rsidP="00A72982">
      <w:pPr>
        <w:jc w:val="both"/>
        <w:rPr>
          <w:rFonts w:ascii="Aptos" w:hAnsi="Aptos" w:cs="Arial"/>
          <w:b/>
          <w:bCs/>
          <w:szCs w:val="18"/>
        </w:rPr>
      </w:pPr>
      <w:r w:rsidRPr="003A2349">
        <w:rPr>
          <w:rFonts w:ascii="Aptos" w:hAnsi="Aptos" w:cs="Arial"/>
          <w:b/>
          <w:bCs/>
          <w:szCs w:val="18"/>
        </w:rPr>
        <w:t>3. Impairment of Debtors</w:t>
      </w:r>
    </w:p>
    <w:p w14:paraId="693AD3A0" w14:textId="77777777" w:rsidR="002A2B01" w:rsidRPr="003A2349" w:rsidRDefault="002A2B01" w:rsidP="00A72982">
      <w:pPr>
        <w:jc w:val="both"/>
        <w:rPr>
          <w:rFonts w:ascii="Aptos" w:hAnsi="Aptos" w:cs="Arial"/>
          <w:szCs w:val="18"/>
        </w:rPr>
      </w:pPr>
    </w:p>
    <w:p w14:paraId="10D59232" w14:textId="3DC8285B" w:rsidR="002A2B01" w:rsidRPr="003A2349" w:rsidRDefault="002A2B01" w:rsidP="008744C7">
      <w:pPr>
        <w:jc w:val="both"/>
        <w:rPr>
          <w:rFonts w:ascii="Aptos" w:hAnsi="Aptos" w:cs="Arial"/>
          <w:szCs w:val="18"/>
        </w:rPr>
      </w:pPr>
      <w:r w:rsidRPr="007B3EE0">
        <w:rPr>
          <w:rFonts w:ascii="Aptos" w:hAnsi="Aptos" w:cs="Arial"/>
          <w:szCs w:val="18"/>
        </w:rPr>
        <w:t xml:space="preserve">The provision for uncollectable debts has </w:t>
      </w:r>
      <w:r w:rsidR="00305883" w:rsidRPr="007B3EE0">
        <w:rPr>
          <w:rFonts w:ascii="Aptos" w:hAnsi="Aptos" w:cs="Arial"/>
          <w:szCs w:val="18"/>
        </w:rPr>
        <w:t>in</w:t>
      </w:r>
      <w:r w:rsidRPr="007B3EE0">
        <w:rPr>
          <w:rFonts w:ascii="Aptos" w:hAnsi="Aptos" w:cs="Arial"/>
          <w:szCs w:val="18"/>
        </w:rPr>
        <w:t xml:space="preserve">creased by </w:t>
      </w:r>
      <w:r w:rsidR="00375E17" w:rsidRPr="007B3EE0">
        <w:rPr>
          <w:rFonts w:ascii="Aptos" w:hAnsi="Aptos" w:cs="Arial"/>
          <w:szCs w:val="18"/>
        </w:rPr>
        <w:t>£</w:t>
      </w:r>
      <w:r w:rsidR="007B3EE0" w:rsidRPr="007B3EE0">
        <w:rPr>
          <w:rFonts w:ascii="Aptos" w:hAnsi="Aptos" w:cs="Arial"/>
          <w:szCs w:val="18"/>
        </w:rPr>
        <w:t>0.121</w:t>
      </w:r>
      <w:r w:rsidR="00484CF1" w:rsidRPr="007B3EE0">
        <w:rPr>
          <w:rFonts w:ascii="Aptos" w:hAnsi="Aptos" w:cs="Arial"/>
          <w:szCs w:val="18"/>
        </w:rPr>
        <w:t>m</w:t>
      </w:r>
      <w:r w:rsidRPr="007B3EE0">
        <w:rPr>
          <w:rFonts w:ascii="Aptos" w:hAnsi="Aptos" w:cs="Arial"/>
          <w:szCs w:val="18"/>
        </w:rPr>
        <w:t xml:space="preserve"> (</w:t>
      </w:r>
      <w:r w:rsidR="006F5BCC" w:rsidRPr="007B3EE0">
        <w:rPr>
          <w:rFonts w:ascii="Aptos" w:hAnsi="Aptos" w:cs="Arial"/>
          <w:szCs w:val="18"/>
        </w:rPr>
        <w:t>in</w:t>
      </w:r>
      <w:r w:rsidRPr="007B3EE0">
        <w:rPr>
          <w:rFonts w:ascii="Aptos" w:hAnsi="Aptos" w:cs="Arial"/>
          <w:szCs w:val="18"/>
        </w:rPr>
        <w:t xml:space="preserve">crease in </w:t>
      </w:r>
      <w:r w:rsidR="007B3EE0" w:rsidRPr="007B3EE0">
        <w:rPr>
          <w:rFonts w:ascii="Aptos" w:hAnsi="Aptos" w:cs="Arial"/>
          <w:szCs w:val="18"/>
        </w:rPr>
        <w:t>2024/25</w:t>
      </w:r>
      <w:r w:rsidR="00B82B9B" w:rsidRPr="007B3EE0">
        <w:rPr>
          <w:rFonts w:ascii="Aptos" w:hAnsi="Aptos" w:cs="Arial"/>
          <w:szCs w:val="18"/>
        </w:rPr>
        <w:t xml:space="preserve"> </w:t>
      </w:r>
      <w:r w:rsidRPr="007B3EE0">
        <w:rPr>
          <w:rFonts w:ascii="Aptos" w:hAnsi="Aptos" w:cs="Arial"/>
          <w:szCs w:val="18"/>
        </w:rPr>
        <w:t>£0.</w:t>
      </w:r>
      <w:r w:rsidR="00375E17" w:rsidRPr="007B3EE0">
        <w:rPr>
          <w:rFonts w:ascii="Aptos" w:hAnsi="Aptos" w:cs="Arial"/>
          <w:szCs w:val="18"/>
        </w:rPr>
        <w:t>0</w:t>
      </w:r>
      <w:r w:rsidR="007B3EE0" w:rsidRPr="007B3EE0">
        <w:rPr>
          <w:rFonts w:ascii="Aptos" w:hAnsi="Aptos" w:cs="Arial"/>
          <w:szCs w:val="18"/>
        </w:rPr>
        <w:t>19</w:t>
      </w:r>
      <w:r w:rsidR="00484CF1" w:rsidRPr="007B3EE0">
        <w:rPr>
          <w:rFonts w:ascii="Aptos" w:hAnsi="Aptos" w:cs="Arial"/>
          <w:szCs w:val="18"/>
        </w:rPr>
        <w:t>m</w:t>
      </w:r>
      <w:r w:rsidRPr="007B3EE0">
        <w:rPr>
          <w:rFonts w:ascii="Aptos" w:hAnsi="Aptos" w:cs="Arial"/>
          <w:szCs w:val="18"/>
        </w:rPr>
        <w:t>). The total provision for uncollectable debts including rechargeable repairs is £</w:t>
      </w:r>
      <w:r w:rsidR="003A38B2" w:rsidRPr="007B3EE0">
        <w:rPr>
          <w:rFonts w:ascii="Aptos" w:hAnsi="Aptos" w:cs="Arial"/>
          <w:szCs w:val="18"/>
        </w:rPr>
        <w:t>0.</w:t>
      </w:r>
      <w:r w:rsidR="007B3EE0" w:rsidRPr="007B3EE0">
        <w:rPr>
          <w:rFonts w:ascii="Aptos" w:hAnsi="Aptos" w:cs="Arial"/>
          <w:szCs w:val="18"/>
        </w:rPr>
        <w:t>521</w:t>
      </w:r>
      <w:r w:rsidR="00484CF1" w:rsidRPr="007B3EE0">
        <w:rPr>
          <w:rFonts w:ascii="Aptos" w:hAnsi="Aptos" w:cs="Arial"/>
          <w:szCs w:val="18"/>
        </w:rPr>
        <w:t>m</w:t>
      </w:r>
      <w:r w:rsidRPr="007B3EE0">
        <w:rPr>
          <w:rFonts w:ascii="Aptos" w:hAnsi="Aptos" w:cs="Arial"/>
          <w:szCs w:val="18"/>
        </w:rPr>
        <w:t xml:space="preserve"> (20</w:t>
      </w:r>
      <w:r w:rsidR="00CE3216" w:rsidRPr="007B3EE0">
        <w:rPr>
          <w:rFonts w:ascii="Aptos" w:hAnsi="Aptos" w:cs="Arial"/>
          <w:szCs w:val="18"/>
        </w:rPr>
        <w:t>2</w:t>
      </w:r>
      <w:r w:rsidR="00375E17" w:rsidRPr="007B3EE0">
        <w:rPr>
          <w:rFonts w:ascii="Aptos" w:hAnsi="Aptos" w:cs="Arial"/>
          <w:szCs w:val="18"/>
        </w:rPr>
        <w:t>4</w:t>
      </w:r>
      <w:r w:rsidR="007B3EE0" w:rsidRPr="007B3EE0">
        <w:rPr>
          <w:rFonts w:ascii="Aptos" w:hAnsi="Aptos" w:cs="Arial"/>
          <w:szCs w:val="18"/>
        </w:rPr>
        <w:t>/25</w:t>
      </w:r>
      <w:r w:rsidRPr="007B3EE0">
        <w:rPr>
          <w:rFonts w:ascii="Aptos" w:hAnsi="Aptos" w:cs="Arial"/>
          <w:szCs w:val="18"/>
        </w:rPr>
        <w:t xml:space="preserve"> £0.</w:t>
      </w:r>
      <w:r w:rsidR="007B3EE0" w:rsidRPr="007B3EE0">
        <w:rPr>
          <w:rFonts w:ascii="Aptos" w:hAnsi="Aptos" w:cs="Arial"/>
          <w:szCs w:val="18"/>
        </w:rPr>
        <w:t>400</w:t>
      </w:r>
      <w:r w:rsidR="00484CF1" w:rsidRPr="007B3EE0">
        <w:rPr>
          <w:rFonts w:ascii="Aptos" w:hAnsi="Aptos" w:cs="Arial"/>
          <w:szCs w:val="18"/>
        </w:rPr>
        <w:t>m</w:t>
      </w:r>
      <w:r w:rsidRPr="007B3EE0">
        <w:rPr>
          <w:rFonts w:ascii="Aptos" w:hAnsi="Aptos" w:cs="Arial"/>
          <w:szCs w:val="18"/>
        </w:rPr>
        <w:t>).</w:t>
      </w:r>
    </w:p>
    <w:p w14:paraId="6C563F4F" w14:textId="77777777" w:rsidR="002A2B01" w:rsidRPr="003A2349" w:rsidRDefault="002A2B01" w:rsidP="00A72982">
      <w:pPr>
        <w:jc w:val="both"/>
        <w:rPr>
          <w:rFonts w:ascii="Aptos" w:hAnsi="Aptos" w:cs="Arial"/>
          <w:szCs w:val="18"/>
        </w:rPr>
      </w:pPr>
    </w:p>
    <w:p w14:paraId="43C7ADEA" w14:textId="77777777" w:rsidR="002A2B01" w:rsidRPr="003A2349" w:rsidRDefault="002A2B01" w:rsidP="00A72982">
      <w:pPr>
        <w:jc w:val="both"/>
        <w:rPr>
          <w:rFonts w:ascii="Aptos" w:hAnsi="Aptos" w:cs="Arial"/>
          <w:szCs w:val="18"/>
        </w:rPr>
      </w:pPr>
    </w:p>
    <w:p w14:paraId="5E67B95B" w14:textId="77777777" w:rsidR="002A2B01" w:rsidRPr="003A2349" w:rsidRDefault="002A2B01" w:rsidP="00A72982">
      <w:pPr>
        <w:jc w:val="both"/>
        <w:rPr>
          <w:rFonts w:ascii="Aptos" w:hAnsi="Aptos" w:cs="Arial"/>
          <w:b/>
          <w:bCs/>
          <w:szCs w:val="18"/>
        </w:rPr>
      </w:pPr>
      <w:r w:rsidRPr="003A2349">
        <w:rPr>
          <w:rFonts w:ascii="Aptos" w:hAnsi="Aptos" w:cs="Arial"/>
          <w:b/>
          <w:bCs/>
          <w:szCs w:val="18"/>
        </w:rPr>
        <w:t>4. Voids</w:t>
      </w:r>
    </w:p>
    <w:p w14:paraId="4C3EBF9C" w14:textId="77777777" w:rsidR="002A2B01" w:rsidRPr="003A2349" w:rsidRDefault="002A2B01" w:rsidP="00A72982">
      <w:pPr>
        <w:jc w:val="both"/>
        <w:rPr>
          <w:rFonts w:ascii="Aptos" w:hAnsi="Aptos" w:cs="Arial"/>
          <w:szCs w:val="18"/>
        </w:rPr>
      </w:pPr>
    </w:p>
    <w:p w14:paraId="1E499E90" w14:textId="44E21F70" w:rsidR="002A2B01" w:rsidRPr="003A2349" w:rsidRDefault="002A2B01" w:rsidP="00A72982">
      <w:pPr>
        <w:jc w:val="both"/>
        <w:rPr>
          <w:rFonts w:ascii="Aptos" w:hAnsi="Aptos" w:cs="Arial"/>
          <w:szCs w:val="18"/>
        </w:rPr>
      </w:pPr>
      <w:r w:rsidRPr="003A2349">
        <w:rPr>
          <w:rFonts w:ascii="Aptos" w:hAnsi="Aptos" w:cs="Arial"/>
          <w:szCs w:val="18"/>
        </w:rPr>
        <w:t xml:space="preserve">The loss of rental on void properties for the year </w:t>
      </w:r>
      <w:r w:rsidRPr="007B3EE0">
        <w:rPr>
          <w:rFonts w:ascii="Aptos" w:hAnsi="Aptos" w:cs="Arial"/>
          <w:szCs w:val="18"/>
        </w:rPr>
        <w:t>was £</w:t>
      </w:r>
      <w:r w:rsidR="002C78E2" w:rsidRPr="007B3EE0">
        <w:rPr>
          <w:rFonts w:ascii="Aptos" w:hAnsi="Aptos" w:cs="Arial"/>
          <w:szCs w:val="18"/>
        </w:rPr>
        <w:t>0.19</w:t>
      </w:r>
      <w:r w:rsidR="007B3EE0" w:rsidRPr="007B3EE0">
        <w:rPr>
          <w:rFonts w:ascii="Aptos" w:hAnsi="Aptos" w:cs="Arial"/>
          <w:szCs w:val="18"/>
        </w:rPr>
        <w:t>3</w:t>
      </w:r>
      <w:r w:rsidR="00484CF1" w:rsidRPr="007B3EE0">
        <w:rPr>
          <w:rFonts w:ascii="Aptos" w:hAnsi="Aptos" w:cs="Arial"/>
          <w:szCs w:val="18"/>
        </w:rPr>
        <w:t>m</w:t>
      </w:r>
      <w:r w:rsidRPr="007B3EE0">
        <w:rPr>
          <w:rFonts w:ascii="Aptos" w:hAnsi="Aptos" w:cs="Arial"/>
          <w:szCs w:val="18"/>
        </w:rPr>
        <w:t xml:space="preserve"> (20</w:t>
      </w:r>
      <w:r w:rsidR="00B82B9B" w:rsidRPr="007B3EE0">
        <w:rPr>
          <w:rFonts w:ascii="Aptos" w:hAnsi="Aptos" w:cs="Arial"/>
          <w:szCs w:val="18"/>
        </w:rPr>
        <w:t>2</w:t>
      </w:r>
      <w:r w:rsidR="007B3EE0" w:rsidRPr="007B3EE0">
        <w:rPr>
          <w:rFonts w:ascii="Aptos" w:hAnsi="Aptos" w:cs="Arial"/>
          <w:szCs w:val="18"/>
        </w:rPr>
        <w:t>4/25</w:t>
      </w:r>
      <w:r w:rsidRPr="007B3EE0">
        <w:rPr>
          <w:rFonts w:ascii="Aptos" w:hAnsi="Aptos" w:cs="Arial"/>
          <w:szCs w:val="18"/>
        </w:rPr>
        <w:t xml:space="preserve"> £0.</w:t>
      </w:r>
      <w:r w:rsidR="00375E17" w:rsidRPr="007B3EE0">
        <w:rPr>
          <w:rFonts w:ascii="Aptos" w:hAnsi="Aptos" w:cs="Arial"/>
          <w:szCs w:val="18"/>
        </w:rPr>
        <w:t>1</w:t>
      </w:r>
      <w:r w:rsidR="007B3EE0" w:rsidRPr="007B3EE0">
        <w:rPr>
          <w:rFonts w:ascii="Aptos" w:hAnsi="Aptos" w:cs="Arial"/>
          <w:szCs w:val="18"/>
        </w:rPr>
        <w:t>89</w:t>
      </w:r>
      <w:r w:rsidR="00484CF1" w:rsidRPr="007B3EE0">
        <w:rPr>
          <w:rFonts w:ascii="Aptos" w:hAnsi="Aptos" w:cs="Arial"/>
          <w:szCs w:val="18"/>
        </w:rPr>
        <w:t>m</w:t>
      </w:r>
      <w:r w:rsidRPr="007B3EE0">
        <w:rPr>
          <w:rFonts w:ascii="Aptos" w:hAnsi="Aptos" w:cs="Arial"/>
          <w:szCs w:val="18"/>
        </w:rPr>
        <w:t>).</w:t>
      </w:r>
    </w:p>
    <w:p w14:paraId="0954BA74" w14:textId="77777777" w:rsidR="002A2B01" w:rsidRPr="003A2349" w:rsidRDefault="002A2B01" w:rsidP="00A72982">
      <w:pPr>
        <w:jc w:val="both"/>
        <w:rPr>
          <w:rFonts w:ascii="Aptos" w:hAnsi="Aptos" w:cs="Arial"/>
          <w:sz w:val="24"/>
          <w:szCs w:val="24"/>
        </w:rPr>
      </w:pPr>
    </w:p>
    <w:p w14:paraId="1281BA34" w14:textId="77777777" w:rsidR="002A2B01" w:rsidRPr="003A2349" w:rsidRDefault="002A2B01" w:rsidP="00A72982">
      <w:pPr>
        <w:jc w:val="both"/>
        <w:rPr>
          <w:rFonts w:ascii="Aptos" w:hAnsi="Aptos" w:cs="Arial"/>
          <w:sz w:val="24"/>
          <w:szCs w:val="24"/>
        </w:rPr>
      </w:pPr>
    </w:p>
    <w:p w14:paraId="15D10A00" w14:textId="77777777" w:rsidR="00F02D6A" w:rsidRPr="003A2349" w:rsidRDefault="00F02D6A" w:rsidP="00A72982">
      <w:pPr>
        <w:jc w:val="both"/>
        <w:rPr>
          <w:rFonts w:ascii="Aptos" w:hAnsi="Aptos" w:cs="Arial"/>
          <w:szCs w:val="18"/>
        </w:rPr>
      </w:pPr>
    </w:p>
    <w:p w14:paraId="0F7962D1" w14:textId="77777777" w:rsidR="00F02D6A" w:rsidRPr="003A2349" w:rsidRDefault="00F02D6A" w:rsidP="00A72982">
      <w:pPr>
        <w:jc w:val="both"/>
        <w:rPr>
          <w:rFonts w:ascii="Aptos" w:hAnsi="Aptos" w:cs="Arial"/>
          <w:szCs w:val="18"/>
        </w:rPr>
      </w:pPr>
    </w:p>
    <w:p w14:paraId="3ED0A3F9" w14:textId="77777777" w:rsidR="00F02D6A" w:rsidRPr="003A2349" w:rsidRDefault="00F02D6A" w:rsidP="00A72982">
      <w:pPr>
        <w:jc w:val="both"/>
        <w:rPr>
          <w:rFonts w:ascii="Aptos" w:hAnsi="Aptos" w:cs="Arial"/>
          <w:szCs w:val="18"/>
        </w:rPr>
      </w:pPr>
    </w:p>
    <w:p w14:paraId="652F5C33" w14:textId="77777777" w:rsidR="00F02D6A" w:rsidRPr="003A2349" w:rsidRDefault="00F02D6A" w:rsidP="00A72982">
      <w:pPr>
        <w:jc w:val="both"/>
        <w:rPr>
          <w:rFonts w:ascii="Aptos" w:hAnsi="Aptos" w:cs="Arial"/>
          <w:szCs w:val="18"/>
        </w:rPr>
      </w:pPr>
    </w:p>
    <w:p w14:paraId="64F0FB13" w14:textId="77777777" w:rsidR="00F02D6A" w:rsidRPr="003A2349" w:rsidRDefault="00F02D6A" w:rsidP="00A72982">
      <w:pPr>
        <w:jc w:val="both"/>
        <w:rPr>
          <w:rFonts w:ascii="Aptos" w:hAnsi="Aptos" w:cs="Arial"/>
          <w:szCs w:val="18"/>
        </w:rPr>
      </w:pPr>
    </w:p>
    <w:p w14:paraId="0BDCECFC" w14:textId="77777777" w:rsidR="00F02D6A" w:rsidRPr="003A2349" w:rsidRDefault="00F02D6A" w:rsidP="00A72982">
      <w:pPr>
        <w:jc w:val="both"/>
        <w:rPr>
          <w:rFonts w:ascii="Aptos" w:hAnsi="Aptos" w:cs="Arial"/>
          <w:szCs w:val="18"/>
        </w:rPr>
      </w:pPr>
    </w:p>
    <w:p w14:paraId="357C344C" w14:textId="77777777" w:rsidR="00F02D6A" w:rsidRPr="003A2349" w:rsidRDefault="00F02D6A" w:rsidP="00A72982">
      <w:pPr>
        <w:jc w:val="both"/>
        <w:rPr>
          <w:rFonts w:ascii="Aptos" w:hAnsi="Aptos" w:cs="Arial"/>
          <w:szCs w:val="18"/>
        </w:rPr>
      </w:pPr>
    </w:p>
    <w:p w14:paraId="78EF1CA6" w14:textId="77777777" w:rsidR="00F02D6A" w:rsidRPr="003A2349" w:rsidRDefault="00F02D6A" w:rsidP="00A72982">
      <w:pPr>
        <w:jc w:val="both"/>
        <w:rPr>
          <w:rFonts w:ascii="Aptos" w:hAnsi="Aptos" w:cs="Arial"/>
          <w:szCs w:val="18"/>
        </w:rPr>
      </w:pPr>
    </w:p>
    <w:p w14:paraId="489BBA09" w14:textId="77777777" w:rsidR="00F02D6A" w:rsidRPr="003A2349" w:rsidRDefault="00F02D6A" w:rsidP="00A72982">
      <w:pPr>
        <w:jc w:val="both"/>
        <w:rPr>
          <w:rFonts w:ascii="Aptos" w:hAnsi="Aptos" w:cs="Arial"/>
          <w:szCs w:val="18"/>
        </w:rPr>
      </w:pPr>
    </w:p>
    <w:p w14:paraId="193CC6AF" w14:textId="77777777" w:rsidR="00F02D6A" w:rsidRPr="003A2349" w:rsidRDefault="00F02D6A" w:rsidP="00A72982">
      <w:pPr>
        <w:jc w:val="both"/>
        <w:rPr>
          <w:rFonts w:ascii="Aptos" w:hAnsi="Aptos" w:cs="Arial"/>
          <w:szCs w:val="18"/>
        </w:rPr>
      </w:pPr>
    </w:p>
    <w:p w14:paraId="4B9EF221" w14:textId="77777777" w:rsidR="00F02D6A" w:rsidRPr="003A2349" w:rsidRDefault="00F02D6A" w:rsidP="00A72982">
      <w:pPr>
        <w:jc w:val="both"/>
        <w:rPr>
          <w:rFonts w:ascii="Aptos" w:hAnsi="Aptos" w:cs="Arial"/>
          <w:szCs w:val="18"/>
        </w:rPr>
      </w:pPr>
    </w:p>
    <w:p w14:paraId="2BBBAB90" w14:textId="77777777" w:rsidR="00F02D6A" w:rsidRPr="003A2349" w:rsidRDefault="00F02D6A" w:rsidP="00A72982">
      <w:pPr>
        <w:jc w:val="both"/>
        <w:rPr>
          <w:rFonts w:ascii="Aptos" w:hAnsi="Aptos" w:cs="Arial"/>
          <w:szCs w:val="18"/>
        </w:rPr>
      </w:pPr>
    </w:p>
    <w:p w14:paraId="59B18967" w14:textId="77777777" w:rsidR="00F02D6A" w:rsidRPr="003A2349" w:rsidRDefault="00F02D6A" w:rsidP="00A72982">
      <w:pPr>
        <w:jc w:val="both"/>
        <w:rPr>
          <w:rFonts w:ascii="Aptos" w:hAnsi="Aptos" w:cs="Arial"/>
          <w:szCs w:val="18"/>
        </w:rPr>
      </w:pPr>
    </w:p>
    <w:p w14:paraId="428494B9" w14:textId="73008C3F" w:rsidR="00A16294" w:rsidRPr="003A2349" w:rsidRDefault="00A16294">
      <w:pPr>
        <w:rPr>
          <w:rFonts w:ascii="Aptos" w:hAnsi="Aptos"/>
        </w:rPr>
      </w:pPr>
      <w:bookmarkStart w:id="653" w:name="_Toc74042484"/>
      <w:r w:rsidRPr="003A2349">
        <w:rPr>
          <w:rFonts w:ascii="Aptos" w:hAnsi="Aptos"/>
        </w:rPr>
        <w:br w:type="page"/>
      </w:r>
    </w:p>
    <w:p w14:paraId="5F092C16" w14:textId="75EDE55A" w:rsidR="002A2B01" w:rsidRPr="003B014D" w:rsidRDefault="0020170B" w:rsidP="00B11789">
      <w:pPr>
        <w:pStyle w:val="Heading1"/>
        <w:jc w:val="right"/>
        <w:rPr>
          <w:rFonts w:ascii="Aptos" w:hAnsi="Aptos"/>
          <w:color w:val="B117B1"/>
          <w:sz w:val="36"/>
          <w:szCs w:val="36"/>
        </w:rPr>
      </w:pPr>
      <w:bookmarkStart w:id="654" w:name="_Toc138404731"/>
      <w:bookmarkStart w:id="655" w:name="_Toc138408975"/>
      <w:bookmarkStart w:id="656" w:name="_Toc138412478"/>
      <w:bookmarkStart w:id="657" w:name="_Toc138412971"/>
      <w:bookmarkStart w:id="658" w:name="_Toc146698505"/>
      <w:bookmarkStart w:id="659" w:name="_Toc146823515"/>
      <w:bookmarkStart w:id="660" w:name="_Toc233115471"/>
      <w:r w:rsidRPr="003B014D">
        <w:rPr>
          <w:rFonts w:ascii="Aptos" w:hAnsi="Aptos"/>
          <w:color w:val="B117B1"/>
          <w:sz w:val="36"/>
          <w:szCs w:val="36"/>
        </w:rPr>
        <w:lastRenderedPageBreak/>
        <w:t>Council</w:t>
      </w:r>
      <w:r w:rsidR="002A2B01" w:rsidRPr="003B014D">
        <w:rPr>
          <w:rFonts w:ascii="Aptos" w:hAnsi="Aptos"/>
          <w:color w:val="B117B1"/>
          <w:sz w:val="36"/>
          <w:szCs w:val="36"/>
        </w:rPr>
        <w:t xml:space="preserve"> Tax Income Account</w:t>
      </w:r>
      <w:bookmarkEnd w:id="653"/>
      <w:bookmarkEnd w:id="654"/>
      <w:bookmarkEnd w:id="655"/>
      <w:bookmarkEnd w:id="656"/>
      <w:bookmarkEnd w:id="657"/>
      <w:bookmarkEnd w:id="658"/>
      <w:bookmarkEnd w:id="659"/>
      <w:bookmarkEnd w:id="660"/>
    </w:p>
    <w:p w14:paraId="7DED34C9" w14:textId="77777777" w:rsidR="002A2B01" w:rsidRPr="003A2349" w:rsidRDefault="002A2B01" w:rsidP="00A72982">
      <w:pPr>
        <w:jc w:val="both"/>
        <w:rPr>
          <w:rFonts w:ascii="Aptos" w:hAnsi="Aptos" w:cs="Arial"/>
          <w:b/>
          <w:bCs/>
          <w:sz w:val="24"/>
          <w:szCs w:val="24"/>
        </w:rPr>
      </w:pPr>
    </w:p>
    <w:p w14:paraId="100EF956" w14:textId="7F71D0FE" w:rsidR="002A2B01" w:rsidRPr="003A2349" w:rsidRDefault="002A2B01"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Tax Income Account (Scotland) shows the gross income raised from </w:t>
      </w:r>
      <w:r w:rsidR="0020170B" w:rsidRPr="003A2349">
        <w:rPr>
          <w:rFonts w:ascii="Aptos" w:hAnsi="Aptos" w:cs="Arial"/>
          <w:szCs w:val="18"/>
        </w:rPr>
        <w:t>Council</w:t>
      </w:r>
      <w:r w:rsidRPr="003A2349">
        <w:rPr>
          <w:rFonts w:ascii="Aptos" w:hAnsi="Aptos" w:cs="Arial"/>
          <w:szCs w:val="18"/>
        </w:rPr>
        <w:t xml:space="preserve"> taxes levied and deductions made under Statute. The resultant net income is transferred to the Comprehensive Income and Expenditure Statement.</w:t>
      </w:r>
    </w:p>
    <w:p w14:paraId="29800487" w14:textId="77777777" w:rsidR="002A2B01" w:rsidRPr="003A2349" w:rsidRDefault="002A2B01" w:rsidP="00A72982">
      <w:pPr>
        <w:jc w:val="both"/>
        <w:rPr>
          <w:rFonts w:ascii="Aptos" w:hAnsi="Aptos" w:cs="Arial"/>
          <w:b/>
          <w:bCs/>
          <w:szCs w:val="18"/>
        </w:rPr>
      </w:pPr>
    </w:p>
    <w:p w14:paraId="2F3A6FEF" w14:textId="1944422B" w:rsidR="002A2B01" w:rsidRPr="003A2349" w:rsidRDefault="002A2B01" w:rsidP="00A72982">
      <w:pPr>
        <w:jc w:val="both"/>
        <w:rPr>
          <w:rFonts w:ascii="Aptos" w:hAnsi="Aptos" w:cs="Arial"/>
          <w:szCs w:val="18"/>
        </w:rPr>
      </w:pPr>
      <w:r w:rsidRPr="003A2349">
        <w:rPr>
          <w:rFonts w:ascii="Aptos" w:hAnsi="Aptos" w:cs="Arial"/>
          <w:szCs w:val="18"/>
        </w:rPr>
        <w:t xml:space="preserve">On 1 April 1993, the </w:t>
      </w:r>
      <w:r w:rsidR="0020170B" w:rsidRPr="003A2349">
        <w:rPr>
          <w:rFonts w:ascii="Aptos" w:hAnsi="Aptos" w:cs="Arial"/>
          <w:szCs w:val="18"/>
        </w:rPr>
        <w:t>Council</w:t>
      </w:r>
      <w:r w:rsidRPr="003A2349">
        <w:rPr>
          <w:rFonts w:ascii="Aptos" w:hAnsi="Aptos" w:cs="Arial"/>
          <w:szCs w:val="18"/>
        </w:rPr>
        <w:t xml:space="preserve"> Tax replaced the Community Charge. It is a </w:t>
      </w:r>
      <w:proofErr w:type="gramStart"/>
      <w:r w:rsidRPr="003A2349">
        <w:rPr>
          <w:rFonts w:ascii="Aptos" w:hAnsi="Aptos" w:cs="Arial"/>
          <w:szCs w:val="18"/>
        </w:rPr>
        <w:t>property based</w:t>
      </w:r>
      <w:proofErr w:type="gramEnd"/>
      <w:r w:rsidRPr="003A2349">
        <w:rPr>
          <w:rFonts w:ascii="Aptos" w:hAnsi="Aptos" w:cs="Arial"/>
          <w:szCs w:val="18"/>
        </w:rPr>
        <w:t xml:space="preserve"> tax which relates to the capital value of domestic properties </w:t>
      </w:r>
      <w:proofErr w:type="gramStart"/>
      <w:r w:rsidRPr="003A2349">
        <w:rPr>
          <w:rFonts w:ascii="Aptos" w:hAnsi="Aptos" w:cs="Arial"/>
          <w:szCs w:val="18"/>
        </w:rPr>
        <w:t>at</w:t>
      </w:r>
      <w:proofErr w:type="gramEnd"/>
      <w:r w:rsidRPr="003A2349">
        <w:rPr>
          <w:rFonts w:ascii="Aptos" w:hAnsi="Aptos" w:cs="Arial"/>
          <w:szCs w:val="18"/>
        </w:rPr>
        <w:t xml:space="preserve"> 1st April 1991, as determined by the Assessor, with each property being placed in a Valuation Band, between A and H. The Assessor publishes a Valuation List which contains information on each property and the band to which it has been assigned.  All properties in the Valuation List are liable for </w:t>
      </w:r>
      <w:r w:rsidR="0020170B" w:rsidRPr="003A2349">
        <w:rPr>
          <w:rFonts w:ascii="Aptos" w:hAnsi="Aptos" w:cs="Arial"/>
          <w:szCs w:val="18"/>
        </w:rPr>
        <w:t>Council</w:t>
      </w:r>
      <w:r w:rsidRPr="003A2349">
        <w:rPr>
          <w:rFonts w:ascii="Aptos" w:hAnsi="Aptos" w:cs="Arial"/>
          <w:szCs w:val="18"/>
        </w:rPr>
        <w:t xml:space="preserve"> Tax, but some may be exempt from payment or may attract a discount depending on whether they are unoccupied, the number of persons in occupation and/or the status of the </w:t>
      </w:r>
      <w:r w:rsidR="002E6852" w:rsidRPr="003A2349">
        <w:rPr>
          <w:rFonts w:ascii="Aptos" w:hAnsi="Aptos" w:cs="Arial"/>
          <w:szCs w:val="18"/>
        </w:rPr>
        <w:t>person</w:t>
      </w:r>
      <w:r w:rsidR="00676FAD" w:rsidRPr="003A2349">
        <w:rPr>
          <w:rFonts w:ascii="Aptos" w:hAnsi="Aptos" w:cs="Arial"/>
          <w:szCs w:val="18"/>
        </w:rPr>
        <w:t>(</w:t>
      </w:r>
      <w:r w:rsidR="002E6852" w:rsidRPr="003A2349">
        <w:rPr>
          <w:rFonts w:ascii="Aptos" w:hAnsi="Aptos" w:cs="Arial"/>
          <w:szCs w:val="18"/>
        </w:rPr>
        <w:t>s</w:t>
      </w:r>
      <w:r w:rsidR="00676FAD" w:rsidRPr="003A2349">
        <w:rPr>
          <w:rFonts w:ascii="Aptos" w:hAnsi="Aptos" w:cs="Arial"/>
          <w:szCs w:val="18"/>
        </w:rPr>
        <w:t>)</w:t>
      </w:r>
      <w:r w:rsidRPr="003A2349">
        <w:rPr>
          <w:rFonts w:ascii="Aptos" w:hAnsi="Aptos" w:cs="Arial"/>
          <w:szCs w:val="18"/>
        </w:rPr>
        <w:t xml:space="preserve"> resident.</w:t>
      </w:r>
    </w:p>
    <w:p w14:paraId="6FE4E2D6" w14:textId="77777777" w:rsidR="002A2B01" w:rsidRPr="003A2349" w:rsidRDefault="002A2B01" w:rsidP="00A72982">
      <w:pPr>
        <w:jc w:val="both"/>
        <w:rPr>
          <w:rFonts w:ascii="Aptos" w:hAnsi="Aptos" w:cs="Arial"/>
          <w:sz w:val="22"/>
          <w:szCs w:val="22"/>
        </w:rPr>
      </w:pPr>
    </w:p>
    <w:bookmarkStart w:id="661" w:name="_MON_1748200456"/>
    <w:bookmarkEnd w:id="661"/>
    <w:p w14:paraId="618029D1" w14:textId="376F129D" w:rsidR="002D62D4" w:rsidRPr="003A2349" w:rsidRDefault="00BF2562" w:rsidP="00A72982">
      <w:pPr>
        <w:jc w:val="both"/>
        <w:rPr>
          <w:rFonts w:ascii="Aptos" w:hAnsi="Aptos" w:cs="Arial"/>
          <w:b/>
          <w:bCs/>
          <w:szCs w:val="18"/>
        </w:rPr>
      </w:pPr>
      <w:r w:rsidRPr="003A2349">
        <w:rPr>
          <w:rFonts w:ascii="Aptos" w:hAnsi="Aptos" w:cs="Arial"/>
          <w:b/>
          <w:bCs/>
          <w:szCs w:val="18"/>
        </w:rPr>
        <w:object w:dxaOrig="9802" w:dyaOrig="2784" w14:anchorId="4C306026">
          <v:shape id="_x0000_i1124" type="#_x0000_t75" style="width:489pt;height:139.5pt" o:ole="">
            <v:imagedata r:id="rId284" o:title=""/>
          </v:shape>
          <o:OLEObject Type="Embed" ProgID="Excel.Sheet.12" ShapeID="_x0000_i1124" DrawAspect="Content" ObjectID="_1843896889" r:id="rId285"/>
        </w:object>
      </w:r>
    </w:p>
    <w:p w14:paraId="482EC0FC" w14:textId="5F165E0C" w:rsidR="009E1B7C" w:rsidRPr="003A2349" w:rsidRDefault="009E1B7C" w:rsidP="00A72982">
      <w:pPr>
        <w:jc w:val="both"/>
        <w:rPr>
          <w:rFonts w:ascii="Aptos" w:hAnsi="Aptos" w:cs="Arial"/>
          <w:b/>
          <w:bCs/>
          <w:szCs w:val="18"/>
        </w:rPr>
      </w:pPr>
    </w:p>
    <w:p w14:paraId="7822D796" w14:textId="7F0F96A5" w:rsidR="009E1B7C" w:rsidRPr="003A2349" w:rsidRDefault="009E1B7C" w:rsidP="00A72982">
      <w:pPr>
        <w:jc w:val="both"/>
        <w:rPr>
          <w:rFonts w:ascii="Aptos" w:hAnsi="Aptos" w:cs="Arial"/>
          <w:b/>
          <w:bCs/>
          <w:szCs w:val="18"/>
        </w:rPr>
      </w:pPr>
    </w:p>
    <w:p w14:paraId="141326D7" w14:textId="2435DB87" w:rsidR="009E1B7C" w:rsidRPr="003A2349" w:rsidRDefault="009E1B7C" w:rsidP="00A72982">
      <w:pPr>
        <w:jc w:val="both"/>
        <w:rPr>
          <w:rFonts w:ascii="Aptos" w:hAnsi="Aptos" w:cs="Arial"/>
          <w:b/>
          <w:bCs/>
          <w:sz w:val="24"/>
          <w:szCs w:val="24"/>
        </w:rPr>
      </w:pPr>
    </w:p>
    <w:p w14:paraId="122F4834" w14:textId="77777777" w:rsidR="00FE3E24" w:rsidRPr="003A2349" w:rsidRDefault="00FE3E24" w:rsidP="00FE3E24">
      <w:pPr>
        <w:jc w:val="both"/>
        <w:rPr>
          <w:rFonts w:ascii="Aptos" w:hAnsi="Aptos" w:cs="Arial"/>
          <w:szCs w:val="18"/>
        </w:rPr>
      </w:pPr>
      <w:r w:rsidRPr="003A2349">
        <w:rPr>
          <w:rFonts w:ascii="Aptos" w:hAnsi="Aptos" w:cs="Arial"/>
          <w:b/>
          <w:bCs/>
          <w:szCs w:val="18"/>
        </w:rPr>
        <w:t xml:space="preserve">Council Tax Levy </w:t>
      </w:r>
    </w:p>
    <w:p w14:paraId="3AF1A671" w14:textId="77777777" w:rsidR="00FE3E24" w:rsidRPr="003A2349" w:rsidRDefault="00FE3E24" w:rsidP="00FE3E24">
      <w:pPr>
        <w:jc w:val="both"/>
        <w:rPr>
          <w:rFonts w:ascii="Aptos" w:hAnsi="Aptos" w:cs="Arial"/>
          <w:color w:val="000000"/>
          <w:szCs w:val="18"/>
        </w:rPr>
      </w:pPr>
      <w:proofErr w:type="gramStart"/>
      <w:r w:rsidRPr="003A2349">
        <w:rPr>
          <w:rFonts w:ascii="Aptos" w:hAnsi="Aptos" w:cs="Arial"/>
          <w:color w:val="000000"/>
          <w:szCs w:val="18"/>
        </w:rPr>
        <w:t>In order to</w:t>
      </w:r>
      <w:proofErr w:type="gramEnd"/>
      <w:r w:rsidRPr="003A2349">
        <w:rPr>
          <w:rFonts w:ascii="Aptos" w:hAnsi="Aptos" w:cs="Arial"/>
          <w:color w:val="000000"/>
          <w:szCs w:val="18"/>
        </w:rPr>
        <w:t xml:space="preserve"> encourage empty </w:t>
      </w:r>
      <w:proofErr w:type="gramStart"/>
      <w:r w:rsidRPr="003A2349">
        <w:rPr>
          <w:rFonts w:ascii="Aptos" w:hAnsi="Aptos" w:cs="Arial"/>
          <w:color w:val="000000"/>
          <w:szCs w:val="18"/>
        </w:rPr>
        <w:t>home owners</w:t>
      </w:r>
      <w:proofErr w:type="gramEnd"/>
      <w:r w:rsidRPr="003A2349">
        <w:rPr>
          <w:rFonts w:ascii="Aptos" w:hAnsi="Aptos" w:cs="Arial"/>
          <w:color w:val="000000"/>
          <w:szCs w:val="18"/>
        </w:rPr>
        <w:t xml:space="preserve"> to bring their properties back into use to increase the supply of housing in Scotland, the Scottish Government introduced the Local Government Finance (Unoccupied Properties etc.) (Scotland) Act 2012. This legislation allowed Councils to remove the discount for Council Tax on certain types of unoccupied homes and to increase the level of Council Tax payable on these properties.</w:t>
      </w:r>
    </w:p>
    <w:p w14:paraId="638B15B0" w14:textId="77777777" w:rsidR="00FE3E24" w:rsidRPr="003A2349" w:rsidRDefault="00FE3E24" w:rsidP="00FE3E24">
      <w:pPr>
        <w:jc w:val="both"/>
        <w:rPr>
          <w:rFonts w:ascii="Aptos" w:hAnsi="Aptos" w:cs="Arial"/>
          <w:szCs w:val="18"/>
        </w:rPr>
      </w:pPr>
    </w:p>
    <w:p w14:paraId="69CBFC91" w14:textId="4C9FBE37" w:rsidR="00FE3E24" w:rsidRDefault="00FE3E24" w:rsidP="00FE3E24">
      <w:pPr>
        <w:jc w:val="both"/>
        <w:rPr>
          <w:rFonts w:ascii="Aptos" w:hAnsi="Aptos" w:cs="Arial"/>
          <w:szCs w:val="18"/>
        </w:rPr>
      </w:pPr>
      <w:r>
        <w:rPr>
          <w:rFonts w:ascii="Aptos" w:hAnsi="Aptos" w:cs="Arial"/>
          <w:color w:val="000000"/>
          <w:szCs w:val="18"/>
        </w:rPr>
        <w:t>N</w:t>
      </w:r>
      <w:r w:rsidRPr="003A2349">
        <w:rPr>
          <w:rFonts w:ascii="Aptos" w:hAnsi="Aptos" w:cs="Arial"/>
          <w:color w:val="000000"/>
          <w:szCs w:val="18"/>
        </w:rPr>
        <w:t xml:space="preserve">ew powers came into effect on 1 April </w:t>
      </w:r>
      <w:proofErr w:type="gramStart"/>
      <w:r w:rsidRPr="003A2349">
        <w:rPr>
          <w:rFonts w:ascii="Aptos" w:hAnsi="Aptos" w:cs="Arial"/>
          <w:color w:val="000000"/>
          <w:szCs w:val="18"/>
        </w:rPr>
        <w:t>2013</w:t>
      </w:r>
      <w:proofErr w:type="gramEnd"/>
      <w:r w:rsidRPr="003A2349">
        <w:rPr>
          <w:rFonts w:ascii="Aptos" w:hAnsi="Aptos" w:cs="Arial"/>
          <w:color w:val="000000"/>
          <w:szCs w:val="18"/>
        </w:rPr>
        <w:t xml:space="preserve"> and Moray Council decided to use these new powers to introduce </w:t>
      </w:r>
      <w:r w:rsidRPr="003A2349">
        <w:rPr>
          <w:rFonts w:ascii="Aptos" w:hAnsi="Aptos" w:cs="Arial"/>
          <w:szCs w:val="18"/>
        </w:rPr>
        <w:t xml:space="preserve">an </w:t>
      </w:r>
      <w:r>
        <w:rPr>
          <w:rFonts w:ascii="Aptos" w:hAnsi="Aptos" w:cs="Arial"/>
          <w:szCs w:val="18"/>
        </w:rPr>
        <w:t xml:space="preserve">Additional Council Tax Charge on all </w:t>
      </w:r>
      <w:proofErr w:type="gramStart"/>
      <w:r>
        <w:rPr>
          <w:rFonts w:ascii="Aptos" w:hAnsi="Aptos" w:cs="Arial"/>
          <w:szCs w:val="18"/>
        </w:rPr>
        <w:t>Long Term</w:t>
      </w:r>
      <w:proofErr w:type="gramEnd"/>
      <w:r>
        <w:rPr>
          <w:rFonts w:ascii="Aptos" w:hAnsi="Aptos" w:cs="Arial"/>
          <w:szCs w:val="18"/>
        </w:rPr>
        <w:t xml:space="preserve"> Empty properties (i.e. </w:t>
      </w:r>
      <w:r w:rsidRPr="003A2349">
        <w:rPr>
          <w:rFonts w:ascii="Aptos" w:hAnsi="Aptos" w:cs="Arial"/>
          <w:szCs w:val="18"/>
        </w:rPr>
        <w:t>properties which have been unoccupied for more than twelve months</w:t>
      </w:r>
      <w:r>
        <w:rPr>
          <w:rFonts w:ascii="Aptos" w:hAnsi="Aptos" w:cs="Arial"/>
          <w:szCs w:val="18"/>
        </w:rPr>
        <w:t>)</w:t>
      </w:r>
      <w:r w:rsidRPr="003A2349">
        <w:rPr>
          <w:rFonts w:ascii="Aptos" w:hAnsi="Aptos" w:cs="Arial"/>
          <w:szCs w:val="18"/>
        </w:rPr>
        <w:t xml:space="preserve">. This </w:t>
      </w:r>
      <w:r>
        <w:rPr>
          <w:rFonts w:ascii="Aptos" w:hAnsi="Aptos" w:cs="Arial"/>
          <w:szCs w:val="18"/>
        </w:rPr>
        <w:t>Additional Council Tax Charge</w:t>
      </w:r>
      <w:r w:rsidRPr="003A2349">
        <w:rPr>
          <w:rFonts w:ascii="Aptos" w:hAnsi="Aptos" w:cs="Arial"/>
          <w:szCs w:val="18"/>
        </w:rPr>
        <w:t xml:space="preserve"> was set at 50% from 1 April 2014</w:t>
      </w:r>
      <w:r>
        <w:rPr>
          <w:rFonts w:ascii="Aptos" w:hAnsi="Aptos" w:cs="Arial"/>
          <w:szCs w:val="18"/>
        </w:rPr>
        <w:t>,</w:t>
      </w:r>
      <w:r w:rsidRPr="003A2349">
        <w:rPr>
          <w:rFonts w:ascii="Aptos" w:hAnsi="Aptos" w:cs="Arial"/>
          <w:szCs w:val="18"/>
        </w:rPr>
        <w:t xml:space="preserve"> rising to 100% from 1 April 2015. </w:t>
      </w:r>
      <w:r>
        <w:rPr>
          <w:rFonts w:ascii="Aptos" w:hAnsi="Aptos" w:cs="Arial"/>
          <w:szCs w:val="18"/>
        </w:rPr>
        <w:t>It remains a 100% Additional Council Tax Charge.</w:t>
      </w:r>
    </w:p>
    <w:p w14:paraId="51A53BA3" w14:textId="77777777" w:rsidR="00FE3E24" w:rsidRDefault="00FE3E24" w:rsidP="00FE3E24">
      <w:pPr>
        <w:jc w:val="both"/>
        <w:rPr>
          <w:rFonts w:ascii="Aptos" w:hAnsi="Aptos" w:cs="Arial"/>
          <w:szCs w:val="18"/>
        </w:rPr>
      </w:pPr>
    </w:p>
    <w:p w14:paraId="4AEDCACF" w14:textId="77777777" w:rsidR="00FE3E24" w:rsidRPr="003A2349" w:rsidRDefault="00FE3E24" w:rsidP="00FE3E24">
      <w:pPr>
        <w:jc w:val="both"/>
        <w:rPr>
          <w:rFonts w:ascii="Aptos" w:hAnsi="Aptos" w:cs="Arial"/>
          <w:szCs w:val="18"/>
        </w:rPr>
      </w:pPr>
      <w:r w:rsidRPr="003A2349">
        <w:rPr>
          <w:rFonts w:ascii="Aptos" w:hAnsi="Aptos" w:cs="Arial"/>
          <w:b/>
          <w:bCs/>
          <w:szCs w:val="18"/>
        </w:rPr>
        <w:t>Council Tax</w:t>
      </w:r>
      <w:r>
        <w:rPr>
          <w:rFonts w:ascii="Aptos" w:hAnsi="Aptos" w:cs="Arial"/>
          <w:b/>
          <w:bCs/>
          <w:szCs w:val="18"/>
        </w:rPr>
        <w:t xml:space="preserve"> Second Home Premium</w:t>
      </w:r>
    </w:p>
    <w:p w14:paraId="1F8A44F0" w14:textId="77777777" w:rsidR="00FE3E24" w:rsidRDefault="00FE3E24" w:rsidP="00FE3E24">
      <w:pPr>
        <w:jc w:val="both"/>
        <w:rPr>
          <w:rFonts w:ascii="Aptos" w:hAnsi="Aptos" w:cs="Arial"/>
          <w:color w:val="000000"/>
          <w:szCs w:val="18"/>
        </w:rPr>
      </w:pPr>
      <w:r>
        <w:rPr>
          <w:rFonts w:ascii="Aptos" w:hAnsi="Aptos" w:cs="Arial"/>
          <w:color w:val="000000"/>
          <w:szCs w:val="18"/>
        </w:rPr>
        <w:t xml:space="preserve">From 1 April 2024, local authorities received the discretion to increase by up to 100% the Council Tax charge on properties defined as Second Homes (i.e. properties which are no person’s residence but are occupied </w:t>
      </w:r>
      <w:proofErr w:type="gramStart"/>
      <w:r>
        <w:rPr>
          <w:rFonts w:ascii="Aptos" w:hAnsi="Aptos" w:cs="Arial"/>
          <w:color w:val="000000"/>
          <w:szCs w:val="18"/>
        </w:rPr>
        <w:t>in excess of</w:t>
      </w:r>
      <w:proofErr w:type="gramEnd"/>
      <w:r>
        <w:rPr>
          <w:rFonts w:ascii="Aptos" w:hAnsi="Aptos" w:cs="Arial"/>
          <w:color w:val="000000"/>
          <w:szCs w:val="18"/>
        </w:rPr>
        <w:t xml:space="preserve"> 25 days per annum).  This new power was contained in The Council Tax (Variation for Unoccupied Dwellings) (Scotland) Amendment Regulations 2023.</w:t>
      </w:r>
    </w:p>
    <w:p w14:paraId="16836795" w14:textId="77777777" w:rsidR="00FE3E24" w:rsidRDefault="00FE3E24" w:rsidP="00FE3E24">
      <w:pPr>
        <w:jc w:val="both"/>
        <w:rPr>
          <w:rFonts w:ascii="Aptos" w:hAnsi="Aptos" w:cs="Arial"/>
          <w:color w:val="000000"/>
          <w:szCs w:val="18"/>
        </w:rPr>
      </w:pPr>
    </w:p>
    <w:p w14:paraId="4A29820A" w14:textId="77777777" w:rsidR="00FE3E24" w:rsidRDefault="00FE3E24" w:rsidP="00FE3E24">
      <w:pPr>
        <w:jc w:val="both"/>
        <w:rPr>
          <w:rFonts w:ascii="Aptos" w:hAnsi="Aptos" w:cs="Arial"/>
          <w:color w:val="000000"/>
          <w:szCs w:val="18"/>
        </w:rPr>
      </w:pPr>
      <w:r>
        <w:rPr>
          <w:rFonts w:ascii="Aptos" w:hAnsi="Aptos" w:cs="Arial"/>
          <w:color w:val="000000"/>
          <w:szCs w:val="18"/>
        </w:rPr>
        <w:t>Moray Council, following consideration by the Corporate Committee on 30 January 2024 of the report Proposed 100% Additional Council Tax Premium on Second Homes, chose to impose a 100% Additional Council Tax Premium on all Second Homes.</w:t>
      </w:r>
    </w:p>
    <w:p w14:paraId="356E9B57" w14:textId="77777777" w:rsidR="00FE3E24" w:rsidRDefault="00FE3E24" w:rsidP="00FE3E24">
      <w:pPr>
        <w:jc w:val="both"/>
        <w:rPr>
          <w:rFonts w:ascii="Aptos" w:hAnsi="Aptos" w:cs="Arial"/>
          <w:szCs w:val="18"/>
        </w:rPr>
      </w:pPr>
    </w:p>
    <w:p w14:paraId="6F4A2D0C" w14:textId="77777777" w:rsidR="00FE3E24" w:rsidRPr="003A2349" w:rsidRDefault="00FE3E24" w:rsidP="00FE3E24">
      <w:pPr>
        <w:jc w:val="both"/>
        <w:rPr>
          <w:rFonts w:ascii="Aptos" w:hAnsi="Aptos" w:cs="Arial"/>
          <w:szCs w:val="18"/>
        </w:rPr>
      </w:pPr>
      <w:r>
        <w:rPr>
          <w:rFonts w:ascii="Aptos" w:hAnsi="Aptos" w:cs="Arial"/>
          <w:b/>
          <w:bCs/>
          <w:szCs w:val="18"/>
        </w:rPr>
        <w:t>Cumulative Impact</w:t>
      </w:r>
    </w:p>
    <w:p w14:paraId="0BAF1A67" w14:textId="057770B5" w:rsidR="00FE3E24" w:rsidRPr="00234B7B" w:rsidRDefault="00FE3E24" w:rsidP="00FE3E24">
      <w:pPr>
        <w:jc w:val="both"/>
        <w:rPr>
          <w:rFonts w:ascii="Aptos" w:hAnsi="Aptos" w:cs="Arial"/>
          <w:szCs w:val="18"/>
        </w:rPr>
      </w:pPr>
      <w:r>
        <w:rPr>
          <w:rFonts w:ascii="Aptos" w:hAnsi="Aptos" w:cs="Arial"/>
          <w:szCs w:val="18"/>
        </w:rPr>
        <w:t xml:space="preserve">In </w:t>
      </w:r>
      <w:r w:rsidRPr="001B22D4">
        <w:rPr>
          <w:rFonts w:ascii="Aptos" w:hAnsi="Aptos" w:cs="Arial"/>
          <w:szCs w:val="18"/>
        </w:rPr>
        <w:t>202</w:t>
      </w:r>
      <w:r w:rsidR="00B44DCB" w:rsidRPr="001B22D4">
        <w:rPr>
          <w:rFonts w:ascii="Aptos" w:hAnsi="Aptos" w:cs="Arial"/>
          <w:szCs w:val="18"/>
        </w:rPr>
        <w:t>5/26</w:t>
      </w:r>
      <w:r w:rsidRPr="001B22D4">
        <w:rPr>
          <w:rFonts w:ascii="Aptos" w:hAnsi="Aptos" w:cs="Arial"/>
          <w:szCs w:val="18"/>
        </w:rPr>
        <w:t xml:space="preserve"> </w:t>
      </w:r>
      <w:r w:rsidRPr="003A2349">
        <w:rPr>
          <w:rFonts w:ascii="Aptos" w:hAnsi="Aptos" w:cs="Arial"/>
          <w:szCs w:val="18"/>
        </w:rPr>
        <w:t xml:space="preserve">Moray Council collected </w:t>
      </w:r>
      <w:r w:rsidRPr="001B22D4">
        <w:rPr>
          <w:rFonts w:ascii="Aptos" w:hAnsi="Aptos" w:cs="Arial"/>
          <w:szCs w:val="18"/>
        </w:rPr>
        <w:t>£1</w:t>
      </w:r>
      <w:r w:rsidR="008919F4" w:rsidRPr="001B22D4">
        <w:rPr>
          <w:rFonts w:ascii="Aptos" w:hAnsi="Aptos" w:cs="Arial"/>
          <w:szCs w:val="18"/>
        </w:rPr>
        <w:t>.</w:t>
      </w:r>
      <w:r w:rsidR="0083660B" w:rsidRPr="001B22D4">
        <w:rPr>
          <w:rFonts w:ascii="Aptos" w:hAnsi="Aptos" w:cs="Arial"/>
          <w:szCs w:val="18"/>
        </w:rPr>
        <w:t>6</w:t>
      </w:r>
      <w:r w:rsidRPr="001B22D4">
        <w:rPr>
          <w:rFonts w:ascii="Aptos" w:hAnsi="Aptos" w:cs="Arial"/>
          <w:szCs w:val="18"/>
        </w:rPr>
        <w:t>7</w:t>
      </w:r>
      <w:r w:rsidR="00B44DCB" w:rsidRPr="001B22D4">
        <w:rPr>
          <w:rFonts w:ascii="Aptos" w:hAnsi="Aptos" w:cs="Arial"/>
          <w:szCs w:val="18"/>
        </w:rPr>
        <w:t>0</w:t>
      </w:r>
      <w:r w:rsidRPr="001B22D4">
        <w:rPr>
          <w:rFonts w:ascii="Aptos" w:hAnsi="Aptos" w:cs="Arial"/>
          <w:szCs w:val="18"/>
        </w:rPr>
        <w:t>m (202</w:t>
      </w:r>
      <w:r w:rsidR="00B44DCB" w:rsidRPr="001B22D4">
        <w:rPr>
          <w:rFonts w:ascii="Aptos" w:hAnsi="Aptos" w:cs="Arial"/>
          <w:szCs w:val="18"/>
        </w:rPr>
        <w:t>4/25</w:t>
      </w:r>
      <w:r w:rsidRPr="001B22D4">
        <w:rPr>
          <w:rFonts w:ascii="Aptos" w:hAnsi="Aptos" w:cs="Arial"/>
          <w:szCs w:val="18"/>
        </w:rPr>
        <w:t xml:space="preserve"> £</w:t>
      </w:r>
      <w:r w:rsidR="00B44DCB" w:rsidRPr="001B22D4">
        <w:rPr>
          <w:rFonts w:ascii="Aptos" w:hAnsi="Aptos" w:cs="Arial"/>
          <w:szCs w:val="18"/>
        </w:rPr>
        <w:t>1.476</w:t>
      </w:r>
      <w:r w:rsidRPr="001B22D4">
        <w:rPr>
          <w:rFonts w:ascii="Aptos" w:hAnsi="Aptos" w:cs="Arial"/>
          <w:szCs w:val="18"/>
        </w:rPr>
        <w:t xml:space="preserve">m) </w:t>
      </w:r>
      <w:r w:rsidRPr="003A2349">
        <w:rPr>
          <w:rFonts w:ascii="Aptos" w:hAnsi="Aptos" w:cs="Arial"/>
          <w:szCs w:val="18"/>
        </w:rPr>
        <w:t xml:space="preserve">from the implementation of </w:t>
      </w:r>
      <w:r>
        <w:rPr>
          <w:rFonts w:ascii="Aptos" w:hAnsi="Aptos" w:cs="Arial"/>
          <w:szCs w:val="18"/>
        </w:rPr>
        <w:t xml:space="preserve">its policies on </w:t>
      </w:r>
      <w:r w:rsidRPr="003A2349">
        <w:rPr>
          <w:rFonts w:ascii="Aptos" w:hAnsi="Aptos" w:cs="Arial"/>
          <w:szCs w:val="18"/>
        </w:rPr>
        <w:t>th</w:t>
      </w:r>
      <w:r>
        <w:rPr>
          <w:rFonts w:ascii="Aptos" w:hAnsi="Aptos" w:cs="Arial"/>
          <w:szCs w:val="18"/>
        </w:rPr>
        <w:t>e 100% Additional Council Tax Charge</w:t>
      </w:r>
      <w:r w:rsidRPr="003A2349">
        <w:rPr>
          <w:rFonts w:ascii="Aptos" w:hAnsi="Aptos" w:cs="Arial"/>
          <w:szCs w:val="18"/>
        </w:rPr>
        <w:t xml:space="preserve"> </w:t>
      </w:r>
      <w:r>
        <w:rPr>
          <w:rFonts w:ascii="Aptos" w:hAnsi="Aptos" w:cs="Arial"/>
          <w:szCs w:val="18"/>
        </w:rPr>
        <w:t xml:space="preserve">and </w:t>
      </w:r>
      <w:r>
        <w:rPr>
          <w:rFonts w:ascii="Aptos" w:hAnsi="Aptos" w:cs="Arial"/>
          <w:color w:val="000000"/>
          <w:szCs w:val="18"/>
        </w:rPr>
        <w:t>100% Additional Council Tax Premium</w:t>
      </w:r>
      <w:r w:rsidRPr="003A2349">
        <w:rPr>
          <w:rFonts w:ascii="Aptos" w:hAnsi="Aptos" w:cs="Arial"/>
          <w:szCs w:val="18"/>
        </w:rPr>
        <w:t xml:space="preserve">. </w:t>
      </w:r>
      <w:r>
        <w:rPr>
          <w:rFonts w:ascii="Aptos" w:hAnsi="Aptos" w:cs="Arial"/>
          <w:szCs w:val="18"/>
        </w:rPr>
        <w:t xml:space="preserve"> </w:t>
      </w:r>
    </w:p>
    <w:p w14:paraId="48C2FADD" w14:textId="77777777" w:rsidR="002A2B01" w:rsidRPr="003A2349" w:rsidRDefault="002A2B01" w:rsidP="00A72982">
      <w:pPr>
        <w:jc w:val="both"/>
        <w:rPr>
          <w:rFonts w:ascii="Aptos" w:hAnsi="Aptos" w:cs="Arial"/>
          <w:sz w:val="24"/>
          <w:szCs w:val="24"/>
        </w:rPr>
      </w:pPr>
    </w:p>
    <w:p w14:paraId="7B1ED62F" w14:textId="77777777" w:rsidR="002A2B01" w:rsidRPr="003A2349" w:rsidRDefault="002A2B01" w:rsidP="00A72982">
      <w:pPr>
        <w:jc w:val="both"/>
        <w:rPr>
          <w:rFonts w:ascii="Aptos" w:hAnsi="Aptos" w:cs="Arial"/>
          <w:szCs w:val="18"/>
        </w:rPr>
      </w:pPr>
    </w:p>
    <w:p w14:paraId="77117EBD" w14:textId="77777777" w:rsidR="002A2B01" w:rsidRPr="003A2349" w:rsidRDefault="002A2B01" w:rsidP="00A72982">
      <w:pPr>
        <w:jc w:val="both"/>
        <w:rPr>
          <w:rFonts w:ascii="Aptos" w:hAnsi="Aptos" w:cs="Arial"/>
          <w:szCs w:val="18"/>
        </w:rPr>
      </w:pPr>
    </w:p>
    <w:p w14:paraId="75380F1E" w14:textId="77777777" w:rsidR="002A2B01" w:rsidRPr="003A2349" w:rsidRDefault="002A2B01" w:rsidP="00A72982">
      <w:pPr>
        <w:jc w:val="both"/>
        <w:rPr>
          <w:rFonts w:ascii="Aptos" w:hAnsi="Aptos" w:cs="Arial"/>
          <w:szCs w:val="18"/>
        </w:rPr>
      </w:pPr>
    </w:p>
    <w:p w14:paraId="1350229B" w14:textId="77777777" w:rsidR="002A2B01" w:rsidRPr="003A2349" w:rsidRDefault="002A2B01" w:rsidP="00A72982">
      <w:pPr>
        <w:jc w:val="both"/>
        <w:rPr>
          <w:rFonts w:ascii="Aptos" w:hAnsi="Aptos" w:cs="Arial"/>
          <w:sz w:val="22"/>
          <w:szCs w:val="22"/>
        </w:rPr>
      </w:pPr>
    </w:p>
    <w:p w14:paraId="044C4DEF" w14:textId="77777777" w:rsidR="002A2B01" w:rsidRPr="003A2349" w:rsidRDefault="002A2B01" w:rsidP="00A72982">
      <w:pPr>
        <w:jc w:val="both"/>
        <w:rPr>
          <w:rFonts w:ascii="Aptos" w:hAnsi="Aptos" w:cs="Arial"/>
          <w:sz w:val="22"/>
          <w:szCs w:val="22"/>
        </w:rPr>
      </w:pPr>
    </w:p>
    <w:p w14:paraId="7E567115" w14:textId="77777777" w:rsidR="002A2B01" w:rsidRPr="003A2349" w:rsidRDefault="002A2B01" w:rsidP="00A72982">
      <w:pPr>
        <w:jc w:val="both"/>
        <w:rPr>
          <w:rFonts w:ascii="Aptos" w:hAnsi="Aptos" w:cs="Arial"/>
          <w:sz w:val="22"/>
          <w:szCs w:val="22"/>
        </w:rPr>
      </w:pPr>
    </w:p>
    <w:p w14:paraId="553D39B9" w14:textId="77777777" w:rsidR="002A2B01" w:rsidRPr="003A2349" w:rsidRDefault="002A2B01" w:rsidP="00A72982">
      <w:pPr>
        <w:jc w:val="both"/>
        <w:rPr>
          <w:rFonts w:ascii="Aptos" w:hAnsi="Aptos" w:cs="Arial"/>
          <w:sz w:val="22"/>
          <w:szCs w:val="22"/>
        </w:rPr>
      </w:pPr>
    </w:p>
    <w:p w14:paraId="620FCE63" w14:textId="77777777" w:rsidR="00FB11FB" w:rsidRPr="003A2349" w:rsidRDefault="00FB11FB" w:rsidP="00DD63D7">
      <w:pPr>
        <w:rPr>
          <w:rFonts w:ascii="Aptos" w:hAnsi="Aptos"/>
          <w:b/>
          <w:sz w:val="22"/>
        </w:rPr>
      </w:pPr>
    </w:p>
    <w:p w14:paraId="00E066AE" w14:textId="216B6B5B" w:rsidR="009E1B7C" w:rsidRPr="003A2349" w:rsidRDefault="009E1B7C">
      <w:pPr>
        <w:rPr>
          <w:rFonts w:ascii="Aptos" w:hAnsi="Aptos"/>
          <w:b/>
          <w:sz w:val="22"/>
        </w:rPr>
      </w:pPr>
      <w:r w:rsidRPr="003A2349">
        <w:rPr>
          <w:rFonts w:ascii="Aptos" w:hAnsi="Aptos"/>
          <w:b/>
          <w:sz w:val="22"/>
        </w:rPr>
        <w:br w:type="page"/>
      </w:r>
    </w:p>
    <w:p w14:paraId="609E603C" w14:textId="418AD8B7" w:rsidR="000F1618" w:rsidRPr="00B11789" w:rsidRDefault="0020170B" w:rsidP="00B11789">
      <w:pPr>
        <w:jc w:val="right"/>
        <w:rPr>
          <w:rFonts w:ascii="Aptos" w:hAnsi="Aptos" w:cs="Arial"/>
          <w:b/>
          <w:color w:val="B117B1"/>
          <w:sz w:val="24"/>
          <w:szCs w:val="24"/>
        </w:rPr>
      </w:pPr>
      <w:r w:rsidRPr="00B11789">
        <w:rPr>
          <w:rFonts w:ascii="Aptos" w:hAnsi="Aptos" w:cs="Arial"/>
          <w:b/>
          <w:color w:val="B117B1"/>
          <w:sz w:val="24"/>
          <w:szCs w:val="24"/>
        </w:rPr>
        <w:lastRenderedPageBreak/>
        <w:t>Council</w:t>
      </w:r>
      <w:r w:rsidR="000F1618" w:rsidRPr="00B11789">
        <w:rPr>
          <w:rFonts w:ascii="Aptos" w:hAnsi="Aptos" w:cs="Arial"/>
          <w:b/>
          <w:color w:val="B117B1"/>
          <w:sz w:val="24"/>
          <w:szCs w:val="24"/>
        </w:rPr>
        <w:t xml:space="preserve"> Tax Income Account (cont</w:t>
      </w:r>
      <w:r w:rsidR="003B014D">
        <w:rPr>
          <w:rFonts w:ascii="Aptos" w:hAnsi="Aptos" w:cs="Arial"/>
          <w:b/>
          <w:color w:val="B117B1"/>
          <w:sz w:val="24"/>
          <w:szCs w:val="24"/>
        </w:rPr>
        <w:t>.</w:t>
      </w:r>
      <w:r w:rsidR="000F1618" w:rsidRPr="00B11789">
        <w:rPr>
          <w:rFonts w:ascii="Aptos" w:hAnsi="Aptos" w:cs="Arial"/>
          <w:b/>
          <w:color w:val="B117B1"/>
          <w:sz w:val="24"/>
          <w:szCs w:val="24"/>
        </w:rPr>
        <w:t>)</w:t>
      </w:r>
    </w:p>
    <w:p w14:paraId="36DED8D4" w14:textId="77777777" w:rsidR="000F1618" w:rsidRPr="003A2349" w:rsidRDefault="000F1618" w:rsidP="00A72982">
      <w:pPr>
        <w:jc w:val="both"/>
        <w:rPr>
          <w:rFonts w:ascii="Aptos" w:hAnsi="Aptos" w:cs="Arial"/>
          <w:b/>
          <w:bCs/>
          <w:sz w:val="24"/>
          <w:szCs w:val="24"/>
        </w:rPr>
      </w:pPr>
    </w:p>
    <w:p w14:paraId="397734BE" w14:textId="742B0E39" w:rsidR="00CE2952" w:rsidRDefault="00CE2952" w:rsidP="00A72982">
      <w:pPr>
        <w:jc w:val="both"/>
        <w:rPr>
          <w:rFonts w:ascii="Aptos" w:hAnsi="Aptos" w:cs="Arial"/>
          <w:b/>
          <w:bCs/>
          <w:szCs w:val="18"/>
        </w:rPr>
      </w:pPr>
      <w:r>
        <w:rPr>
          <w:rFonts w:ascii="Aptos" w:hAnsi="Aptos" w:cs="Arial"/>
          <w:b/>
          <w:bCs/>
          <w:szCs w:val="18"/>
        </w:rPr>
        <w:t>Notes to the Council Tax Income Account</w:t>
      </w:r>
    </w:p>
    <w:p w14:paraId="08BA1E0E" w14:textId="77777777" w:rsidR="00CE2952" w:rsidRDefault="00CE2952" w:rsidP="00A72982">
      <w:pPr>
        <w:jc w:val="both"/>
        <w:rPr>
          <w:rFonts w:ascii="Aptos" w:hAnsi="Aptos" w:cs="Arial"/>
          <w:b/>
          <w:bCs/>
          <w:szCs w:val="18"/>
        </w:rPr>
      </w:pPr>
    </w:p>
    <w:p w14:paraId="1E312099" w14:textId="2D2F4015" w:rsidR="000F1618" w:rsidRPr="003A2349" w:rsidRDefault="000F1618" w:rsidP="00A72982">
      <w:pPr>
        <w:jc w:val="both"/>
        <w:rPr>
          <w:rFonts w:ascii="Aptos" w:hAnsi="Aptos" w:cs="Arial"/>
          <w:b/>
          <w:bCs/>
          <w:szCs w:val="18"/>
        </w:rPr>
      </w:pPr>
      <w:r w:rsidRPr="003A2349">
        <w:rPr>
          <w:rFonts w:ascii="Aptos" w:hAnsi="Aptos" w:cs="Arial"/>
          <w:b/>
          <w:bCs/>
          <w:szCs w:val="18"/>
        </w:rPr>
        <w:t xml:space="preserve">Calculation of </w:t>
      </w:r>
      <w:r w:rsidR="0020170B" w:rsidRPr="003A2349">
        <w:rPr>
          <w:rFonts w:ascii="Aptos" w:hAnsi="Aptos" w:cs="Arial"/>
          <w:b/>
          <w:bCs/>
          <w:szCs w:val="18"/>
        </w:rPr>
        <w:t>Council</w:t>
      </w:r>
      <w:r w:rsidRPr="003A2349">
        <w:rPr>
          <w:rFonts w:ascii="Aptos" w:hAnsi="Aptos" w:cs="Arial"/>
          <w:b/>
          <w:bCs/>
          <w:szCs w:val="18"/>
        </w:rPr>
        <w:t xml:space="preserve"> Tax Base</w:t>
      </w:r>
    </w:p>
    <w:p w14:paraId="5DBC506B" w14:textId="77777777" w:rsidR="000F1618" w:rsidRPr="003A2349" w:rsidRDefault="000F1618" w:rsidP="00A72982">
      <w:pPr>
        <w:jc w:val="both"/>
        <w:rPr>
          <w:rFonts w:ascii="Aptos" w:hAnsi="Aptos" w:cs="Arial"/>
          <w:b/>
          <w:bCs/>
          <w:szCs w:val="18"/>
        </w:rPr>
      </w:pPr>
      <w:r w:rsidRPr="003A2349">
        <w:rPr>
          <w:rFonts w:ascii="Aptos" w:hAnsi="Aptos" w:cs="Arial"/>
          <w:b/>
          <w:bCs/>
          <w:szCs w:val="18"/>
        </w:rPr>
        <w:t>Number of Dwellings</w:t>
      </w:r>
    </w:p>
    <w:p w14:paraId="1C65F39D" w14:textId="77777777" w:rsidR="000F1618" w:rsidRPr="003A2349" w:rsidRDefault="000F1618" w:rsidP="00A72982">
      <w:pPr>
        <w:jc w:val="both"/>
        <w:rPr>
          <w:rFonts w:ascii="Aptos" w:hAnsi="Aptos" w:cs="Arial"/>
          <w:szCs w:val="18"/>
        </w:rPr>
      </w:pPr>
    </w:p>
    <w:bookmarkStart w:id="662" w:name="_MON_1779948419"/>
    <w:bookmarkEnd w:id="662"/>
    <w:p w14:paraId="48A2715A" w14:textId="3F4239D8" w:rsidR="009E1B7C" w:rsidRPr="003A2349" w:rsidRDefault="007E39DF" w:rsidP="00A72982">
      <w:pPr>
        <w:jc w:val="both"/>
        <w:rPr>
          <w:rFonts w:ascii="Aptos" w:hAnsi="Aptos" w:cs="Arial"/>
          <w:sz w:val="22"/>
          <w:szCs w:val="22"/>
        </w:rPr>
      </w:pPr>
      <w:r w:rsidRPr="003A2349">
        <w:rPr>
          <w:rFonts w:ascii="Aptos" w:hAnsi="Aptos" w:cs="Arial"/>
          <w:sz w:val="22"/>
          <w:szCs w:val="22"/>
        </w:rPr>
        <w:object w:dxaOrig="10329" w:dyaOrig="4870" w14:anchorId="7426465D">
          <v:shape id="_x0000_i1125" type="#_x0000_t75" style="width:519.75pt;height:241.5pt" o:ole="">
            <v:imagedata r:id="rId286" o:title=""/>
          </v:shape>
          <o:OLEObject Type="Embed" ProgID="Excel.Sheet.12" ShapeID="_x0000_i1125" DrawAspect="Content" ObjectID="_1843896890" r:id="rId287"/>
        </w:object>
      </w:r>
    </w:p>
    <w:p w14:paraId="2998E546" w14:textId="77777777" w:rsidR="0008237A" w:rsidRPr="0008237A" w:rsidRDefault="0008237A" w:rsidP="0008237A">
      <w:pPr>
        <w:jc w:val="both"/>
        <w:rPr>
          <w:rFonts w:ascii="Aptos" w:hAnsi="Aptos" w:cs="Arial"/>
          <w:szCs w:val="18"/>
        </w:rPr>
      </w:pPr>
      <w:r w:rsidRPr="0008237A">
        <w:rPr>
          <w:rFonts w:ascii="Aptos" w:hAnsi="Aptos" w:cs="Arial"/>
          <w:szCs w:val="18"/>
        </w:rPr>
        <w:t>* Band A (</w:t>
      </w:r>
      <w:proofErr w:type="spellStart"/>
      <w:r w:rsidRPr="0008237A">
        <w:rPr>
          <w:rFonts w:ascii="Aptos" w:hAnsi="Aptos" w:cs="Arial"/>
          <w:szCs w:val="18"/>
        </w:rPr>
        <w:t>dbr</w:t>
      </w:r>
      <w:proofErr w:type="spellEnd"/>
      <w:r w:rsidRPr="0008237A">
        <w:rPr>
          <w:rFonts w:ascii="Aptos" w:hAnsi="Aptos" w:cs="Arial"/>
          <w:szCs w:val="18"/>
        </w:rPr>
        <w:t>) - properties with disabled relief band reduction</w:t>
      </w:r>
    </w:p>
    <w:p w14:paraId="2CBDE07A" w14:textId="286852E1" w:rsidR="009E1B7C" w:rsidRDefault="009E1B7C" w:rsidP="00A72982">
      <w:pPr>
        <w:jc w:val="both"/>
        <w:rPr>
          <w:rFonts w:ascii="Aptos" w:hAnsi="Aptos" w:cs="Arial"/>
          <w:sz w:val="22"/>
          <w:szCs w:val="22"/>
        </w:rPr>
      </w:pPr>
    </w:p>
    <w:p w14:paraId="75C8628D" w14:textId="77777777" w:rsidR="0008237A" w:rsidRPr="003A2349" w:rsidRDefault="0008237A" w:rsidP="00A72982">
      <w:pPr>
        <w:jc w:val="both"/>
        <w:rPr>
          <w:rFonts w:ascii="Aptos" w:hAnsi="Aptos" w:cs="Arial"/>
          <w:sz w:val="22"/>
          <w:szCs w:val="22"/>
        </w:rPr>
      </w:pPr>
    </w:p>
    <w:p w14:paraId="455EEB97" w14:textId="0F019DBC" w:rsidR="000F1618" w:rsidRPr="003A2349" w:rsidRDefault="000F1618" w:rsidP="00A72982">
      <w:pPr>
        <w:jc w:val="both"/>
        <w:rPr>
          <w:rFonts w:ascii="Aptos" w:hAnsi="Aptos" w:cs="Arial"/>
          <w:b/>
          <w:bCs/>
          <w:szCs w:val="18"/>
        </w:rPr>
      </w:pPr>
      <w:r w:rsidRPr="003A2349">
        <w:rPr>
          <w:rFonts w:ascii="Aptos" w:hAnsi="Aptos" w:cs="Arial"/>
          <w:b/>
          <w:bCs/>
          <w:szCs w:val="18"/>
        </w:rPr>
        <w:t xml:space="preserve">Calculation of </w:t>
      </w:r>
      <w:r w:rsidR="0020170B" w:rsidRPr="003A2349">
        <w:rPr>
          <w:rFonts w:ascii="Aptos" w:hAnsi="Aptos" w:cs="Arial"/>
          <w:b/>
          <w:bCs/>
          <w:szCs w:val="18"/>
        </w:rPr>
        <w:t>Council</w:t>
      </w:r>
      <w:r w:rsidRPr="003A2349">
        <w:rPr>
          <w:rFonts w:ascii="Aptos" w:hAnsi="Aptos" w:cs="Arial"/>
          <w:b/>
          <w:bCs/>
          <w:szCs w:val="18"/>
        </w:rPr>
        <w:t xml:space="preserve"> Tax</w:t>
      </w:r>
    </w:p>
    <w:p w14:paraId="6580C7B6" w14:textId="77777777" w:rsidR="000F1618" w:rsidRPr="003A2349" w:rsidRDefault="000F1618" w:rsidP="00A72982">
      <w:pPr>
        <w:jc w:val="both"/>
        <w:rPr>
          <w:rFonts w:ascii="Aptos" w:hAnsi="Aptos" w:cs="Arial"/>
          <w:szCs w:val="18"/>
        </w:rPr>
      </w:pPr>
    </w:p>
    <w:p w14:paraId="187A7260" w14:textId="3EB5628A" w:rsidR="000F1618" w:rsidRPr="003A2349" w:rsidRDefault="000F1618" w:rsidP="00A72982">
      <w:pPr>
        <w:jc w:val="both"/>
        <w:rPr>
          <w:rFonts w:ascii="Aptos" w:hAnsi="Aptos" w:cs="Arial"/>
          <w:szCs w:val="18"/>
        </w:rPr>
      </w:pPr>
      <w:r w:rsidRPr="003A2349">
        <w:rPr>
          <w:rFonts w:ascii="Aptos" w:hAnsi="Aptos" w:cs="Arial"/>
          <w:szCs w:val="18"/>
        </w:rPr>
        <w:t xml:space="preserve">In </w:t>
      </w:r>
      <w:r w:rsidRPr="007E39DF">
        <w:rPr>
          <w:rFonts w:ascii="Aptos" w:hAnsi="Aptos" w:cs="Arial"/>
          <w:szCs w:val="18"/>
        </w:rPr>
        <w:t>20</w:t>
      </w:r>
      <w:r w:rsidR="00CE3216" w:rsidRPr="007E39DF">
        <w:rPr>
          <w:rFonts w:ascii="Aptos" w:hAnsi="Aptos" w:cs="Arial"/>
          <w:szCs w:val="18"/>
        </w:rPr>
        <w:t>2</w:t>
      </w:r>
      <w:r w:rsidR="007E39DF" w:rsidRPr="007E39DF">
        <w:rPr>
          <w:rFonts w:ascii="Aptos" w:hAnsi="Aptos" w:cs="Arial"/>
          <w:szCs w:val="18"/>
        </w:rPr>
        <w:t>5</w:t>
      </w:r>
      <w:r w:rsidRPr="007E39DF">
        <w:rPr>
          <w:rFonts w:ascii="Aptos" w:hAnsi="Aptos" w:cs="Arial"/>
          <w:szCs w:val="18"/>
        </w:rPr>
        <w:t>/</w:t>
      </w:r>
      <w:r w:rsidR="007E39DF" w:rsidRPr="007E39DF">
        <w:rPr>
          <w:rFonts w:ascii="Aptos" w:hAnsi="Aptos" w:cs="Arial"/>
          <w:szCs w:val="18"/>
        </w:rPr>
        <w:t>26</w:t>
      </w:r>
      <w:r w:rsidRPr="003A2349">
        <w:rPr>
          <w:rFonts w:ascii="Aptos" w:hAnsi="Aptos" w:cs="Arial"/>
          <w:szCs w:val="18"/>
        </w:rPr>
        <w:t>, the charges for each band were as follows:</w:t>
      </w:r>
    </w:p>
    <w:p w14:paraId="75193E29" w14:textId="5CE03775" w:rsidR="006A531A" w:rsidRPr="003A2349" w:rsidRDefault="006A531A" w:rsidP="00A72982">
      <w:pPr>
        <w:jc w:val="both"/>
        <w:rPr>
          <w:rFonts w:ascii="Aptos" w:hAnsi="Aptos" w:cs="Arial"/>
          <w:szCs w:val="18"/>
        </w:rPr>
      </w:pPr>
    </w:p>
    <w:p w14:paraId="36BA26A9" w14:textId="57059354" w:rsidR="00762905" w:rsidRPr="003A2349" w:rsidRDefault="00762905" w:rsidP="00A72982">
      <w:pPr>
        <w:jc w:val="both"/>
        <w:rPr>
          <w:rFonts w:ascii="Aptos" w:hAnsi="Aptos" w:cs="Arial"/>
          <w:szCs w:val="18"/>
        </w:rPr>
      </w:pPr>
    </w:p>
    <w:bookmarkStart w:id="663" w:name="_MON_1779948570"/>
    <w:bookmarkEnd w:id="663"/>
    <w:p w14:paraId="55AAF2FC" w14:textId="5F99086A" w:rsidR="00762905" w:rsidRPr="003A2349" w:rsidRDefault="007E39DF" w:rsidP="00A72982">
      <w:pPr>
        <w:jc w:val="both"/>
        <w:rPr>
          <w:rFonts w:ascii="Aptos" w:hAnsi="Aptos" w:cs="Arial"/>
          <w:szCs w:val="18"/>
        </w:rPr>
      </w:pPr>
      <w:r w:rsidRPr="003A2349">
        <w:rPr>
          <w:rFonts w:ascii="Aptos" w:hAnsi="Aptos" w:cs="Arial"/>
          <w:szCs w:val="18"/>
        </w:rPr>
        <w:object w:dxaOrig="9864" w:dyaOrig="2928" w14:anchorId="2DBFBAF5">
          <v:shape id="_x0000_i1126" type="#_x0000_t75" style="width:498pt;height:2in" o:ole="">
            <v:imagedata r:id="rId288" o:title=""/>
          </v:shape>
          <o:OLEObject Type="Embed" ProgID="Excel.Sheet.12" ShapeID="_x0000_i1126" DrawAspect="Content" ObjectID="_1843896891" r:id="rId289"/>
        </w:object>
      </w:r>
    </w:p>
    <w:p w14:paraId="404DE212" w14:textId="0E87B56C" w:rsidR="00A10FEA" w:rsidRPr="003A2349" w:rsidRDefault="00A10FEA" w:rsidP="00A72982">
      <w:pPr>
        <w:jc w:val="both"/>
        <w:rPr>
          <w:rFonts w:ascii="Aptos" w:hAnsi="Aptos" w:cs="Arial"/>
          <w:szCs w:val="18"/>
        </w:rPr>
      </w:pPr>
    </w:p>
    <w:p w14:paraId="0747B925" w14:textId="5F4D2C4D" w:rsidR="00A10FEA" w:rsidRPr="003A2349" w:rsidRDefault="00A10FEA" w:rsidP="00A72982">
      <w:pPr>
        <w:jc w:val="both"/>
        <w:rPr>
          <w:rFonts w:ascii="Aptos" w:hAnsi="Aptos" w:cs="Arial"/>
          <w:szCs w:val="18"/>
        </w:rPr>
      </w:pPr>
    </w:p>
    <w:p w14:paraId="2EA9655C" w14:textId="3FFB3E3B" w:rsidR="00A10FEA" w:rsidRPr="003A2349" w:rsidRDefault="00A10FEA" w:rsidP="00A72982">
      <w:pPr>
        <w:jc w:val="both"/>
        <w:rPr>
          <w:rFonts w:ascii="Aptos" w:hAnsi="Aptos" w:cs="Arial"/>
          <w:szCs w:val="18"/>
        </w:rPr>
      </w:pPr>
    </w:p>
    <w:p w14:paraId="248F41EA" w14:textId="05A115B5" w:rsidR="00A10FEA" w:rsidRPr="003A2349" w:rsidRDefault="00A10FEA" w:rsidP="00A72982">
      <w:pPr>
        <w:jc w:val="both"/>
        <w:rPr>
          <w:rFonts w:ascii="Aptos" w:hAnsi="Aptos" w:cs="Arial"/>
          <w:szCs w:val="18"/>
        </w:rPr>
      </w:pPr>
    </w:p>
    <w:p w14:paraId="0FCA6AF1" w14:textId="09758972" w:rsidR="00A10FEA" w:rsidRPr="003A2349" w:rsidRDefault="00A10FEA" w:rsidP="00A72982">
      <w:pPr>
        <w:jc w:val="both"/>
        <w:rPr>
          <w:rFonts w:ascii="Aptos" w:hAnsi="Aptos" w:cs="Arial"/>
          <w:szCs w:val="18"/>
        </w:rPr>
      </w:pPr>
    </w:p>
    <w:p w14:paraId="7D2695AE" w14:textId="1D67684C" w:rsidR="00A10FEA" w:rsidRPr="003A2349" w:rsidRDefault="00A10FEA" w:rsidP="00A72982">
      <w:pPr>
        <w:jc w:val="both"/>
        <w:rPr>
          <w:rFonts w:ascii="Aptos" w:hAnsi="Aptos" w:cs="Arial"/>
          <w:szCs w:val="18"/>
        </w:rPr>
      </w:pPr>
    </w:p>
    <w:p w14:paraId="2318DD97" w14:textId="7D5EB3D0" w:rsidR="00A10FEA" w:rsidRPr="003A2349" w:rsidRDefault="00A10FEA" w:rsidP="00A72982">
      <w:pPr>
        <w:jc w:val="both"/>
        <w:rPr>
          <w:rFonts w:ascii="Aptos" w:hAnsi="Aptos" w:cs="Arial"/>
          <w:szCs w:val="18"/>
        </w:rPr>
      </w:pPr>
    </w:p>
    <w:p w14:paraId="3525396F" w14:textId="5D2ADBF3" w:rsidR="00A10FEA" w:rsidRPr="003A2349" w:rsidRDefault="00A10FEA" w:rsidP="00A72982">
      <w:pPr>
        <w:jc w:val="both"/>
        <w:rPr>
          <w:rFonts w:ascii="Aptos" w:hAnsi="Aptos" w:cs="Arial"/>
          <w:szCs w:val="18"/>
        </w:rPr>
      </w:pPr>
    </w:p>
    <w:p w14:paraId="5044E59F" w14:textId="0C29720E" w:rsidR="00A10FEA" w:rsidRPr="003A2349" w:rsidRDefault="00A10FEA" w:rsidP="00A72982">
      <w:pPr>
        <w:jc w:val="both"/>
        <w:rPr>
          <w:rFonts w:ascii="Aptos" w:hAnsi="Aptos" w:cs="Arial"/>
          <w:szCs w:val="18"/>
        </w:rPr>
      </w:pPr>
    </w:p>
    <w:p w14:paraId="2D094879" w14:textId="5B0443AB" w:rsidR="00A10FEA" w:rsidRPr="003A2349" w:rsidRDefault="00A10FEA" w:rsidP="00A72982">
      <w:pPr>
        <w:jc w:val="both"/>
        <w:rPr>
          <w:rFonts w:ascii="Aptos" w:hAnsi="Aptos" w:cs="Arial"/>
          <w:szCs w:val="18"/>
        </w:rPr>
      </w:pPr>
    </w:p>
    <w:p w14:paraId="4DA4CF9C" w14:textId="61C0B911" w:rsidR="00A10FEA" w:rsidRPr="003A2349" w:rsidRDefault="00A10FEA" w:rsidP="00A72982">
      <w:pPr>
        <w:jc w:val="both"/>
        <w:rPr>
          <w:rFonts w:ascii="Aptos" w:hAnsi="Aptos" w:cs="Arial"/>
          <w:szCs w:val="18"/>
        </w:rPr>
      </w:pPr>
    </w:p>
    <w:p w14:paraId="3988A907" w14:textId="02BE0195" w:rsidR="00A10FEA" w:rsidRPr="003A2349" w:rsidRDefault="00A10FEA" w:rsidP="00A72982">
      <w:pPr>
        <w:jc w:val="both"/>
        <w:rPr>
          <w:rFonts w:ascii="Aptos" w:hAnsi="Aptos" w:cs="Arial"/>
          <w:szCs w:val="18"/>
        </w:rPr>
      </w:pPr>
    </w:p>
    <w:p w14:paraId="34C694C8" w14:textId="146C070F" w:rsidR="00A10FEA" w:rsidRPr="003A2349" w:rsidRDefault="00F8456E" w:rsidP="0008237A">
      <w:pPr>
        <w:rPr>
          <w:rFonts w:ascii="Aptos" w:hAnsi="Aptos" w:cs="Arial"/>
          <w:szCs w:val="18"/>
        </w:rPr>
      </w:pPr>
      <w:r w:rsidRPr="003A2349">
        <w:rPr>
          <w:rFonts w:ascii="Aptos" w:hAnsi="Aptos" w:cs="Arial"/>
          <w:szCs w:val="18"/>
        </w:rPr>
        <w:br w:type="page"/>
      </w:r>
    </w:p>
    <w:p w14:paraId="5CB41B78" w14:textId="58B62A92" w:rsidR="00B0137F" w:rsidRPr="003B014D" w:rsidRDefault="00B0137F" w:rsidP="00B11789">
      <w:pPr>
        <w:pStyle w:val="Heading1"/>
        <w:jc w:val="right"/>
        <w:rPr>
          <w:rFonts w:ascii="Aptos" w:hAnsi="Aptos"/>
          <w:color w:val="B117B1"/>
          <w:sz w:val="36"/>
          <w:szCs w:val="36"/>
        </w:rPr>
      </w:pPr>
      <w:bookmarkStart w:id="664" w:name="_Toc74042485"/>
      <w:bookmarkStart w:id="665" w:name="_Toc138404732"/>
      <w:bookmarkStart w:id="666" w:name="_Toc138408976"/>
      <w:bookmarkStart w:id="667" w:name="_Toc138412479"/>
      <w:bookmarkStart w:id="668" w:name="_Toc138412972"/>
      <w:bookmarkStart w:id="669" w:name="_Toc146698506"/>
      <w:bookmarkStart w:id="670" w:name="_Toc146823516"/>
      <w:bookmarkStart w:id="671" w:name="_Toc233115472"/>
      <w:r w:rsidRPr="003B014D">
        <w:rPr>
          <w:rFonts w:ascii="Aptos" w:hAnsi="Aptos"/>
          <w:color w:val="B117B1"/>
          <w:sz w:val="36"/>
          <w:szCs w:val="36"/>
        </w:rPr>
        <w:lastRenderedPageBreak/>
        <w:t>Non-Domestic Rate Account</w:t>
      </w:r>
      <w:bookmarkEnd w:id="664"/>
      <w:bookmarkEnd w:id="665"/>
      <w:bookmarkEnd w:id="666"/>
      <w:bookmarkEnd w:id="667"/>
      <w:bookmarkEnd w:id="668"/>
      <w:bookmarkEnd w:id="669"/>
      <w:bookmarkEnd w:id="670"/>
      <w:bookmarkEnd w:id="671"/>
    </w:p>
    <w:p w14:paraId="048EC255" w14:textId="77777777" w:rsidR="00B0137F" w:rsidRPr="003A2349" w:rsidRDefault="00B0137F" w:rsidP="00A72982">
      <w:pPr>
        <w:jc w:val="both"/>
        <w:rPr>
          <w:rFonts w:ascii="Aptos" w:hAnsi="Aptos" w:cs="Arial"/>
          <w:sz w:val="24"/>
          <w:szCs w:val="24"/>
        </w:rPr>
      </w:pPr>
    </w:p>
    <w:p w14:paraId="73C1F464" w14:textId="0277E192" w:rsidR="00B0137F" w:rsidRPr="003A2349" w:rsidRDefault="00B0137F" w:rsidP="00A72982">
      <w:pPr>
        <w:jc w:val="both"/>
        <w:rPr>
          <w:rFonts w:ascii="Aptos" w:hAnsi="Aptos" w:cs="Arial"/>
          <w:szCs w:val="18"/>
        </w:rPr>
      </w:pPr>
      <w:r w:rsidRPr="003A2349">
        <w:rPr>
          <w:rFonts w:ascii="Aptos" w:hAnsi="Aptos" w:cs="Arial"/>
          <w:szCs w:val="18"/>
        </w:rPr>
        <w:t xml:space="preserve">The Non-Domestic Rate Account (Scotland) is an agent's statement that reflects the statutory obligation for billing authorities to maintain a separate Non-Domestic Rate Account. The statement shows the gross income from the rates and deductions made under statute. The net income is paid to the Scottish Government as a contribution to the national </w:t>
      </w:r>
      <w:r w:rsidR="00C50146" w:rsidRPr="003A2349">
        <w:rPr>
          <w:rFonts w:ascii="Aptos" w:hAnsi="Aptos" w:cs="Arial"/>
          <w:szCs w:val="18"/>
        </w:rPr>
        <w:t>N</w:t>
      </w:r>
      <w:r w:rsidRPr="003A2349">
        <w:rPr>
          <w:rFonts w:ascii="Aptos" w:hAnsi="Aptos" w:cs="Arial"/>
          <w:szCs w:val="18"/>
        </w:rPr>
        <w:t>on-</w:t>
      </w:r>
      <w:r w:rsidR="00C50146" w:rsidRPr="003A2349">
        <w:rPr>
          <w:rFonts w:ascii="Aptos" w:hAnsi="Aptos" w:cs="Arial"/>
          <w:szCs w:val="18"/>
        </w:rPr>
        <w:t>D</w:t>
      </w:r>
      <w:r w:rsidRPr="003A2349">
        <w:rPr>
          <w:rFonts w:ascii="Aptos" w:hAnsi="Aptos" w:cs="Arial"/>
          <w:szCs w:val="18"/>
        </w:rPr>
        <w:t xml:space="preserve">omestic </w:t>
      </w:r>
      <w:r w:rsidR="00C50146" w:rsidRPr="003A2349">
        <w:rPr>
          <w:rFonts w:ascii="Aptos" w:hAnsi="Aptos" w:cs="Arial"/>
          <w:szCs w:val="18"/>
        </w:rPr>
        <w:t>R</w:t>
      </w:r>
      <w:r w:rsidRPr="003A2349">
        <w:rPr>
          <w:rFonts w:ascii="Aptos" w:hAnsi="Aptos" w:cs="Arial"/>
          <w:szCs w:val="18"/>
        </w:rPr>
        <w:t>ate pool.</w:t>
      </w:r>
    </w:p>
    <w:p w14:paraId="72C9A566" w14:textId="77777777" w:rsidR="00B0137F" w:rsidRPr="003A2349" w:rsidRDefault="00B0137F" w:rsidP="00A72982">
      <w:pPr>
        <w:jc w:val="both"/>
        <w:rPr>
          <w:rFonts w:ascii="Aptos" w:hAnsi="Aptos" w:cs="Arial"/>
          <w:szCs w:val="18"/>
        </w:rPr>
      </w:pPr>
    </w:p>
    <w:p w14:paraId="3CDB2AAC" w14:textId="1C5D8B90" w:rsidR="00B0137F" w:rsidRPr="003A2349" w:rsidRDefault="00B0137F" w:rsidP="00A72982">
      <w:pPr>
        <w:jc w:val="both"/>
        <w:rPr>
          <w:rFonts w:ascii="Aptos" w:hAnsi="Aptos" w:cs="Arial"/>
          <w:szCs w:val="18"/>
        </w:rPr>
      </w:pPr>
      <w:r w:rsidRPr="003A2349">
        <w:rPr>
          <w:rFonts w:ascii="Aptos" w:hAnsi="Aptos" w:cs="Arial"/>
          <w:szCs w:val="18"/>
        </w:rPr>
        <w:t xml:space="preserve">The occupiers of non-domestic properties are liable to pay rates which are assessed on their property's rateable value. Each property is assigned a rateable value by the Assessor, which is published in the Valuation Roll. The </w:t>
      </w:r>
      <w:r w:rsidR="00C50146" w:rsidRPr="003A2349">
        <w:rPr>
          <w:rFonts w:ascii="Aptos" w:hAnsi="Aptos" w:cs="Arial"/>
          <w:szCs w:val="18"/>
        </w:rPr>
        <w:t>Non-D</w:t>
      </w:r>
      <w:r w:rsidRPr="003A2349">
        <w:rPr>
          <w:rFonts w:ascii="Aptos" w:hAnsi="Aptos" w:cs="Arial"/>
          <w:szCs w:val="18"/>
        </w:rPr>
        <w:t xml:space="preserve">omestic </w:t>
      </w:r>
      <w:r w:rsidR="00C50146" w:rsidRPr="003A2349">
        <w:rPr>
          <w:rFonts w:ascii="Aptos" w:hAnsi="Aptos" w:cs="Arial"/>
          <w:szCs w:val="18"/>
        </w:rPr>
        <w:t>Rate</w:t>
      </w:r>
      <w:r w:rsidRPr="003A2349">
        <w:rPr>
          <w:rFonts w:ascii="Aptos" w:hAnsi="Aptos" w:cs="Arial"/>
          <w:szCs w:val="18"/>
        </w:rPr>
        <w:t xml:space="preserve"> poundage, which is used to calculate the </w:t>
      </w:r>
      <w:proofErr w:type="gramStart"/>
      <w:r w:rsidRPr="003A2349">
        <w:rPr>
          <w:rFonts w:ascii="Aptos" w:hAnsi="Aptos" w:cs="Arial"/>
          <w:szCs w:val="18"/>
        </w:rPr>
        <w:t>amount</w:t>
      </w:r>
      <w:proofErr w:type="gramEnd"/>
      <w:r w:rsidRPr="003A2349">
        <w:rPr>
          <w:rFonts w:ascii="Aptos" w:hAnsi="Aptos" w:cs="Arial"/>
          <w:szCs w:val="18"/>
        </w:rPr>
        <w:t xml:space="preserve"> of rates payable, is set by Scottish Government Ministers.</w:t>
      </w:r>
    </w:p>
    <w:p w14:paraId="3F00E2A0" w14:textId="77777777" w:rsidR="00B0137F" w:rsidRPr="003A2349" w:rsidRDefault="00B0137F" w:rsidP="00A72982">
      <w:pPr>
        <w:jc w:val="both"/>
        <w:rPr>
          <w:rFonts w:ascii="Aptos" w:hAnsi="Aptos" w:cs="Arial"/>
          <w:szCs w:val="18"/>
        </w:rPr>
      </w:pPr>
    </w:p>
    <w:p w14:paraId="3622782C" w14:textId="6AA36A8E" w:rsidR="002E03A4" w:rsidRPr="003A2349" w:rsidRDefault="002E03A4" w:rsidP="002E03A4">
      <w:pPr>
        <w:jc w:val="both"/>
        <w:rPr>
          <w:rFonts w:ascii="Aptos" w:hAnsi="Aptos"/>
          <w:szCs w:val="18"/>
        </w:rPr>
      </w:pPr>
      <w:r w:rsidRPr="003A2349">
        <w:rPr>
          <w:rFonts w:ascii="Aptos" w:hAnsi="Aptos"/>
          <w:szCs w:val="18"/>
        </w:rPr>
        <w:t xml:space="preserve">In </w:t>
      </w:r>
      <w:r w:rsidR="00DF5346">
        <w:rPr>
          <w:rFonts w:ascii="Aptos" w:hAnsi="Aptos"/>
          <w:szCs w:val="18"/>
        </w:rPr>
        <w:t>2025/26</w:t>
      </w:r>
      <w:r w:rsidRPr="003A2349">
        <w:rPr>
          <w:rFonts w:ascii="Aptos" w:hAnsi="Aptos"/>
          <w:szCs w:val="18"/>
        </w:rPr>
        <w:t xml:space="preserve"> the rate poundage was 49.</w:t>
      </w:r>
      <w:r w:rsidR="006F5BCC" w:rsidRPr="003A2349">
        <w:rPr>
          <w:rFonts w:ascii="Aptos" w:hAnsi="Aptos"/>
          <w:szCs w:val="18"/>
        </w:rPr>
        <w:t>8</w:t>
      </w:r>
      <w:r w:rsidRPr="003A2349">
        <w:rPr>
          <w:rFonts w:ascii="Aptos" w:hAnsi="Aptos"/>
          <w:szCs w:val="18"/>
        </w:rPr>
        <w:t>p (</w:t>
      </w:r>
      <w:r w:rsidR="0054410C">
        <w:rPr>
          <w:rFonts w:ascii="Aptos" w:hAnsi="Aptos"/>
          <w:szCs w:val="18"/>
        </w:rPr>
        <w:t>unchanged from</w:t>
      </w:r>
      <w:r w:rsidRPr="003A2349">
        <w:rPr>
          <w:rFonts w:ascii="Aptos" w:hAnsi="Aptos"/>
          <w:szCs w:val="18"/>
        </w:rPr>
        <w:t xml:space="preserve"> </w:t>
      </w:r>
      <w:r w:rsidR="00DF5346">
        <w:rPr>
          <w:rFonts w:ascii="Aptos" w:hAnsi="Aptos"/>
          <w:szCs w:val="18"/>
        </w:rPr>
        <w:t>2024/25</w:t>
      </w:r>
      <w:r w:rsidRPr="003A2349">
        <w:rPr>
          <w:rFonts w:ascii="Aptos" w:hAnsi="Aptos"/>
          <w:szCs w:val="18"/>
        </w:rPr>
        <w:t>). In 202</w:t>
      </w:r>
      <w:r w:rsidR="0054410C">
        <w:rPr>
          <w:rFonts w:ascii="Aptos" w:hAnsi="Aptos"/>
          <w:szCs w:val="18"/>
        </w:rPr>
        <w:t>5</w:t>
      </w:r>
      <w:r w:rsidR="00DF5346">
        <w:rPr>
          <w:rFonts w:ascii="Aptos" w:hAnsi="Aptos"/>
          <w:szCs w:val="18"/>
        </w:rPr>
        <w:t>/26</w:t>
      </w:r>
      <w:r w:rsidRPr="003A2349">
        <w:rPr>
          <w:rFonts w:ascii="Aptos" w:hAnsi="Aptos"/>
          <w:szCs w:val="18"/>
        </w:rPr>
        <w:t xml:space="preserve"> the </w:t>
      </w:r>
      <w:r w:rsidR="0054410C">
        <w:rPr>
          <w:rFonts w:ascii="Aptos" w:hAnsi="Aptos"/>
          <w:szCs w:val="18"/>
        </w:rPr>
        <w:t xml:space="preserve">rate </w:t>
      </w:r>
      <w:proofErr w:type="spellStart"/>
      <w:r w:rsidR="0054410C">
        <w:rPr>
          <w:rFonts w:ascii="Aptos" w:hAnsi="Aptos"/>
          <w:szCs w:val="18"/>
        </w:rPr>
        <w:t>poundages</w:t>
      </w:r>
      <w:proofErr w:type="spellEnd"/>
      <w:r w:rsidR="0054410C">
        <w:rPr>
          <w:rFonts w:ascii="Aptos" w:hAnsi="Aptos"/>
          <w:szCs w:val="18"/>
        </w:rPr>
        <w:t xml:space="preserve"> payable</w:t>
      </w:r>
      <w:r w:rsidRPr="003A2349">
        <w:rPr>
          <w:rFonts w:ascii="Aptos" w:hAnsi="Aptos"/>
          <w:szCs w:val="18"/>
        </w:rPr>
        <w:t xml:space="preserve"> by properties with a rateable value in excess of £0.</w:t>
      </w:r>
      <w:r w:rsidR="0063591F" w:rsidRPr="003A2349">
        <w:rPr>
          <w:rFonts w:ascii="Aptos" w:hAnsi="Aptos"/>
          <w:szCs w:val="18"/>
        </w:rPr>
        <w:t>051m</w:t>
      </w:r>
      <w:r w:rsidR="0054410C">
        <w:rPr>
          <w:rFonts w:ascii="Aptos" w:hAnsi="Aptos"/>
          <w:szCs w:val="18"/>
        </w:rPr>
        <w:t xml:space="preserve"> was increased by the levy</w:t>
      </w:r>
      <w:r w:rsidRPr="003A2349">
        <w:rPr>
          <w:rFonts w:ascii="Aptos" w:hAnsi="Aptos"/>
          <w:szCs w:val="18"/>
        </w:rPr>
        <w:t xml:space="preserve"> of </w:t>
      </w:r>
      <w:r w:rsidR="0054410C">
        <w:rPr>
          <w:rFonts w:ascii="Aptos" w:hAnsi="Aptos"/>
          <w:szCs w:val="18"/>
        </w:rPr>
        <w:t>additional rates</w:t>
      </w:r>
      <w:r w:rsidRPr="003A2349">
        <w:rPr>
          <w:rFonts w:ascii="Aptos" w:hAnsi="Aptos"/>
          <w:szCs w:val="18"/>
        </w:rPr>
        <w:t xml:space="preserve">: properties with rateable values </w:t>
      </w:r>
      <w:r w:rsidR="0054410C">
        <w:rPr>
          <w:rFonts w:ascii="Aptos" w:hAnsi="Aptos"/>
          <w:szCs w:val="18"/>
        </w:rPr>
        <w:t xml:space="preserve">in excess </w:t>
      </w:r>
      <w:r w:rsidRPr="003A2349">
        <w:rPr>
          <w:rFonts w:ascii="Aptos" w:hAnsi="Aptos"/>
          <w:szCs w:val="18"/>
        </w:rPr>
        <w:t>of £0.051</w:t>
      </w:r>
      <w:r w:rsidR="0063591F" w:rsidRPr="003A2349">
        <w:rPr>
          <w:rFonts w:ascii="Aptos" w:hAnsi="Aptos"/>
          <w:szCs w:val="18"/>
        </w:rPr>
        <w:t>m</w:t>
      </w:r>
      <w:r w:rsidRPr="003A2349">
        <w:rPr>
          <w:rFonts w:ascii="Aptos" w:hAnsi="Aptos"/>
          <w:szCs w:val="18"/>
        </w:rPr>
        <w:t xml:space="preserve"> </w:t>
      </w:r>
      <w:r w:rsidR="0054410C">
        <w:rPr>
          <w:rFonts w:ascii="Aptos" w:hAnsi="Aptos"/>
          <w:szCs w:val="18"/>
        </w:rPr>
        <w:t xml:space="preserve">and up </w:t>
      </w:r>
      <w:r w:rsidRPr="003A2349">
        <w:rPr>
          <w:rFonts w:ascii="Aptos" w:hAnsi="Aptos"/>
          <w:szCs w:val="18"/>
        </w:rPr>
        <w:t>to £0.</w:t>
      </w:r>
      <w:r w:rsidR="0079426B" w:rsidRPr="003A2349">
        <w:rPr>
          <w:rFonts w:ascii="Aptos" w:hAnsi="Aptos"/>
          <w:szCs w:val="18"/>
        </w:rPr>
        <w:t>100</w:t>
      </w:r>
      <w:r w:rsidR="0063591F" w:rsidRPr="003A2349">
        <w:rPr>
          <w:rFonts w:ascii="Aptos" w:hAnsi="Aptos"/>
          <w:szCs w:val="18"/>
        </w:rPr>
        <w:t>m</w:t>
      </w:r>
      <w:r w:rsidR="0054410C">
        <w:rPr>
          <w:rFonts w:ascii="Aptos" w:hAnsi="Aptos"/>
          <w:szCs w:val="18"/>
        </w:rPr>
        <w:t xml:space="preserve"> attracted</w:t>
      </w:r>
      <w:r w:rsidRPr="003A2349">
        <w:rPr>
          <w:rFonts w:ascii="Aptos" w:hAnsi="Aptos"/>
          <w:szCs w:val="18"/>
        </w:rPr>
        <w:t xml:space="preserve"> an Intermediate Property </w:t>
      </w:r>
      <w:r w:rsidR="00731CF2">
        <w:rPr>
          <w:rFonts w:ascii="Aptos" w:hAnsi="Aptos"/>
          <w:szCs w:val="18"/>
        </w:rPr>
        <w:t>Rate</w:t>
      </w:r>
      <w:r w:rsidRPr="003A2349">
        <w:rPr>
          <w:rFonts w:ascii="Aptos" w:hAnsi="Aptos"/>
          <w:szCs w:val="18"/>
        </w:rPr>
        <w:t xml:space="preserve"> of </w:t>
      </w:r>
      <w:r w:rsidR="00DF5346">
        <w:rPr>
          <w:rFonts w:ascii="Aptos" w:hAnsi="Aptos"/>
          <w:szCs w:val="18"/>
        </w:rPr>
        <w:t>5</w:t>
      </w:r>
      <w:r w:rsidRPr="003A2349">
        <w:rPr>
          <w:rFonts w:ascii="Aptos" w:hAnsi="Aptos"/>
          <w:szCs w:val="18"/>
        </w:rPr>
        <w:t>.</w:t>
      </w:r>
      <w:r w:rsidR="00DF5346">
        <w:rPr>
          <w:rFonts w:ascii="Aptos" w:hAnsi="Aptos"/>
          <w:szCs w:val="18"/>
        </w:rPr>
        <w:t>6</w:t>
      </w:r>
      <w:r w:rsidRPr="003A2349">
        <w:rPr>
          <w:rFonts w:ascii="Aptos" w:hAnsi="Aptos"/>
          <w:szCs w:val="18"/>
        </w:rPr>
        <w:t>p</w:t>
      </w:r>
      <w:r w:rsidR="0054410C">
        <w:rPr>
          <w:rFonts w:ascii="Aptos" w:hAnsi="Aptos"/>
          <w:szCs w:val="18"/>
        </w:rPr>
        <w:t xml:space="preserve"> (increased by </w:t>
      </w:r>
      <w:r w:rsidR="00DF5346">
        <w:rPr>
          <w:rFonts w:ascii="Aptos" w:hAnsi="Aptos"/>
          <w:szCs w:val="18"/>
        </w:rPr>
        <w:t>0.9</w:t>
      </w:r>
      <w:r w:rsidR="0054410C">
        <w:rPr>
          <w:rFonts w:ascii="Aptos" w:hAnsi="Aptos"/>
          <w:szCs w:val="18"/>
        </w:rPr>
        <w:t>p from the previous year)</w:t>
      </w:r>
      <w:r w:rsidRPr="003A2349">
        <w:rPr>
          <w:rFonts w:ascii="Aptos" w:hAnsi="Aptos"/>
          <w:szCs w:val="18"/>
        </w:rPr>
        <w:t>; properties with rateable values in excess of £0.</w:t>
      </w:r>
      <w:r w:rsidR="0079426B" w:rsidRPr="003A2349">
        <w:rPr>
          <w:rFonts w:ascii="Aptos" w:hAnsi="Aptos"/>
          <w:szCs w:val="18"/>
        </w:rPr>
        <w:t>100</w:t>
      </w:r>
      <w:r w:rsidR="0063591F" w:rsidRPr="003A2349">
        <w:rPr>
          <w:rFonts w:ascii="Aptos" w:hAnsi="Aptos"/>
          <w:szCs w:val="18"/>
        </w:rPr>
        <w:t>m</w:t>
      </w:r>
      <w:r w:rsidRPr="003A2349">
        <w:rPr>
          <w:rFonts w:ascii="Aptos" w:hAnsi="Aptos"/>
          <w:szCs w:val="18"/>
        </w:rPr>
        <w:t xml:space="preserve"> incurred a </w:t>
      </w:r>
      <w:r w:rsidR="00731CF2">
        <w:rPr>
          <w:rFonts w:ascii="Aptos" w:hAnsi="Aptos"/>
          <w:szCs w:val="18"/>
        </w:rPr>
        <w:t>Higher</w:t>
      </w:r>
      <w:r w:rsidR="008913FB" w:rsidRPr="003A2349">
        <w:rPr>
          <w:rFonts w:ascii="Aptos" w:hAnsi="Aptos"/>
          <w:szCs w:val="18"/>
        </w:rPr>
        <w:t xml:space="preserve"> Property </w:t>
      </w:r>
      <w:r w:rsidR="00731CF2">
        <w:rPr>
          <w:rFonts w:ascii="Aptos" w:hAnsi="Aptos"/>
          <w:szCs w:val="18"/>
        </w:rPr>
        <w:t>Rate</w:t>
      </w:r>
      <w:r w:rsidR="008913FB" w:rsidRPr="003A2349">
        <w:rPr>
          <w:rFonts w:ascii="Aptos" w:hAnsi="Aptos"/>
          <w:szCs w:val="18"/>
        </w:rPr>
        <w:t xml:space="preserve"> of </w:t>
      </w:r>
      <w:r w:rsidR="00DF5346">
        <w:rPr>
          <w:rFonts w:ascii="Aptos" w:hAnsi="Aptos"/>
          <w:szCs w:val="18"/>
        </w:rPr>
        <w:t>7.0</w:t>
      </w:r>
      <w:r w:rsidR="008913FB" w:rsidRPr="003A2349">
        <w:rPr>
          <w:rFonts w:ascii="Aptos" w:hAnsi="Aptos"/>
          <w:szCs w:val="18"/>
        </w:rPr>
        <w:t>p (</w:t>
      </w:r>
      <w:r w:rsidR="0054410C">
        <w:rPr>
          <w:rFonts w:ascii="Aptos" w:hAnsi="Aptos"/>
          <w:szCs w:val="18"/>
        </w:rPr>
        <w:t xml:space="preserve">increased by </w:t>
      </w:r>
      <w:r w:rsidR="00DF5346">
        <w:rPr>
          <w:rFonts w:ascii="Aptos" w:hAnsi="Aptos"/>
          <w:szCs w:val="18"/>
        </w:rPr>
        <w:t>0.9</w:t>
      </w:r>
      <w:r w:rsidR="0054410C">
        <w:rPr>
          <w:rFonts w:ascii="Aptos" w:hAnsi="Aptos"/>
          <w:szCs w:val="18"/>
        </w:rPr>
        <w:t>p from the previous year</w:t>
      </w:r>
      <w:r w:rsidR="008913FB" w:rsidRPr="003A2349">
        <w:rPr>
          <w:rFonts w:ascii="Aptos" w:hAnsi="Aptos"/>
          <w:szCs w:val="18"/>
        </w:rPr>
        <w:t>).</w:t>
      </w:r>
    </w:p>
    <w:p w14:paraId="6368FD9C" w14:textId="77777777" w:rsidR="002E03A4" w:rsidRPr="003A2349" w:rsidRDefault="002E03A4" w:rsidP="002E03A4">
      <w:pPr>
        <w:jc w:val="both"/>
        <w:rPr>
          <w:rFonts w:ascii="Aptos" w:hAnsi="Aptos"/>
          <w:szCs w:val="18"/>
        </w:rPr>
      </w:pPr>
    </w:p>
    <w:p w14:paraId="3D9CC008" w14:textId="0F5BA8D2" w:rsidR="00B0137F" w:rsidRPr="003A2349" w:rsidRDefault="00AB617F" w:rsidP="00A72982">
      <w:pPr>
        <w:jc w:val="both"/>
        <w:rPr>
          <w:rFonts w:ascii="Aptos" w:hAnsi="Aptos" w:cs="Arial"/>
          <w:szCs w:val="18"/>
        </w:rPr>
      </w:pPr>
      <w:r w:rsidRPr="00AB617F">
        <w:rPr>
          <w:rFonts w:ascii="Aptos" w:hAnsi="Aptos"/>
          <w:szCs w:val="18"/>
        </w:rPr>
        <w:t>In 2025/26 the Small Business Bonus Scheme remained unchanged. Single properties with a rateable value of up to £0.012m qualified for 100% relief.  For single properties with a rateable value of over £0.012m but not exceeding £0.015m a reduction on a sliding scale decreasing to 25% is available, and for those with a rateable value exceeding £0.015m but not exceeding £0.020</w:t>
      </w:r>
      <w:r>
        <w:rPr>
          <w:rFonts w:ascii="Aptos" w:hAnsi="Aptos"/>
          <w:szCs w:val="18"/>
        </w:rPr>
        <w:t>m</w:t>
      </w:r>
      <w:r w:rsidRPr="00AB617F">
        <w:rPr>
          <w:rFonts w:ascii="Aptos" w:hAnsi="Aptos"/>
          <w:szCs w:val="18"/>
        </w:rPr>
        <w:t xml:space="preserve"> relief deceases from just under 25% to 0%.  Separate qualifying criteria apply to multiple properties with a cumulative rateable value of up to £0.03</w:t>
      </w:r>
      <w:r>
        <w:rPr>
          <w:rFonts w:ascii="Aptos" w:hAnsi="Aptos"/>
          <w:szCs w:val="18"/>
        </w:rPr>
        <w:t>m.</w:t>
      </w:r>
    </w:p>
    <w:p w14:paraId="417FD6F0" w14:textId="77777777" w:rsidR="00B0137F" w:rsidRPr="003A2349" w:rsidRDefault="00B0137F" w:rsidP="00A72982">
      <w:pPr>
        <w:jc w:val="both"/>
        <w:rPr>
          <w:rFonts w:ascii="Aptos" w:hAnsi="Aptos" w:cs="Arial"/>
          <w:szCs w:val="18"/>
        </w:rPr>
      </w:pPr>
    </w:p>
    <w:p w14:paraId="60657B78" w14:textId="373E696A" w:rsidR="00B0137F" w:rsidRPr="003A2349" w:rsidRDefault="00B0137F" w:rsidP="00A72982">
      <w:pPr>
        <w:jc w:val="both"/>
        <w:rPr>
          <w:rFonts w:ascii="Aptos" w:hAnsi="Aptos" w:cs="Arial"/>
          <w:szCs w:val="18"/>
        </w:rPr>
      </w:pPr>
      <w:r w:rsidRPr="003A2349">
        <w:rPr>
          <w:rFonts w:ascii="Aptos" w:hAnsi="Aptos" w:cs="Arial"/>
          <w:szCs w:val="18"/>
        </w:rPr>
        <w:t xml:space="preserve">The rates collected from non-domestic ratepayers during the year are shown below. Any difference between the rates collected and the amount the </w:t>
      </w:r>
      <w:r w:rsidR="0020170B" w:rsidRPr="003A2349">
        <w:rPr>
          <w:rFonts w:ascii="Aptos" w:hAnsi="Aptos" w:cs="Arial"/>
          <w:szCs w:val="18"/>
        </w:rPr>
        <w:t>Council</w:t>
      </w:r>
      <w:r w:rsidRPr="003A2349">
        <w:rPr>
          <w:rFonts w:ascii="Aptos" w:hAnsi="Aptos" w:cs="Arial"/>
          <w:szCs w:val="18"/>
        </w:rPr>
        <w:t xml:space="preserve"> is guaranteed to receive under the National Pooling arrangements is adjusted via the </w:t>
      </w:r>
      <w:r w:rsidR="00BE46C9" w:rsidRPr="003A2349">
        <w:rPr>
          <w:rFonts w:ascii="Aptos" w:hAnsi="Aptos" w:cs="Arial"/>
          <w:szCs w:val="18"/>
        </w:rPr>
        <w:t>General Revenue Grant</w:t>
      </w:r>
      <w:r w:rsidRPr="003A2349">
        <w:rPr>
          <w:rFonts w:ascii="Aptos" w:hAnsi="Aptos" w:cs="Arial"/>
          <w:szCs w:val="18"/>
        </w:rPr>
        <w:t xml:space="preserve"> paid by the Scottish Government to the </w:t>
      </w:r>
      <w:r w:rsidR="0020170B" w:rsidRPr="003A2349">
        <w:rPr>
          <w:rFonts w:ascii="Aptos" w:hAnsi="Aptos" w:cs="Arial"/>
          <w:szCs w:val="18"/>
        </w:rPr>
        <w:t>Council</w:t>
      </w:r>
      <w:r w:rsidRPr="003A2349">
        <w:rPr>
          <w:rFonts w:ascii="Aptos" w:hAnsi="Aptos" w:cs="Arial"/>
          <w:szCs w:val="18"/>
        </w:rPr>
        <w:t>.</w:t>
      </w:r>
    </w:p>
    <w:p w14:paraId="18F7646D" w14:textId="77777777" w:rsidR="00B0137F" w:rsidRPr="003A2349" w:rsidRDefault="00B0137F" w:rsidP="00A72982">
      <w:pPr>
        <w:jc w:val="both"/>
        <w:rPr>
          <w:rFonts w:ascii="Aptos" w:hAnsi="Aptos" w:cs="Arial"/>
          <w:szCs w:val="18"/>
        </w:rPr>
      </w:pPr>
    </w:p>
    <w:p w14:paraId="4DC3C7AD" w14:textId="0FCE59FF" w:rsidR="00653847" w:rsidRPr="00653847" w:rsidRDefault="00653847" w:rsidP="00653847">
      <w:pPr>
        <w:jc w:val="both"/>
        <w:rPr>
          <w:rFonts w:ascii="Aptos" w:hAnsi="Aptos" w:cs="Arial"/>
          <w:szCs w:val="18"/>
        </w:rPr>
      </w:pPr>
      <w:r w:rsidRPr="00AB617F">
        <w:rPr>
          <w:rFonts w:ascii="Aptos" w:hAnsi="Aptos" w:cs="Arial"/>
          <w:szCs w:val="18"/>
        </w:rPr>
        <w:t xml:space="preserve">The Scottish Government introduced the </w:t>
      </w:r>
      <w:r w:rsidR="005D56BB" w:rsidRPr="00AB617F">
        <w:rPr>
          <w:rFonts w:ascii="Aptos" w:hAnsi="Aptos" w:cs="Arial"/>
          <w:szCs w:val="18"/>
        </w:rPr>
        <w:t xml:space="preserve">Non-Domestic Rates Incentivisation Scheme </w:t>
      </w:r>
      <w:r w:rsidRPr="00AB617F">
        <w:rPr>
          <w:rFonts w:ascii="Aptos" w:hAnsi="Aptos" w:cs="Arial"/>
          <w:szCs w:val="18"/>
        </w:rPr>
        <w:t>(</w:t>
      </w:r>
      <w:r w:rsidR="005D56BB" w:rsidRPr="00AB617F">
        <w:rPr>
          <w:rFonts w:ascii="Aptos" w:hAnsi="Aptos" w:cs="Arial"/>
          <w:szCs w:val="18"/>
        </w:rPr>
        <w:t>NDRIS</w:t>
      </w:r>
      <w:r w:rsidRPr="00AB617F">
        <w:rPr>
          <w:rFonts w:ascii="Aptos" w:hAnsi="Aptos" w:cs="Arial"/>
          <w:szCs w:val="18"/>
        </w:rPr>
        <w:t>)</w:t>
      </w:r>
      <w:r w:rsidR="00731CF2" w:rsidRPr="00AB617F">
        <w:rPr>
          <w:rFonts w:ascii="Aptos" w:hAnsi="Aptos" w:cs="Arial"/>
          <w:szCs w:val="18"/>
        </w:rPr>
        <w:t>, previously known as Business Rates Incentivisation Scheme (BRIS),</w:t>
      </w:r>
      <w:r w:rsidRPr="00AB617F">
        <w:rPr>
          <w:rFonts w:ascii="Aptos" w:hAnsi="Aptos" w:cs="Arial"/>
          <w:szCs w:val="18"/>
        </w:rPr>
        <w:t xml:space="preserve"> from April 2012 to encourage local authorities to maximise their existing business rates income and encourage new business start-up. It set a target for each local authority which can retain 50% of any additional income above the target.  The </w:t>
      </w:r>
      <w:r w:rsidR="005D56BB" w:rsidRPr="00AB617F">
        <w:rPr>
          <w:rFonts w:ascii="Aptos" w:hAnsi="Aptos" w:cs="Arial"/>
          <w:szCs w:val="18"/>
        </w:rPr>
        <w:t>NDRIS</w:t>
      </w:r>
      <w:r w:rsidRPr="00AB617F">
        <w:rPr>
          <w:rFonts w:ascii="Aptos" w:hAnsi="Aptos" w:cs="Arial"/>
          <w:szCs w:val="18"/>
        </w:rPr>
        <w:t xml:space="preserve"> scheme recommenced in 2023/24, having been suspended for the years 2020/21, and 2021/22 and 2022/23 due to the impact of COVID-19. The last </w:t>
      </w:r>
      <w:r w:rsidR="005D56BB" w:rsidRPr="00AB617F">
        <w:rPr>
          <w:rFonts w:ascii="Aptos" w:hAnsi="Aptos" w:cs="Arial"/>
          <w:szCs w:val="18"/>
        </w:rPr>
        <w:t>NDRIS</w:t>
      </w:r>
      <w:r w:rsidRPr="00AB617F">
        <w:rPr>
          <w:rFonts w:ascii="Aptos" w:hAnsi="Aptos" w:cs="Arial"/>
          <w:szCs w:val="18"/>
        </w:rPr>
        <w:t xml:space="preserve"> distribution being for growth in 2019/20. </w:t>
      </w:r>
      <w:r w:rsidR="00AB617F" w:rsidRPr="00AB617F">
        <w:rPr>
          <w:rFonts w:ascii="Aptos" w:hAnsi="Aptos" w:cs="Arial"/>
          <w:szCs w:val="18"/>
        </w:rPr>
        <w:t>Following the change in the revaluation timetable from 5 years to 3 years and to provide further incentivisation, Ministers decided that the benefit from growing the NDR tax base should be extended over two revaluation periods rather than the previous one.  The NDRIS target for Moray Council in 2025-26 is a 0.9% increase in the Non-Domestic Rates tax-base, and the Provision Target for 2026-27 is also 0.9%.</w:t>
      </w:r>
    </w:p>
    <w:p w14:paraId="211FDB43" w14:textId="77777777" w:rsidR="00B0137F" w:rsidRPr="003A2349" w:rsidRDefault="00B0137F" w:rsidP="00A72982">
      <w:pPr>
        <w:jc w:val="both"/>
        <w:rPr>
          <w:rFonts w:ascii="Aptos" w:hAnsi="Aptos" w:cs="Arial"/>
          <w:szCs w:val="18"/>
        </w:rPr>
      </w:pPr>
    </w:p>
    <w:p w14:paraId="403DF79F" w14:textId="0142A257" w:rsidR="009D2CF4" w:rsidRPr="003A2349" w:rsidRDefault="009D2CF4" w:rsidP="00A72982">
      <w:pPr>
        <w:jc w:val="both"/>
        <w:rPr>
          <w:rFonts w:ascii="Aptos" w:hAnsi="Aptos" w:cs="Arial"/>
          <w:szCs w:val="18"/>
        </w:rPr>
      </w:pPr>
    </w:p>
    <w:bookmarkStart w:id="672" w:name="_MON_1779948867"/>
    <w:bookmarkEnd w:id="672"/>
    <w:p w14:paraId="73133EE0" w14:textId="27FCE3AD" w:rsidR="002D62D4" w:rsidRPr="003A2349" w:rsidRDefault="00EA643B" w:rsidP="00B1506D">
      <w:pPr>
        <w:tabs>
          <w:tab w:val="left" w:pos="9639"/>
        </w:tabs>
        <w:jc w:val="both"/>
        <w:rPr>
          <w:rFonts w:ascii="Aptos" w:hAnsi="Aptos" w:cs="Arial"/>
          <w:szCs w:val="18"/>
        </w:rPr>
      </w:pPr>
      <w:r w:rsidRPr="003A2349">
        <w:rPr>
          <w:rFonts w:ascii="Aptos" w:hAnsi="Aptos" w:cs="Arial"/>
          <w:szCs w:val="18"/>
        </w:rPr>
        <w:object w:dxaOrig="9880" w:dyaOrig="4868" w14:anchorId="59772D10">
          <v:shape id="_x0000_i1127" type="#_x0000_t75" style="width:493.5pt;height:241.5pt" o:ole="">
            <v:imagedata r:id="rId290" o:title=""/>
          </v:shape>
          <o:OLEObject Type="Embed" ProgID="Excel.Sheet.12" ShapeID="_x0000_i1127" DrawAspect="Content" ObjectID="_1843896892" r:id="rId291"/>
        </w:object>
      </w:r>
    </w:p>
    <w:p w14:paraId="20676F7B" w14:textId="15B043D9" w:rsidR="002D62D4" w:rsidRPr="003A2349" w:rsidRDefault="002D62D4" w:rsidP="00A72982">
      <w:pPr>
        <w:jc w:val="both"/>
        <w:rPr>
          <w:rFonts w:ascii="Aptos" w:hAnsi="Aptos" w:cs="Arial"/>
          <w:szCs w:val="18"/>
        </w:rPr>
      </w:pPr>
    </w:p>
    <w:p w14:paraId="262795D4" w14:textId="09311E2B" w:rsidR="002D62D4" w:rsidRPr="003A2349" w:rsidRDefault="002D62D4" w:rsidP="00A72982">
      <w:pPr>
        <w:jc w:val="both"/>
        <w:rPr>
          <w:rFonts w:ascii="Aptos" w:hAnsi="Aptos" w:cs="Arial"/>
          <w:szCs w:val="18"/>
        </w:rPr>
      </w:pPr>
    </w:p>
    <w:p w14:paraId="384EE3B1" w14:textId="77777777" w:rsidR="008913FB" w:rsidRPr="003A2349" w:rsidRDefault="008913FB" w:rsidP="00DD63D7">
      <w:pPr>
        <w:rPr>
          <w:rFonts w:ascii="Aptos" w:hAnsi="Aptos"/>
          <w:b/>
          <w:sz w:val="22"/>
        </w:rPr>
      </w:pPr>
    </w:p>
    <w:p w14:paraId="4FB737D0" w14:textId="77777777" w:rsidR="003358B9" w:rsidRPr="003A2349" w:rsidRDefault="003358B9" w:rsidP="00DD63D7">
      <w:pPr>
        <w:rPr>
          <w:rFonts w:ascii="Aptos" w:hAnsi="Aptos"/>
          <w:b/>
          <w:sz w:val="24"/>
          <w:szCs w:val="24"/>
        </w:rPr>
      </w:pPr>
    </w:p>
    <w:p w14:paraId="00FBC7B8" w14:textId="5F8C1634" w:rsidR="00D92440" w:rsidRPr="00B11789" w:rsidRDefault="001C1978" w:rsidP="003B014D">
      <w:pPr>
        <w:jc w:val="right"/>
        <w:rPr>
          <w:rFonts w:ascii="Aptos" w:hAnsi="Aptos" w:cs="Arial"/>
          <w:b/>
          <w:color w:val="B117B1"/>
          <w:sz w:val="24"/>
          <w:szCs w:val="24"/>
        </w:rPr>
      </w:pPr>
      <w:r w:rsidRPr="003A2349">
        <w:rPr>
          <w:rFonts w:ascii="Aptos" w:hAnsi="Aptos"/>
          <w:b/>
          <w:sz w:val="24"/>
          <w:szCs w:val="24"/>
        </w:rPr>
        <w:br w:type="page"/>
      </w:r>
      <w:r w:rsidR="00D92440" w:rsidRPr="00B11789">
        <w:rPr>
          <w:rFonts w:ascii="Aptos" w:hAnsi="Aptos" w:cs="Arial"/>
          <w:b/>
          <w:color w:val="B117B1"/>
          <w:sz w:val="24"/>
          <w:szCs w:val="24"/>
        </w:rPr>
        <w:lastRenderedPageBreak/>
        <w:t>Non-Domestic Rate Account (cont</w:t>
      </w:r>
      <w:r w:rsidR="00B11789">
        <w:rPr>
          <w:rFonts w:ascii="Aptos" w:hAnsi="Aptos" w:cs="Arial"/>
          <w:b/>
          <w:color w:val="B117B1"/>
          <w:sz w:val="24"/>
          <w:szCs w:val="24"/>
        </w:rPr>
        <w:t>.)</w:t>
      </w:r>
    </w:p>
    <w:p w14:paraId="56299F54" w14:textId="77777777" w:rsidR="00D92440" w:rsidRPr="003A2349" w:rsidRDefault="00D92440" w:rsidP="00A72982">
      <w:pPr>
        <w:jc w:val="both"/>
        <w:rPr>
          <w:rFonts w:ascii="Aptos" w:hAnsi="Aptos" w:cs="Arial"/>
          <w:sz w:val="24"/>
          <w:szCs w:val="24"/>
        </w:rPr>
      </w:pPr>
    </w:p>
    <w:p w14:paraId="5E470594" w14:textId="05D5C9DC" w:rsidR="00CE2952" w:rsidRDefault="00CE2952" w:rsidP="00A72982">
      <w:pPr>
        <w:jc w:val="both"/>
        <w:rPr>
          <w:rFonts w:ascii="Aptos" w:hAnsi="Aptos" w:cs="Arial"/>
          <w:b/>
          <w:bCs/>
          <w:szCs w:val="18"/>
        </w:rPr>
      </w:pPr>
      <w:r>
        <w:rPr>
          <w:rFonts w:ascii="Aptos" w:hAnsi="Aptos" w:cs="Arial"/>
          <w:b/>
          <w:bCs/>
          <w:szCs w:val="18"/>
        </w:rPr>
        <w:t xml:space="preserve">Notes to the </w:t>
      </w:r>
      <w:r w:rsidR="0063571B">
        <w:rPr>
          <w:rFonts w:ascii="Aptos" w:hAnsi="Aptos" w:cs="Arial"/>
          <w:b/>
          <w:bCs/>
          <w:szCs w:val="18"/>
        </w:rPr>
        <w:t>Non-Domestic</w:t>
      </w:r>
      <w:r>
        <w:rPr>
          <w:rFonts w:ascii="Aptos" w:hAnsi="Aptos" w:cs="Arial"/>
          <w:b/>
          <w:bCs/>
          <w:szCs w:val="18"/>
        </w:rPr>
        <w:t xml:space="preserve"> Rate Account</w:t>
      </w:r>
    </w:p>
    <w:p w14:paraId="5958A41C" w14:textId="77777777" w:rsidR="00CE2952" w:rsidRDefault="00CE2952" w:rsidP="00A72982">
      <w:pPr>
        <w:jc w:val="both"/>
        <w:rPr>
          <w:rFonts w:ascii="Aptos" w:hAnsi="Aptos" w:cs="Arial"/>
          <w:b/>
          <w:bCs/>
          <w:szCs w:val="18"/>
        </w:rPr>
      </w:pPr>
    </w:p>
    <w:p w14:paraId="15D25048" w14:textId="02E150E3" w:rsidR="00D92440" w:rsidRPr="003A2349" w:rsidRDefault="00D92440" w:rsidP="00A72982">
      <w:pPr>
        <w:jc w:val="both"/>
        <w:rPr>
          <w:rFonts w:ascii="Aptos" w:hAnsi="Aptos" w:cs="Arial"/>
          <w:b/>
          <w:bCs/>
          <w:szCs w:val="18"/>
        </w:rPr>
      </w:pPr>
      <w:r w:rsidRPr="003A2349">
        <w:rPr>
          <w:rFonts w:ascii="Aptos" w:hAnsi="Aptos" w:cs="Arial"/>
          <w:b/>
          <w:bCs/>
          <w:szCs w:val="18"/>
        </w:rPr>
        <w:t xml:space="preserve">Analysis of Rateable Values </w:t>
      </w:r>
      <w:r w:rsidR="002760C7" w:rsidRPr="003A2349">
        <w:rPr>
          <w:rFonts w:ascii="Aptos" w:hAnsi="Aptos" w:cs="Arial"/>
          <w:b/>
          <w:bCs/>
          <w:szCs w:val="18"/>
        </w:rPr>
        <w:t>and</w:t>
      </w:r>
      <w:r w:rsidRPr="003A2349">
        <w:rPr>
          <w:rFonts w:ascii="Aptos" w:hAnsi="Aptos" w:cs="Arial"/>
          <w:b/>
          <w:bCs/>
          <w:szCs w:val="18"/>
        </w:rPr>
        <w:t xml:space="preserve"> Numbers of Entries </w:t>
      </w:r>
      <w:proofErr w:type="gramStart"/>
      <w:r w:rsidRPr="003A2349">
        <w:rPr>
          <w:rFonts w:ascii="Aptos" w:hAnsi="Aptos" w:cs="Arial"/>
          <w:b/>
          <w:bCs/>
          <w:szCs w:val="18"/>
        </w:rPr>
        <w:t>at</w:t>
      </w:r>
      <w:proofErr w:type="gramEnd"/>
      <w:r w:rsidRPr="003A2349">
        <w:rPr>
          <w:rFonts w:ascii="Aptos" w:hAnsi="Aptos" w:cs="Arial"/>
          <w:b/>
          <w:bCs/>
          <w:szCs w:val="18"/>
        </w:rPr>
        <w:t xml:space="preserve"> 1 April 20</w:t>
      </w:r>
      <w:r w:rsidR="00254D20" w:rsidRPr="003A2349">
        <w:rPr>
          <w:rFonts w:ascii="Aptos" w:hAnsi="Aptos" w:cs="Arial"/>
          <w:b/>
          <w:bCs/>
          <w:szCs w:val="18"/>
        </w:rPr>
        <w:t>2</w:t>
      </w:r>
      <w:r w:rsidR="00EA643B">
        <w:rPr>
          <w:rFonts w:ascii="Aptos" w:hAnsi="Aptos" w:cs="Arial"/>
          <w:b/>
          <w:bCs/>
          <w:szCs w:val="18"/>
        </w:rPr>
        <w:t>5</w:t>
      </w:r>
    </w:p>
    <w:p w14:paraId="405E9546" w14:textId="77777777" w:rsidR="00D92440" w:rsidRPr="003A2349" w:rsidRDefault="00D92440" w:rsidP="00A72982">
      <w:pPr>
        <w:jc w:val="both"/>
        <w:rPr>
          <w:rFonts w:ascii="Aptos" w:hAnsi="Aptos" w:cs="Arial"/>
          <w:szCs w:val="18"/>
        </w:rPr>
      </w:pPr>
    </w:p>
    <w:bookmarkStart w:id="673" w:name="_MON_1779949108"/>
    <w:bookmarkEnd w:id="673"/>
    <w:p w14:paraId="07918456" w14:textId="44571AD1" w:rsidR="00D92440" w:rsidRPr="003A2349" w:rsidRDefault="00B576A3" w:rsidP="00A72982">
      <w:pPr>
        <w:jc w:val="both"/>
        <w:rPr>
          <w:rFonts w:ascii="Aptos" w:hAnsi="Aptos" w:cs="Arial"/>
          <w:szCs w:val="18"/>
        </w:rPr>
      </w:pPr>
      <w:r w:rsidRPr="003A2349">
        <w:rPr>
          <w:rFonts w:ascii="Aptos" w:hAnsi="Aptos" w:cs="Arial"/>
          <w:szCs w:val="18"/>
        </w:rPr>
        <w:object w:dxaOrig="9802" w:dyaOrig="6567" w14:anchorId="65F4B1B3">
          <v:shape id="_x0000_i1128" type="#_x0000_t75" style="width:489pt;height:327pt" o:ole="">
            <v:imagedata r:id="rId292" o:title=""/>
          </v:shape>
          <o:OLEObject Type="Embed" ProgID="Excel.Sheet.12" ShapeID="_x0000_i1128" DrawAspect="Content" ObjectID="_1843896893" r:id="rId293"/>
        </w:object>
      </w:r>
    </w:p>
    <w:p w14:paraId="2F9502E9" w14:textId="1028384C" w:rsidR="002D62D4" w:rsidRPr="003A2349" w:rsidRDefault="002D62D4" w:rsidP="00A72982">
      <w:pPr>
        <w:jc w:val="both"/>
        <w:rPr>
          <w:rFonts w:ascii="Aptos" w:hAnsi="Aptos" w:cs="Arial"/>
          <w:szCs w:val="18"/>
        </w:rPr>
      </w:pPr>
    </w:p>
    <w:p w14:paraId="4E62CA84" w14:textId="77777777" w:rsidR="008744C7" w:rsidRPr="003A2349" w:rsidRDefault="008744C7" w:rsidP="00A72982">
      <w:pPr>
        <w:jc w:val="both"/>
        <w:rPr>
          <w:rFonts w:ascii="Aptos" w:hAnsi="Aptos" w:cs="Arial"/>
          <w:szCs w:val="18"/>
        </w:rPr>
      </w:pPr>
    </w:p>
    <w:p w14:paraId="4982DFED" w14:textId="77777777" w:rsidR="003358B9" w:rsidRPr="003A2349" w:rsidRDefault="003358B9">
      <w:pPr>
        <w:rPr>
          <w:rFonts w:ascii="Aptos" w:eastAsia="Calibri" w:hAnsi="Aptos"/>
          <w:b/>
          <w:sz w:val="24"/>
          <w:szCs w:val="24"/>
        </w:rPr>
      </w:pPr>
      <w:bookmarkStart w:id="674" w:name="_Toc74042486"/>
      <w:bookmarkStart w:id="675" w:name="_Toc138404733"/>
      <w:bookmarkStart w:id="676" w:name="_Toc138408977"/>
      <w:bookmarkStart w:id="677" w:name="_Toc138412480"/>
      <w:bookmarkStart w:id="678" w:name="_Toc138412973"/>
      <w:r w:rsidRPr="003A2349">
        <w:rPr>
          <w:rFonts w:ascii="Aptos" w:eastAsia="Calibri" w:hAnsi="Aptos"/>
          <w:sz w:val="24"/>
          <w:szCs w:val="24"/>
        </w:rPr>
        <w:br w:type="page"/>
      </w:r>
    </w:p>
    <w:p w14:paraId="013E5043" w14:textId="258A664A" w:rsidR="00B722AF" w:rsidRPr="00731CF2" w:rsidRDefault="00B722AF" w:rsidP="008F5F31">
      <w:pPr>
        <w:pStyle w:val="Heading1"/>
        <w:jc w:val="right"/>
        <w:rPr>
          <w:rFonts w:ascii="Aptos" w:hAnsi="Aptos"/>
          <w:color w:val="B117B1"/>
          <w:sz w:val="36"/>
          <w:szCs w:val="36"/>
        </w:rPr>
      </w:pPr>
      <w:bookmarkStart w:id="679" w:name="_Toc146698507"/>
      <w:bookmarkStart w:id="680" w:name="_Toc146823517"/>
      <w:bookmarkStart w:id="681" w:name="_Toc233115473"/>
      <w:r w:rsidRPr="00731CF2">
        <w:rPr>
          <w:rFonts w:ascii="Aptos" w:hAnsi="Aptos"/>
          <w:color w:val="B117B1"/>
          <w:sz w:val="36"/>
          <w:szCs w:val="36"/>
        </w:rPr>
        <w:lastRenderedPageBreak/>
        <w:t>Trust Funds</w:t>
      </w:r>
      <w:bookmarkEnd w:id="674"/>
      <w:bookmarkEnd w:id="675"/>
      <w:bookmarkEnd w:id="676"/>
      <w:bookmarkEnd w:id="677"/>
      <w:bookmarkEnd w:id="678"/>
      <w:bookmarkEnd w:id="679"/>
      <w:bookmarkEnd w:id="680"/>
      <w:bookmarkEnd w:id="681"/>
    </w:p>
    <w:p w14:paraId="4E99C56C" w14:textId="77777777" w:rsidR="00B722AF" w:rsidRPr="003A2349" w:rsidRDefault="00B722AF" w:rsidP="00A72982">
      <w:pPr>
        <w:jc w:val="both"/>
        <w:rPr>
          <w:rFonts w:ascii="Aptos" w:eastAsia="Calibri" w:hAnsi="Aptos"/>
          <w:b/>
          <w:sz w:val="24"/>
          <w:szCs w:val="24"/>
        </w:rPr>
      </w:pPr>
    </w:p>
    <w:p w14:paraId="7C37AB14" w14:textId="2AA4B7B6" w:rsidR="00B722AF" w:rsidRPr="003A2349" w:rsidRDefault="00B722AF" w:rsidP="00B722AF">
      <w:pPr>
        <w:jc w:val="both"/>
        <w:rPr>
          <w:rFonts w:ascii="Aptos" w:eastAsia="Calibri" w:hAnsi="Aptos"/>
          <w:szCs w:val="18"/>
        </w:rPr>
      </w:pPr>
      <w:bookmarkStart w:id="682" w:name="_Hlk167787871"/>
      <w:r w:rsidRPr="003A2349">
        <w:rPr>
          <w:rFonts w:ascii="Aptos" w:eastAsia="Calibri" w:hAnsi="Aptos"/>
          <w:szCs w:val="18"/>
        </w:rPr>
        <w:t xml:space="preserve">The </w:t>
      </w:r>
      <w:r w:rsidR="0020170B" w:rsidRPr="003A2349">
        <w:rPr>
          <w:rFonts w:ascii="Aptos" w:eastAsia="Calibri" w:hAnsi="Aptos"/>
          <w:szCs w:val="18"/>
        </w:rPr>
        <w:t>Council</w:t>
      </w:r>
      <w:r w:rsidRPr="003A2349">
        <w:rPr>
          <w:rFonts w:ascii="Aptos" w:eastAsia="Calibri" w:hAnsi="Aptos"/>
          <w:szCs w:val="18"/>
        </w:rPr>
        <w:t xml:space="preserve"> </w:t>
      </w:r>
      <w:r w:rsidRPr="00A45FA5">
        <w:rPr>
          <w:rFonts w:ascii="Aptos" w:eastAsia="Calibri" w:hAnsi="Aptos"/>
          <w:szCs w:val="18"/>
        </w:rPr>
        <w:t xml:space="preserve">administers </w:t>
      </w:r>
      <w:r w:rsidR="00CF4593" w:rsidRPr="00A45FA5">
        <w:rPr>
          <w:rFonts w:ascii="Aptos" w:eastAsia="Calibri" w:hAnsi="Aptos"/>
          <w:szCs w:val="18"/>
        </w:rPr>
        <w:t>37</w:t>
      </w:r>
      <w:r w:rsidR="00885EAB" w:rsidRPr="00A45FA5">
        <w:rPr>
          <w:rFonts w:ascii="Aptos" w:eastAsia="Calibri" w:hAnsi="Aptos"/>
          <w:szCs w:val="18"/>
        </w:rPr>
        <w:t xml:space="preserve"> </w:t>
      </w:r>
      <w:r w:rsidRPr="00A45FA5">
        <w:rPr>
          <w:rFonts w:ascii="Aptos" w:eastAsia="Calibri" w:hAnsi="Aptos"/>
          <w:szCs w:val="18"/>
        </w:rPr>
        <w:t xml:space="preserve">trust funds, acting as sole trustee for </w:t>
      </w:r>
      <w:r w:rsidR="00CF4593" w:rsidRPr="00A45FA5">
        <w:rPr>
          <w:rFonts w:ascii="Aptos" w:eastAsia="Calibri" w:hAnsi="Aptos"/>
          <w:szCs w:val="18"/>
        </w:rPr>
        <w:t>33</w:t>
      </w:r>
      <w:r w:rsidRPr="00A45FA5">
        <w:rPr>
          <w:rFonts w:ascii="Aptos" w:eastAsia="Calibri" w:hAnsi="Aptos"/>
          <w:szCs w:val="18"/>
        </w:rPr>
        <w:t xml:space="preserve"> trusts and as one of several trustees for a further </w:t>
      </w:r>
      <w:r w:rsidR="00CF4593" w:rsidRPr="00A45FA5">
        <w:rPr>
          <w:rFonts w:ascii="Aptos" w:eastAsia="Calibri" w:hAnsi="Aptos"/>
          <w:szCs w:val="18"/>
        </w:rPr>
        <w:t>4</w:t>
      </w:r>
      <w:r w:rsidRPr="00A45FA5">
        <w:rPr>
          <w:rFonts w:ascii="Aptos" w:eastAsia="Calibri" w:hAnsi="Aptos"/>
          <w:szCs w:val="18"/>
        </w:rPr>
        <w:t xml:space="preserve"> funds</w:t>
      </w:r>
      <w:bookmarkEnd w:id="682"/>
      <w:r w:rsidRPr="00A45FA5">
        <w:rPr>
          <w:rFonts w:ascii="Aptos" w:eastAsia="Calibri" w:hAnsi="Aptos"/>
          <w:szCs w:val="18"/>
        </w:rPr>
        <w:t>.</w:t>
      </w:r>
      <w:r w:rsidRPr="003A2349">
        <w:rPr>
          <w:rFonts w:ascii="Aptos" w:eastAsia="Calibri" w:hAnsi="Aptos"/>
          <w:szCs w:val="18"/>
        </w:rPr>
        <w:t xml:space="preserve"> These accounts do not represent a charge to </w:t>
      </w:r>
      <w:r w:rsidR="0020170B" w:rsidRPr="003A2349">
        <w:rPr>
          <w:rFonts w:ascii="Aptos" w:eastAsia="Calibri" w:hAnsi="Aptos"/>
          <w:szCs w:val="18"/>
        </w:rPr>
        <w:t>Council</w:t>
      </w:r>
      <w:r w:rsidRPr="003A2349">
        <w:rPr>
          <w:rFonts w:ascii="Aptos" w:eastAsia="Calibri" w:hAnsi="Aptos"/>
          <w:szCs w:val="18"/>
        </w:rPr>
        <w:t xml:space="preserve"> </w:t>
      </w:r>
      <w:proofErr w:type="gramStart"/>
      <w:r w:rsidRPr="003A2349">
        <w:rPr>
          <w:rFonts w:ascii="Aptos" w:eastAsia="Calibri" w:hAnsi="Aptos"/>
          <w:szCs w:val="18"/>
        </w:rPr>
        <w:t>Tax payers</w:t>
      </w:r>
      <w:proofErr w:type="gramEnd"/>
      <w:r w:rsidRPr="003A2349">
        <w:rPr>
          <w:rFonts w:ascii="Aptos" w:eastAsia="Calibri" w:hAnsi="Aptos"/>
          <w:szCs w:val="18"/>
        </w:rPr>
        <w:t xml:space="preserve"> but form part of the statutory reporting requirements of the </w:t>
      </w:r>
      <w:r w:rsidR="0020170B" w:rsidRPr="003A2349">
        <w:rPr>
          <w:rFonts w:ascii="Aptos" w:eastAsia="Calibri" w:hAnsi="Aptos"/>
          <w:szCs w:val="18"/>
        </w:rPr>
        <w:t>Council</w:t>
      </w:r>
      <w:r w:rsidRPr="003A2349">
        <w:rPr>
          <w:rFonts w:ascii="Aptos" w:eastAsia="Calibri" w:hAnsi="Aptos"/>
          <w:szCs w:val="18"/>
        </w:rPr>
        <w:t xml:space="preserve">. They represent funds set up by various individuals and organisations for the benefit of the community or organisations within the Moray area. </w:t>
      </w:r>
    </w:p>
    <w:p w14:paraId="7EAB2AAE" w14:textId="77777777" w:rsidR="00B722AF" w:rsidRPr="003A2349" w:rsidRDefault="00B722AF" w:rsidP="00B722AF">
      <w:pPr>
        <w:jc w:val="both"/>
        <w:rPr>
          <w:rFonts w:ascii="Aptos" w:eastAsia="Calibri" w:hAnsi="Aptos"/>
          <w:szCs w:val="18"/>
        </w:rPr>
      </w:pPr>
    </w:p>
    <w:p w14:paraId="07913E57" w14:textId="25931D73" w:rsidR="00B722AF" w:rsidRPr="003A2349" w:rsidRDefault="00B722AF" w:rsidP="00B722AF">
      <w:pPr>
        <w:jc w:val="both"/>
        <w:rPr>
          <w:rFonts w:ascii="Aptos" w:eastAsia="Calibri" w:hAnsi="Aptos"/>
          <w:szCs w:val="18"/>
        </w:rPr>
      </w:pPr>
      <w:r w:rsidRPr="003A2349">
        <w:rPr>
          <w:rFonts w:ascii="Aptos" w:eastAsia="Calibri" w:hAnsi="Aptos"/>
          <w:szCs w:val="18"/>
        </w:rPr>
        <w:t>The stateme</w:t>
      </w:r>
      <w:r w:rsidRPr="00150D82">
        <w:rPr>
          <w:rFonts w:ascii="Aptos" w:eastAsia="Calibri" w:hAnsi="Aptos"/>
          <w:szCs w:val="18"/>
        </w:rPr>
        <w:t xml:space="preserve">nts below summarise the trust funds’ income and expenditure for the year and the funds’ assets and liabilities </w:t>
      </w:r>
      <w:proofErr w:type="gramStart"/>
      <w:r w:rsidRPr="00150D82">
        <w:rPr>
          <w:rFonts w:ascii="Aptos" w:eastAsia="Calibri" w:hAnsi="Aptos"/>
          <w:szCs w:val="18"/>
        </w:rPr>
        <w:t>at</w:t>
      </w:r>
      <w:proofErr w:type="gramEnd"/>
      <w:r w:rsidRPr="00150D82">
        <w:rPr>
          <w:rFonts w:ascii="Aptos" w:eastAsia="Calibri" w:hAnsi="Aptos"/>
          <w:szCs w:val="18"/>
        </w:rPr>
        <w:t xml:space="preserve"> 31 March 20</w:t>
      </w:r>
      <w:r w:rsidR="0020188B" w:rsidRPr="00150D82">
        <w:rPr>
          <w:rFonts w:ascii="Aptos" w:eastAsia="Calibri" w:hAnsi="Aptos"/>
          <w:szCs w:val="18"/>
        </w:rPr>
        <w:t>2</w:t>
      </w:r>
      <w:r w:rsidR="00150D82" w:rsidRPr="00150D82">
        <w:rPr>
          <w:rFonts w:ascii="Aptos" w:eastAsia="Calibri" w:hAnsi="Aptos"/>
          <w:szCs w:val="18"/>
        </w:rPr>
        <w:t>6</w:t>
      </w:r>
      <w:r w:rsidRPr="00150D82">
        <w:rPr>
          <w:rFonts w:ascii="Aptos" w:eastAsia="Calibri" w:hAnsi="Aptos"/>
          <w:szCs w:val="18"/>
        </w:rPr>
        <w:t>.</w:t>
      </w:r>
    </w:p>
    <w:p w14:paraId="6A113D16" w14:textId="77777777" w:rsidR="00B722AF" w:rsidRPr="003A2349" w:rsidRDefault="00B722AF" w:rsidP="00B722AF">
      <w:pPr>
        <w:jc w:val="both"/>
        <w:rPr>
          <w:rFonts w:ascii="Aptos" w:eastAsia="Calibri" w:hAnsi="Aptos"/>
          <w:szCs w:val="18"/>
        </w:rPr>
      </w:pPr>
    </w:p>
    <w:p w14:paraId="326158A6" w14:textId="77777777" w:rsidR="00B722AF" w:rsidRPr="003A2349" w:rsidRDefault="00B722AF" w:rsidP="00B722AF">
      <w:pPr>
        <w:jc w:val="both"/>
        <w:rPr>
          <w:rFonts w:ascii="Aptos" w:eastAsia="Calibri" w:hAnsi="Aptos"/>
          <w:b/>
          <w:szCs w:val="18"/>
        </w:rPr>
      </w:pPr>
      <w:r w:rsidRPr="003A2349">
        <w:rPr>
          <w:rFonts w:ascii="Aptos" w:eastAsia="Calibri" w:hAnsi="Aptos"/>
          <w:b/>
          <w:szCs w:val="18"/>
        </w:rPr>
        <w:t>Trust Reorganisation</w:t>
      </w:r>
    </w:p>
    <w:p w14:paraId="5B92A21C" w14:textId="77777777" w:rsidR="00B722AF" w:rsidRPr="003A2349" w:rsidRDefault="00B722AF" w:rsidP="00B722AF">
      <w:pPr>
        <w:jc w:val="both"/>
        <w:rPr>
          <w:rFonts w:ascii="Aptos" w:eastAsia="Calibri" w:hAnsi="Aptos"/>
          <w:b/>
          <w:szCs w:val="18"/>
        </w:rPr>
      </w:pPr>
    </w:p>
    <w:p w14:paraId="53731933" w14:textId="16C68F53" w:rsidR="00062CAA" w:rsidRPr="003A2349" w:rsidRDefault="00062CAA" w:rsidP="00062CAA">
      <w:pPr>
        <w:jc w:val="both"/>
        <w:rPr>
          <w:rFonts w:ascii="Aptos" w:eastAsia="Calibri" w:hAnsi="Aptos"/>
          <w:szCs w:val="18"/>
        </w:rPr>
      </w:pPr>
      <w:r w:rsidRPr="003A2349">
        <w:rPr>
          <w:rFonts w:ascii="Aptos" w:eastAsia="Calibri" w:hAnsi="Aptos"/>
          <w:szCs w:val="18"/>
        </w:rPr>
        <w:t>The Council undertook a review of its trusts, in consultation with the Office of the Scottish Charities Regulator (OSCR</w:t>
      </w:r>
      <w:proofErr w:type="gramStart"/>
      <w:r w:rsidRPr="003A2349">
        <w:rPr>
          <w:rFonts w:ascii="Aptos" w:eastAsia="Calibri" w:hAnsi="Aptos"/>
          <w:szCs w:val="18"/>
        </w:rPr>
        <w:t>),</w:t>
      </w:r>
      <w:r w:rsidR="00271AF0" w:rsidRPr="003A2349">
        <w:rPr>
          <w:rFonts w:ascii="Aptos" w:eastAsia="Calibri" w:hAnsi="Aptos"/>
          <w:szCs w:val="18"/>
        </w:rPr>
        <w:t xml:space="preserve"> </w:t>
      </w:r>
      <w:r w:rsidRPr="003A2349">
        <w:rPr>
          <w:rFonts w:ascii="Aptos" w:eastAsia="Calibri" w:hAnsi="Aptos"/>
          <w:szCs w:val="18"/>
        </w:rPr>
        <w:t>and</w:t>
      </w:r>
      <w:proofErr w:type="gramEnd"/>
      <w:r w:rsidRPr="003A2349">
        <w:rPr>
          <w:rFonts w:ascii="Aptos" w:eastAsia="Calibri" w:hAnsi="Aptos"/>
          <w:szCs w:val="18"/>
        </w:rPr>
        <w:t xml:space="preserve"> restructured its charitable trusts </w:t>
      </w:r>
      <w:proofErr w:type="gramStart"/>
      <w:r w:rsidRPr="003A2349">
        <w:rPr>
          <w:rFonts w:ascii="Aptos" w:eastAsia="Calibri" w:hAnsi="Aptos"/>
          <w:szCs w:val="18"/>
        </w:rPr>
        <w:t>in order to</w:t>
      </w:r>
      <w:proofErr w:type="gramEnd"/>
      <w:r w:rsidRPr="003A2349">
        <w:rPr>
          <w:rFonts w:ascii="Aptos" w:eastAsia="Calibri" w:hAnsi="Aptos"/>
          <w:szCs w:val="18"/>
        </w:rPr>
        <w:t xml:space="preserve"> create a smaller number of trusts with improved governance arrangements and with the opportunity to maximise the use of these resources to the benefit of the citizens of Moray. In August 2016, The Moray Council Charitable Trust (TMCCT) was awarded charitable status under the Charities and Trustee Investment (Scotland) Act 2005. The trusts being reorganised into this new single trust will be utilised, as far as possible, in a manner consistent with the original trust purposes. To date, </w:t>
      </w:r>
      <w:r w:rsidRPr="00A45FA5">
        <w:rPr>
          <w:rFonts w:ascii="Aptos" w:eastAsia="Calibri" w:hAnsi="Aptos"/>
          <w:szCs w:val="18"/>
        </w:rPr>
        <w:t>24 trusts</w:t>
      </w:r>
      <w:r w:rsidRPr="003A2349">
        <w:rPr>
          <w:rFonts w:ascii="Aptos" w:eastAsia="Calibri" w:hAnsi="Aptos"/>
          <w:szCs w:val="18"/>
        </w:rPr>
        <w:t xml:space="preserve"> have been approved by OSCR for reorganisation into TMCCT and this is reflected in the accounts and notes on the following pages. The process of reorganisation </w:t>
      </w:r>
      <w:r w:rsidR="00692E7D" w:rsidRPr="003A2349">
        <w:rPr>
          <w:rFonts w:ascii="Aptos" w:eastAsia="Calibri" w:hAnsi="Aptos"/>
          <w:szCs w:val="18"/>
        </w:rPr>
        <w:t>is ongoing</w:t>
      </w:r>
      <w:r w:rsidRPr="003A2349">
        <w:rPr>
          <w:rFonts w:ascii="Aptos" w:eastAsia="Calibri" w:hAnsi="Aptos"/>
          <w:szCs w:val="18"/>
        </w:rPr>
        <w:t>.</w:t>
      </w:r>
    </w:p>
    <w:p w14:paraId="3E4EB7F3" w14:textId="77777777" w:rsidR="00062CAA" w:rsidRPr="003A2349" w:rsidRDefault="00062CAA" w:rsidP="00B722AF">
      <w:pPr>
        <w:jc w:val="both"/>
        <w:rPr>
          <w:rFonts w:ascii="Aptos" w:eastAsia="Calibri" w:hAnsi="Aptos"/>
          <w:szCs w:val="18"/>
        </w:rPr>
      </w:pPr>
    </w:p>
    <w:p w14:paraId="7D463852" w14:textId="77777777" w:rsidR="00B722AF" w:rsidRPr="003A2349" w:rsidRDefault="00B722AF" w:rsidP="00B722AF">
      <w:pPr>
        <w:jc w:val="both"/>
        <w:rPr>
          <w:rFonts w:ascii="Aptos" w:eastAsia="Calibri" w:hAnsi="Aptos"/>
          <w:szCs w:val="18"/>
        </w:rPr>
      </w:pPr>
    </w:p>
    <w:p w14:paraId="53ADDF05" w14:textId="77777777" w:rsidR="00B722AF" w:rsidRPr="003A2349" w:rsidRDefault="00B722AF" w:rsidP="00A72982">
      <w:pPr>
        <w:jc w:val="both"/>
        <w:rPr>
          <w:rFonts w:ascii="Aptos" w:eastAsia="Calibri" w:hAnsi="Aptos"/>
          <w:b/>
          <w:szCs w:val="18"/>
        </w:rPr>
      </w:pPr>
      <w:r w:rsidRPr="003A2349">
        <w:rPr>
          <w:rFonts w:ascii="Aptos" w:eastAsia="Calibri" w:hAnsi="Aptos"/>
          <w:b/>
          <w:szCs w:val="18"/>
        </w:rPr>
        <w:t>Accounting Policies</w:t>
      </w:r>
    </w:p>
    <w:p w14:paraId="5051B096" w14:textId="77777777" w:rsidR="00B722AF" w:rsidRPr="003A2349" w:rsidRDefault="00B722AF" w:rsidP="00A72982">
      <w:pPr>
        <w:jc w:val="both"/>
        <w:rPr>
          <w:rFonts w:ascii="Aptos" w:eastAsia="Calibri" w:hAnsi="Aptos"/>
          <w:b/>
          <w:szCs w:val="18"/>
        </w:rPr>
      </w:pPr>
    </w:p>
    <w:p w14:paraId="68F0484D" w14:textId="77777777" w:rsidR="00B722AF" w:rsidRPr="003A2349" w:rsidRDefault="00B722AF" w:rsidP="00A72982">
      <w:pPr>
        <w:jc w:val="both"/>
        <w:rPr>
          <w:rFonts w:ascii="Aptos" w:eastAsia="Calibri" w:hAnsi="Aptos"/>
          <w:szCs w:val="18"/>
        </w:rPr>
      </w:pPr>
      <w:r w:rsidRPr="003A2349">
        <w:rPr>
          <w:rFonts w:ascii="Aptos" w:eastAsia="Calibri" w:hAnsi="Aptos"/>
          <w:b/>
          <w:szCs w:val="18"/>
        </w:rPr>
        <w:t>Basis of Preparation</w:t>
      </w:r>
    </w:p>
    <w:p w14:paraId="65129BB2" w14:textId="476531FB" w:rsidR="00B722AF" w:rsidRPr="003A2349" w:rsidRDefault="00B722AF" w:rsidP="00B722AF">
      <w:pPr>
        <w:jc w:val="both"/>
        <w:rPr>
          <w:rFonts w:ascii="Aptos" w:eastAsia="Calibri" w:hAnsi="Aptos"/>
          <w:szCs w:val="18"/>
        </w:rPr>
      </w:pPr>
      <w:r w:rsidRPr="003A2349">
        <w:rPr>
          <w:rFonts w:ascii="Aptos" w:eastAsia="Calibri" w:hAnsi="Aptos"/>
          <w:szCs w:val="18"/>
        </w:rPr>
        <w:t xml:space="preserve">The financial statements for the charitable trusts have been prepared in accordance with the </w:t>
      </w:r>
      <w:r w:rsidR="00161FDC" w:rsidRPr="003A2349">
        <w:rPr>
          <w:rFonts w:ascii="Aptos" w:eastAsia="Calibri" w:hAnsi="Aptos"/>
          <w:szCs w:val="18"/>
        </w:rPr>
        <w:t xml:space="preserve">Accounting and Reporting by </w:t>
      </w:r>
      <w:r w:rsidRPr="003A2349">
        <w:rPr>
          <w:rFonts w:ascii="Aptos" w:eastAsia="Calibri" w:hAnsi="Aptos"/>
          <w:szCs w:val="18"/>
        </w:rPr>
        <w:t xml:space="preserve">Charities: Statement of Recommended Practice 2015, </w:t>
      </w:r>
      <w:r w:rsidR="00F5266C" w:rsidRPr="003A2349">
        <w:rPr>
          <w:rFonts w:ascii="Aptos" w:eastAsia="Calibri" w:hAnsi="Aptos"/>
          <w:szCs w:val="18"/>
        </w:rPr>
        <w:t>applicable to charities preparing their accounts</w:t>
      </w:r>
      <w:r w:rsidRPr="003A2349">
        <w:rPr>
          <w:rFonts w:ascii="Aptos" w:eastAsia="Calibri" w:hAnsi="Aptos"/>
          <w:szCs w:val="18"/>
        </w:rPr>
        <w:t xml:space="preserve">, in accordance with the Financial Reporting Standard 102 (FRS 102), </w:t>
      </w:r>
      <w:r w:rsidR="00F5266C" w:rsidRPr="003A2349">
        <w:rPr>
          <w:rFonts w:ascii="Aptos" w:eastAsia="Calibri" w:hAnsi="Aptos"/>
          <w:szCs w:val="18"/>
        </w:rPr>
        <w:t xml:space="preserve">applicable for the UK and Republic of Ireland, commonly referred to as the Charities SORP </w:t>
      </w:r>
      <w:r w:rsidRPr="003A2349">
        <w:rPr>
          <w:rFonts w:ascii="Aptos" w:eastAsia="Calibri" w:hAnsi="Aptos"/>
          <w:szCs w:val="18"/>
        </w:rPr>
        <w:t xml:space="preserve">which is effective for accounting periods beginning </w:t>
      </w:r>
      <w:r w:rsidR="00F5266C" w:rsidRPr="003A2349">
        <w:rPr>
          <w:rFonts w:ascii="Aptos" w:eastAsia="Calibri" w:hAnsi="Aptos"/>
          <w:szCs w:val="18"/>
        </w:rPr>
        <w:t xml:space="preserve">on or </w:t>
      </w:r>
      <w:r w:rsidRPr="003A2349">
        <w:rPr>
          <w:rFonts w:ascii="Aptos" w:eastAsia="Calibri" w:hAnsi="Aptos"/>
          <w:szCs w:val="18"/>
        </w:rPr>
        <w:t>after 1 January 201</w:t>
      </w:r>
      <w:r w:rsidR="00A81C18">
        <w:rPr>
          <w:rFonts w:ascii="Aptos" w:eastAsia="Calibri" w:hAnsi="Aptos"/>
          <w:szCs w:val="18"/>
        </w:rPr>
        <w:t>9</w:t>
      </w:r>
      <w:r w:rsidRPr="003A2349">
        <w:rPr>
          <w:rFonts w:ascii="Aptos" w:eastAsia="Calibri" w:hAnsi="Aptos"/>
          <w:szCs w:val="18"/>
        </w:rPr>
        <w:t>. The financial statements have been prepared under the historical cost convention as modified by the inclusion of investments at fair value, in accordance with the Charities and Trustee Investment (Scotland) Act 2005 and the Charities Accounts (Scotland) Regulations 2006 (as amended).</w:t>
      </w:r>
    </w:p>
    <w:p w14:paraId="15EBE0D2" w14:textId="77777777" w:rsidR="00B722AF" w:rsidRPr="003A2349" w:rsidRDefault="00B722AF" w:rsidP="00A72982">
      <w:pPr>
        <w:jc w:val="both"/>
        <w:rPr>
          <w:rFonts w:ascii="Aptos" w:eastAsia="Calibri" w:hAnsi="Aptos"/>
          <w:szCs w:val="18"/>
        </w:rPr>
      </w:pPr>
    </w:p>
    <w:p w14:paraId="151C9403" w14:textId="4C8935CF" w:rsidR="00B722AF" w:rsidRPr="003A2349" w:rsidRDefault="00B722AF" w:rsidP="00B722AF">
      <w:pPr>
        <w:jc w:val="both"/>
        <w:rPr>
          <w:rFonts w:ascii="Aptos" w:eastAsia="Calibri" w:hAnsi="Aptos"/>
          <w:szCs w:val="18"/>
        </w:rPr>
      </w:pPr>
      <w:r w:rsidRPr="003A2349">
        <w:rPr>
          <w:rFonts w:ascii="Aptos" w:eastAsia="Calibri" w:hAnsi="Aptos"/>
          <w:szCs w:val="18"/>
        </w:rPr>
        <w:t xml:space="preserve">In line with Regulation 7 of the 2006 Regulations, these financial statements have been prepared on the basis that the trust funds for which it acts as sole trustee are connected charities. As such the accounts for these individual charities have been prepared on a collective basis for the </w:t>
      </w:r>
      <w:r w:rsidR="0020170B" w:rsidRPr="003A2349">
        <w:rPr>
          <w:rFonts w:ascii="Aptos" w:eastAsia="Calibri" w:hAnsi="Aptos"/>
          <w:szCs w:val="18"/>
        </w:rPr>
        <w:t>Council</w:t>
      </w:r>
      <w:r w:rsidRPr="003A2349">
        <w:rPr>
          <w:rFonts w:ascii="Aptos" w:eastAsia="Calibri" w:hAnsi="Aptos"/>
          <w:szCs w:val="18"/>
        </w:rPr>
        <w:t xml:space="preserve">. Separate financial statements covering all the </w:t>
      </w:r>
      <w:r w:rsidR="0020170B" w:rsidRPr="003A2349">
        <w:rPr>
          <w:rFonts w:ascii="Aptos" w:eastAsia="Calibri" w:hAnsi="Aptos"/>
          <w:szCs w:val="18"/>
        </w:rPr>
        <w:t>Council</w:t>
      </w:r>
      <w:r w:rsidR="00D62CC4" w:rsidRPr="003A2349">
        <w:rPr>
          <w:rFonts w:ascii="Aptos" w:eastAsia="Calibri" w:hAnsi="Aptos"/>
          <w:szCs w:val="18"/>
        </w:rPr>
        <w:t>’</w:t>
      </w:r>
      <w:r w:rsidRPr="003A2349">
        <w:rPr>
          <w:rFonts w:ascii="Aptos" w:eastAsia="Calibri" w:hAnsi="Aptos"/>
          <w:szCs w:val="18"/>
        </w:rPr>
        <w:t xml:space="preserve">s charitable trusts are published on the </w:t>
      </w:r>
      <w:r w:rsidR="0020170B" w:rsidRPr="003A2349">
        <w:rPr>
          <w:rFonts w:ascii="Aptos" w:eastAsia="Calibri" w:hAnsi="Aptos"/>
          <w:szCs w:val="18"/>
        </w:rPr>
        <w:t>Council</w:t>
      </w:r>
      <w:r w:rsidR="00D62CC4" w:rsidRPr="003A2349">
        <w:rPr>
          <w:rFonts w:ascii="Aptos" w:eastAsia="Calibri" w:hAnsi="Aptos"/>
          <w:szCs w:val="18"/>
        </w:rPr>
        <w:t>’</w:t>
      </w:r>
      <w:r w:rsidRPr="003A2349">
        <w:rPr>
          <w:rFonts w:ascii="Aptos" w:eastAsia="Calibri" w:hAnsi="Aptos"/>
          <w:szCs w:val="18"/>
        </w:rPr>
        <w:t>s website.</w:t>
      </w:r>
    </w:p>
    <w:p w14:paraId="0466E1A7" w14:textId="77777777" w:rsidR="00B722AF" w:rsidRPr="003A2349" w:rsidRDefault="00B722AF" w:rsidP="00B722AF">
      <w:pPr>
        <w:jc w:val="both"/>
        <w:rPr>
          <w:rFonts w:ascii="Aptos" w:eastAsia="Calibri" w:hAnsi="Aptos"/>
          <w:szCs w:val="18"/>
        </w:rPr>
      </w:pPr>
    </w:p>
    <w:p w14:paraId="79EB7DBC" w14:textId="242E538D" w:rsidR="00B722AF" w:rsidRPr="003A2349" w:rsidRDefault="00B722AF" w:rsidP="00B722AF">
      <w:pPr>
        <w:jc w:val="both"/>
        <w:rPr>
          <w:rFonts w:ascii="Aptos" w:eastAsia="Calibri" w:hAnsi="Aptos"/>
          <w:szCs w:val="18"/>
        </w:rPr>
      </w:pPr>
      <w:r w:rsidRPr="003A2349">
        <w:rPr>
          <w:rFonts w:ascii="Aptos" w:eastAsia="Calibri" w:hAnsi="Aptos"/>
          <w:szCs w:val="18"/>
        </w:rPr>
        <w:t xml:space="preserve">The financial statements for the non-charitable trusts have been prepared in accordance with the code of practice on Local Authority Accounting in the United Kingdom </w:t>
      </w:r>
      <w:r w:rsidR="00402857" w:rsidRPr="003C7697">
        <w:rPr>
          <w:rFonts w:ascii="Aptos" w:eastAsia="Calibri" w:hAnsi="Aptos"/>
          <w:szCs w:val="18"/>
        </w:rPr>
        <w:t>20</w:t>
      </w:r>
      <w:r w:rsidR="00B50BBB" w:rsidRPr="003C7697">
        <w:rPr>
          <w:rFonts w:ascii="Aptos" w:eastAsia="Calibri" w:hAnsi="Aptos"/>
          <w:szCs w:val="18"/>
        </w:rPr>
        <w:t>2</w:t>
      </w:r>
      <w:r w:rsidR="003C7697" w:rsidRPr="003C7697">
        <w:rPr>
          <w:rFonts w:ascii="Aptos" w:eastAsia="Calibri" w:hAnsi="Aptos"/>
          <w:szCs w:val="18"/>
        </w:rPr>
        <w:t>5</w:t>
      </w:r>
      <w:r w:rsidR="00402857" w:rsidRPr="003C7697">
        <w:rPr>
          <w:rFonts w:ascii="Aptos" w:eastAsia="Calibri" w:hAnsi="Aptos"/>
          <w:szCs w:val="18"/>
        </w:rPr>
        <w:t>/</w:t>
      </w:r>
      <w:r w:rsidR="0020188B" w:rsidRPr="003C7697">
        <w:rPr>
          <w:rFonts w:ascii="Aptos" w:eastAsia="Calibri" w:hAnsi="Aptos"/>
          <w:szCs w:val="18"/>
        </w:rPr>
        <w:t>2</w:t>
      </w:r>
      <w:r w:rsidR="003C7697" w:rsidRPr="003C7697">
        <w:rPr>
          <w:rFonts w:ascii="Aptos" w:eastAsia="Calibri" w:hAnsi="Aptos"/>
          <w:szCs w:val="18"/>
        </w:rPr>
        <w:t>6</w:t>
      </w:r>
      <w:r w:rsidRPr="003A2349">
        <w:rPr>
          <w:rFonts w:ascii="Aptos" w:eastAsia="Calibri" w:hAnsi="Aptos"/>
          <w:szCs w:val="18"/>
        </w:rPr>
        <w:t>.</w:t>
      </w:r>
    </w:p>
    <w:p w14:paraId="5A438CBB" w14:textId="77777777" w:rsidR="00B722AF" w:rsidRPr="003A2349" w:rsidRDefault="00B722AF" w:rsidP="00B722AF">
      <w:pPr>
        <w:jc w:val="both"/>
        <w:rPr>
          <w:rFonts w:ascii="Aptos" w:eastAsia="Calibri" w:hAnsi="Aptos"/>
          <w:szCs w:val="18"/>
        </w:rPr>
      </w:pPr>
    </w:p>
    <w:p w14:paraId="6C7AD073" w14:textId="77777777" w:rsidR="00B722AF" w:rsidRPr="003A2349" w:rsidRDefault="00B722AF" w:rsidP="00B722AF">
      <w:pPr>
        <w:jc w:val="both"/>
        <w:rPr>
          <w:rFonts w:ascii="Aptos" w:eastAsia="Calibri" w:hAnsi="Aptos"/>
          <w:szCs w:val="18"/>
        </w:rPr>
      </w:pPr>
      <w:r w:rsidRPr="003A2349">
        <w:rPr>
          <w:rFonts w:ascii="Aptos" w:eastAsia="Calibri" w:hAnsi="Aptos"/>
          <w:szCs w:val="18"/>
        </w:rPr>
        <w:t>As far as concerns the trusts reported in these financial statements, application of different reporting standards does not produce inconsistent results.</w:t>
      </w:r>
    </w:p>
    <w:p w14:paraId="3E9BC8E8" w14:textId="77777777" w:rsidR="00B722AF" w:rsidRPr="003A2349" w:rsidRDefault="00B722AF" w:rsidP="00B722AF">
      <w:pPr>
        <w:jc w:val="both"/>
        <w:rPr>
          <w:rFonts w:ascii="Aptos" w:eastAsia="Calibri" w:hAnsi="Aptos"/>
          <w:szCs w:val="18"/>
        </w:rPr>
      </w:pPr>
    </w:p>
    <w:p w14:paraId="7977534E" w14:textId="77777777" w:rsidR="00B722AF" w:rsidRPr="003A2349" w:rsidRDefault="00B722AF" w:rsidP="00B722AF">
      <w:pPr>
        <w:jc w:val="both"/>
        <w:rPr>
          <w:rFonts w:ascii="Aptos" w:eastAsia="Calibri" w:hAnsi="Aptos"/>
          <w:szCs w:val="18"/>
        </w:rPr>
      </w:pPr>
      <w:r w:rsidRPr="003A2349">
        <w:rPr>
          <w:rFonts w:ascii="Aptos" w:eastAsia="Calibri" w:hAnsi="Aptos"/>
          <w:b/>
          <w:szCs w:val="18"/>
        </w:rPr>
        <w:t>Investment Income</w:t>
      </w:r>
    </w:p>
    <w:p w14:paraId="71C3CE2B" w14:textId="77777777" w:rsidR="00B722AF" w:rsidRPr="003A2349" w:rsidRDefault="00B722AF" w:rsidP="00B722AF">
      <w:pPr>
        <w:jc w:val="both"/>
        <w:rPr>
          <w:rFonts w:ascii="Aptos" w:eastAsia="Calibri" w:hAnsi="Aptos"/>
          <w:szCs w:val="18"/>
        </w:rPr>
      </w:pPr>
      <w:r w:rsidRPr="003A2349">
        <w:rPr>
          <w:rFonts w:ascii="Aptos" w:eastAsia="Calibri" w:hAnsi="Aptos"/>
          <w:szCs w:val="18"/>
        </w:rPr>
        <w:t>Investment income is accounted for in the period in which the charity is entitled to receipt and the amount can be measured with reasonable certainty.</w:t>
      </w:r>
    </w:p>
    <w:p w14:paraId="7FC94B1E" w14:textId="26449CE2" w:rsidR="00B722AF" w:rsidRPr="003A2349" w:rsidRDefault="00B722AF" w:rsidP="00B722AF">
      <w:pPr>
        <w:jc w:val="both"/>
        <w:rPr>
          <w:rFonts w:ascii="Aptos" w:eastAsia="Calibri" w:hAnsi="Aptos"/>
          <w:b/>
          <w:szCs w:val="18"/>
        </w:rPr>
      </w:pPr>
    </w:p>
    <w:p w14:paraId="6853B5B5" w14:textId="6D9A2721" w:rsidR="00B722AF" w:rsidRPr="003A2349" w:rsidRDefault="00B722AF" w:rsidP="00B722AF">
      <w:pPr>
        <w:jc w:val="both"/>
        <w:rPr>
          <w:rFonts w:ascii="Aptos" w:eastAsia="Calibri" w:hAnsi="Aptos"/>
          <w:szCs w:val="18"/>
        </w:rPr>
      </w:pPr>
      <w:r w:rsidRPr="003A2349">
        <w:rPr>
          <w:rFonts w:ascii="Aptos" w:eastAsia="Calibri" w:hAnsi="Aptos"/>
          <w:b/>
          <w:szCs w:val="18"/>
        </w:rPr>
        <w:t xml:space="preserve">Resources </w:t>
      </w:r>
      <w:r w:rsidR="00EE06C7" w:rsidRPr="003A2349">
        <w:rPr>
          <w:rFonts w:ascii="Aptos" w:eastAsia="Calibri" w:hAnsi="Aptos"/>
          <w:b/>
          <w:szCs w:val="18"/>
        </w:rPr>
        <w:t>E</w:t>
      </w:r>
      <w:r w:rsidRPr="003A2349">
        <w:rPr>
          <w:rFonts w:ascii="Aptos" w:eastAsia="Calibri" w:hAnsi="Aptos"/>
          <w:b/>
          <w:szCs w:val="18"/>
        </w:rPr>
        <w:t>xpended</w:t>
      </w:r>
    </w:p>
    <w:p w14:paraId="6E6ECBAD" w14:textId="77777777" w:rsidR="00B722AF" w:rsidRPr="003A2349" w:rsidRDefault="00B722AF" w:rsidP="00B722AF">
      <w:pPr>
        <w:jc w:val="both"/>
        <w:rPr>
          <w:rFonts w:ascii="Aptos" w:eastAsia="Calibri" w:hAnsi="Aptos"/>
          <w:szCs w:val="18"/>
        </w:rPr>
      </w:pPr>
      <w:r w:rsidRPr="003A2349">
        <w:rPr>
          <w:rFonts w:ascii="Aptos" w:eastAsia="Calibri" w:hAnsi="Aptos"/>
          <w:szCs w:val="18"/>
        </w:rPr>
        <w:t xml:space="preserve">Expenditure is included in the financial statements on an </w:t>
      </w:r>
      <w:proofErr w:type="gramStart"/>
      <w:r w:rsidRPr="003A2349">
        <w:rPr>
          <w:rFonts w:ascii="Aptos" w:eastAsia="Calibri" w:hAnsi="Aptos"/>
          <w:szCs w:val="18"/>
        </w:rPr>
        <w:t>accruals</w:t>
      </w:r>
      <w:proofErr w:type="gramEnd"/>
      <w:r w:rsidRPr="003A2349">
        <w:rPr>
          <w:rFonts w:ascii="Aptos" w:eastAsia="Calibri" w:hAnsi="Aptos"/>
          <w:szCs w:val="18"/>
        </w:rPr>
        <w:t xml:space="preserve"> basis.</w:t>
      </w:r>
    </w:p>
    <w:p w14:paraId="2B888D68" w14:textId="77777777" w:rsidR="00B722AF" w:rsidRPr="003A2349" w:rsidRDefault="00B722AF" w:rsidP="00B722AF">
      <w:pPr>
        <w:jc w:val="both"/>
        <w:rPr>
          <w:rFonts w:ascii="Aptos" w:eastAsia="Calibri" w:hAnsi="Aptos"/>
          <w:szCs w:val="18"/>
        </w:rPr>
      </w:pPr>
    </w:p>
    <w:p w14:paraId="30A59571" w14:textId="77777777" w:rsidR="00B722AF" w:rsidRPr="003A2349" w:rsidRDefault="00B722AF" w:rsidP="00B722AF">
      <w:pPr>
        <w:jc w:val="both"/>
        <w:rPr>
          <w:rFonts w:ascii="Aptos" w:eastAsia="Calibri" w:hAnsi="Aptos"/>
          <w:szCs w:val="18"/>
        </w:rPr>
      </w:pPr>
      <w:r w:rsidRPr="003A2349">
        <w:rPr>
          <w:rFonts w:ascii="Aptos" w:eastAsia="Calibri" w:hAnsi="Aptos"/>
          <w:b/>
          <w:szCs w:val="18"/>
        </w:rPr>
        <w:t>Investments</w:t>
      </w:r>
    </w:p>
    <w:p w14:paraId="5B62CE8A" w14:textId="77777777" w:rsidR="00B722AF" w:rsidRPr="003A2349" w:rsidRDefault="00B722AF" w:rsidP="00B722AF">
      <w:pPr>
        <w:jc w:val="both"/>
        <w:rPr>
          <w:rFonts w:ascii="Aptos" w:eastAsia="Calibri" w:hAnsi="Aptos"/>
          <w:szCs w:val="18"/>
        </w:rPr>
      </w:pPr>
      <w:r w:rsidRPr="003A2349">
        <w:rPr>
          <w:rFonts w:ascii="Aptos" w:eastAsia="Calibri" w:hAnsi="Aptos"/>
          <w:szCs w:val="18"/>
        </w:rPr>
        <w:t>Investments are included at fair value at the balance sheet date in accordance with the principles of the SORP. Investment gains and losses include any gain or loss on the sale of investments and any gain or loss resulting from revaluing investments to fair value at the end of the period.</w:t>
      </w:r>
    </w:p>
    <w:p w14:paraId="789A70B3" w14:textId="77777777" w:rsidR="00B0137F" w:rsidRPr="003A2349" w:rsidRDefault="00B0137F" w:rsidP="00A72982">
      <w:pPr>
        <w:jc w:val="both"/>
        <w:rPr>
          <w:rFonts w:ascii="Aptos" w:hAnsi="Aptos" w:cs="Arial"/>
          <w:sz w:val="24"/>
          <w:szCs w:val="24"/>
        </w:rPr>
      </w:pPr>
    </w:p>
    <w:p w14:paraId="57E28ACC" w14:textId="77777777" w:rsidR="00B722AF" w:rsidRPr="003A2349" w:rsidRDefault="00B722AF" w:rsidP="00A72982">
      <w:pPr>
        <w:jc w:val="both"/>
        <w:rPr>
          <w:rFonts w:ascii="Aptos" w:hAnsi="Aptos" w:cs="Arial"/>
          <w:sz w:val="24"/>
          <w:szCs w:val="24"/>
        </w:rPr>
      </w:pPr>
    </w:p>
    <w:p w14:paraId="28F3930C" w14:textId="77777777" w:rsidR="00F02D6A" w:rsidRPr="003A2349" w:rsidRDefault="00F02D6A" w:rsidP="00A72982">
      <w:pPr>
        <w:jc w:val="both"/>
        <w:rPr>
          <w:rFonts w:ascii="Aptos" w:hAnsi="Aptos" w:cs="Arial"/>
          <w:sz w:val="24"/>
          <w:szCs w:val="24"/>
        </w:rPr>
      </w:pPr>
    </w:p>
    <w:p w14:paraId="235CEC28" w14:textId="77777777" w:rsidR="00F02D6A" w:rsidRPr="003A2349" w:rsidRDefault="00F02D6A" w:rsidP="00A72982">
      <w:pPr>
        <w:jc w:val="both"/>
        <w:rPr>
          <w:rFonts w:ascii="Aptos" w:hAnsi="Aptos" w:cs="Arial"/>
          <w:sz w:val="24"/>
          <w:szCs w:val="24"/>
        </w:rPr>
      </w:pPr>
    </w:p>
    <w:p w14:paraId="3EDC883B" w14:textId="77777777" w:rsidR="00F02D6A" w:rsidRPr="003A2349" w:rsidRDefault="00F02D6A" w:rsidP="00A72982">
      <w:pPr>
        <w:jc w:val="both"/>
        <w:rPr>
          <w:rFonts w:ascii="Aptos" w:hAnsi="Aptos" w:cs="Arial"/>
          <w:sz w:val="24"/>
          <w:szCs w:val="24"/>
        </w:rPr>
      </w:pPr>
    </w:p>
    <w:p w14:paraId="2D632723" w14:textId="77777777" w:rsidR="00F02D6A" w:rsidRPr="003A2349" w:rsidRDefault="00F02D6A" w:rsidP="00A72982">
      <w:pPr>
        <w:jc w:val="both"/>
        <w:rPr>
          <w:rFonts w:ascii="Aptos" w:hAnsi="Aptos" w:cs="Arial"/>
          <w:sz w:val="24"/>
          <w:szCs w:val="24"/>
        </w:rPr>
      </w:pPr>
    </w:p>
    <w:p w14:paraId="4FE12C2D" w14:textId="77777777" w:rsidR="00F02D6A" w:rsidRPr="003A2349" w:rsidRDefault="00F02D6A" w:rsidP="00A72982">
      <w:pPr>
        <w:jc w:val="both"/>
        <w:rPr>
          <w:rFonts w:ascii="Aptos" w:hAnsi="Aptos" w:cs="Arial"/>
          <w:sz w:val="24"/>
          <w:szCs w:val="24"/>
        </w:rPr>
      </w:pPr>
    </w:p>
    <w:p w14:paraId="0C68989C" w14:textId="77777777" w:rsidR="00F02D6A" w:rsidRPr="003A2349" w:rsidRDefault="00F02D6A" w:rsidP="00A72982">
      <w:pPr>
        <w:jc w:val="both"/>
        <w:rPr>
          <w:rFonts w:ascii="Aptos" w:hAnsi="Aptos" w:cs="Arial"/>
          <w:sz w:val="24"/>
          <w:szCs w:val="24"/>
        </w:rPr>
      </w:pPr>
    </w:p>
    <w:p w14:paraId="23B35F7B" w14:textId="77777777" w:rsidR="00F02D6A" w:rsidRPr="003A2349" w:rsidRDefault="00F02D6A" w:rsidP="00A72982">
      <w:pPr>
        <w:jc w:val="both"/>
        <w:rPr>
          <w:rFonts w:ascii="Aptos" w:hAnsi="Aptos" w:cs="Arial"/>
          <w:szCs w:val="18"/>
        </w:rPr>
      </w:pPr>
    </w:p>
    <w:p w14:paraId="767CE604" w14:textId="441CB2F0" w:rsidR="00B11789" w:rsidRPr="00B11789" w:rsidRDefault="00B11789" w:rsidP="00B1178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3362BE1D" w14:textId="60171482" w:rsidR="00F02D6A" w:rsidRPr="003A2349" w:rsidRDefault="00F02D6A" w:rsidP="00A72982">
      <w:pPr>
        <w:jc w:val="both"/>
        <w:rPr>
          <w:rFonts w:ascii="Aptos" w:hAnsi="Aptos" w:cs="Arial"/>
          <w:szCs w:val="18"/>
        </w:rPr>
      </w:pPr>
    </w:p>
    <w:p w14:paraId="4491F9EB" w14:textId="165B1A3A" w:rsidR="00762905" w:rsidRPr="0021286B" w:rsidRDefault="00B722AF" w:rsidP="00DD63D7">
      <w:pPr>
        <w:rPr>
          <w:rFonts w:ascii="Aptos" w:hAnsi="Aptos"/>
          <w:b/>
          <w:sz w:val="24"/>
          <w:szCs w:val="24"/>
        </w:rPr>
      </w:pPr>
      <w:r w:rsidRPr="003A2349">
        <w:rPr>
          <w:rFonts w:ascii="Aptos" w:hAnsi="Aptos"/>
          <w:b/>
          <w:sz w:val="24"/>
          <w:szCs w:val="24"/>
        </w:rPr>
        <w:t>Trust Funds Income and Expenditure Account</w:t>
      </w:r>
    </w:p>
    <w:bookmarkStart w:id="683" w:name="_MON_1778400402"/>
    <w:bookmarkEnd w:id="683"/>
    <w:p w14:paraId="1B03736A" w14:textId="167206EF" w:rsidR="00762905" w:rsidRPr="003A2349" w:rsidRDefault="007D35DE" w:rsidP="009478C6">
      <w:pPr>
        <w:tabs>
          <w:tab w:val="left" w:pos="9639"/>
        </w:tabs>
        <w:ind w:left="-142"/>
        <w:rPr>
          <w:rFonts w:ascii="Aptos" w:hAnsi="Aptos"/>
          <w:b/>
          <w:sz w:val="22"/>
          <w:szCs w:val="18"/>
        </w:rPr>
      </w:pPr>
      <w:r w:rsidRPr="003A2349">
        <w:rPr>
          <w:rFonts w:ascii="Aptos" w:hAnsi="Aptos"/>
          <w:b/>
          <w:sz w:val="22"/>
          <w:szCs w:val="18"/>
        </w:rPr>
        <w:object w:dxaOrig="10166" w:dyaOrig="12924" w14:anchorId="5E08481D">
          <v:shape id="_x0000_i1129" type="#_x0000_t75" style="width:514.5pt;height:643.5pt" o:ole="">
            <v:imagedata r:id="rId294" o:title=""/>
          </v:shape>
          <o:OLEObject Type="Embed" ProgID="Excel.Sheet.12" ShapeID="_x0000_i1129" DrawAspect="Content" ObjectID="_1843896894" r:id="rId295"/>
        </w:object>
      </w:r>
    </w:p>
    <w:p w14:paraId="5FDBDDF2" w14:textId="655955E3" w:rsidR="009F4D7A" w:rsidRPr="003A2349" w:rsidRDefault="009F4D7A" w:rsidP="00DD63D7">
      <w:pPr>
        <w:rPr>
          <w:rFonts w:ascii="Aptos" w:hAnsi="Aptos"/>
          <w:b/>
          <w:sz w:val="22"/>
          <w:szCs w:val="18"/>
        </w:rPr>
      </w:pPr>
    </w:p>
    <w:p w14:paraId="696C28F2" w14:textId="77777777" w:rsidR="004D687F" w:rsidRDefault="004D687F" w:rsidP="00B11789">
      <w:pPr>
        <w:jc w:val="right"/>
        <w:rPr>
          <w:rFonts w:ascii="Aptos" w:hAnsi="Aptos" w:cs="Arial"/>
          <w:b/>
          <w:color w:val="B117B1"/>
          <w:sz w:val="24"/>
          <w:szCs w:val="24"/>
        </w:rPr>
      </w:pPr>
    </w:p>
    <w:p w14:paraId="34323954" w14:textId="77777777" w:rsidR="00C61583" w:rsidRDefault="00C61583" w:rsidP="00B11789">
      <w:pPr>
        <w:jc w:val="right"/>
        <w:rPr>
          <w:rFonts w:ascii="Aptos" w:hAnsi="Aptos" w:cs="Arial"/>
          <w:b/>
          <w:color w:val="B117B1"/>
          <w:sz w:val="24"/>
          <w:szCs w:val="24"/>
        </w:rPr>
      </w:pPr>
    </w:p>
    <w:p w14:paraId="32A7AE61" w14:textId="27CB1004" w:rsidR="00B11789" w:rsidRPr="00B11789" w:rsidRDefault="00B11789" w:rsidP="00B1178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3E7612D5" w14:textId="5CB3A7AD" w:rsidR="009F4D7A" w:rsidRPr="003A2349" w:rsidRDefault="009F4D7A" w:rsidP="00DD63D7">
      <w:pPr>
        <w:rPr>
          <w:rFonts w:ascii="Aptos" w:hAnsi="Aptos"/>
          <w:b/>
          <w:sz w:val="22"/>
          <w:szCs w:val="18"/>
        </w:rPr>
      </w:pPr>
    </w:p>
    <w:p w14:paraId="14CB419E" w14:textId="3EAAB2D6" w:rsidR="00B722AF" w:rsidRPr="003A2349" w:rsidRDefault="00B722AF" w:rsidP="000A2025">
      <w:pPr>
        <w:rPr>
          <w:rFonts w:ascii="Aptos" w:hAnsi="Aptos"/>
          <w:b/>
          <w:sz w:val="24"/>
          <w:szCs w:val="24"/>
        </w:rPr>
      </w:pPr>
      <w:r w:rsidRPr="003A2349">
        <w:rPr>
          <w:rFonts w:ascii="Aptos" w:hAnsi="Aptos"/>
          <w:b/>
          <w:sz w:val="24"/>
          <w:szCs w:val="24"/>
        </w:rPr>
        <w:t>Trust Funds Balance Sheet</w:t>
      </w:r>
    </w:p>
    <w:p w14:paraId="10AEC731" w14:textId="00224A48" w:rsidR="009F4D7A" w:rsidRPr="003A2349" w:rsidRDefault="009F4D7A" w:rsidP="000A2025">
      <w:pPr>
        <w:rPr>
          <w:rFonts w:ascii="Aptos" w:hAnsi="Aptos"/>
          <w:b/>
          <w:sz w:val="22"/>
        </w:rPr>
      </w:pPr>
    </w:p>
    <w:bookmarkStart w:id="684" w:name="_MON_1778400825"/>
    <w:bookmarkEnd w:id="684"/>
    <w:p w14:paraId="3E885E22" w14:textId="3A2B9ED9" w:rsidR="009F4D7A" w:rsidRPr="003A2349" w:rsidRDefault="00865D94" w:rsidP="000A2025">
      <w:pPr>
        <w:rPr>
          <w:rFonts w:ascii="Aptos" w:hAnsi="Aptos"/>
          <w:b/>
          <w:sz w:val="22"/>
        </w:rPr>
      </w:pPr>
      <w:r w:rsidRPr="003A2349">
        <w:rPr>
          <w:rFonts w:ascii="Aptos" w:hAnsi="Aptos"/>
          <w:b/>
          <w:sz w:val="22"/>
        </w:rPr>
        <w:object w:dxaOrig="9665" w:dyaOrig="6003" w14:anchorId="2457C23A">
          <v:shape id="_x0000_i1130" type="#_x0000_t75" style="width:479.25pt;height:298.5pt" o:ole="">
            <v:imagedata r:id="rId296" o:title=""/>
          </v:shape>
          <o:OLEObject Type="Embed" ProgID="Excel.Sheet.12" ShapeID="_x0000_i1130" DrawAspect="Content" ObjectID="_1843896895" r:id="rId297"/>
        </w:object>
      </w:r>
    </w:p>
    <w:p w14:paraId="38A8A833" w14:textId="5087AE0A" w:rsidR="009F4D7A" w:rsidRPr="003A2349" w:rsidRDefault="009F4D7A" w:rsidP="000A2025">
      <w:pPr>
        <w:rPr>
          <w:rFonts w:ascii="Aptos" w:hAnsi="Aptos"/>
          <w:b/>
          <w:sz w:val="22"/>
        </w:rPr>
      </w:pPr>
    </w:p>
    <w:p w14:paraId="002C8570" w14:textId="41297ED3" w:rsidR="009F4D7A" w:rsidRPr="003A2349" w:rsidRDefault="009F4D7A" w:rsidP="000A2025">
      <w:pPr>
        <w:rPr>
          <w:rFonts w:ascii="Aptos" w:hAnsi="Aptos"/>
          <w:b/>
          <w:sz w:val="22"/>
        </w:rPr>
      </w:pPr>
    </w:p>
    <w:p w14:paraId="6FF33B57" w14:textId="12B00F4E" w:rsidR="009F4D7A" w:rsidRPr="003A2349" w:rsidRDefault="009F4D7A" w:rsidP="000A2025">
      <w:pPr>
        <w:rPr>
          <w:rFonts w:ascii="Aptos" w:hAnsi="Aptos"/>
          <w:b/>
          <w:sz w:val="22"/>
        </w:rPr>
      </w:pPr>
    </w:p>
    <w:p w14:paraId="0747CD26" w14:textId="727A6D3A" w:rsidR="009F4D7A" w:rsidRPr="003A2349" w:rsidRDefault="009F4D7A" w:rsidP="000A2025">
      <w:pPr>
        <w:rPr>
          <w:rFonts w:ascii="Aptos" w:hAnsi="Aptos"/>
          <w:b/>
          <w:sz w:val="22"/>
        </w:rPr>
      </w:pPr>
    </w:p>
    <w:p w14:paraId="5DBD50A4" w14:textId="05C3BBDB" w:rsidR="009F4D7A" w:rsidRPr="003A2349" w:rsidRDefault="009F4D7A" w:rsidP="000A2025">
      <w:pPr>
        <w:rPr>
          <w:rFonts w:ascii="Aptos" w:hAnsi="Aptos"/>
          <w:b/>
          <w:sz w:val="22"/>
        </w:rPr>
      </w:pPr>
    </w:p>
    <w:p w14:paraId="410A6F77" w14:textId="716DBB7E" w:rsidR="009F4D7A" w:rsidRPr="003A2349" w:rsidRDefault="009F4D7A" w:rsidP="000A2025">
      <w:pPr>
        <w:rPr>
          <w:rFonts w:ascii="Aptos" w:hAnsi="Aptos"/>
          <w:b/>
          <w:sz w:val="22"/>
        </w:rPr>
      </w:pPr>
    </w:p>
    <w:p w14:paraId="19BEC67D" w14:textId="1B4CF536" w:rsidR="009F4D7A" w:rsidRPr="003A2349" w:rsidRDefault="009F4D7A" w:rsidP="000A2025">
      <w:pPr>
        <w:rPr>
          <w:rFonts w:ascii="Aptos" w:hAnsi="Aptos"/>
          <w:b/>
          <w:sz w:val="22"/>
        </w:rPr>
      </w:pPr>
    </w:p>
    <w:p w14:paraId="7267D070" w14:textId="4BF9E59D" w:rsidR="009F4D7A" w:rsidRPr="003A2349" w:rsidRDefault="009F4D7A" w:rsidP="000A2025">
      <w:pPr>
        <w:rPr>
          <w:rFonts w:ascii="Aptos" w:hAnsi="Aptos"/>
          <w:b/>
          <w:sz w:val="22"/>
        </w:rPr>
      </w:pPr>
    </w:p>
    <w:p w14:paraId="4CEAA1D5" w14:textId="6F558C1C" w:rsidR="009F4D7A" w:rsidRPr="003A2349" w:rsidRDefault="009F4D7A" w:rsidP="000A2025">
      <w:pPr>
        <w:rPr>
          <w:rFonts w:ascii="Aptos" w:hAnsi="Aptos"/>
          <w:b/>
          <w:sz w:val="22"/>
        </w:rPr>
      </w:pPr>
    </w:p>
    <w:p w14:paraId="3FECF473" w14:textId="49B9E68D" w:rsidR="009F4D7A" w:rsidRPr="003A2349" w:rsidRDefault="009F4D7A" w:rsidP="000A2025">
      <w:pPr>
        <w:rPr>
          <w:rFonts w:ascii="Aptos" w:hAnsi="Aptos"/>
          <w:b/>
          <w:sz w:val="22"/>
        </w:rPr>
      </w:pPr>
    </w:p>
    <w:p w14:paraId="7BCE8623" w14:textId="3A7A9784" w:rsidR="009F4D7A" w:rsidRPr="003A2349" w:rsidRDefault="009F4D7A" w:rsidP="000A2025">
      <w:pPr>
        <w:rPr>
          <w:rFonts w:ascii="Aptos" w:hAnsi="Aptos"/>
          <w:b/>
          <w:sz w:val="22"/>
        </w:rPr>
      </w:pPr>
    </w:p>
    <w:p w14:paraId="27156F99" w14:textId="0E8A9E46" w:rsidR="009F4D7A" w:rsidRPr="003A2349" w:rsidRDefault="009F4D7A" w:rsidP="000A2025">
      <w:pPr>
        <w:rPr>
          <w:rFonts w:ascii="Aptos" w:hAnsi="Aptos"/>
          <w:b/>
          <w:sz w:val="22"/>
        </w:rPr>
      </w:pPr>
    </w:p>
    <w:p w14:paraId="76E699D3" w14:textId="448BC75F" w:rsidR="009F4D7A" w:rsidRPr="003A2349" w:rsidRDefault="009F4D7A" w:rsidP="000A2025">
      <w:pPr>
        <w:rPr>
          <w:rFonts w:ascii="Aptos" w:hAnsi="Aptos"/>
          <w:b/>
          <w:sz w:val="22"/>
        </w:rPr>
      </w:pPr>
    </w:p>
    <w:p w14:paraId="416C63E6" w14:textId="26F108A5" w:rsidR="00EA78D7" w:rsidRPr="003A2349" w:rsidRDefault="00EA78D7" w:rsidP="000A2025">
      <w:pPr>
        <w:rPr>
          <w:rFonts w:ascii="Aptos" w:hAnsi="Aptos"/>
          <w:b/>
          <w:sz w:val="22"/>
        </w:rPr>
      </w:pPr>
    </w:p>
    <w:p w14:paraId="07E56382" w14:textId="7C94CCF7" w:rsidR="00EA78D7" w:rsidRPr="003A2349" w:rsidRDefault="00EA78D7" w:rsidP="000A2025">
      <w:pPr>
        <w:rPr>
          <w:rFonts w:ascii="Aptos" w:hAnsi="Aptos"/>
          <w:b/>
          <w:sz w:val="22"/>
        </w:rPr>
      </w:pPr>
    </w:p>
    <w:p w14:paraId="73880C73" w14:textId="1AE5B28E" w:rsidR="00EA78D7" w:rsidRPr="003A2349" w:rsidRDefault="00EA78D7" w:rsidP="000A2025">
      <w:pPr>
        <w:rPr>
          <w:rFonts w:ascii="Aptos" w:hAnsi="Aptos"/>
          <w:b/>
          <w:sz w:val="22"/>
        </w:rPr>
      </w:pPr>
    </w:p>
    <w:p w14:paraId="3500DE1F" w14:textId="77777777" w:rsidR="009F4D7A" w:rsidRPr="003A2349" w:rsidRDefault="009F4D7A" w:rsidP="000A2025">
      <w:pPr>
        <w:rPr>
          <w:rFonts w:ascii="Aptos" w:hAnsi="Aptos"/>
          <w:b/>
          <w:sz w:val="22"/>
        </w:rPr>
      </w:pPr>
    </w:p>
    <w:p w14:paraId="4D73FF54" w14:textId="4E6CB0E8" w:rsidR="009F4D7A" w:rsidRPr="003A2349" w:rsidRDefault="009F4D7A" w:rsidP="000A2025">
      <w:pPr>
        <w:rPr>
          <w:rFonts w:ascii="Aptos" w:hAnsi="Aptos"/>
          <w:b/>
          <w:sz w:val="22"/>
        </w:rPr>
      </w:pPr>
    </w:p>
    <w:p w14:paraId="3ACB8102" w14:textId="692429B7" w:rsidR="009F4D7A" w:rsidRPr="003A2349" w:rsidRDefault="009F4D7A" w:rsidP="000A2025">
      <w:pPr>
        <w:rPr>
          <w:rFonts w:ascii="Aptos" w:hAnsi="Aptos"/>
          <w:b/>
          <w:sz w:val="22"/>
        </w:rPr>
      </w:pPr>
    </w:p>
    <w:p w14:paraId="2B6142B3" w14:textId="752AC37B" w:rsidR="009F4D7A" w:rsidRPr="003A2349" w:rsidRDefault="009F4D7A" w:rsidP="000A2025">
      <w:pPr>
        <w:rPr>
          <w:rFonts w:ascii="Aptos" w:hAnsi="Aptos"/>
          <w:b/>
          <w:sz w:val="22"/>
        </w:rPr>
      </w:pPr>
    </w:p>
    <w:p w14:paraId="5B602A66" w14:textId="77777777" w:rsidR="003A0A64" w:rsidRPr="003A2349" w:rsidRDefault="003A0A64" w:rsidP="00DD63D7">
      <w:pPr>
        <w:rPr>
          <w:rFonts w:ascii="Aptos" w:hAnsi="Aptos"/>
          <w:b/>
          <w:sz w:val="22"/>
        </w:rPr>
      </w:pPr>
    </w:p>
    <w:p w14:paraId="472DB392" w14:textId="77777777" w:rsidR="003A0A64" w:rsidRPr="003A2349" w:rsidRDefault="003A0A64" w:rsidP="00DD63D7">
      <w:pPr>
        <w:rPr>
          <w:rFonts w:ascii="Aptos" w:hAnsi="Aptos"/>
          <w:b/>
          <w:sz w:val="22"/>
        </w:rPr>
      </w:pPr>
    </w:p>
    <w:p w14:paraId="688B8363" w14:textId="77777777" w:rsidR="003A0A64" w:rsidRPr="003A2349" w:rsidRDefault="003A0A64" w:rsidP="00DD63D7">
      <w:pPr>
        <w:rPr>
          <w:rFonts w:ascii="Aptos" w:hAnsi="Aptos"/>
          <w:b/>
          <w:sz w:val="22"/>
        </w:rPr>
      </w:pPr>
    </w:p>
    <w:p w14:paraId="0AA7E631" w14:textId="77777777" w:rsidR="00794A46" w:rsidRPr="003A2349" w:rsidRDefault="00794A46" w:rsidP="00DD63D7">
      <w:pPr>
        <w:rPr>
          <w:rFonts w:ascii="Aptos" w:hAnsi="Aptos"/>
          <w:b/>
          <w:sz w:val="22"/>
        </w:rPr>
      </w:pPr>
    </w:p>
    <w:p w14:paraId="464FEA41" w14:textId="77777777" w:rsidR="00EE06C7" w:rsidRPr="003A2349" w:rsidRDefault="00EE06C7">
      <w:pPr>
        <w:rPr>
          <w:rFonts w:ascii="Aptos" w:hAnsi="Aptos"/>
          <w:b/>
          <w:sz w:val="24"/>
          <w:szCs w:val="24"/>
        </w:rPr>
      </w:pPr>
      <w:r w:rsidRPr="003A2349">
        <w:rPr>
          <w:rFonts w:ascii="Aptos" w:hAnsi="Aptos"/>
          <w:b/>
          <w:sz w:val="24"/>
          <w:szCs w:val="24"/>
        </w:rPr>
        <w:br w:type="page"/>
      </w:r>
    </w:p>
    <w:p w14:paraId="2549FE18" w14:textId="77777777" w:rsidR="00B11789" w:rsidRPr="00B11789" w:rsidRDefault="00B11789" w:rsidP="00B1178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679048E9" w14:textId="77777777" w:rsidR="00B11789" w:rsidRDefault="00B11789" w:rsidP="00DD63D7">
      <w:pPr>
        <w:rPr>
          <w:rFonts w:ascii="Aptos" w:hAnsi="Aptos"/>
          <w:b/>
          <w:sz w:val="24"/>
          <w:szCs w:val="24"/>
        </w:rPr>
      </w:pPr>
    </w:p>
    <w:p w14:paraId="331C9266" w14:textId="65D9975A" w:rsidR="000F2E07" w:rsidRPr="003A2349" w:rsidRDefault="000F2E07" w:rsidP="00DD63D7">
      <w:pPr>
        <w:rPr>
          <w:rFonts w:ascii="Aptos" w:hAnsi="Aptos"/>
          <w:b/>
          <w:sz w:val="24"/>
          <w:szCs w:val="24"/>
        </w:rPr>
      </w:pPr>
      <w:r w:rsidRPr="003A2349">
        <w:rPr>
          <w:rFonts w:ascii="Aptos" w:hAnsi="Aptos"/>
          <w:b/>
          <w:sz w:val="24"/>
          <w:szCs w:val="24"/>
        </w:rPr>
        <w:t>Notes to the Trust Fund Accounts</w:t>
      </w:r>
    </w:p>
    <w:p w14:paraId="6A292DB7" w14:textId="77777777" w:rsidR="000F2E07" w:rsidRPr="003A2349" w:rsidRDefault="000F2E07" w:rsidP="00A72982">
      <w:pPr>
        <w:jc w:val="both"/>
        <w:rPr>
          <w:rFonts w:ascii="Aptos" w:hAnsi="Aptos" w:cs="Arial"/>
          <w:sz w:val="24"/>
          <w:szCs w:val="24"/>
        </w:rPr>
      </w:pPr>
    </w:p>
    <w:p w14:paraId="48CBBD71" w14:textId="0795463D" w:rsidR="000F2E07" w:rsidRPr="00EB6AA9" w:rsidRDefault="000F2E07" w:rsidP="00EB6AA9">
      <w:pPr>
        <w:rPr>
          <w:rFonts w:ascii="Aptos" w:hAnsi="Aptos" w:cs="Arial"/>
          <w:b/>
          <w:bCs/>
          <w:sz w:val="24"/>
          <w:szCs w:val="24"/>
        </w:rPr>
      </w:pPr>
      <w:r w:rsidRPr="00EB6AA9">
        <w:rPr>
          <w:rFonts w:ascii="Aptos" w:hAnsi="Aptos" w:cs="Arial"/>
          <w:b/>
          <w:bCs/>
          <w:sz w:val="24"/>
          <w:szCs w:val="24"/>
        </w:rPr>
        <w:t xml:space="preserve">Note 1 Property, Plant </w:t>
      </w:r>
      <w:r w:rsidR="002760C7" w:rsidRPr="00EB6AA9">
        <w:rPr>
          <w:rFonts w:ascii="Aptos" w:hAnsi="Aptos" w:cs="Arial"/>
          <w:b/>
          <w:bCs/>
          <w:sz w:val="24"/>
          <w:szCs w:val="24"/>
        </w:rPr>
        <w:t>and</w:t>
      </w:r>
      <w:r w:rsidRPr="00EB6AA9">
        <w:rPr>
          <w:rFonts w:ascii="Aptos" w:hAnsi="Aptos" w:cs="Arial"/>
          <w:b/>
          <w:bCs/>
          <w:sz w:val="24"/>
          <w:szCs w:val="24"/>
        </w:rPr>
        <w:t xml:space="preserve"> Equipment</w:t>
      </w:r>
    </w:p>
    <w:p w14:paraId="4B2F6A79" w14:textId="77777777" w:rsidR="000F2E07" w:rsidRPr="003A2349" w:rsidRDefault="000F2E07" w:rsidP="00A72982">
      <w:pPr>
        <w:jc w:val="both"/>
        <w:rPr>
          <w:rFonts w:ascii="Aptos" w:hAnsi="Aptos" w:cs="Arial"/>
          <w:szCs w:val="18"/>
        </w:rPr>
      </w:pPr>
    </w:p>
    <w:p w14:paraId="7514764D" w14:textId="79068011" w:rsidR="000F2E07" w:rsidRPr="003A2349" w:rsidRDefault="000F2E07" w:rsidP="00A72982">
      <w:pPr>
        <w:jc w:val="both"/>
        <w:rPr>
          <w:rFonts w:ascii="Aptos" w:hAnsi="Aptos" w:cs="Arial"/>
          <w:szCs w:val="18"/>
        </w:rPr>
      </w:pPr>
      <w:r w:rsidRPr="003A2349">
        <w:rPr>
          <w:rFonts w:ascii="Aptos" w:hAnsi="Aptos" w:cs="Arial"/>
          <w:szCs w:val="18"/>
        </w:rPr>
        <w:t xml:space="preserve">Property, plant and equipment is valued on the basis recommended by CIPFA and the valuation report is produced by the </w:t>
      </w:r>
      <w:r w:rsidR="0020170B" w:rsidRPr="003A2349">
        <w:rPr>
          <w:rFonts w:ascii="Aptos" w:hAnsi="Aptos" w:cs="Arial"/>
          <w:szCs w:val="18"/>
        </w:rPr>
        <w:t>Council</w:t>
      </w:r>
      <w:r w:rsidRPr="003A2349">
        <w:rPr>
          <w:rFonts w:ascii="Aptos" w:hAnsi="Aptos" w:cs="Arial"/>
          <w:szCs w:val="18"/>
        </w:rPr>
        <w:t xml:space="preserve">'s </w:t>
      </w:r>
      <w:r w:rsidR="00A81C18">
        <w:rPr>
          <w:rFonts w:ascii="Aptos" w:hAnsi="Aptos" w:cs="Arial"/>
          <w:szCs w:val="18"/>
        </w:rPr>
        <w:t>Asset</w:t>
      </w:r>
      <w:r w:rsidRPr="003A2349">
        <w:rPr>
          <w:rFonts w:ascii="Aptos" w:hAnsi="Aptos" w:cs="Arial"/>
          <w:szCs w:val="18"/>
        </w:rPr>
        <w:t xml:space="preserve"> Manager who is a Member of the Royal Institute of Chartered Surveyors. The assets are valued on a </w:t>
      </w:r>
      <w:proofErr w:type="gramStart"/>
      <w:r w:rsidRPr="003A2349">
        <w:rPr>
          <w:rFonts w:ascii="Aptos" w:hAnsi="Aptos" w:cs="Arial"/>
          <w:szCs w:val="18"/>
        </w:rPr>
        <w:t>5 year</w:t>
      </w:r>
      <w:proofErr w:type="gramEnd"/>
      <w:r w:rsidRPr="003A2349">
        <w:rPr>
          <w:rFonts w:ascii="Aptos" w:hAnsi="Aptos" w:cs="Arial"/>
          <w:szCs w:val="18"/>
        </w:rPr>
        <w:t xml:space="preserve"> rolling programme and have been prepared in accordance with the provisions of the Royal Institution of Chartered Surveyors Valuation - Professional Standards January 2014. </w:t>
      </w:r>
    </w:p>
    <w:p w14:paraId="2D0B59B7" w14:textId="77777777" w:rsidR="000F2E07" w:rsidRPr="003A2349" w:rsidRDefault="000F2E07" w:rsidP="00A72982">
      <w:pPr>
        <w:jc w:val="both"/>
        <w:rPr>
          <w:rFonts w:ascii="Aptos" w:hAnsi="Aptos"/>
          <w:szCs w:val="18"/>
        </w:rPr>
      </w:pPr>
    </w:p>
    <w:p w14:paraId="277D9122" w14:textId="2100DE8F" w:rsidR="000F2E07" w:rsidRPr="003A2349" w:rsidRDefault="000F2E07" w:rsidP="00A72982">
      <w:pPr>
        <w:jc w:val="both"/>
        <w:rPr>
          <w:rFonts w:ascii="Aptos" w:hAnsi="Aptos" w:cs="Arial"/>
          <w:szCs w:val="18"/>
        </w:rPr>
      </w:pPr>
      <w:r w:rsidRPr="003A2349">
        <w:rPr>
          <w:rFonts w:ascii="Aptos" w:hAnsi="Aptos" w:cs="Arial"/>
          <w:szCs w:val="18"/>
        </w:rPr>
        <w:t xml:space="preserve">Property, plant and equipment is classified into groupings required by the Code of Practice on Local Authority Accounting in the United Kingdom </w:t>
      </w:r>
      <w:r w:rsidRPr="003C7697">
        <w:rPr>
          <w:rFonts w:ascii="Aptos" w:hAnsi="Aptos" w:cs="Arial"/>
          <w:szCs w:val="18"/>
        </w:rPr>
        <w:t>20</w:t>
      </w:r>
      <w:r w:rsidR="00B50BBB" w:rsidRPr="003C7697">
        <w:rPr>
          <w:rFonts w:ascii="Aptos" w:hAnsi="Aptos" w:cs="Arial"/>
          <w:szCs w:val="18"/>
        </w:rPr>
        <w:t>2</w:t>
      </w:r>
      <w:r w:rsidR="003C7697" w:rsidRPr="003C7697">
        <w:rPr>
          <w:rFonts w:ascii="Aptos" w:hAnsi="Aptos" w:cs="Arial"/>
          <w:szCs w:val="18"/>
        </w:rPr>
        <w:t>5</w:t>
      </w:r>
      <w:r w:rsidRPr="003C7697">
        <w:rPr>
          <w:rFonts w:ascii="Aptos" w:hAnsi="Aptos" w:cs="Arial"/>
          <w:szCs w:val="18"/>
        </w:rPr>
        <w:t>/</w:t>
      </w:r>
      <w:r w:rsidR="009F4D7A" w:rsidRPr="003C7697">
        <w:rPr>
          <w:rFonts w:ascii="Aptos" w:hAnsi="Aptos" w:cs="Arial"/>
          <w:szCs w:val="18"/>
        </w:rPr>
        <w:t>2</w:t>
      </w:r>
      <w:r w:rsidR="003C7697" w:rsidRPr="003C7697">
        <w:rPr>
          <w:rFonts w:ascii="Aptos" w:hAnsi="Aptos" w:cs="Arial"/>
          <w:szCs w:val="18"/>
        </w:rPr>
        <w:t>6</w:t>
      </w:r>
      <w:r w:rsidRPr="003C7697">
        <w:rPr>
          <w:rFonts w:ascii="Aptos" w:hAnsi="Aptos" w:cs="Arial"/>
          <w:szCs w:val="18"/>
        </w:rPr>
        <w:t>.</w:t>
      </w:r>
    </w:p>
    <w:p w14:paraId="17357C0D" w14:textId="77777777" w:rsidR="000F2E07" w:rsidRPr="003A2349" w:rsidRDefault="000F2E07" w:rsidP="00A72982">
      <w:pPr>
        <w:jc w:val="both"/>
        <w:rPr>
          <w:rFonts w:ascii="Aptos" w:hAnsi="Aptos"/>
          <w:szCs w:val="18"/>
        </w:rPr>
      </w:pPr>
    </w:p>
    <w:p w14:paraId="79E4C920" w14:textId="77777777" w:rsidR="000F2E07" w:rsidRPr="003A2349" w:rsidRDefault="000F2E07" w:rsidP="00A72982">
      <w:pPr>
        <w:jc w:val="both"/>
        <w:rPr>
          <w:rFonts w:ascii="Aptos" w:hAnsi="Aptos" w:cs="Arial"/>
          <w:szCs w:val="18"/>
        </w:rPr>
      </w:pPr>
      <w:r w:rsidRPr="003A2349">
        <w:rPr>
          <w:rFonts w:ascii="Aptos" w:hAnsi="Aptos" w:cs="Arial"/>
          <w:szCs w:val="18"/>
        </w:rPr>
        <w:t xml:space="preserve">Assets have been valued on the following </w:t>
      </w:r>
      <w:proofErr w:type="gramStart"/>
      <w:r w:rsidRPr="003A2349">
        <w:rPr>
          <w:rFonts w:ascii="Aptos" w:hAnsi="Aptos" w:cs="Arial"/>
          <w:szCs w:val="18"/>
        </w:rPr>
        <w:t>basis:-</w:t>
      </w:r>
      <w:proofErr w:type="gramEnd"/>
    </w:p>
    <w:p w14:paraId="5904B8A0" w14:textId="77777777" w:rsidR="000F2E07" w:rsidRPr="003A2349" w:rsidRDefault="000F2E07" w:rsidP="00A72982">
      <w:pPr>
        <w:jc w:val="both"/>
        <w:rPr>
          <w:rFonts w:ascii="Aptos" w:hAnsi="Aptos" w:cs="Arial"/>
          <w:szCs w:val="18"/>
        </w:rPr>
      </w:pPr>
    </w:p>
    <w:tbl>
      <w:tblPr>
        <w:tblW w:w="0" w:type="auto"/>
        <w:tblLook w:val="04A0" w:firstRow="1" w:lastRow="0" w:firstColumn="1" w:lastColumn="0" w:noHBand="0" w:noVBand="1"/>
      </w:tblPr>
      <w:tblGrid>
        <w:gridCol w:w="3676"/>
        <w:gridCol w:w="418"/>
        <w:gridCol w:w="5687"/>
      </w:tblGrid>
      <w:tr w:rsidR="000F2E07" w:rsidRPr="003A2349" w14:paraId="44D85B97" w14:textId="77777777" w:rsidTr="00D4513B">
        <w:tc>
          <w:tcPr>
            <w:tcW w:w="3794" w:type="dxa"/>
          </w:tcPr>
          <w:p w14:paraId="252BB076" w14:textId="1056AD1E" w:rsidR="000F2E07" w:rsidRPr="003A2349" w:rsidRDefault="000F2E07" w:rsidP="00A72982">
            <w:pPr>
              <w:jc w:val="both"/>
              <w:rPr>
                <w:rFonts w:ascii="Aptos" w:eastAsia="Calibri" w:hAnsi="Aptos" w:cs="Arial"/>
                <w:szCs w:val="18"/>
              </w:rPr>
            </w:pPr>
            <w:r w:rsidRPr="003A2349">
              <w:rPr>
                <w:rFonts w:ascii="Aptos" w:eastAsia="Calibri" w:hAnsi="Aptos" w:cs="Arial"/>
                <w:szCs w:val="18"/>
              </w:rPr>
              <w:t xml:space="preserve">Other Land </w:t>
            </w:r>
            <w:r w:rsidR="002760C7" w:rsidRPr="003A2349">
              <w:rPr>
                <w:rFonts w:ascii="Aptos" w:eastAsia="Calibri" w:hAnsi="Aptos" w:cs="Arial"/>
                <w:szCs w:val="18"/>
              </w:rPr>
              <w:t>and</w:t>
            </w:r>
            <w:r w:rsidRPr="003A2349">
              <w:rPr>
                <w:rFonts w:ascii="Aptos" w:eastAsia="Calibri" w:hAnsi="Aptos" w:cs="Arial"/>
                <w:szCs w:val="18"/>
              </w:rPr>
              <w:t xml:space="preserve"> Buildings</w:t>
            </w:r>
          </w:p>
        </w:tc>
        <w:tc>
          <w:tcPr>
            <w:tcW w:w="425" w:type="dxa"/>
          </w:tcPr>
          <w:p w14:paraId="181D6CA5"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w:t>
            </w:r>
          </w:p>
        </w:tc>
        <w:tc>
          <w:tcPr>
            <w:tcW w:w="5906" w:type="dxa"/>
          </w:tcPr>
          <w:p w14:paraId="3BDDBE3F"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Existing Use Value (EUV) or Depreciated Replacement Cost (DRC)</w:t>
            </w:r>
          </w:p>
        </w:tc>
      </w:tr>
      <w:tr w:rsidR="000F2E07" w:rsidRPr="003A2349" w14:paraId="02C3090F" w14:textId="77777777" w:rsidTr="00D4513B">
        <w:tc>
          <w:tcPr>
            <w:tcW w:w="3794" w:type="dxa"/>
          </w:tcPr>
          <w:p w14:paraId="3B3E8E7E"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Community Assets</w:t>
            </w:r>
          </w:p>
        </w:tc>
        <w:tc>
          <w:tcPr>
            <w:tcW w:w="425" w:type="dxa"/>
          </w:tcPr>
          <w:p w14:paraId="69ED3B0F"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w:t>
            </w:r>
          </w:p>
        </w:tc>
        <w:tc>
          <w:tcPr>
            <w:tcW w:w="5906" w:type="dxa"/>
          </w:tcPr>
          <w:p w14:paraId="4CFF8CA2"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Historic Cost where available</w:t>
            </w:r>
          </w:p>
        </w:tc>
      </w:tr>
      <w:tr w:rsidR="000F2E07" w:rsidRPr="003A2349" w14:paraId="24ED1A63" w14:textId="77777777" w:rsidTr="00D4513B">
        <w:tc>
          <w:tcPr>
            <w:tcW w:w="3794" w:type="dxa"/>
          </w:tcPr>
          <w:p w14:paraId="0F3F2EA3" w14:textId="77777777" w:rsidR="000F2E07" w:rsidRPr="003A2349" w:rsidRDefault="000F2E07" w:rsidP="00A72982">
            <w:pPr>
              <w:jc w:val="both"/>
              <w:rPr>
                <w:rFonts w:ascii="Aptos" w:eastAsia="Calibri" w:hAnsi="Aptos" w:cs="Arial"/>
                <w:szCs w:val="18"/>
              </w:rPr>
            </w:pPr>
          </w:p>
        </w:tc>
        <w:tc>
          <w:tcPr>
            <w:tcW w:w="425" w:type="dxa"/>
          </w:tcPr>
          <w:p w14:paraId="05ECE0D0" w14:textId="77777777" w:rsidR="000F2E07" w:rsidRPr="003A2349" w:rsidRDefault="000F2E07" w:rsidP="00A72982">
            <w:pPr>
              <w:jc w:val="both"/>
              <w:rPr>
                <w:rFonts w:ascii="Aptos" w:eastAsia="Calibri" w:hAnsi="Aptos" w:cs="Arial"/>
                <w:szCs w:val="18"/>
              </w:rPr>
            </w:pPr>
          </w:p>
        </w:tc>
        <w:tc>
          <w:tcPr>
            <w:tcW w:w="5906" w:type="dxa"/>
          </w:tcPr>
          <w:p w14:paraId="6B793B84" w14:textId="77777777" w:rsidR="000F2E07" w:rsidRPr="003A2349" w:rsidRDefault="000F2E07" w:rsidP="00A72982">
            <w:pPr>
              <w:jc w:val="both"/>
              <w:rPr>
                <w:rFonts w:ascii="Aptos" w:eastAsia="Calibri" w:hAnsi="Aptos" w:cs="Arial"/>
                <w:szCs w:val="18"/>
              </w:rPr>
            </w:pPr>
          </w:p>
        </w:tc>
      </w:tr>
      <w:tr w:rsidR="000F2E07" w:rsidRPr="003A2349" w14:paraId="0238B0F1" w14:textId="77777777" w:rsidTr="00D4513B">
        <w:tc>
          <w:tcPr>
            <w:tcW w:w="3794" w:type="dxa"/>
          </w:tcPr>
          <w:p w14:paraId="3719FCF1"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Depreciation:</w:t>
            </w:r>
          </w:p>
        </w:tc>
        <w:tc>
          <w:tcPr>
            <w:tcW w:w="425" w:type="dxa"/>
          </w:tcPr>
          <w:p w14:paraId="7B096D22" w14:textId="77777777" w:rsidR="000F2E07" w:rsidRPr="003A2349" w:rsidRDefault="000F2E07" w:rsidP="00A72982">
            <w:pPr>
              <w:jc w:val="both"/>
              <w:rPr>
                <w:rFonts w:ascii="Aptos" w:eastAsia="Calibri" w:hAnsi="Aptos" w:cs="Arial"/>
                <w:szCs w:val="18"/>
              </w:rPr>
            </w:pPr>
          </w:p>
        </w:tc>
        <w:tc>
          <w:tcPr>
            <w:tcW w:w="5906" w:type="dxa"/>
          </w:tcPr>
          <w:p w14:paraId="33ACAB69" w14:textId="77777777" w:rsidR="000F2E07" w:rsidRPr="003A2349" w:rsidRDefault="000F2E07" w:rsidP="00A72982">
            <w:pPr>
              <w:jc w:val="both"/>
              <w:rPr>
                <w:rFonts w:ascii="Aptos" w:eastAsia="Calibri" w:hAnsi="Aptos" w:cs="Arial"/>
                <w:szCs w:val="18"/>
              </w:rPr>
            </w:pPr>
          </w:p>
        </w:tc>
      </w:tr>
      <w:tr w:rsidR="000F2E07" w:rsidRPr="003A2349" w14:paraId="23225CA4" w14:textId="77777777" w:rsidTr="00D4513B">
        <w:tc>
          <w:tcPr>
            <w:tcW w:w="10125" w:type="dxa"/>
            <w:gridSpan w:val="3"/>
          </w:tcPr>
          <w:p w14:paraId="53E8C034"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 xml:space="preserve">The following useful lives and depreciation rates have been used in the calculation of </w:t>
            </w:r>
            <w:proofErr w:type="gramStart"/>
            <w:r w:rsidRPr="003A2349">
              <w:rPr>
                <w:rFonts w:ascii="Aptos" w:eastAsia="Calibri" w:hAnsi="Aptos" w:cs="Arial"/>
                <w:szCs w:val="18"/>
              </w:rPr>
              <w:t>depreciation:-</w:t>
            </w:r>
            <w:proofErr w:type="gramEnd"/>
          </w:p>
        </w:tc>
      </w:tr>
      <w:tr w:rsidR="000F2E07" w:rsidRPr="003A2349" w14:paraId="4B791AC3" w14:textId="77777777" w:rsidTr="00D4513B">
        <w:tc>
          <w:tcPr>
            <w:tcW w:w="3794" w:type="dxa"/>
          </w:tcPr>
          <w:p w14:paraId="7848D093" w14:textId="77777777" w:rsidR="000F2E07" w:rsidRPr="003A2349" w:rsidRDefault="000F2E07" w:rsidP="00A72982">
            <w:pPr>
              <w:jc w:val="both"/>
              <w:rPr>
                <w:rFonts w:ascii="Aptos" w:eastAsia="Calibri" w:hAnsi="Aptos" w:cs="Arial"/>
                <w:szCs w:val="18"/>
              </w:rPr>
            </w:pPr>
          </w:p>
        </w:tc>
        <w:tc>
          <w:tcPr>
            <w:tcW w:w="425" w:type="dxa"/>
          </w:tcPr>
          <w:p w14:paraId="1C767ECE" w14:textId="77777777" w:rsidR="000F2E07" w:rsidRPr="003A2349" w:rsidRDefault="000F2E07" w:rsidP="00A72982">
            <w:pPr>
              <w:jc w:val="both"/>
              <w:rPr>
                <w:rFonts w:ascii="Aptos" w:eastAsia="Calibri" w:hAnsi="Aptos" w:cs="Arial"/>
                <w:szCs w:val="18"/>
              </w:rPr>
            </w:pPr>
          </w:p>
        </w:tc>
        <w:tc>
          <w:tcPr>
            <w:tcW w:w="5906" w:type="dxa"/>
          </w:tcPr>
          <w:p w14:paraId="08EB71CA" w14:textId="77777777" w:rsidR="000F2E07" w:rsidRPr="003A2349" w:rsidRDefault="000F2E07" w:rsidP="00A72982">
            <w:pPr>
              <w:jc w:val="both"/>
              <w:rPr>
                <w:rFonts w:ascii="Aptos" w:eastAsia="Calibri" w:hAnsi="Aptos" w:cs="Arial"/>
                <w:szCs w:val="18"/>
              </w:rPr>
            </w:pPr>
          </w:p>
        </w:tc>
      </w:tr>
      <w:tr w:rsidR="000F2E07" w:rsidRPr="003A2349" w14:paraId="7248611E" w14:textId="77777777" w:rsidTr="00D4513B">
        <w:tc>
          <w:tcPr>
            <w:tcW w:w="3794" w:type="dxa"/>
          </w:tcPr>
          <w:p w14:paraId="00049684" w14:textId="641421F5" w:rsidR="000F2E07" w:rsidRPr="003A2349" w:rsidRDefault="000F2E07" w:rsidP="00A72982">
            <w:pPr>
              <w:jc w:val="both"/>
              <w:rPr>
                <w:rFonts w:ascii="Aptos" w:eastAsia="Calibri" w:hAnsi="Aptos" w:cs="Arial"/>
                <w:szCs w:val="18"/>
              </w:rPr>
            </w:pPr>
            <w:r w:rsidRPr="003A2349">
              <w:rPr>
                <w:rFonts w:ascii="Aptos" w:eastAsia="Calibri" w:hAnsi="Aptos" w:cs="Arial"/>
                <w:szCs w:val="18"/>
              </w:rPr>
              <w:t xml:space="preserve">Other Land </w:t>
            </w:r>
            <w:r w:rsidR="002760C7" w:rsidRPr="003A2349">
              <w:rPr>
                <w:rFonts w:ascii="Aptos" w:eastAsia="Calibri" w:hAnsi="Aptos" w:cs="Arial"/>
                <w:szCs w:val="18"/>
              </w:rPr>
              <w:t>and</w:t>
            </w:r>
            <w:r w:rsidRPr="003A2349">
              <w:rPr>
                <w:rFonts w:ascii="Aptos" w:eastAsia="Calibri" w:hAnsi="Aptos" w:cs="Arial"/>
                <w:szCs w:val="18"/>
              </w:rPr>
              <w:t xml:space="preserve"> Buildings</w:t>
            </w:r>
          </w:p>
        </w:tc>
        <w:tc>
          <w:tcPr>
            <w:tcW w:w="425" w:type="dxa"/>
          </w:tcPr>
          <w:p w14:paraId="4B0EFA1A"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w:t>
            </w:r>
          </w:p>
        </w:tc>
        <w:tc>
          <w:tcPr>
            <w:tcW w:w="5906" w:type="dxa"/>
          </w:tcPr>
          <w:p w14:paraId="189DA179"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Buildings up to 55 years, land is not depreciated</w:t>
            </w:r>
          </w:p>
        </w:tc>
      </w:tr>
      <w:tr w:rsidR="000F2E07" w:rsidRPr="003A2349" w14:paraId="639BFC6C" w14:textId="77777777" w:rsidTr="00D4513B">
        <w:tc>
          <w:tcPr>
            <w:tcW w:w="3794" w:type="dxa"/>
          </w:tcPr>
          <w:p w14:paraId="5DC2A4A6"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Community Assets</w:t>
            </w:r>
          </w:p>
        </w:tc>
        <w:tc>
          <w:tcPr>
            <w:tcW w:w="425" w:type="dxa"/>
          </w:tcPr>
          <w:p w14:paraId="0F334BC0" w14:textId="77777777" w:rsidR="000F2E07" w:rsidRPr="003A2349" w:rsidRDefault="000F2E07" w:rsidP="00A72982">
            <w:pPr>
              <w:jc w:val="both"/>
              <w:rPr>
                <w:rFonts w:ascii="Aptos" w:eastAsia="Calibri" w:hAnsi="Aptos" w:cs="Arial"/>
                <w:szCs w:val="18"/>
              </w:rPr>
            </w:pPr>
            <w:r w:rsidRPr="003A2349">
              <w:rPr>
                <w:rFonts w:ascii="Aptos" w:eastAsia="Calibri" w:hAnsi="Aptos" w:cs="Arial"/>
                <w:szCs w:val="18"/>
              </w:rPr>
              <w:t>-</w:t>
            </w:r>
          </w:p>
        </w:tc>
        <w:tc>
          <w:tcPr>
            <w:tcW w:w="5906" w:type="dxa"/>
          </w:tcPr>
          <w:p w14:paraId="3DEDB741" w14:textId="77777777" w:rsidR="000F2E07" w:rsidRPr="003A2349" w:rsidRDefault="0043406F" w:rsidP="00A72982">
            <w:pPr>
              <w:jc w:val="both"/>
              <w:rPr>
                <w:rFonts w:ascii="Aptos" w:eastAsia="Calibri" w:hAnsi="Aptos" w:cs="Arial"/>
                <w:szCs w:val="18"/>
              </w:rPr>
            </w:pPr>
            <w:r w:rsidRPr="003A2349">
              <w:rPr>
                <w:rFonts w:ascii="Aptos" w:eastAsia="Calibri" w:hAnsi="Aptos" w:cs="Arial"/>
                <w:szCs w:val="18"/>
              </w:rPr>
              <w:t>Rights and land are not depreciated</w:t>
            </w:r>
          </w:p>
        </w:tc>
      </w:tr>
    </w:tbl>
    <w:p w14:paraId="722FA3D5" w14:textId="77777777" w:rsidR="000F2E07" w:rsidRPr="003A2349" w:rsidRDefault="000F2E07" w:rsidP="00A72982">
      <w:pPr>
        <w:jc w:val="both"/>
        <w:rPr>
          <w:rFonts w:ascii="Aptos" w:hAnsi="Aptos" w:cs="Arial"/>
          <w:szCs w:val="18"/>
        </w:rPr>
      </w:pPr>
    </w:p>
    <w:p w14:paraId="129C1C55" w14:textId="68E7100D" w:rsidR="000F2E07" w:rsidRPr="003A2349" w:rsidRDefault="000F2E07" w:rsidP="00A72982">
      <w:pPr>
        <w:jc w:val="both"/>
        <w:rPr>
          <w:rFonts w:ascii="Aptos" w:hAnsi="Aptos" w:cs="Arial"/>
          <w:szCs w:val="18"/>
        </w:rPr>
      </w:pPr>
      <w:r w:rsidRPr="003A2349">
        <w:rPr>
          <w:rFonts w:ascii="Aptos" w:hAnsi="Aptos" w:cs="Arial"/>
          <w:szCs w:val="18"/>
        </w:rPr>
        <w:t xml:space="preserve">Movements of property, plant </w:t>
      </w:r>
      <w:r w:rsidR="002760C7" w:rsidRPr="003A2349">
        <w:rPr>
          <w:rFonts w:ascii="Aptos" w:hAnsi="Aptos" w:cs="Arial"/>
          <w:szCs w:val="18"/>
        </w:rPr>
        <w:t>and</w:t>
      </w:r>
      <w:r w:rsidRPr="003A2349">
        <w:rPr>
          <w:rFonts w:ascii="Aptos" w:hAnsi="Aptos" w:cs="Arial"/>
          <w:szCs w:val="18"/>
        </w:rPr>
        <w:t xml:space="preserve"> equipment were as follows:</w:t>
      </w:r>
    </w:p>
    <w:p w14:paraId="09F794CA" w14:textId="77777777" w:rsidR="000F2E07" w:rsidRPr="003A2349" w:rsidRDefault="000F2E07" w:rsidP="00A72982">
      <w:pPr>
        <w:jc w:val="both"/>
        <w:rPr>
          <w:rFonts w:ascii="Aptos" w:hAnsi="Aptos" w:cs="Arial"/>
          <w:szCs w:val="18"/>
        </w:rPr>
      </w:pPr>
    </w:p>
    <w:p w14:paraId="479DFA8A" w14:textId="77777777" w:rsidR="00B11789" w:rsidRDefault="00B11789" w:rsidP="00A72982">
      <w:pPr>
        <w:jc w:val="both"/>
        <w:rPr>
          <w:rFonts w:ascii="Aptos" w:hAnsi="Aptos" w:cs="Arial"/>
          <w:szCs w:val="18"/>
        </w:rPr>
      </w:pPr>
    </w:p>
    <w:p w14:paraId="52F9F7A5" w14:textId="77777777" w:rsidR="00B11789" w:rsidRDefault="00B11789" w:rsidP="00A72982">
      <w:pPr>
        <w:jc w:val="both"/>
        <w:rPr>
          <w:rFonts w:ascii="Aptos" w:hAnsi="Aptos" w:cs="Arial"/>
          <w:szCs w:val="18"/>
        </w:rPr>
      </w:pPr>
    </w:p>
    <w:p w14:paraId="08A844A8" w14:textId="77777777" w:rsidR="00B11789" w:rsidRPr="00B11789" w:rsidRDefault="00B11789" w:rsidP="00B11789">
      <w:pPr>
        <w:rPr>
          <w:rFonts w:ascii="Aptos" w:hAnsi="Aptos" w:cs="Arial"/>
          <w:szCs w:val="18"/>
        </w:rPr>
      </w:pPr>
    </w:p>
    <w:p w14:paraId="597410E6" w14:textId="77777777" w:rsidR="00B11789" w:rsidRPr="00B11789" w:rsidRDefault="00B11789" w:rsidP="00B11789">
      <w:pPr>
        <w:rPr>
          <w:rFonts w:ascii="Aptos" w:hAnsi="Aptos" w:cs="Arial"/>
          <w:szCs w:val="18"/>
        </w:rPr>
      </w:pPr>
    </w:p>
    <w:p w14:paraId="5D31B223" w14:textId="77777777" w:rsidR="00B11789" w:rsidRPr="00B11789" w:rsidRDefault="00B11789" w:rsidP="00B11789">
      <w:pPr>
        <w:rPr>
          <w:rFonts w:ascii="Aptos" w:hAnsi="Aptos" w:cs="Arial"/>
          <w:szCs w:val="18"/>
        </w:rPr>
      </w:pPr>
    </w:p>
    <w:p w14:paraId="4E56E95B" w14:textId="77777777" w:rsidR="00B11789" w:rsidRPr="00B11789" w:rsidRDefault="00B11789" w:rsidP="00B11789">
      <w:pPr>
        <w:rPr>
          <w:rFonts w:ascii="Aptos" w:hAnsi="Aptos" w:cs="Arial"/>
          <w:szCs w:val="18"/>
        </w:rPr>
      </w:pPr>
    </w:p>
    <w:p w14:paraId="66867A11" w14:textId="77777777" w:rsidR="00B11789" w:rsidRPr="00B11789" w:rsidRDefault="00B11789" w:rsidP="00B11789">
      <w:pPr>
        <w:rPr>
          <w:rFonts w:ascii="Aptos" w:hAnsi="Aptos" w:cs="Arial"/>
          <w:szCs w:val="18"/>
        </w:rPr>
      </w:pPr>
    </w:p>
    <w:p w14:paraId="0B900828" w14:textId="77777777" w:rsidR="00B11789" w:rsidRPr="00B11789" w:rsidRDefault="00B11789" w:rsidP="00B11789">
      <w:pPr>
        <w:rPr>
          <w:rFonts w:ascii="Aptos" w:hAnsi="Aptos" w:cs="Arial"/>
          <w:szCs w:val="18"/>
        </w:rPr>
      </w:pPr>
    </w:p>
    <w:p w14:paraId="1947D024" w14:textId="77777777" w:rsidR="00B11789" w:rsidRPr="00B11789" w:rsidRDefault="00B11789" w:rsidP="00B11789">
      <w:pPr>
        <w:rPr>
          <w:rFonts w:ascii="Aptos" w:hAnsi="Aptos" w:cs="Arial"/>
          <w:szCs w:val="18"/>
        </w:rPr>
      </w:pPr>
    </w:p>
    <w:p w14:paraId="32A96E0C" w14:textId="77777777" w:rsidR="00B11789" w:rsidRPr="00B11789" w:rsidRDefault="00B11789" w:rsidP="00B11789">
      <w:pPr>
        <w:rPr>
          <w:rFonts w:ascii="Aptos" w:hAnsi="Aptos" w:cs="Arial"/>
          <w:szCs w:val="18"/>
        </w:rPr>
      </w:pPr>
    </w:p>
    <w:p w14:paraId="0823466A" w14:textId="77777777" w:rsidR="00B11789" w:rsidRPr="00B11789" w:rsidRDefault="00B11789" w:rsidP="00B11789">
      <w:pPr>
        <w:rPr>
          <w:rFonts w:ascii="Aptos" w:hAnsi="Aptos" w:cs="Arial"/>
          <w:szCs w:val="18"/>
        </w:rPr>
      </w:pPr>
    </w:p>
    <w:p w14:paraId="5B7467D2" w14:textId="77777777" w:rsidR="00B11789" w:rsidRPr="00B11789" w:rsidRDefault="00B11789" w:rsidP="00B11789">
      <w:pPr>
        <w:rPr>
          <w:rFonts w:ascii="Aptos" w:hAnsi="Aptos" w:cs="Arial"/>
          <w:szCs w:val="18"/>
        </w:rPr>
      </w:pPr>
    </w:p>
    <w:p w14:paraId="27B5D66B" w14:textId="77777777" w:rsidR="00B11789" w:rsidRPr="00B11789" w:rsidRDefault="00B11789" w:rsidP="00B11789">
      <w:pPr>
        <w:rPr>
          <w:rFonts w:ascii="Aptos" w:hAnsi="Aptos" w:cs="Arial"/>
          <w:szCs w:val="18"/>
        </w:rPr>
      </w:pPr>
    </w:p>
    <w:p w14:paraId="5226981F" w14:textId="77777777" w:rsidR="00B11789" w:rsidRPr="00B11789" w:rsidRDefault="00B11789" w:rsidP="00B11789">
      <w:pPr>
        <w:rPr>
          <w:rFonts w:ascii="Aptos" w:hAnsi="Aptos" w:cs="Arial"/>
          <w:szCs w:val="18"/>
        </w:rPr>
      </w:pPr>
    </w:p>
    <w:p w14:paraId="6EE53C76" w14:textId="77777777" w:rsidR="00B11789" w:rsidRPr="00B11789" w:rsidRDefault="00B11789" w:rsidP="00B11789">
      <w:pPr>
        <w:rPr>
          <w:rFonts w:ascii="Aptos" w:hAnsi="Aptos" w:cs="Arial"/>
          <w:szCs w:val="18"/>
        </w:rPr>
      </w:pPr>
    </w:p>
    <w:p w14:paraId="14100EF7" w14:textId="77777777" w:rsidR="00B11789" w:rsidRPr="00B11789" w:rsidRDefault="00B11789" w:rsidP="00B11789">
      <w:pPr>
        <w:rPr>
          <w:rFonts w:ascii="Aptos" w:hAnsi="Aptos" w:cs="Arial"/>
          <w:szCs w:val="18"/>
        </w:rPr>
      </w:pPr>
    </w:p>
    <w:p w14:paraId="6B2AF152" w14:textId="77777777" w:rsidR="00B11789" w:rsidRPr="00B11789" w:rsidRDefault="00B11789" w:rsidP="00B11789">
      <w:pPr>
        <w:rPr>
          <w:rFonts w:ascii="Aptos" w:hAnsi="Aptos" w:cs="Arial"/>
          <w:szCs w:val="18"/>
        </w:rPr>
      </w:pPr>
    </w:p>
    <w:p w14:paraId="57255656" w14:textId="77777777" w:rsidR="00B11789" w:rsidRPr="00B11789" w:rsidRDefault="00B11789" w:rsidP="00B11789">
      <w:pPr>
        <w:rPr>
          <w:rFonts w:ascii="Aptos" w:hAnsi="Aptos" w:cs="Arial"/>
          <w:szCs w:val="18"/>
        </w:rPr>
      </w:pPr>
    </w:p>
    <w:p w14:paraId="6DECB34A" w14:textId="77777777" w:rsidR="00B11789" w:rsidRPr="00B11789" w:rsidRDefault="00B11789" w:rsidP="00B11789">
      <w:pPr>
        <w:rPr>
          <w:rFonts w:ascii="Aptos" w:hAnsi="Aptos" w:cs="Arial"/>
          <w:szCs w:val="18"/>
        </w:rPr>
      </w:pPr>
    </w:p>
    <w:p w14:paraId="1D9C98D2" w14:textId="77777777" w:rsidR="00B11789" w:rsidRPr="00B11789" w:rsidRDefault="00B11789" w:rsidP="00B11789">
      <w:pPr>
        <w:rPr>
          <w:rFonts w:ascii="Aptos" w:hAnsi="Aptos" w:cs="Arial"/>
          <w:szCs w:val="18"/>
        </w:rPr>
      </w:pPr>
    </w:p>
    <w:p w14:paraId="4D8F3EB1" w14:textId="77777777" w:rsidR="00B11789" w:rsidRPr="00B11789" w:rsidRDefault="00B11789" w:rsidP="00B11789">
      <w:pPr>
        <w:rPr>
          <w:rFonts w:ascii="Aptos" w:hAnsi="Aptos" w:cs="Arial"/>
          <w:szCs w:val="18"/>
        </w:rPr>
      </w:pPr>
    </w:p>
    <w:p w14:paraId="3AF18CD3" w14:textId="77777777" w:rsidR="00B11789" w:rsidRPr="00B11789" w:rsidRDefault="00B11789" w:rsidP="00B11789">
      <w:pPr>
        <w:rPr>
          <w:rFonts w:ascii="Aptos" w:hAnsi="Aptos" w:cs="Arial"/>
          <w:szCs w:val="18"/>
        </w:rPr>
      </w:pPr>
    </w:p>
    <w:p w14:paraId="24C3CFD1" w14:textId="77777777" w:rsidR="00B11789" w:rsidRPr="00B11789" w:rsidRDefault="00B11789" w:rsidP="00B11789">
      <w:pPr>
        <w:rPr>
          <w:rFonts w:ascii="Aptos" w:hAnsi="Aptos" w:cs="Arial"/>
          <w:szCs w:val="18"/>
        </w:rPr>
      </w:pPr>
    </w:p>
    <w:p w14:paraId="6525CE06" w14:textId="77777777" w:rsidR="00B11789" w:rsidRPr="00B11789" w:rsidRDefault="00B11789" w:rsidP="00B11789">
      <w:pPr>
        <w:rPr>
          <w:rFonts w:ascii="Aptos" w:hAnsi="Aptos" w:cs="Arial"/>
          <w:szCs w:val="18"/>
        </w:rPr>
      </w:pPr>
    </w:p>
    <w:p w14:paraId="00902123" w14:textId="77777777" w:rsidR="00B11789" w:rsidRPr="00B11789" w:rsidRDefault="00B11789" w:rsidP="00B11789">
      <w:pPr>
        <w:rPr>
          <w:rFonts w:ascii="Aptos" w:hAnsi="Aptos" w:cs="Arial"/>
          <w:szCs w:val="18"/>
        </w:rPr>
      </w:pPr>
    </w:p>
    <w:p w14:paraId="136DB814" w14:textId="77777777" w:rsidR="00B11789" w:rsidRPr="00B11789" w:rsidRDefault="00B11789" w:rsidP="00B11789">
      <w:pPr>
        <w:rPr>
          <w:rFonts w:ascii="Aptos" w:hAnsi="Aptos" w:cs="Arial"/>
          <w:szCs w:val="18"/>
        </w:rPr>
      </w:pPr>
    </w:p>
    <w:p w14:paraId="51EE1299" w14:textId="77777777" w:rsidR="00B11789" w:rsidRPr="00B11789" w:rsidRDefault="00B11789" w:rsidP="00B11789">
      <w:pPr>
        <w:rPr>
          <w:rFonts w:ascii="Aptos" w:hAnsi="Aptos" w:cs="Arial"/>
          <w:szCs w:val="18"/>
        </w:rPr>
      </w:pPr>
    </w:p>
    <w:p w14:paraId="4EDECB3F" w14:textId="77777777" w:rsidR="00B11789" w:rsidRPr="00B11789" w:rsidRDefault="00B11789" w:rsidP="00B11789">
      <w:pPr>
        <w:rPr>
          <w:rFonts w:ascii="Aptos" w:hAnsi="Aptos" w:cs="Arial"/>
          <w:szCs w:val="18"/>
        </w:rPr>
      </w:pPr>
    </w:p>
    <w:p w14:paraId="202F290E" w14:textId="77777777" w:rsidR="00B11789" w:rsidRPr="00B11789" w:rsidRDefault="00B11789" w:rsidP="00B11789">
      <w:pPr>
        <w:rPr>
          <w:rFonts w:ascii="Aptos" w:hAnsi="Aptos" w:cs="Arial"/>
          <w:szCs w:val="18"/>
        </w:rPr>
      </w:pPr>
    </w:p>
    <w:p w14:paraId="4F44B0EA" w14:textId="77777777" w:rsidR="00B11789" w:rsidRPr="00B11789" w:rsidRDefault="00B11789" w:rsidP="00B11789">
      <w:pPr>
        <w:rPr>
          <w:rFonts w:ascii="Aptos" w:hAnsi="Aptos" w:cs="Arial"/>
          <w:szCs w:val="18"/>
        </w:rPr>
      </w:pPr>
    </w:p>
    <w:p w14:paraId="5CBC36A8" w14:textId="77777777" w:rsidR="00B11789" w:rsidRPr="00B11789" w:rsidRDefault="00B11789" w:rsidP="00B11789">
      <w:pPr>
        <w:rPr>
          <w:rFonts w:ascii="Aptos" w:hAnsi="Aptos" w:cs="Arial"/>
          <w:szCs w:val="18"/>
        </w:rPr>
      </w:pPr>
    </w:p>
    <w:p w14:paraId="2B7845D2" w14:textId="77777777" w:rsidR="00B11789" w:rsidRPr="00B11789" w:rsidRDefault="00B11789" w:rsidP="00B11789">
      <w:pPr>
        <w:rPr>
          <w:rFonts w:ascii="Aptos" w:hAnsi="Aptos" w:cs="Arial"/>
          <w:szCs w:val="18"/>
        </w:rPr>
      </w:pPr>
    </w:p>
    <w:p w14:paraId="7582FCFC" w14:textId="77777777" w:rsidR="00B11789" w:rsidRPr="00B11789" w:rsidRDefault="00B11789" w:rsidP="00B11789">
      <w:pPr>
        <w:rPr>
          <w:rFonts w:ascii="Aptos" w:hAnsi="Aptos" w:cs="Arial"/>
          <w:szCs w:val="18"/>
        </w:rPr>
      </w:pPr>
    </w:p>
    <w:p w14:paraId="00FD4FAD" w14:textId="77777777" w:rsidR="00B11789" w:rsidRPr="00B11789" w:rsidRDefault="00B11789" w:rsidP="00B11789">
      <w:pPr>
        <w:rPr>
          <w:rFonts w:ascii="Aptos" w:hAnsi="Aptos" w:cs="Arial"/>
          <w:szCs w:val="18"/>
        </w:rPr>
      </w:pPr>
    </w:p>
    <w:p w14:paraId="6C06AC21" w14:textId="77777777" w:rsidR="00B11789" w:rsidRPr="00B11789" w:rsidRDefault="00B11789" w:rsidP="00B11789">
      <w:pPr>
        <w:rPr>
          <w:rFonts w:ascii="Aptos" w:hAnsi="Aptos" w:cs="Arial"/>
          <w:szCs w:val="18"/>
        </w:rPr>
      </w:pPr>
    </w:p>
    <w:p w14:paraId="2A86690E" w14:textId="77777777" w:rsidR="00B11789" w:rsidRDefault="00B11789" w:rsidP="00B11789">
      <w:pPr>
        <w:rPr>
          <w:rFonts w:ascii="Aptos" w:hAnsi="Aptos" w:cs="Arial"/>
          <w:szCs w:val="18"/>
        </w:rPr>
      </w:pPr>
    </w:p>
    <w:p w14:paraId="1989FF75" w14:textId="77777777" w:rsidR="00B11789" w:rsidRDefault="00B11789" w:rsidP="00B11789">
      <w:pPr>
        <w:rPr>
          <w:rFonts w:ascii="Aptos" w:hAnsi="Aptos" w:cs="Arial"/>
          <w:szCs w:val="18"/>
        </w:rPr>
      </w:pPr>
    </w:p>
    <w:p w14:paraId="24BDB8DA" w14:textId="77777777" w:rsidR="00B11789" w:rsidRPr="00B11789" w:rsidRDefault="00B11789" w:rsidP="00B1178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25F5CD89" w14:textId="77777777" w:rsidR="00B11789" w:rsidRDefault="00B11789" w:rsidP="00B11789">
      <w:pPr>
        <w:rPr>
          <w:rFonts w:ascii="Aptos" w:hAnsi="Aptos" w:cs="Arial"/>
          <w:szCs w:val="18"/>
        </w:rPr>
      </w:pPr>
    </w:p>
    <w:p w14:paraId="6A93BCEF" w14:textId="1513FCAE" w:rsidR="00B11789" w:rsidRPr="00EB6AA9" w:rsidRDefault="00B11789" w:rsidP="00B11789">
      <w:pPr>
        <w:jc w:val="both"/>
        <w:rPr>
          <w:rFonts w:ascii="Aptos" w:hAnsi="Aptos"/>
          <w:b/>
          <w:sz w:val="20"/>
        </w:rPr>
      </w:pPr>
      <w:r w:rsidRPr="00EB6AA9">
        <w:rPr>
          <w:rFonts w:ascii="Aptos" w:hAnsi="Aptos"/>
          <w:b/>
          <w:sz w:val="20"/>
        </w:rPr>
        <w:t xml:space="preserve">Note </w:t>
      </w:r>
      <w:r w:rsidRPr="00EB6AA9">
        <w:rPr>
          <w:rFonts w:ascii="Aptos" w:hAnsi="Aptos" w:cs="Arial"/>
          <w:b/>
          <w:bCs/>
          <w:sz w:val="20"/>
        </w:rPr>
        <w:t>1 Property, Plant and Equipment (cont</w:t>
      </w:r>
      <w:r w:rsidR="00EB6AA9" w:rsidRPr="00EB6AA9">
        <w:rPr>
          <w:rFonts w:ascii="Aptos" w:hAnsi="Aptos" w:cs="Arial"/>
          <w:b/>
          <w:bCs/>
          <w:sz w:val="20"/>
        </w:rPr>
        <w:t>.</w:t>
      </w:r>
      <w:r w:rsidRPr="00EB6AA9">
        <w:rPr>
          <w:rFonts w:ascii="Aptos" w:hAnsi="Aptos" w:cs="Arial"/>
          <w:b/>
          <w:bCs/>
          <w:sz w:val="20"/>
        </w:rPr>
        <w:t>)</w:t>
      </w:r>
    </w:p>
    <w:p w14:paraId="1F24BC58" w14:textId="77777777" w:rsidR="00B11789" w:rsidRPr="00B11789" w:rsidRDefault="00B11789" w:rsidP="00B11789">
      <w:pPr>
        <w:rPr>
          <w:rFonts w:ascii="Aptos" w:hAnsi="Aptos" w:cs="Arial"/>
          <w:szCs w:val="18"/>
        </w:rPr>
      </w:pPr>
    </w:p>
    <w:bookmarkStart w:id="685" w:name="_MON_1778393713"/>
    <w:bookmarkEnd w:id="685"/>
    <w:p w14:paraId="66FD798A" w14:textId="3E06592D" w:rsidR="008607A2" w:rsidRPr="003A2349" w:rsidRDefault="007608BB" w:rsidP="00A72982">
      <w:pPr>
        <w:jc w:val="both"/>
        <w:rPr>
          <w:rFonts w:ascii="Aptos" w:hAnsi="Aptos" w:cs="Arial"/>
          <w:szCs w:val="18"/>
        </w:rPr>
      </w:pPr>
      <w:r w:rsidRPr="003A2349">
        <w:rPr>
          <w:rFonts w:ascii="Aptos" w:hAnsi="Aptos" w:cs="Arial"/>
          <w:szCs w:val="18"/>
        </w:rPr>
        <w:object w:dxaOrig="9621" w:dyaOrig="8549" w14:anchorId="5F0E1FE1">
          <v:shape id="_x0000_i1131" type="#_x0000_t75" style="width:484.5pt;height:427.5pt" o:ole="">
            <v:imagedata r:id="rId298" o:title=""/>
          </v:shape>
          <o:OLEObject Type="Embed" ProgID="Excel.Sheet.12" ShapeID="_x0000_i1131" DrawAspect="Content" ObjectID="_1843896896" r:id="rId299"/>
        </w:object>
      </w:r>
    </w:p>
    <w:p w14:paraId="0D692413" w14:textId="77777777" w:rsidR="00EB6AA9" w:rsidRDefault="008607A2" w:rsidP="006F2BCB">
      <w:pPr>
        <w:rPr>
          <w:rFonts w:ascii="Aptos" w:hAnsi="Aptos" w:cs="Arial"/>
          <w:szCs w:val="18"/>
        </w:rPr>
      </w:pPr>
      <w:r w:rsidRPr="003A2349">
        <w:rPr>
          <w:rFonts w:ascii="Aptos" w:hAnsi="Aptos" w:cs="Arial"/>
          <w:szCs w:val="18"/>
        </w:rPr>
        <w:br w:type="page"/>
      </w:r>
    </w:p>
    <w:p w14:paraId="33A3B78C" w14:textId="77777777" w:rsidR="00EB6AA9" w:rsidRPr="00B11789" w:rsidRDefault="00EB6AA9" w:rsidP="00EB6AA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442E5DF1" w14:textId="77777777" w:rsidR="00EB6AA9" w:rsidRDefault="00EB6AA9" w:rsidP="006F2BCB">
      <w:pPr>
        <w:rPr>
          <w:rFonts w:ascii="Aptos" w:hAnsi="Aptos" w:cs="Arial"/>
          <w:szCs w:val="18"/>
        </w:rPr>
      </w:pPr>
    </w:p>
    <w:p w14:paraId="42041F7C" w14:textId="1599B12A" w:rsidR="00B325C9" w:rsidRPr="00EB6AA9" w:rsidRDefault="00B325C9" w:rsidP="006F2BCB">
      <w:pPr>
        <w:rPr>
          <w:rFonts w:ascii="Aptos" w:hAnsi="Aptos" w:cs="Arial"/>
          <w:b/>
          <w:bCs/>
          <w:sz w:val="24"/>
          <w:szCs w:val="24"/>
        </w:rPr>
      </w:pPr>
      <w:r w:rsidRPr="00EB6AA9">
        <w:rPr>
          <w:rFonts w:ascii="Aptos" w:hAnsi="Aptos" w:cs="Arial"/>
          <w:b/>
          <w:bCs/>
          <w:sz w:val="24"/>
          <w:szCs w:val="24"/>
        </w:rPr>
        <w:t>Note 2 Heritage Assets</w:t>
      </w:r>
    </w:p>
    <w:p w14:paraId="3338A107" w14:textId="77777777" w:rsidR="00B325C9" w:rsidRPr="003A2349" w:rsidRDefault="00B325C9" w:rsidP="00A72982">
      <w:pPr>
        <w:jc w:val="both"/>
        <w:rPr>
          <w:rFonts w:ascii="Aptos" w:hAnsi="Aptos" w:cs="Arial"/>
          <w:szCs w:val="18"/>
        </w:rPr>
      </w:pPr>
    </w:p>
    <w:p w14:paraId="1759B6D2" w14:textId="3F9B753A" w:rsidR="00054D35" w:rsidRPr="003A2349" w:rsidRDefault="00B325C9" w:rsidP="00A72982">
      <w:pPr>
        <w:jc w:val="both"/>
        <w:rPr>
          <w:rFonts w:ascii="Aptos" w:hAnsi="Aptos" w:cs="Arial"/>
          <w:szCs w:val="18"/>
        </w:rPr>
      </w:pPr>
      <w:r w:rsidRPr="003A2349">
        <w:rPr>
          <w:rFonts w:ascii="Aptos" w:hAnsi="Aptos" w:cs="Arial"/>
          <w:szCs w:val="18"/>
        </w:rPr>
        <w:t xml:space="preserve">The following table shows assets which may be regarded as Heritage assets, but which have not been included in the Balance Sheet as the </w:t>
      </w:r>
      <w:r w:rsidR="0020170B" w:rsidRPr="003A2349">
        <w:rPr>
          <w:rFonts w:ascii="Aptos" w:hAnsi="Aptos" w:cs="Arial"/>
          <w:szCs w:val="18"/>
        </w:rPr>
        <w:t>Council</w:t>
      </w:r>
      <w:r w:rsidRPr="003A2349">
        <w:rPr>
          <w:rFonts w:ascii="Aptos" w:hAnsi="Aptos" w:cs="Arial"/>
          <w:szCs w:val="18"/>
        </w:rPr>
        <w:t xml:space="preserve"> considers that obtaining valuations would involve disproportionate cost and that reliable cost or valuation information cannot be obtained for these items.  The Code therefore permits such assets to be excluded from the Balance Sheet.</w:t>
      </w:r>
    </w:p>
    <w:bookmarkStart w:id="686" w:name="_MON_1811577264"/>
    <w:bookmarkEnd w:id="686"/>
    <w:p w14:paraId="2C5DF4DC" w14:textId="3AD3B8F9" w:rsidR="00794A46" w:rsidRPr="003A2349" w:rsidRDefault="002C0FD1" w:rsidP="00A72982">
      <w:pPr>
        <w:jc w:val="both"/>
        <w:rPr>
          <w:rFonts w:ascii="Aptos" w:hAnsi="Aptos" w:cs="Arial"/>
          <w:b/>
          <w:bCs/>
          <w:sz w:val="22"/>
          <w:szCs w:val="22"/>
        </w:rPr>
      </w:pPr>
      <w:r w:rsidRPr="003A2349">
        <w:rPr>
          <w:rFonts w:ascii="Aptos" w:hAnsi="Aptos" w:cs="Arial"/>
          <w:b/>
          <w:bCs/>
          <w:sz w:val="22"/>
          <w:szCs w:val="22"/>
        </w:rPr>
        <w:object w:dxaOrig="10419" w:dyaOrig="1491" w14:anchorId="431D8294">
          <v:shape id="_x0000_i1132" type="#_x0000_t75" style="width:478.5pt;height:76.5pt" o:ole="">
            <v:imagedata r:id="rId300" o:title=""/>
          </v:shape>
          <o:OLEObject Type="Embed" ProgID="Excel.Sheet.12" ShapeID="_x0000_i1132" DrawAspect="Content" ObjectID="_1843896897" r:id="rId301"/>
        </w:object>
      </w:r>
    </w:p>
    <w:p w14:paraId="79541944" w14:textId="146C4879" w:rsidR="00065537" w:rsidRPr="003A2349" w:rsidRDefault="00065537" w:rsidP="00A72982">
      <w:pPr>
        <w:jc w:val="both"/>
        <w:rPr>
          <w:rFonts w:ascii="Aptos" w:hAnsi="Aptos" w:cs="Arial"/>
          <w:b/>
          <w:bCs/>
          <w:sz w:val="22"/>
          <w:szCs w:val="22"/>
        </w:rPr>
      </w:pPr>
    </w:p>
    <w:p w14:paraId="1924F3D8" w14:textId="757C1F92" w:rsidR="008607A2" w:rsidRPr="003A2349" w:rsidRDefault="008607A2" w:rsidP="00A72982">
      <w:pPr>
        <w:jc w:val="both"/>
        <w:rPr>
          <w:rFonts w:ascii="Aptos" w:hAnsi="Aptos" w:cs="Arial"/>
          <w:b/>
          <w:bCs/>
          <w:sz w:val="22"/>
          <w:szCs w:val="22"/>
        </w:rPr>
      </w:pPr>
    </w:p>
    <w:p w14:paraId="67C7578D" w14:textId="5FDD5565" w:rsidR="00054D35" w:rsidRPr="00EB6AA9" w:rsidRDefault="00054D35" w:rsidP="00EB6AA9">
      <w:pPr>
        <w:rPr>
          <w:rFonts w:ascii="Aptos" w:hAnsi="Aptos" w:cs="Arial"/>
          <w:b/>
          <w:bCs/>
          <w:sz w:val="24"/>
          <w:szCs w:val="24"/>
        </w:rPr>
      </w:pPr>
      <w:r w:rsidRPr="00EB6AA9">
        <w:rPr>
          <w:rFonts w:ascii="Aptos" w:hAnsi="Aptos" w:cs="Arial"/>
          <w:b/>
          <w:bCs/>
          <w:sz w:val="24"/>
          <w:szCs w:val="24"/>
        </w:rPr>
        <w:t>Note 3 Investment Properties</w:t>
      </w:r>
    </w:p>
    <w:p w14:paraId="65769E14" w14:textId="77777777" w:rsidR="00054D35" w:rsidRPr="003A2349" w:rsidRDefault="00054D35" w:rsidP="00A72982">
      <w:pPr>
        <w:jc w:val="both"/>
        <w:rPr>
          <w:rFonts w:ascii="Aptos" w:hAnsi="Aptos" w:cs="Arial"/>
          <w:szCs w:val="18"/>
        </w:rPr>
      </w:pPr>
    </w:p>
    <w:p w14:paraId="129B47A6" w14:textId="77777777" w:rsidR="00054D35" w:rsidRPr="003A2349" w:rsidRDefault="00054D35" w:rsidP="00A72982">
      <w:pPr>
        <w:jc w:val="both"/>
        <w:rPr>
          <w:rFonts w:ascii="Aptos" w:hAnsi="Aptos" w:cs="Arial"/>
          <w:szCs w:val="18"/>
        </w:rPr>
      </w:pPr>
      <w:r w:rsidRPr="003A2349">
        <w:rPr>
          <w:rFonts w:ascii="Aptos" w:hAnsi="Aptos" w:cs="Arial"/>
          <w:szCs w:val="18"/>
        </w:rPr>
        <w:t>The following table summarises the movement in the fair value of investment properties over the year.</w:t>
      </w:r>
    </w:p>
    <w:p w14:paraId="6A1871BC" w14:textId="4F8462C5" w:rsidR="00054D35" w:rsidRPr="003A2349" w:rsidRDefault="00054D35" w:rsidP="00A72982">
      <w:pPr>
        <w:jc w:val="both"/>
        <w:rPr>
          <w:rFonts w:ascii="Aptos" w:hAnsi="Aptos" w:cs="Arial"/>
          <w:sz w:val="24"/>
          <w:szCs w:val="24"/>
        </w:rPr>
      </w:pPr>
    </w:p>
    <w:bookmarkStart w:id="687" w:name="_MON_1778393806"/>
    <w:bookmarkEnd w:id="687"/>
    <w:p w14:paraId="24CDFD14" w14:textId="22B1FEB6" w:rsidR="002D62D4" w:rsidRPr="003A2349" w:rsidRDefault="002C0FD1" w:rsidP="00A72982">
      <w:pPr>
        <w:jc w:val="both"/>
        <w:rPr>
          <w:rFonts w:ascii="Aptos" w:hAnsi="Aptos" w:cs="Arial"/>
          <w:sz w:val="22"/>
          <w:szCs w:val="22"/>
        </w:rPr>
      </w:pPr>
      <w:r w:rsidRPr="003A2349">
        <w:rPr>
          <w:rFonts w:ascii="Aptos" w:hAnsi="Aptos" w:cs="Arial"/>
          <w:sz w:val="22"/>
          <w:szCs w:val="22"/>
        </w:rPr>
        <w:object w:dxaOrig="10323" w:dyaOrig="4620" w14:anchorId="7CD38D19">
          <v:shape id="_x0000_i1133" type="#_x0000_t75" style="width:489pt;height:226.5pt" o:ole="">
            <v:imagedata r:id="rId302" o:title=""/>
          </v:shape>
          <o:OLEObject Type="Embed" ProgID="Excel.Sheet.12" ShapeID="_x0000_i1133" DrawAspect="Content" ObjectID="_1843896898" r:id="rId303"/>
        </w:object>
      </w:r>
    </w:p>
    <w:p w14:paraId="0F189A83" w14:textId="322258F1" w:rsidR="002D62D4" w:rsidRPr="003A2349" w:rsidRDefault="002D62D4" w:rsidP="00A72982">
      <w:pPr>
        <w:jc w:val="both"/>
        <w:rPr>
          <w:rFonts w:ascii="Aptos" w:hAnsi="Aptos" w:cs="Arial"/>
          <w:sz w:val="22"/>
          <w:szCs w:val="22"/>
        </w:rPr>
      </w:pPr>
    </w:p>
    <w:p w14:paraId="6ABADB02" w14:textId="52387EC3" w:rsidR="002D62D4" w:rsidRPr="003A2349" w:rsidRDefault="002D62D4" w:rsidP="00A72982">
      <w:pPr>
        <w:jc w:val="both"/>
        <w:rPr>
          <w:rFonts w:ascii="Aptos" w:hAnsi="Aptos" w:cs="Arial"/>
          <w:sz w:val="22"/>
          <w:szCs w:val="22"/>
        </w:rPr>
      </w:pPr>
    </w:p>
    <w:p w14:paraId="023C28DE" w14:textId="62555D55" w:rsidR="00054D35" w:rsidRPr="003A2349" w:rsidRDefault="00054D35" w:rsidP="00A72982">
      <w:pPr>
        <w:jc w:val="both"/>
        <w:rPr>
          <w:rFonts w:ascii="Aptos" w:eastAsia="Calibri" w:hAnsi="Aptos"/>
          <w:szCs w:val="24"/>
        </w:rPr>
      </w:pPr>
    </w:p>
    <w:p w14:paraId="7FEA71C6" w14:textId="2FB59742" w:rsidR="00254D20" w:rsidRPr="003A2349" w:rsidRDefault="00254D20" w:rsidP="00A72982">
      <w:pPr>
        <w:jc w:val="both"/>
        <w:rPr>
          <w:rFonts w:ascii="Aptos" w:hAnsi="Aptos" w:cs="Arial"/>
          <w:sz w:val="22"/>
          <w:szCs w:val="22"/>
        </w:rPr>
      </w:pPr>
    </w:p>
    <w:p w14:paraId="647888C7" w14:textId="2A0E1E9A" w:rsidR="00254D20" w:rsidRPr="003A2349" w:rsidRDefault="00254D20" w:rsidP="00A72982">
      <w:pPr>
        <w:jc w:val="both"/>
        <w:rPr>
          <w:rFonts w:ascii="Aptos" w:hAnsi="Aptos" w:cs="Arial"/>
          <w:sz w:val="22"/>
          <w:szCs w:val="22"/>
        </w:rPr>
      </w:pPr>
    </w:p>
    <w:p w14:paraId="7AB8C35F" w14:textId="77777777" w:rsidR="00254D20" w:rsidRPr="003A2349" w:rsidRDefault="00254D20" w:rsidP="00A72982">
      <w:pPr>
        <w:jc w:val="both"/>
        <w:rPr>
          <w:rFonts w:ascii="Aptos" w:hAnsi="Aptos" w:cs="Arial"/>
          <w:sz w:val="22"/>
          <w:szCs w:val="22"/>
        </w:rPr>
      </w:pPr>
    </w:p>
    <w:p w14:paraId="76049E13" w14:textId="77777777" w:rsidR="0085636F" w:rsidRPr="003A2349" w:rsidRDefault="0085636F" w:rsidP="00A72982">
      <w:pPr>
        <w:jc w:val="both"/>
        <w:rPr>
          <w:rFonts w:ascii="Aptos" w:hAnsi="Aptos" w:cs="Arial"/>
          <w:b/>
          <w:bCs/>
          <w:sz w:val="22"/>
          <w:szCs w:val="22"/>
        </w:rPr>
      </w:pPr>
    </w:p>
    <w:p w14:paraId="3EAEAEAA" w14:textId="77777777" w:rsidR="0085636F" w:rsidRPr="003A2349" w:rsidRDefault="0085636F" w:rsidP="00A72982">
      <w:pPr>
        <w:jc w:val="both"/>
        <w:rPr>
          <w:rFonts w:ascii="Aptos" w:hAnsi="Aptos" w:cs="Arial"/>
          <w:b/>
          <w:bCs/>
          <w:sz w:val="22"/>
          <w:szCs w:val="22"/>
        </w:rPr>
      </w:pPr>
    </w:p>
    <w:p w14:paraId="3141784B" w14:textId="77777777" w:rsidR="0085636F" w:rsidRPr="003A2349" w:rsidRDefault="0085636F" w:rsidP="00A72982">
      <w:pPr>
        <w:jc w:val="both"/>
        <w:rPr>
          <w:rFonts w:ascii="Aptos" w:hAnsi="Aptos" w:cs="Arial"/>
          <w:b/>
          <w:bCs/>
          <w:sz w:val="22"/>
          <w:szCs w:val="22"/>
        </w:rPr>
      </w:pPr>
    </w:p>
    <w:p w14:paraId="1D450F49" w14:textId="77777777" w:rsidR="0085636F" w:rsidRPr="003A2349" w:rsidRDefault="0085636F" w:rsidP="00A72982">
      <w:pPr>
        <w:jc w:val="both"/>
        <w:rPr>
          <w:rFonts w:ascii="Aptos" w:hAnsi="Aptos" w:cs="Arial"/>
          <w:b/>
          <w:bCs/>
          <w:sz w:val="22"/>
          <w:szCs w:val="22"/>
        </w:rPr>
      </w:pPr>
    </w:p>
    <w:p w14:paraId="0A4DE1B4" w14:textId="77777777" w:rsidR="0085636F" w:rsidRPr="003A2349" w:rsidRDefault="0085636F" w:rsidP="00A72982">
      <w:pPr>
        <w:jc w:val="both"/>
        <w:rPr>
          <w:rFonts w:ascii="Aptos" w:hAnsi="Aptos" w:cs="Arial"/>
          <w:b/>
          <w:bCs/>
          <w:sz w:val="22"/>
          <w:szCs w:val="22"/>
        </w:rPr>
      </w:pPr>
    </w:p>
    <w:p w14:paraId="2B1AE960" w14:textId="77777777" w:rsidR="0085636F" w:rsidRPr="003A2349" w:rsidRDefault="0085636F" w:rsidP="00A72982">
      <w:pPr>
        <w:jc w:val="both"/>
        <w:rPr>
          <w:rFonts w:ascii="Aptos" w:hAnsi="Aptos" w:cs="Arial"/>
          <w:b/>
          <w:bCs/>
          <w:sz w:val="22"/>
          <w:szCs w:val="22"/>
        </w:rPr>
      </w:pPr>
    </w:p>
    <w:p w14:paraId="3A3AF3A4" w14:textId="77777777" w:rsidR="0085636F" w:rsidRPr="003A2349" w:rsidRDefault="0085636F" w:rsidP="00A72982">
      <w:pPr>
        <w:jc w:val="both"/>
        <w:rPr>
          <w:rFonts w:ascii="Aptos" w:hAnsi="Aptos" w:cs="Arial"/>
          <w:b/>
          <w:bCs/>
          <w:sz w:val="22"/>
          <w:szCs w:val="22"/>
        </w:rPr>
      </w:pPr>
    </w:p>
    <w:p w14:paraId="5481FBDC" w14:textId="77777777" w:rsidR="0085636F" w:rsidRPr="003A2349" w:rsidRDefault="0085636F" w:rsidP="00A72982">
      <w:pPr>
        <w:jc w:val="both"/>
        <w:rPr>
          <w:rFonts w:ascii="Aptos" w:hAnsi="Aptos" w:cs="Arial"/>
          <w:b/>
          <w:bCs/>
          <w:sz w:val="22"/>
          <w:szCs w:val="22"/>
        </w:rPr>
      </w:pPr>
    </w:p>
    <w:p w14:paraId="7556FA39" w14:textId="77777777" w:rsidR="0085636F" w:rsidRPr="003A2349" w:rsidRDefault="0085636F" w:rsidP="00A72982">
      <w:pPr>
        <w:jc w:val="both"/>
        <w:rPr>
          <w:rFonts w:ascii="Aptos" w:hAnsi="Aptos" w:cs="Arial"/>
          <w:b/>
          <w:bCs/>
          <w:sz w:val="22"/>
          <w:szCs w:val="22"/>
        </w:rPr>
      </w:pPr>
    </w:p>
    <w:p w14:paraId="453E316C" w14:textId="77777777" w:rsidR="0085636F" w:rsidRPr="003A2349" w:rsidRDefault="0085636F" w:rsidP="00A72982">
      <w:pPr>
        <w:jc w:val="both"/>
        <w:rPr>
          <w:rFonts w:ascii="Aptos" w:hAnsi="Aptos" w:cs="Arial"/>
          <w:b/>
          <w:bCs/>
          <w:sz w:val="22"/>
          <w:szCs w:val="22"/>
        </w:rPr>
      </w:pPr>
    </w:p>
    <w:p w14:paraId="2126C4BF" w14:textId="77777777" w:rsidR="0085636F" w:rsidRPr="003A2349" w:rsidRDefault="0085636F" w:rsidP="00A72982">
      <w:pPr>
        <w:jc w:val="both"/>
        <w:rPr>
          <w:rFonts w:ascii="Aptos" w:hAnsi="Aptos" w:cs="Arial"/>
          <w:b/>
          <w:bCs/>
          <w:sz w:val="22"/>
          <w:szCs w:val="22"/>
        </w:rPr>
      </w:pPr>
    </w:p>
    <w:p w14:paraId="5A14C848" w14:textId="77777777" w:rsidR="0085636F" w:rsidRPr="003A2349" w:rsidRDefault="0085636F" w:rsidP="00A72982">
      <w:pPr>
        <w:jc w:val="both"/>
        <w:rPr>
          <w:rFonts w:ascii="Aptos" w:hAnsi="Aptos" w:cs="Arial"/>
          <w:b/>
          <w:bCs/>
          <w:sz w:val="22"/>
          <w:szCs w:val="22"/>
        </w:rPr>
      </w:pPr>
    </w:p>
    <w:p w14:paraId="310A024C" w14:textId="77777777" w:rsidR="0085636F" w:rsidRPr="003A2349" w:rsidRDefault="0085636F" w:rsidP="00A72982">
      <w:pPr>
        <w:jc w:val="both"/>
        <w:rPr>
          <w:rFonts w:ascii="Aptos" w:hAnsi="Aptos" w:cs="Arial"/>
          <w:b/>
          <w:bCs/>
          <w:sz w:val="22"/>
          <w:szCs w:val="22"/>
        </w:rPr>
      </w:pPr>
    </w:p>
    <w:p w14:paraId="20137B36" w14:textId="29E1565F" w:rsidR="0085636F" w:rsidRPr="00EB6AA9" w:rsidRDefault="00EB6AA9" w:rsidP="00EB6AA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3AE3F412" w14:textId="47029B6B" w:rsidR="002C0FD1" w:rsidRPr="00A45FA5" w:rsidRDefault="003F7C3E" w:rsidP="00A72982">
      <w:pPr>
        <w:jc w:val="both"/>
        <w:rPr>
          <w:rFonts w:ascii="Aptos" w:hAnsi="Aptos" w:cs="Arial"/>
          <w:b/>
          <w:bCs/>
          <w:sz w:val="22"/>
          <w:szCs w:val="22"/>
        </w:rPr>
      </w:pPr>
      <w:r w:rsidRPr="00A45FA5">
        <w:rPr>
          <w:rFonts w:ascii="Aptos" w:hAnsi="Aptos" w:cs="Arial"/>
          <w:b/>
          <w:bCs/>
          <w:sz w:val="22"/>
          <w:szCs w:val="22"/>
        </w:rPr>
        <w:t>202</w:t>
      </w:r>
      <w:r w:rsidR="002C0FD1" w:rsidRPr="00A45FA5">
        <w:rPr>
          <w:rFonts w:ascii="Aptos" w:hAnsi="Aptos" w:cs="Arial"/>
          <w:b/>
          <w:bCs/>
          <w:sz w:val="22"/>
          <w:szCs w:val="22"/>
        </w:rPr>
        <w:t>5/26</w:t>
      </w:r>
    </w:p>
    <w:p w14:paraId="43F18D35" w14:textId="77777777" w:rsidR="003F7C3E" w:rsidRPr="00A45FA5" w:rsidRDefault="003F7C3E" w:rsidP="00A72982">
      <w:pPr>
        <w:jc w:val="both"/>
        <w:rPr>
          <w:rFonts w:ascii="Aptos" w:hAnsi="Aptos" w:cs="Arial"/>
          <w:b/>
          <w:bCs/>
          <w:sz w:val="22"/>
          <w:szCs w:val="22"/>
        </w:rPr>
      </w:pPr>
    </w:p>
    <w:p w14:paraId="58F8904F" w14:textId="27437C08" w:rsidR="00054D35" w:rsidRPr="00A45FA5" w:rsidRDefault="005300EA" w:rsidP="00315F9C">
      <w:pPr>
        <w:rPr>
          <w:rFonts w:ascii="Aptos" w:hAnsi="Aptos" w:cs="Arial"/>
          <w:b/>
          <w:bCs/>
          <w:sz w:val="24"/>
          <w:szCs w:val="24"/>
        </w:rPr>
      </w:pPr>
      <w:r w:rsidRPr="00A45FA5">
        <w:rPr>
          <w:rFonts w:ascii="Aptos" w:hAnsi="Aptos" w:cs="Arial"/>
          <w:b/>
          <w:bCs/>
          <w:sz w:val="24"/>
          <w:szCs w:val="24"/>
        </w:rPr>
        <w:t>Note 4</w:t>
      </w:r>
      <w:r w:rsidR="00054D35" w:rsidRPr="00A45FA5">
        <w:rPr>
          <w:rFonts w:ascii="Aptos" w:hAnsi="Aptos" w:cs="Arial"/>
          <w:b/>
          <w:bCs/>
          <w:sz w:val="24"/>
          <w:szCs w:val="24"/>
        </w:rPr>
        <w:t xml:space="preserve"> Trust Details</w:t>
      </w:r>
      <w:r w:rsidR="00EC3347" w:rsidRPr="00A45FA5">
        <w:rPr>
          <w:rFonts w:ascii="Aptos" w:hAnsi="Aptos" w:cs="Arial"/>
          <w:b/>
          <w:bCs/>
          <w:sz w:val="24"/>
          <w:szCs w:val="24"/>
        </w:rPr>
        <w:t xml:space="preserve"> </w:t>
      </w:r>
    </w:p>
    <w:p w14:paraId="52C5015D" w14:textId="77777777" w:rsidR="00054D35" w:rsidRPr="00A45FA5" w:rsidRDefault="00054D35" w:rsidP="00A72982">
      <w:pPr>
        <w:jc w:val="both"/>
        <w:rPr>
          <w:rFonts w:ascii="Aptos" w:hAnsi="Aptos" w:cs="Arial"/>
          <w:sz w:val="24"/>
          <w:szCs w:val="24"/>
        </w:rPr>
      </w:pPr>
    </w:p>
    <w:p w14:paraId="6AD23562" w14:textId="0371D220" w:rsidR="00054D35" w:rsidRPr="003A2349" w:rsidRDefault="00054D35" w:rsidP="00A72982">
      <w:pPr>
        <w:jc w:val="both"/>
        <w:rPr>
          <w:rFonts w:ascii="Aptos" w:hAnsi="Aptos" w:cs="Arial"/>
          <w:b/>
          <w:bCs/>
          <w:szCs w:val="18"/>
        </w:rPr>
      </w:pPr>
      <w:r w:rsidRPr="00A45FA5">
        <w:rPr>
          <w:rFonts w:ascii="Aptos" w:hAnsi="Aptos" w:cs="Arial"/>
          <w:b/>
          <w:bCs/>
          <w:szCs w:val="18"/>
        </w:rPr>
        <w:t xml:space="preserve">Funds for which The Moray </w:t>
      </w:r>
      <w:r w:rsidR="0020170B" w:rsidRPr="00A45FA5">
        <w:rPr>
          <w:rFonts w:ascii="Aptos" w:hAnsi="Aptos" w:cs="Arial"/>
          <w:b/>
          <w:bCs/>
          <w:szCs w:val="18"/>
        </w:rPr>
        <w:t>Council</w:t>
      </w:r>
      <w:r w:rsidRPr="00A45FA5">
        <w:rPr>
          <w:rFonts w:ascii="Aptos" w:hAnsi="Aptos" w:cs="Arial"/>
          <w:b/>
          <w:bCs/>
          <w:szCs w:val="18"/>
        </w:rPr>
        <w:t xml:space="preserve"> act as Sole Trustee</w:t>
      </w:r>
    </w:p>
    <w:p w14:paraId="1D56E052" w14:textId="77777777" w:rsidR="00054D35" w:rsidRPr="003A2349" w:rsidRDefault="00054D35" w:rsidP="00A72982">
      <w:pPr>
        <w:jc w:val="both"/>
        <w:rPr>
          <w:rFonts w:ascii="Aptos" w:hAnsi="Aptos" w:cs="Arial"/>
          <w:b/>
          <w:bCs/>
          <w:sz w:val="22"/>
          <w:szCs w:val="22"/>
        </w:rPr>
      </w:pPr>
    </w:p>
    <w:bookmarkStart w:id="688" w:name="_1746880120"/>
    <w:bookmarkEnd w:id="688"/>
    <w:bookmarkStart w:id="689" w:name="_MON_1778394124"/>
    <w:bookmarkEnd w:id="689"/>
    <w:p w14:paraId="70138C36" w14:textId="6A718B7D" w:rsidR="00D56B3A" w:rsidRPr="003A2349" w:rsidRDefault="007D35DE" w:rsidP="00A72982">
      <w:pPr>
        <w:jc w:val="both"/>
        <w:rPr>
          <w:rFonts w:ascii="Aptos" w:hAnsi="Aptos" w:cs="Arial"/>
          <w:sz w:val="22"/>
          <w:szCs w:val="22"/>
        </w:rPr>
      </w:pPr>
      <w:r w:rsidRPr="003A2349">
        <w:rPr>
          <w:rFonts w:ascii="Aptos" w:hAnsi="Aptos" w:cs="Arial"/>
          <w:sz w:val="22"/>
          <w:szCs w:val="22"/>
        </w:rPr>
        <w:object w:dxaOrig="10015" w:dyaOrig="9960" w14:anchorId="139DCE1D">
          <v:shape id="_x0000_i1134" type="#_x0000_t75" style="width:7in;height:488.25pt" o:ole="">
            <v:imagedata r:id="rId304" o:title=""/>
          </v:shape>
          <o:OLEObject Type="Embed" ProgID="Excel.Sheet.12" ShapeID="_x0000_i1134" DrawAspect="Content" ObjectID="_1843896899" r:id="rId305"/>
        </w:object>
      </w:r>
    </w:p>
    <w:p w14:paraId="45F5CFE0" w14:textId="697CE1CF" w:rsidR="002D62D4" w:rsidRPr="003A2349" w:rsidRDefault="002D62D4" w:rsidP="00A72982">
      <w:pPr>
        <w:jc w:val="both"/>
        <w:rPr>
          <w:rFonts w:ascii="Aptos" w:hAnsi="Aptos" w:cs="Arial"/>
          <w:sz w:val="22"/>
          <w:szCs w:val="22"/>
        </w:rPr>
      </w:pPr>
    </w:p>
    <w:p w14:paraId="76EFA819" w14:textId="62678137" w:rsidR="002D62D4" w:rsidRPr="003A2349" w:rsidRDefault="002D62D4" w:rsidP="00A72982">
      <w:pPr>
        <w:jc w:val="both"/>
        <w:rPr>
          <w:rFonts w:ascii="Aptos" w:hAnsi="Aptos" w:cs="Arial"/>
          <w:sz w:val="22"/>
          <w:szCs w:val="22"/>
        </w:rPr>
      </w:pPr>
    </w:p>
    <w:p w14:paraId="5351EA6E" w14:textId="77777777" w:rsidR="008910AF" w:rsidRPr="003A2349" w:rsidRDefault="008910AF" w:rsidP="00DD63D7">
      <w:pPr>
        <w:rPr>
          <w:rFonts w:ascii="Aptos" w:hAnsi="Aptos"/>
          <w:b/>
          <w:sz w:val="22"/>
        </w:rPr>
      </w:pPr>
    </w:p>
    <w:p w14:paraId="3D51F36A" w14:textId="77777777" w:rsidR="00794A46" w:rsidRPr="003A2349" w:rsidRDefault="00794A46" w:rsidP="00DD63D7">
      <w:pPr>
        <w:rPr>
          <w:rFonts w:ascii="Aptos" w:hAnsi="Aptos"/>
          <w:b/>
          <w:sz w:val="22"/>
        </w:rPr>
      </w:pPr>
    </w:p>
    <w:p w14:paraId="6A9C46CC" w14:textId="77777777" w:rsidR="009179F3" w:rsidRPr="003A2349" w:rsidRDefault="009179F3" w:rsidP="00DD63D7">
      <w:pPr>
        <w:rPr>
          <w:rFonts w:ascii="Aptos" w:hAnsi="Aptos"/>
          <w:b/>
          <w:sz w:val="22"/>
        </w:rPr>
      </w:pPr>
    </w:p>
    <w:p w14:paraId="1A613860" w14:textId="77777777" w:rsidR="00D72AC0" w:rsidRPr="003A2349" w:rsidRDefault="00D72AC0">
      <w:pPr>
        <w:rPr>
          <w:rFonts w:ascii="Aptos" w:hAnsi="Aptos"/>
          <w:b/>
          <w:szCs w:val="18"/>
        </w:rPr>
      </w:pPr>
      <w:r w:rsidRPr="003A2349">
        <w:rPr>
          <w:rFonts w:ascii="Aptos" w:hAnsi="Aptos"/>
          <w:b/>
          <w:szCs w:val="18"/>
        </w:rPr>
        <w:br w:type="page"/>
      </w:r>
    </w:p>
    <w:p w14:paraId="09F8B519" w14:textId="77777777" w:rsidR="00EB6AA9" w:rsidRPr="00EB6AA9" w:rsidRDefault="00EB6AA9" w:rsidP="00EB6AA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6A52F784" w14:textId="77777777" w:rsidR="00EB6AA9" w:rsidRDefault="00EB6AA9" w:rsidP="00EB6AA9">
      <w:pPr>
        <w:jc w:val="both"/>
        <w:rPr>
          <w:rFonts w:ascii="Aptos" w:hAnsi="Aptos"/>
          <w:b/>
          <w:sz w:val="20"/>
        </w:rPr>
      </w:pPr>
    </w:p>
    <w:p w14:paraId="27A3949E" w14:textId="688C52D7" w:rsidR="00624C19" w:rsidRPr="00EB6AA9" w:rsidRDefault="005300EA" w:rsidP="00EB6AA9">
      <w:pPr>
        <w:jc w:val="both"/>
        <w:rPr>
          <w:rFonts w:ascii="Aptos" w:hAnsi="Aptos"/>
          <w:b/>
          <w:sz w:val="20"/>
        </w:rPr>
      </w:pPr>
      <w:r w:rsidRPr="00EB6AA9">
        <w:rPr>
          <w:rFonts w:ascii="Aptos" w:hAnsi="Aptos"/>
          <w:b/>
          <w:sz w:val="20"/>
        </w:rPr>
        <w:t>Note 4</w:t>
      </w:r>
      <w:r w:rsidR="00624C19" w:rsidRPr="00EB6AA9">
        <w:rPr>
          <w:rFonts w:ascii="Aptos" w:hAnsi="Aptos"/>
          <w:b/>
          <w:sz w:val="20"/>
        </w:rPr>
        <w:t xml:space="preserve"> Trust Details (cont</w:t>
      </w:r>
      <w:r w:rsidR="00EB6AA9">
        <w:rPr>
          <w:rFonts w:ascii="Aptos" w:hAnsi="Aptos"/>
          <w:b/>
          <w:sz w:val="20"/>
        </w:rPr>
        <w:t>.</w:t>
      </w:r>
      <w:r w:rsidR="00624C19" w:rsidRPr="00EB6AA9">
        <w:rPr>
          <w:rFonts w:ascii="Aptos" w:hAnsi="Aptos"/>
          <w:b/>
          <w:sz w:val="20"/>
        </w:rPr>
        <w:t>)</w:t>
      </w:r>
    </w:p>
    <w:p w14:paraId="49893715" w14:textId="64D0D5E0" w:rsidR="00624C19" w:rsidRPr="003A2349" w:rsidRDefault="00624C19" w:rsidP="00A72982">
      <w:pPr>
        <w:jc w:val="both"/>
        <w:rPr>
          <w:rFonts w:ascii="Aptos" w:hAnsi="Aptos" w:cs="Arial"/>
          <w:szCs w:val="18"/>
        </w:rPr>
      </w:pPr>
    </w:p>
    <w:bookmarkStart w:id="690" w:name="_1778399135"/>
    <w:bookmarkEnd w:id="690"/>
    <w:bookmarkStart w:id="691" w:name="_MON_1748201519"/>
    <w:bookmarkEnd w:id="691"/>
    <w:p w14:paraId="06ADA739" w14:textId="0C8836E3" w:rsidR="00054D35" w:rsidRPr="003F4834" w:rsidRDefault="00A45FA5" w:rsidP="00A72982">
      <w:pPr>
        <w:jc w:val="both"/>
        <w:rPr>
          <w:rFonts w:ascii="Aptos" w:hAnsi="Aptos" w:cs="Arial"/>
          <w:szCs w:val="18"/>
        </w:rPr>
      </w:pPr>
      <w:r w:rsidRPr="003A2349">
        <w:rPr>
          <w:rFonts w:ascii="Aptos" w:hAnsi="Aptos" w:cs="Arial"/>
          <w:szCs w:val="18"/>
        </w:rPr>
        <w:object w:dxaOrig="10193" w:dyaOrig="12967" w14:anchorId="262F75C4">
          <v:shape id="_x0000_i1135" type="#_x0000_t75" style="width:510.75pt;height:657.75pt" o:ole="">
            <v:imagedata r:id="rId306" o:title=""/>
          </v:shape>
          <o:OLEObject Type="Embed" ProgID="Excel.Sheet.12" ShapeID="_x0000_i1135" DrawAspect="Content" ObjectID="_1843896900" r:id="rId307"/>
        </w:object>
      </w:r>
      <w:bookmarkStart w:id="692" w:name="_1746879844"/>
      <w:bookmarkEnd w:id="692"/>
    </w:p>
    <w:p w14:paraId="51ABAA7A" w14:textId="77777777" w:rsidR="00BF2562" w:rsidRDefault="00BF2562" w:rsidP="00EB6AA9">
      <w:pPr>
        <w:jc w:val="right"/>
        <w:rPr>
          <w:rFonts w:ascii="Aptos" w:hAnsi="Aptos" w:cs="Arial"/>
          <w:b/>
          <w:color w:val="B117B1"/>
          <w:sz w:val="24"/>
          <w:szCs w:val="24"/>
        </w:rPr>
      </w:pPr>
    </w:p>
    <w:p w14:paraId="25484385" w14:textId="3B29E7BA" w:rsidR="00EB6AA9" w:rsidRPr="00EB6AA9" w:rsidRDefault="00EB6AA9" w:rsidP="00EB6AA9">
      <w:pPr>
        <w:jc w:val="right"/>
        <w:rPr>
          <w:rFonts w:ascii="Aptos" w:hAnsi="Aptos" w:cs="Arial"/>
          <w:b/>
          <w:color w:val="B117B1"/>
          <w:sz w:val="24"/>
          <w:szCs w:val="24"/>
        </w:rPr>
      </w:pPr>
      <w:r>
        <w:rPr>
          <w:rFonts w:ascii="Aptos" w:hAnsi="Aptos" w:cs="Arial"/>
          <w:b/>
          <w:color w:val="B117B1"/>
          <w:sz w:val="24"/>
          <w:szCs w:val="24"/>
        </w:rPr>
        <w:lastRenderedPageBreak/>
        <w:t>Trust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20C6E83D" w14:textId="21FF3C17" w:rsidR="00BA31FD" w:rsidRPr="003A2349" w:rsidRDefault="00BA31FD" w:rsidP="00DD63D7">
      <w:pPr>
        <w:rPr>
          <w:rFonts w:ascii="Aptos" w:hAnsi="Aptos"/>
          <w:b/>
          <w:sz w:val="22"/>
        </w:rPr>
      </w:pPr>
    </w:p>
    <w:p w14:paraId="5897B07E" w14:textId="0878D129" w:rsidR="003F4834" w:rsidRDefault="005300EA" w:rsidP="009B35EF">
      <w:pPr>
        <w:jc w:val="both"/>
        <w:rPr>
          <w:rFonts w:ascii="Aptos" w:hAnsi="Aptos"/>
          <w:b/>
          <w:sz w:val="20"/>
        </w:rPr>
      </w:pPr>
      <w:r w:rsidRPr="00EB6AA9">
        <w:rPr>
          <w:rFonts w:ascii="Aptos" w:hAnsi="Aptos"/>
          <w:b/>
          <w:sz w:val="20"/>
        </w:rPr>
        <w:t>Note 4</w:t>
      </w:r>
      <w:r w:rsidR="00624C19" w:rsidRPr="00EB6AA9">
        <w:rPr>
          <w:rFonts w:ascii="Aptos" w:hAnsi="Aptos"/>
          <w:b/>
          <w:sz w:val="20"/>
        </w:rPr>
        <w:t xml:space="preserve"> Trust Details (cont</w:t>
      </w:r>
      <w:r w:rsidR="00EB6AA9">
        <w:rPr>
          <w:rFonts w:ascii="Aptos" w:hAnsi="Aptos"/>
          <w:b/>
          <w:sz w:val="20"/>
        </w:rPr>
        <w:t>.</w:t>
      </w:r>
      <w:r w:rsidR="008744C7" w:rsidRPr="00EB6AA9">
        <w:rPr>
          <w:rFonts w:ascii="Aptos" w:hAnsi="Aptos"/>
          <w:b/>
          <w:sz w:val="20"/>
        </w:rPr>
        <w:t>)</w:t>
      </w:r>
      <w:r w:rsidR="008959CC" w:rsidRPr="00EB6AA9">
        <w:rPr>
          <w:rFonts w:ascii="Aptos" w:hAnsi="Aptos"/>
          <w:b/>
          <w:sz w:val="20"/>
        </w:rPr>
        <w:t xml:space="preserve"> </w:t>
      </w:r>
      <w:bookmarkStart w:id="693" w:name="_Toc74042487"/>
    </w:p>
    <w:p w14:paraId="4998A975" w14:textId="77777777" w:rsidR="00BF2562" w:rsidRPr="009B35EF" w:rsidRDefault="00BF2562" w:rsidP="009B35EF">
      <w:pPr>
        <w:jc w:val="both"/>
        <w:rPr>
          <w:rFonts w:ascii="Aptos" w:hAnsi="Aptos"/>
          <w:b/>
          <w:sz w:val="20"/>
        </w:rPr>
      </w:pPr>
    </w:p>
    <w:bookmarkStart w:id="694" w:name="_MON_1778399555"/>
    <w:bookmarkEnd w:id="694"/>
    <w:p w14:paraId="5E2CBA8A" w14:textId="388A3EDC" w:rsidR="00196FC7" w:rsidRPr="003A2349" w:rsidRDefault="00BF2562" w:rsidP="00196FC7">
      <w:pPr>
        <w:jc w:val="both"/>
        <w:rPr>
          <w:rFonts w:ascii="Aptos" w:hAnsi="Aptos" w:cs="Arial"/>
          <w:szCs w:val="18"/>
        </w:rPr>
      </w:pPr>
      <w:r w:rsidRPr="003A2349">
        <w:rPr>
          <w:rFonts w:ascii="Aptos" w:hAnsi="Aptos" w:cs="Arial"/>
          <w:szCs w:val="18"/>
        </w:rPr>
        <w:object w:dxaOrig="10193" w:dyaOrig="12975" w14:anchorId="0B357838">
          <v:shape id="_x0000_i1136" type="#_x0000_t75" style="width:507.75pt;height:648.75pt" o:ole="">
            <v:imagedata r:id="rId308" o:title=""/>
          </v:shape>
          <o:OLEObject Type="Embed" ProgID="Excel.Sheet.12" ShapeID="_x0000_i1136" DrawAspect="Content" ObjectID="_1843896901" r:id="rId309"/>
        </w:object>
      </w:r>
    </w:p>
    <w:p w14:paraId="20A2BE6E" w14:textId="4C9A911B" w:rsidR="00F409C1" w:rsidRPr="00EA01E4" w:rsidRDefault="008959CC" w:rsidP="00EB6AA9">
      <w:pPr>
        <w:pStyle w:val="Heading1"/>
        <w:jc w:val="right"/>
        <w:rPr>
          <w:rFonts w:ascii="Aptos" w:hAnsi="Aptos"/>
          <w:color w:val="B117B1"/>
          <w:sz w:val="36"/>
          <w:szCs w:val="36"/>
        </w:rPr>
      </w:pPr>
      <w:r w:rsidRPr="003A2349">
        <w:rPr>
          <w:rFonts w:ascii="Aptos" w:hAnsi="Aptos"/>
        </w:rPr>
        <w:br w:type="page"/>
      </w:r>
      <w:bookmarkStart w:id="695" w:name="_Toc138404734"/>
      <w:bookmarkStart w:id="696" w:name="_Toc138408978"/>
      <w:bookmarkStart w:id="697" w:name="_Toc138412481"/>
      <w:bookmarkStart w:id="698" w:name="_Toc138412974"/>
      <w:bookmarkStart w:id="699" w:name="_Toc146698508"/>
      <w:bookmarkStart w:id="700" w:name="_Toc146823518"/>
      <w:bookmarkStart w:id="701" w:name="_Toc233115474"/>
      <w:r w:rsidR="00F409C1" w:rsidRPr="00EA01E4">
        <w:rPr>
          <w:rFonts w:ascii="Aptos" w:hAnsi="Aptos"/>
          <w:color w:val="B117B1"/>
          <w:sz w:val="36"/>
          <w:szCs w:val="36"/>
        </w:rPr>
        <w:lastRenderedPageBreak/>
        <w:t>Common Good Funds</w:t>
      </w:r>
      <w:bookmarkEnd w:id="693"/>
      <w:bookmarkEnd w:id="695"/>
      <w:bookmarkEnd w:id="696"/>
      <w:bookmarkEnd w:id="697"/>
      <w:bookmarkEnd w:id="698"/>
      <w:bookmarkEnd w:id="699"/>
      <w:bookmarkEnd w:id="700"/>
      <w:bookmarkEnd w:id="701"/>
    </w:p>
    <w:p w14:paraId="1E703883" w14:textId="77777777" w:rsidR="00F409C1" w:rsidRPr="003A2349" w:rsidRDefault="00F409C1" w:rsidP="00A72982">
      <w:pPr>
        <w:jc w:val="both"/>
        <w:rPr>
          <w:rFonts w:ascii="Aptos" w:hAnsi="Aptos" w:cs="Arial"/>
          <w:sz w:val="24"/>
          <w:szCs w:val="24"/>
        </w:rPr>
      </w:pPr>
    </w:p>
    <w:p w14:paraId="5234B60E" w14:textId="3B609F86" w:rsidR="00F409C1" w:rsidRPr="003A2349" w:rsidRDefault="00F409C1" w:rsidP="00A72982">
      <w:pPr>
        <w:jc w:val="both"/>
        <w:rPr>
          <w:rFonts w:ascii="Aptos" w:hAnsi="Aptos" w:cs="Arial"/>
          <w:szCs w:val="18"/>
        </w:rPr>
      </w:pPr>
      <w:r w:rsidRPr="003A2349">
        <w:rPr>
          <w:rFonts w:ascii="Aptos" w:hAnsi="Aptos" w:cs="Arial"/>
          <w:szCs w:val="18"/>
        </w:rPr>
        <w:t xml:space="preserve">The </w:t>
      </w:r>
      <w:r w:rsidR="0020170B" w:rsidRPr="003A2349">
        <w:rPr>
          <w:rFonts w:ascii="Aptos" w:hAnsi="Aptos" w:cs="Arial"/>
          <w:szCs w:val="18"/>
        </w:rPr>
        <w:t>Council</w:t>
      </w:r>
      <w:r w:rsidRPr="003A2349">
        <w:rPr>
          <w:rFonts w:ascii="Aptos" w:hAnsi="Aptos" w:cs="Arial"/>
          <w:szCs w:val="18"/>
        </w:rPr>
        <w:t xml:space="preserve"> administers the Common Good Funds which consist of</w:t>
      </w:r>
      <w:r w:rsidR="00792E01" w:rsidRPr="003A2349">
        <w:rPr>
          <w:rFonts w:ascii="Aptos" w:hAnsi="Aptos" w:cs="Arial"/>
          <w:szCs w:val="18"/>
        </w:rPr>
        <w:t xml:space="preserve"> all property of a Burgh not acquired under statutory powers or held under specific trusts.</w:t>
      </w:r>
      <w:r w:rsidRPr="003A2349">
        <w:rPr>
          <w:rFonts w:ascii="Aptos" w:hAnsi="Aptos" w:cs="Arial"/>
          <w:szCs w:val="18"/>
        </w:rPr>
        <w:t xml:space="preserve"> These funds were transferred to Moray District </w:t>
      </w:r>
      <w:r w:rsidR="0020170B" w:rsidRPr="003A2349">
        <w:rPr>
          <w:rFonts w:ascii="Aptos" w:hAnsi="Aptos" w:cs="Arial"/>
          <w:szCs w:val="18"/>
        </w:rPr>
        <w:t>Council</w:t>
      </w:r>
      <w:r w:rsidRPr="003A2349">
        <w:rPr>
          <w:rFonts w:ascii="Aptos" w:hAnsi="Aptos" w:cs="Arial"/>
          <w:szCs w:val="18"/>
        </w:rPr>
        <w:t xml:space="preserve"> in 1975 and then to The Moray </w:t>
      </w:r>
      <w:r w:rsidR="0020170B" w:rsidRPr="003A2349">
        <w:rPr>
          <w:rFonts w:ascii="Aptos" w:hAnsi="Aptos" w:cs="Arial"/>
          <w:szCs w:val="18"/>
        </w:rPr>
        <w:t>Council</w:t>
      </w:r>
      <w:r w:rsidRPr="003A2349">
        <w:rPr>
          <w:rFonts w:ascii="Aptos" w:hAnsi="Aptos" w:cs="Arial"/>
          <w:szCs w:val="18"/>
        </w:rPr>
        <w:t xml:space="preserve"> in 1996 as the successor </w:t>
      </w:r>
      <w:r w:rsidR="0020170B" w:rsidRPr="003A2349">
        <w:rPr>
          <w:rFonts w:ascii="Aptos" w:hAnsi="Aptos" w:cs="Arial"/>
          <w:szCs w:val="18"/>
        </w:rPr>
        <w:t>Council</w:t>
      </w:r>
      <w:r w:rsidR="00FE192D" w:rsidRPr="003A2349">
        <w:rPr>
          <w:rFonts w:ascii="Aptos" w:hAnsi="Aptos" w:cs="Arial"/>
          <w:szCs w:val="18"/>
        </w:rPr>
        <w:t xml:space="preserve"> under the reorganisation of l</w:t>
      </w:r>
      <w:r w:rsidRPr="003A2349">
        <w:rPr>
          <w:rFonts w:ascii="Aptos" w:hAnsi="Aptos" w:cs="Arial"/>
          <w:szCs w:val="18"/>
        </w:rPr>
        <w:t xml:space="preserve">ocal </w:t>
      </w:r>
      <w:r w:rsidR="00FE192D" w:rsidRPr="003A2349">
        <w:rPr>
          <w:rFonts w:ascii="Aptos" w:hAnsi="Aptos" w:cs="Arial"/>
          <w:szCs w:val="18"/>
        </w:rPr>
        <w:t>g</w:t>
      </w:r>
      <w:r w:rsidRPr="003A2349">
        <w:rPr>
          <w:rFonts w:ascii="Aptos" w:hAnsi="Aptos" w:cs="Arial"/>
          <w:szCs w:val="18"/>
        </w:rPr>
        <w:t>overnment.</w:t>
      </w:r>
    </w:p>
    <w:p w14:paraId="4B392754" w14:textId="77777777" w:rsidR="00F409C1" w:rsidRPr="003A2349" w:rsidRDefault="00F409C1" w:rsidP="00A72982">
      <w:pPr>
        <w:jc w:val="both"/>
        <w:rPr>
          <w:rFonts w:ascii="Aptos" w:hAnsi="Aptos" w:cs="Arial"/>
          <w:szCs w:val="18"/>
        </w:rPr>
      </w:pPr>
    </w:p>
    <w:p w14:paraId="6AA69F19" w14:textId="4629BE21" w:rsidR="00F409C1" w:rsidRPr="003A2349" w:rsidRDefault="00F409C1" w:rsidP="00A72982">
      <w:pPr>
        <w:jc w:val="both"/>
        <w:rPr>
          <w:rFonts w:ascii="Aptos" w:hAnsi="Aptos" w:cs="Arial"/>
          <w:szCs w:val="18"/>
        </w:rPr>
      </w:pPr>
      <w:r w:rsidRPr="003A2349">
        <w:rPr>
          <w:rFonts w:ascii="Aptos" w:hAnsi="Aptos" w:cs="Arial"/>
          <w:szCs w:val="18"/>
        </w:rPr>
        <w:t xml:space="preserve">These funds do not represent a charge to </w:t>
      </w:r>
      <w:r w:rsidR="0020170B" w:rsidRPr="003A2349">
        <w:rPr>
          <w:rFonts w:ascii="Aptos" w:hAnsi="Aptos" w:cs="Arial"/>
          <w:szCs w:val="18"/>
        </w:rPr>
        <w:t>Council</w:t>
      </w:r>
      <w:r w:rsidRPr="003A2349">
        <w:rPr>
          <w:rFonts w:ascii="Aptos" w:hAnsi="Aptos" w:cs="Arial"/>
          <w:szCs w:val="18"/>
        </w:rPr>
        <w:t xml:space="preserve"> </w:t>
      </w:r>
      <w:proofErr w:type="gramStart"/>
      <w:r w:rsidRPr="003A2349">
        <w:rPr>
          <w:rFonts w:ascii="Aptos" w:hAnsi="Aptos" w:cs="Arial"/>
          <w:szCs w:val="18"/>
        </w:rPr>
        <w:t>Tax payers</w:t>
      </w:r>
      <w:proofErr w:type="gramEnd"/>
      <w:r w:rsidRPr="003A2349">
        <w:rPr>
          <w:rFonts w:ascii="Aptos" w:hAnsi="Aptos" w:cs="Arial"/>
          <w:szCs w:val="18"/>
        </w:rPr>
        <w:t xml:space="preserve"> but form part of the statutory reporting requirements of the </w:t>
      </w:r>
      <w:r w:rsidR="0020170B" w:rsidRPr="003A2349">
        <w:rPr>
          <w:rFonts w:ascii="Aptos" w:hAnsi="Aptos" w:cs="Arial"/>
          <w:szCs w:val="18"/>
        </w:rPr>
        <w:t>Council</w:t>
      </w:r>
      <w:r w:rsidRPr="003A2349">
        <w:rPr>
          <w:rFonts w:ascii="Aptos" w:hAnsi="Aptos" w:cs="Arial"/>
          <w:szCs w:val="18"/>
        </w:rPr>
        <w:t>. They represent funds set up for the benefit of the community or organisations within the Moray area.</w:t>
      </w:r>
    </w:p>
    <w:p w14:paraId="15327D44" w14:textId="77777777" w:rsidR="00F409C1" w:rsidRPr="003A2349" w:rsidRDefault="00F409C1" w:rsidP="00A72982">
      <w:pPr>
        <w:jc w:val="both"/>
        <w:rPr>
          <w:rFonts w:ascii="Aptos" w:hAnsi="Aptos" w:cs="Arial"/>
          <w:szCs w:val="18"/>
        </w:rPr>
      </w:pPr>
    </w:p>
    <w:p w14:paraId="4CFC64DB" w14:textId="4EA680B6" w:rsidR="00F409C1" w:rsidRPr="003A2349" w:rsidRDefault="00F409C1" w:rsidP="00A72982">
      <w:pPr>
        <w:jc w:val="both"/>
        <w:rPr>
          <w:rFonts w:ascii="Aptos" w:hAnsi="Aptos" w:cs="Arial"/>
          <w:szCs w:val="18"/>
        </w:rPr>
      </w:pPr>
      <w:r w:rsidRPr="003A2349">
        <w:rPr>
          <w:rFonts w:ascii="Aptos" w:hAnsi="Aptos" w:cs="Arial"/>
          <w:szCs w:val="18"/>
        </w:rPr>
        <w:t xml:space="preserve">The Accounts for Common Good have been prepared according to the LAASAC Guidance </w:t>
      </w:r>
      <w:r w:rsidRPr="003A2349">
        <w:rPr>
          <w:rFonts w:ascii="Aptos" w:hAnsi="Aptos" w:cs="Arial"/>
          <w:i/>
          <w:iCs/>
          <w:szCs w:val="18"/>
        </w:rPr>
        <w:t>Accounting for Common Good (December 2007)</w:t>
      </w:r>
      <w:r w:rsidRPr="003A2349">
        <w:rPr>
          <w:rFonts w:ascii="Aptos" w:hAnsi="Aptos" w:cs="Arial"/>
          <w:szCs w:val="18"/>
        </w:rPr>
        <w:t xml:space="preserve"> which is consistent with proper accounting required by the Code of Practice on Local Authority Accounting in the United </w:t>
      </w:r>
      <w:r w:rsidRPr="003C7697">
        <w:rPr>
          <w:rFonts w:ascii="Aptos" w:hAnsi="Aptos" w:cs="Arial"/>
          <w:szCs w:val="18"/>
        </w:rPr>
        <w:t>Kingdom 20</w:t>
      </w:r>
      <w:r w:rsidR="002B7398" w:rsidRPr="003C7697">
        <w:rPr>
          <w:rFonts w:ascii="Aptos" w:hAnsi="Aptos" w:cs="Arial"/>
          <w:szCs w:val="18"/>
        </w:rPr>
        <w:t>2</w:t>
      </w:r>
      <w:r w:rsidR="003C7697" w:rsidRPr="003C7697">
        <w:rPr>
          <w:rFonts w:ascii="Aptos" w:hAnsi="Aptos" w:cs="Arial"/>
          <w:szCs w:val="18"/>
        </w:rPr>
        <w:t>5</w:t>
      </w:r>
      <w:r w:rsidRPr="003C7697">
        <w:rPr>
          <w:rFonts w:ascii="Aptos" w:hAnsi="Aptos" w:cs="Arial"/>
          <w:szCs w:val="18"/>
        </w:rPr>
        <w:t>/</w:t>
      </w:r>
      <w:r w:rsidR="00D56B3A" w:rsidRPr="003C7697">
        <w:rPr>
          <w:rFonts w:ascii="Aptos" w:hAnsi="Aptos" w:cs="Arial"/>
          <w:szCs w:val="18"/>
        </w:rPr>
        <w:t>2</w:t>
      </w:r>
      <w:r w:rsidR="003C7697" w:rsidRPr="003C7697">
        <w:rPr>
          <w:rFonts w:ascii="Aptos" w:hAnsi="Aptos" w:cs="Arial"/>
          <w:szCs w:val="18"/>
        </w:rPr>
        <w:t>6</w:t>
      </w:r>
      <w:r w:rsidR="00254D20" w:rsidRPr="003A2349">
        <w:rPr>
          <w:rFonts w:ascii="Aptos" w:hAnsi="Aptos" w:cs="Arial"/>
          <w:szCs w:val="18"/>
        </w:rPr>
        <w:t>.</w:t>
      </w:r>
    </w:p>
    <w:p w14:paraId="09B60685" w14:textId="77777777" w:rsidR="00F409C1" w:rsidRPr="003A2349" w:rsidRDefault="00F409C1" w:rsidP="00A72982">
      <w:pPr>
        <w:jc w:val="both"/>
        <w:rPr>
          <w:rFonts w:ascii="Aptos" w:hAnsi="Aptos" w:cs="Arial"/>
          <w:szCs w:val="18"/>
        </w:rPr>
      </w:pPr>
    </w:p>
    <w:p w14:paraId="2724D171" w14:textId="77777777" w:rsidR="00F409C1" w:rsidRPr="003A2349" w:rsidRDefault="00F409C1" w:rsidP="00A72982">
      <w:pPr>
        <w:jc w:val="both"/>
        <w:rPr>
          <w:rFonts w:ascii="Aptos" w:hAnsi="Aptos" w:cs="Arial"/>
          <w:b/>
          <w:bCs/>
          <w:szCs w:val="18"/>
        </w:rPr>
      </w:pPr>
      <w:r w:rsidRPr="003A2349">
        <w:rPr>
          <w:rFonts w:ascii="Aptos" w:hAnsi="Aptos" w:cs="Arial"/>
          <w:b/>
          <w:bCs/>
          <w:szCs w:val="18"/>
        </w:rPr>
        <w:t>Accounting Policies</w:t>
      </w:r>
    </w:p>
    <w:p w14:paraId="4A83AD93" w14:textId="77777777" w:rsidR="00F409C1" w:rsidRPr="003A2349" w:rsidRDefault="00F409C1" w:rsidP="00A72982">
      <w:pPr>
        <w:jc w:val="both"/>
        <w:rPr>
          <w:rFonts w:ascii="Aptos" w:hAnsi="Aptos" w:cs="Arial"/>
          <w:szCs w:val="18"/>
        </w:rPr>
      </w:pPr>
    </w:p>
    <w:p w14:paraId="38A6ABDB" w14:textId="418084C7" w:rsidR="00F409C1" w:rsidRPr="003A2349" w:rsidRDefault="00F409C1" w:rsidP="00A72982">
      <w:pPr>
        <w:jc w:val="both"/>
        <w:rPr>
          <w:rFonts w:ascii="Aptos" w:hAnsi="Aptos" w:cs="Arial"/>
          <w:szCs w:val="18"/>
        </w:rPr>
      </w:pPr>
      <w:r w:rsidRPr="003A2349">
        <w:rPr>
          <w:rFonts w:ascii="Aptos" w:hAnsi="Aptos" w:cs="Arial"/>
          <w:szCs w:val="18"/>
        </w:rPr>
        <w:t xml:space="preserve">Accounting Policies adopted for the Common Good are the same as those adopted for the Moray </w:t>
      </w:r>
      <w:r w:rsidR="0020170B" w:rsidRPr="003A2349">
        <w:rPr>
          <w:rFonts w:ascii="Aptos" w:hAnsi="Aptos" w:cs="Arial"/>
          <w:szCs w:val="18"/>
        </w:rPr>
        <w:t>Council</w:t>
      </w:r>
      <w:r w:rsidRPr="003A2349">
        <w:rPr>
          <w:rFonts w:ascii="Aptos" w:hAnsi="Aptos" w:cs="Arial"/>
          <w:szCs w:val="18"/>
        </w:rPr>
        <w:t xml:space="preserve"> </w:t>
      </w:r>
      <w:proofErr w:type="gramStart"/>
      <w:r w:rsidRPr="003A2349">
        <w:rPr>
          <w:rFonts w:ascii="Aptos" w:hAnsi="Aptos" w:cs="Arial"/>
          <w:szCs w:val="18"/>
        </w:rPr>
        <w:t>with the exception of</w:t>
      </w:r>
      <w:proofErr w:type="gramEnd"/>
      <w:r w:rsidRPr="003A2349">
        <w:rPr>
          <w:rFonts w:ascii="Aptos" w:hAnsi="Aptos" w:cs="Arial"/>
          <w:szCs w:val="18"/>
        </w:rPr>
        <w:t xml:space="preserve"> the application of IAS 16 and IAS 40. IAS 16 requires that assets be depreciated and that the charge for depreciation be set against any surplus in the Income and Expenditure Account. IAS 40 requires any movement in the fair value of investment properties to be recognised in the surplus or deficit in the Income and Expenditure Account.</w:t>
      </w:r>
    </w:p>
    <w:p w14:paraId="0DBFCE0F" w14:textId="77777777" w:rsidR="007A05E5" w:rsidRPr="003A2349" w:rsidRDefault="007A05E5" w:rsidP="00A72982">
      <w:pPr>
        <w:jc w:val="both"/>
        <w:rPr>
          <w:rFonts w:ascii="Aptos" w:hAnsi="Aptos" w:cs="Arial"/>
          <w:szCs w:val="18"/>
        </w:rPr>
      </w:pPr>
    </w:p>
    <w:p w14:paraId="6D1BC706" w14:textId="77777777" w:rsidR="00F02D6A" w:rsidRPr="003A2349" w:rsidRDefault="00F02D6A" w:rsidP="00A72982">
      <w:pPr>
        <w:jc w:val="both"/>
        <w:rPr>
          <w:rFonts w:ascii="Aptos" w:hAnsi="Aptos" w:cs="Arial"/>
          <w:szCs w:val="18"/>
        </w:rPr>
      </w:pPr>
    </w:p>
    <w:p w14:paraId="2B5EF88F" w14:textId="3C326C5B" w:rsidR="006A531A" w:rsidRPr="003A2349" w:rsidRDefault="00F02D6A" w:rsidP="00A72982">
      <w:pPr>
        <w:jc w:val="both"/>
        <w:rPr>
          <w:rFonts w:ascii="Aptos" w:hAnsi="Aptos" w:cs="Arial"/>
          <w:b/>
          <w:szCs w:val="18"/>
        </w:rPr>
      </w:pPr>
      <w:r w:rsidRPr="003A2349">
        <w:rPr>
          <w:rFonts w:ascii="Aptos" w:hAnsi="Aptos" w:cs="Arial"/>
          <w:b/>
          <w:szCs w:val="18"/>
        </w:rPr>
        <w:t>Common Good Funds Income and Expenditure Account</w:t>
      </w:r>
    </w:p>
    <w:p w14:paraId="7438A582" w14:textId="77777777" w:rsidR="006A531A" w:rsidRPr="003A2349" w:rsidRDefault="006A531A" w:rsidP="00A72982">
      <w:pPr>
        <w:jc w:val="both"/>
        <w:rPr>
          <w:rFonts w:ascii="Aptos" w:hAnsi="Aptos" w:cs="Arial"/>
          <w:b/>
          <w:sz w:val="22"/>
          <w:szCs w:val="18"/>
        </w:rPr>
      </w:pPr>
    </w:p>
    <w:p w14:paraId="2BF5E2A7" w14:textId="38B42D2B" w:rsidR="00274D3B" w:rsidRPr="003A2349" w:rsidRDefault="00E622DE" w:rsidP="00A72982">
      <w:pPr>
        <w:jc w:val="both"/>
        <w:rPr>
          <w:rFonts w:ascii="Aptos" w:hAnsi="Aptos" w:cs="Arial"/>
          <w:sz w:val="22"/>
          <w:szCs w:val="22"/>
        </w:rPr>
      </w:pPr>
      <w:r>
        <w:rPr>
          <w:rFonts w:ascii="Aptos" w:hAnsi="Aptos" w:cs="Arial"/>
          <w:noProof/>
          <w:sz w:val="22"/>
          <w:szCs w:val="22"/>
        </w:rPr>
        <w:pict w14:anchorId="5EE90558">
          <v:shape id="_x0000_s2292" type="#_x0000_t75" style="position:absolute;left:0;text-align:left;margin-left:0;margin-top:0;width:455.55pt;height:424.8pt;z-index:251658241;mso-position-horizontal:left;mso-position-horizontal-relative:text;mso-position-vertical-relative:text">
            <v:imagedata r:id="rId310" o:title=""/>
            <w10:wrap type="square" side="right"/>
          </v:shape>
        </w:pict>
      </w:r>
      <w:r w:rsidR="00EF4047">
        <w:rPr>
          <w:rFonts w:ascii="Aptos" w:hAnsi="Aptos" w:cs="Arial"/>
          <w:sz w:val="22"/>
          <w:szCs w:val="22"/>
        </w:rPr>
        <w:br w:type="textWrapping" w:clear="all"/>
      </w:r>
    </w:p>
    <w:p w14:paraId="2D3A0C18" w14:textId="58BF1003" w:rsidR="008910AF" w:rsidRPr="003A2349" w:rsidRDefault="008910AF" w:rsidP="00A72982">
      <w:pPr>
        <w:jc w:val="both"/>
        <w:rPr>
          <w:rFonts w:ascii="Aptos" w:hAnsi="Aptos" w:cs="Arial"/>
          <w:sz w:val="22"/>
          <w:szCs w:val="22"/>
        </w:rPr>
      </w:pPr>
    </w:p>
    <w:p w14:paraId="46395549" w14:textId="78974920" w:rsidR="00EB6AA9" w:rsidRPr="00EB6AA9" w:rsidRDefault="00EB6AA9" w:rsidP="00EB6AA9">
      <w:pPr>
        <w:jc w:val="right"/>
        <w:rPr>
          <w:rFonts w:ascii="Aptos" w:hAnsi="Aptos" w:cs="Arial"/>
          <w:b/>
          <w:color w:val="B117B1"/>
          <w:sz w:val="24"/>
          <w:szCs w:val="24"/>
        </w:rPr>
      </w:pPr>
      <w:r>
        <w:rPr>
          <w:rFonts w:ascii="Aptos" w:hAnsi="Aptos" w:cs="Arial"/>
          <w:b/>
          <w:color w:val="B117B1"/>
          <w:sz w:val="24"/>
          <w:szCs w:val="24"/>
        </w:rPr>
        <w:lastRenderedPageBreak/>
        <w:t>Common Good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506823FC" w14:textId="77777777" w:rsidR="00EB6AA9" w:rsidRDefault="00EB6AA9" w:rsidP="002B7398">
      <w:pPr>
        <w:rPr>
          <w:rFonts w:ascii="Aptos" w:hAnsi="Aptos" w:cs="Arial"/>
          <w:b/>
          <w:sz w:val="24"/>
          <w:szCs w:val="24"/>
        </w:rPr>
      </w:pPr>
    </w:p>
    <w:p w14:paraId="0C7BBC9A" w14:textId="27B7C75E" w:rsidR="00F356F7" w:rsidRPr="003A2349" w:rsidRDefault="006338F6" w:rsidP="002B7398">
      <w:pPr>
        <w:rPr>
          <w:rFonts w:ascii="Aptos" w:hAnsi="Aptos" w:cs="Arial"/>
          <w:b/>
          <w:sz w:val="24"/>
          <w:szCs w:val="24"/>
        </w:rPr>
      </w:pPr>
      <w:r w:rsidRPr="003A2349">
        <w:rPr>
          <w:rFonts w:ascii="Aptos" w:hAnsi="Aptos" w:cs="Arial"/>
          <w:b/>
          <w:sz w:val="24"/>
          <w:szCs w:val="24"/>
        </w:rPr>
        <w:t>C</w:t>
      </w:r>
      <w:r w:rsidR="00F356F7" w:rsidRPr="003A2349">
        <w:rPr>
          <w:rFonts w:ascii="Aptos" w:hAnsi="Aptos" w:cs="Arial"/>
          <w:b/>
          <w:bCs/>
          <w:sz w:val="24"/>
          <w:szCs w:val="24"/>
        </w:rPr>
        <w:t>ommon Good Funds Balance Sheet</w:t>
      </w:r>
    </w:p>
    <w:p w14:paraId="37D309AC" w14:textId="77777777" w:rsidR="006A531A" w:rsidRPr="003A2349" w:rsidRDefault="006A531A" w:rsidP="00A72982">
      <w:pPr>
        <w:jc w:val="both"/>
        <w:rPr>
          <w:rFonts w:ascii="Aptos" w:hAnsi="Aptos" w:cs="Arial"/>
          <w:sz w:val="22"/>
          <w:szCs w:val="22"/>
        </w:rPr>
      </w:pPr>
    </w:p>
    <w:bookmarkStart w:id="702" w:name="_MON_1779795970"/>
    <w:bookmarkEnd w:id="702"/>
    <w:p w14:paraId="01FF1E5E" w14:textId="3F9631C3" w:rsidR="000A57B1" w:rsidRPr="003A2349" w:rsidRDefault="00EF4047" w:rsidP="00DC313A">
      <w:pPr>
        <w:tabs>
          <w:tab w:val="left" w:pos="9639"/>
        </w:tabs>
        <w:jc w:val="both"/>
        <w:rPr>
          <w:rFonts w:ascii="Aptos" w:hAnsi="Aptos"/>
        </w:rPr>
      </w:pPr>
      <w:r w:rsidRPr="003A2349">
        <w:rPr>
          <w:rFonts w:ascii="Aptos" w:hAnsi="Aptos"/>
        </w:rPr>
        <w:object w:dxaOrig="9782" w:dyaOrig="6080" w14:anchorId="1C243667">
          <v:shape id="_x0000_i1137" type="#_x0000_t75" style="width:487.5pt;height:303.75pt" o:ole="">
            <v:imagedata r:id="rId311" o:title=""/>
          </v:shape>
          <o:OLEObject Type="Embed" ProgID="Excel.Sheet.12" ShapeID="_x0000_i1137" DrawAspect="Content" ObjectID="_1843896902" r:id="rId312"/>
        </w:object>
      </w:r>
    </w:p>
    <w:p w14:paraId="291A60C4" w14:textId="1671B17B" w:rsidR="008910AF" w:rsidRPr="003A2349" w:rsidRDefault="008910AF" w:rsidP="00A72982">
      <w:pPr>
        <w:jc w:val="both"/>
        <w:rPr>
          <w:rFonts w:ascii="Aptos" w:hAnsi="Aptos"/>
        </w:rPr>
      </w:pPr>
    </w:p>
    <w:p w14:paraId="22B27EE5" w14:textId="583593CA" w:rsidR="008910AF" w:rsidRPr="003A2349" w:rsidRDefault="008910AF" w:rsidP="00A72982">
      <w:pPr>
        <w:jc w:val="both"/>
        <w:rPr>
          <w:rFonts w:ascii="Aptos" w:hAnsi="Aptos"/>
        </w:rPr>
      </w:pPr>
    </w:p>
    <w:p w14:paraId="21A52B9F" w14:textId="77777777" w:rsidR="00DC313A" w:rsidRPr="003A2349" w:rsidRDefault="00DC313A" w:rsidP="00A72982">
      <w:pPr>
        <w:jc w:val="both"/>
        <w:rPr>
          <w:rFonts w:ascii="Aptos" w:hAnsi="Aptos"/>
        </w:rPr>
      </w:pPr>
    </w:p>
    <w:p w14:paraId="560EE119" w14:textId="77777777" w:rsidR="00DC313A" w:rsidRPr="003A2349" w:rsidRDefault="00DC313A" w:rsidP="00A72982">
      <w:pPr>
        <w:jc w:val="both"/>
        <w:rPr>
          <w:rFonts w:ascii="Aptos" w:hAnsi="Aptos"/>
        </w:rPr>
      </w:pPr>
    </w:p>
    <w:bookmarkStart w:id="703" w:name="_MON_1779796092"/>
    <w:bookmarkEnd w:id="703"/>
    <w:p w14:paraId="603B447C" w14:textId="08B1F76C" w:rsidR="00DC313A" w:rsidRPr="003A2349" w:rsidRDefault="00EF4047" w:rsidP="00A72982">
      <w:pPr>
        <w:jc w:val="both"/>
        <w:rPr>
          <w:rFonts w:ascii="Aptos" w:hAnsi="Aptos"/>
        </w:rPr>
      </w:pPr>
      <w:r w:rsidRPr="003A2349">
        <w:rPr>
          <w:rFonts w:ascii="Aptos" w:hAnsi="Aptos"/>
        </w:rPr>
        <w:object w:dxaOrig="9768" w:dyaOrig="4387" w14:anchorId="2D0A5217">
          <v:shape id="_x0000_i1138" type="#_x0000_t75" style="width:483.75pt;height:221.25pt" o:ole="">
            <v:imagedata r:id="rId313" o:title=""/>
          </v:shape>
          <o:OLEObject Type="Embed" ProgID="Excel.Sheet.12" ShapeID="_x0000_i1138" DrawAspect="Content" ObjectID="_1843896903" r:id="rId314"/>
        </w:object>
      </w:r>
    </w:p>
    <w:p w14:paraId="18A882E7" w14:textId="76E865E8" w:rsidR="008910AF" w:rsidRPr="003A2349" w:rsidRDefault="008910AF" w:rsidP="00A72982">
      <w:pPr>
        <w:jc w:val="both"/>
        <w:rPr>
          <w:rFonts w:ascii="Aptos" w:hAnsi="Aptos"/>
        </w:rPr>
      </w:pPr>
    </w:p>
    <w:p w14:paraId="65151552" w14:textId="75095945" w:rsidR="008910AF" w:rsidRPr="003A2349" w:rsidRDefault="008910AF" w:rsidP="00A72982">
      <w:pPr>
        <w:jc w:val="both"/>
        <w:rPr>
          <w:rFonts w:ascii="Aptos" w:hAnsi="Aptos"/>
        </w:rPr>
      </w:pPr>
    </w:p>
    <w:p w14:paraId="63E06D16" w14:textId="69584CF4" w:rsidR="008910AF" w:rsidRPr="003A2349" w:rsidRDefault="008910AF" w:rsidP="00A72982">
      <w:pPr>
        <w:jc w:val="both"/>
        <w:rPr>
          <w:rFonts w:ascii="Aptos" w:hAnsi="Aptos"/>
        </w:rPr>
      </w:pPr>
    </w:p>
    <w:p w14:paraId="7B8D16E3" w14:textId="53553F7B" w:rsidR="008910AF" w:rsidRPr="003A2349" w:rsidRDefault="008910AF" w:rsidP="00A72982">
      <w:pPr>
        <w:jc w:val="both"/>
        <w:rPr>
          <w:rFonts w:ascii="Aptos" w:hAnsi="Aptos"/>
        </w:rPr>
      </w:pPr>
    </w:p>
    <w:p w14:paraId="087123BC" w14:textId="69E6E3AE" w:rsidR="008910AF" w:rsidRPr="003A2349" w:rsidRDefault="008910AF" w:rsidP="00A72982">
      <w:pPr>
        <w:jc w:val="both"/>
        <w:rPr>
          <w:rFonts w:ascii="Aptos" w:hAnsi="Aptos"/>
        </w:rPr>
      </w:pPr>
    </w:p>
    <w:p w14:paraId="59B96878" w14:textId="10E16C65" w:rsidR="008910AF" w:rsidRPr="003A2349" w:rsidRDefault="008910AF" w:rsidP="00A72982">
      <w:pPr>
        <w:jc w:val="both"/>
        <w:rPr>
          <w:rFonts w:ascii="Aptos" w:hAnsi="Aptos"/>
        </w:rPr>
      </w:pPr>
    </w:p>
    <w:p w14:paraId="69EBB859" w14:textId="77777777" w:rsidR="00EB6AA9" w:rsidRPr="00EB6AA9" w:rsidRDefault="007C7AEA" w:rsidP="00081304">
      <w:pPr>
        <w:jc w:val="right"/>
        <w:rPr>
          <w:rFonts w:ascii="Aptos" w:hAnsi="Aptos" w:cs="Arial"/>
          <w:b/>
          <w:color w:val="B117B1"/>
          <w:sz w:val="24"/>
          <w:szCs w:val="24"/>
        </w:rPr>
      </w:pPr>
      <w:r w:rsidRPr="003A2349">
        <w:rPr>
          <w:rFonts w:ascii="Aptos" w:hAnsi="Aptos" w:cs="Arial"/>
          <w:b/>
          <w:bCs/>
          <w:sz w:val="24"/>
          <w:szCs w:val="24"/>
        </w:rPr>
        <w:br w:type="page"/>
      </w:r>
      <w:r w:rsidR="00EB6AA9">
        <w:rPr>
          <w:rFonts w:ascii="Aptos" w:hAnsi="Aptos" w:cs="Arial"/>
          <w:b/>
          <w:color w:val="B117B1"/>
          <w:sz w:val="24"/>
          <w:szCs w:val="24"/>
        </w:rPr>
        <w:lastRenderedPageBreak/>
        <w:t>Common Good Funds</w:t>
      </w:r>
      <w:r w:rsidR="00EB6AA9" w:rsidRPr="00B11789">
        <w:rPr>
          <w:rFonts w:ascii="Aptos" w:hAnsi="Aptos" w:cs="Arial"/>
          <w:b/>
          <w:color w:val="B117B1"/>
          <w:sz w:val="24"/>
          <w:szCs w:val="24"/>
        </w:rPr>
        <w:t xml:space="preserve"> (cont</w:t>
      </w:r>
      <w:r w:rsidR="00EB6AA9">
        <w:rPr>
          <w:rFonts w:ascii="Aptos" w:hAnsi="Aptos" w:cs="Arial"/>
          <w:b/>
          <w:color w:val="B117B1"/>
          <w:sz w:val="24"/>
          <w:szCs w:val="24"/>
        </w:rPr>
        <w:t>.)</w:t>
      </w:r>
    </w:p>
    <w:p w14:paraId="059BE3D2" w14:textId="130C2612" w:rsidR="007C7AEA" w:rsidRPr="003A2349" w:rsidRDefault="007C7AEA">
      <w:pPr>
        <w:rPr>
          <w:rFonts w:ascii="Aptos" w:hAnsi="Aptos" w:cs="Arial"/>
          <w:b/>
          <w:bCs/>
          <w:sz w:val="24"/>
          <w:szCs w:val="24"/>
        </w:rPr>
      </w:pPr>
    </w:p>
    <w:p w14:paraId="64F87088" w14:textId="3F323EB1" w:rsidR="000A57B1" w:rsidRPr="003A2349" w:rsidRDefault="000A57B1" w:rsidP="002B7398">
      <w:pPr>
        <w:rPr>
          <w:rFonts w:ascii="Aptos" w:hAnsi="Aptos" w:cs="Arial"/>
          <w:b/>
          <w:bCs/>
          <w:sz w:val="24"/>
          <w:szCs w:val="24"/>
        </w:rPr>
      </w:pPr>
      <w:r w:rsidRPr="003A2349">
        <w:rPr>
          <w:rFonts w:ascii="Aptos" w:hAnsi="Aptos" w:cs="Arial"/>
          <w:b/>
          <w:bCs/>
          <w:sz w:val="24"/>
          <w:szCs w:val="24"/>
        </w:rPr>
        <w:t>Notes to the Common Good Accounts</w:t>
      </w:r>
    </w:p>
    <w:p w14:paraId="2A01F0A4" w14:textId="7E723213" w:rsidR="000A57B1" w:rsidRPr="003A2349" w:rsidRDefault="007A05E5" w:rsidP="007A05E5">
      <w:pPr>
        <w:tabs>
          <w:tab w:val="left" w:pos="6331"/>
        </w:tabs>
        <w:jc w:val="both"/>
        <w:rPr>
          <w:rFonts w:ascii="Aptos" w:hAnsi="Aptos" w:cs="Arial"/>
          <w:sz w:val="22"/>
          <w:szCs w:val="22"/>
        </w:rPr>
      </w:pPr>
      <w:r w:rsidRPr="003A2349">
        <w:rPr>
          <w:rFonts w:ascii="Aptos" w:hAnsi="Aptos" w:cs="Arial"/>
          <w:sz w:val="22"/>
          <w:szCs w:val="22"/>
        </w:rPr>
        <w:tab/>
      </w:r>
    </w:p>
    <w:p w14:paraId="27799840" w14:textId="4B4A61D7" w:rsidR="000A57B1" w:rsidRPr="00086337" w:rsidRDefault="000A57B1" w:rsidP="00086337">
      <w:pPr>
        <w:rPr>
          <w:rFonts w:ascii="Aptos" w:hAnsi="Aptos" w:cs="Arial"/>
          <w:b/>
          <w:bCs/>
          <w:sz w:val="24"/>
          <w:szCs w:val="24"/>
        </w:rPr>
      </w:pPr>
      <w:r w:rsidRPr="00086337">
        <w:rPr>
          <w:rFonts w:ascii="Aptos" w:hAnsi="Aptos" w:cs="Arial"/>
          <w:b/>
          <w:bCs/>
          <w:sz w:val="24"/>
          <w:szCs w:val="24"/>
        </w:rPr>
        <w:t xml:space="preserve">Note 1 Property, Plant </w:t>
      </w:r>
      <w:r w:rsidR="002760C7" w:rsidRPr="00086337">
        <w:rPr>
          <w:rFonts w:ascii="Aptos" w:hAnsi="Aptos" w:cs="Arial"/>
          <w:b/>
          <w:bCs/>
          <w:sz w:val="24"/>
          <w:szCs w:val="24"/>
        </w:rPr>
        <w:t>and</w:t>
      </w:r>
      <w:r w:rsidRPr="00086337">
        <w:rPr>
          <w:rFonts w:ascii="Aptos" w:hAnsi="Aptos" w:cs="Arial"/>
          <w:b/>
          <w:bCs/>
          <w:sz w:val="24"/>
          <w:szCs w:val="24"/>
        </w:rPr>
        <w:t xml:space="preserve"> Equipment</w:t>
      </w:r>
    </w:p>
    <w:p w14:paraId="7ED28C77" w14:textId="77777777" w:rsidR="000A57B1" w:rsidRPr="003A2349" w:rsidRDefault="000A57B1" w:rsidP="00A72982">
      <w:pPr>
        <w:jc w:val="both"/>
        <w:rPr>
          <w:rFonts w:ascii="Aptos" w:hAnsi="Aptos" w:cs="Arial"/>
          <w:szCs w:val="18"/>
        </w:rPr>
      </w:pPr>
    </w:p>
    <w:p w14:paraId="38656DCB" w14:textId="0925F80D" w:rsidR="00B15042" w:rsidRPr="003A2349" w:rsidRDefault="000A57B1" w:rsidP="00A72982">
      <w:pPr>
        <w:jc w:val="both"/>
        <w:rPr>
          <w:rFonts w:ascii="Aptos" w:hAnsi="Aptos" w:cs="Arial"/>
          <w:szCs w:val="18"/>
        </w:rPr>
      </w:pPr>
      <w:r w:rsidRPr="003A2349">
        <w:rPr>
          <w:rFonts w:ascii="Aptos" w:hAnsi="Aptos" w:cs="Arial"/>
          <w:szCs w:val="18"/>
        </w:rPr>
        <w:t xml:space="preserve">Property, plant and equipment is valued on the basis recommended by CIPFA and the valuation report is produced by the </w:t>
      </w:r>
      <w:r w:rsidR="0020170B" w:rsidRPr="003A2349">
        <w:rPr>
          <w:rFonts w:ascii="Aptos" w:hAnsi="Aptos" w:cs="Arial"/>
          <w:szCs w:val="18"/>
        </w:rPr>
        <w:t>Council</w:t>
      </w:r>
      <w:r w:rsidRPr="003A2349">
        <w:rPr>
          <w:rFonts w:ascii="Aptos" w:hAnsi="Aptos" w:cs="Arial"/>
          <w:szCs w:val="18"/>
        </w:rPr>
        <w:t xml:space="preserve">'s Estates Manager who is a Member of the Royal Institute of Chartered Surveyors. The assets are valued on a </w:t>
      </w:r>
      <w:proofErr w:type="gramStart"/>
      <w:r w:rsidRPr="003A2349">
        <w:rPr>
          <w:rFonts w:ascii="Aptos" w:hAnsi="Aptos" w:cs="Arial"/>
          <w:szCs w:val="18"/>
        </w:rPr>
        <w:t>5 year</w:t>
      </w:r>
      <w:proofErr w:type="gramEnd"/>
      <w:r w:rsidRPr="003A2349">
        <w:rPr>
          <w:rFonts w:ascii="Aptos" w:hAnsi="Aptos" w:cs="Arial"/>
          <w:szCs w:val="18"/>
        </w:rPr>
        <w:t xml:space="preserve"> rolling programme and have been prepared in accordance with the provisions of the Royal Institution of Chartered Surveyors Valuation - Professional Standards January 2014. Property, plant and equipment is classified into groupings required by the Code of Practice on Local Authority Accounting in the United </w:t>
      </w:r>
      <w:r w:rsidRPr="003C7697">
        <w:rPr>
          <w:rFonts w:ascii="Aptos" w:hAnsi="Aptos" w:cs="Arial"/>
          <w:szCs w:val="18"/>
        </w:rPr>
        <w:t>Kingdom 20</w:t>
      </w:r>
      <w:r w:rsidR="00254D20" w:rsidRPr="003C7697">
        <w:rPr>
          <w:rFonts w:ascii="Aptos" w:hAnsi="Aptos" w:cs="Arial"/>
          <w:szCs w:val="18"/>
        </w:rPr>
        <w:t>2</w:t>
      </w:r>
      <w:r w:rsidR="003C7697" w:rsidRPr="003C7697">
        <w:rPr>
          <w:rFonts w:ascii="Aptos" w:hAnsi="Aptos" w:cs="Arial"/>
          <w:szCs w:val="18"/>
        </w:rPr>
        <w:t>5</w:t>
      </w:r>
      <w:r w:rsidRPr="003C7697">
        <w:rPr>
          <w:rFonts w:ascii="Aptos" w:hAnsi="Aptos" w:cs="Arial"/>
          <w:szCs w:val="18"/>
        </w:rPr>
        <w:t>/</w:t>
      </w:r>
      <w:r w:rsidR="00274D3B" w:rsidRPr="003C7697">
        <w:rPr>
          <w:rFonts w:ascii="Aptos" w:hAnsi="Aptos" w:cs="Arial"/>
          <w:szCs w:val="18"/>
        </w:rPr>
        <w:t>2</w:t>
      </w:r>
      <w:r w:rsidR="003C7697" w:rsidRPr="003C7697">
        <w:rPr>
          <w:rFonts w:ascii="Aptos" w:hAnsi="Aptos" w:cs="Arial"/>
          <w:szCs w:val="18"/>
        </w:rPr>
        <w:t>6</w:t>
      </w:r>
      <w:r w:rsidR="00D83D6C" w:rsidRPr="003A2349">
        <w:rPr>
          <w:rFonts w:ascii="Aptos" w:hAnsi="Aptos" w:cs="Arial"/>
          <w:szCs w:val="18"/>
        </w:rPr>
        <w:t>.</w:t>
      </w:r>
      <w:r w:rsidR="003266B0" w:rsidRPr="003A2349">
        <w:rPr>
          <w:rFonts w:ascii="Aptos" w:hAnsi="Aptos" w:cs="Arial"/>
          <w:szCs w:val="18"/>
        </w:rPr>
        <w:t xml:space="preserve"> </w:t>
      </w:r>
    </w:p>
    <w:p w14:paraId="4749F4A2" w14:textId="77777777" w:rsidR="00B15042" w:rsidRPr="003A2349" w:rsidRDefault="00B15042" w:rsidP="00A72982">
      <w:pPr>
        <w:jc w:val="both"/>
        <w:rPr>
          <w:rFonts w:ascii="Aptos" w:hAnsi="Aptos" w:cs="Arial"/>
          <w:szCs w:val="18"/>
        </w:rPr>
      </w:pPr>
    </w:p>
    <w:p w14:paraId="6A79D3AA" w14:textId="49F76CA2" w:rsidR="000A57B1" w:rsidRPr="003A2349" w:rsidRDefault="003266B0" w:rsidP="00A72982">
      <w:pPr>
        <w:jc w:val="both"/>
        <w:rPr>
          <w:rFonts w:ascii="Aptos" w:hAnsi="Aptos" w:cs="Arial"/>
          <w:szCs w:val="18"/>
        </w:rPr>
      </w:pPr>
      <w:r w:rsidRPr="003A2349">
        <w:rPr>
          <w:rFonts w:ascii="Aptos" w:hAnsi="Aptos" w:cs="Arial"/>
          <w:szCs w:val="18"/>
        </w:rPr>
        <w:t xml:space="preserve">A copy of the asset register can be found at </w:t>
      </w:r>
      <w:hyperlink r:id="rId315" w:history="1">
        <w:r w:rsidRPr="003A2349">
          <w:rPr>
            <w:rStyle w:val="Hyperlink"/>
            <w:rFonts w:ascii="Aptos" w:hAnsi="Aptos" w:cs="Arial"/>
            <w:szCs w:val="18"/>
          </w:rPr>
          <w:t>https://data-moray.opendata.arcgis.com</w:t>
        </w:r>
      </w:hyperlink>
      <w:r w:rsidRPr="003A2349">
        <w:rPr>
          <w:rFonts w:ascii="Aptos" w:hAnsi="Aptos" w:cs="Arial"/>
          <w:szCs w:val="18"/>
        </w:rPr>
        <w:t>:</w:t>
      </w:r>
    </w:p>
    <w:p w14:paraId="7EFC3426" w14:textId="160051C3" w:rsidR="003266B0" w:rsidRPr="003A2349" w:rsidRDefault="003266B0" w:rsidP="00A72982">
      <w:pPr>
        <w:jc w:val="both"/>
        <w:rPr>
          <w:rFonts w:ascii="Aptos" w:hAnsi="Aptos" w:cs="Arial"/>
          <w:szCs w:val="18"/>
        </w:rPr>
      </w:pPr>
    </w:p>
    <w:p w14:paraId="24E2D6CD" w14:textId="43DEB8FC" w:rsidR="000A57B1" w:rsidRPr="003A2349" w:rsidRDefault="000A57B1" w:rsidP="00A72982">
      <w:pPr>
        <w:jc w:val="both"/>
        <w:rPr>
          <w:rFonts w:ascii="Aptos" w:hAnsi="Aptos" w:cs="Arial"/>
          <w:szCs w:val="18"/>
        </w:rPr>
      </w:pPr>
      <w:r w:rsidRPr="003A2349">
        <w:rPr>
          <w:rFonts w:ascii="Aptos" w:hAnsi="Aptos" w:cs="Arial"/>
          <w:szCs w:val="18"/>
        </w:rPr>
        <w:t>Assets have been valued on the following basis:</w:t>
      </w:r>
    </w:p>
    <w:p w14:paraId="2D573A95" w14:textId="77777777" w:rsidR="000A57B1" w:rsidRPr="003A2349" w:rsidRDefault="000A57B1" w:rsidP="00A72982">
      <w:pPr>
        <w:jc w:val="both"/>
        <w:rPr>
          <w:rFonts w:ascii="Aptos" w:hAnsi="Aptos" w:cs="Arial"/>
          <w:szCs w:val="18"/>
        </w:rPr>
      </w:pPr>
    </w:p>
    <w:tbl>
      <w:tblPr>
        <w:tblW w:w="0" w:type="auto"/>
        <w:tblLook w:val="04A0" w:firstRow="1" w:lastRow="0" w:firstColumn="1" w:lastColumn="0" w:noHBand="0" w:noVBand="1"/>
      </w:tblPr>
      <w:tblGrid>
        <w:gridCol w:w="3265"/>
        <w:gridCol w:w="554"/>
        <w:gridCol w:w="5962"/>
      </w:tblGrid>
      <w:tr w:rsidR="000A57B1" w:rsidRPr="003A2349" w14:paraId="75B91726" w14:textId="77777777" w:rsidTr="00CB264C">
        <w:tc>
          <w:tcPr>
            <w:tcW w:w="3369" w:type="dxa"/>
          </w:tcPr>
          <w:p w14:paraId="066F443E" w14:textId="1360F156" w:rsidR="000A57B1" w:rsidRPr="003A2349" w:rsidRDefault="000A57B1" w:rsidP="00A72982">
            <w:pPr>
              <w:jc w:val="both"/>
              <w:rPr>
                <w:rFonts w:ascii="Aptos" w:eastAsia="Calibri" w:hAnsi="Aptos" w:cs="Arial"/>
                <w:szCs w:val="18"/>
              </w:rPr>
            </w:pPr>
            <w:r w:rsidRPr="003A2349">
              <w:rPr>
                <w:rFonts w:ascii="Aptos" w:eastAsia="Calibri" w:hAnsi="Aptos" w:cs="Arial"/>
                <w:szCs w:val="18"/>
              </w:rPr>
              <w:t xml:space="preserve">Other Land </w:t>
            </w:r>
            <w:r w:rsidR="002760C7" w:rsidRPr="003A2349">
              <w:rPr>
                <w:rFonts w:ascii="Aptos" w:eastAsia="Calibri" w:hAnsi="Aptos" w:cs="Arial"/>
                <w:szCs w:val="18"/>
              </w:rPr>
              <w:t>and</w:t>
            </w:r>
            <w:r w:rsidRPr="003A2349">
              <w:rPr>
                <w:rFonts w:ascii="Aptos" w:eastAsia="Calibri" w:hAnsi="Aptos" w:cs="Arial"/>
                <w:szCs w:val="18"/>
              </w:rPr>
              <w:t xml:space="preserve"> Buildings</w:t>
            </w:r>
          </w:p>
        </w:tc>
        <w:tc>
          <w:tcPr>
            <w:tcW w:w="567" w:type="dxa"/>
          </w:tcPr>
          <w:p w14:paraId="7599B764"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w:t>
            </w:r>
          </w:p>
        </w:tc>
        <w:tc>
          <w:tcPr>
            <w:tcW w:w="6189" w:type="dxa"/>
          </w:tcPr>
          <w:p w14:paraId="251D725D"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Existing Use Value (EUV) or Depreciated Replacement Cost (DRC)</w:t>
            </w:r>
          </w:p>
        </w:tc>
      </w:tr>
      <w:tr w:rsidR="000A57B1" w:rsidRPr="003A2349" w14:paraId="0A19F80A" w14:textId="77777777" w:rsidTr="00CB264C">
        <w:tc>
          <w:tcPr>
            <w:tcW w:w="3369" w:type="dxa"/>
          </w:tcPr>
          <w:p w14:paraId="58BA03F1"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Community Assets</w:t>
            </w:r>
          </w:p>
        </w:tc>
        <w:tc>
          <w:tcPr>
            <w:tcW w:w="567" w:type="dxa"/>
          </w:tcPr>
          <w:p w14:paraId="73360732"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w:t>
            </w:r>
          </w:p>
        </w:tc>
        <w:tc>
          <w:tcPr>
            <w:tcW w:w="6189" w:type="dxa"/>
          </w:tcPr>
          <w:p w14:paraId="7ABEF069"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Historic Cost where available</w:t>
            </w:r>
          </w:p>
        </w:tc>
      </w:tr>
      <w:tr w:rsidR="000A57B1" w:rsidRPr="003A2349" w14:paraId="6A85A01F" w14:textId="77777777" w:rsidTr="00CB264C">
        <w:tc>
          <w:tcPr>
            <w:tcW w:w="3369" w:type="dxa"/>
          </w:tcPr>
          <w:p w14:paraId="214D4FE8"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Surplus Assets</w:t>
            </w:r>
          </w:p>
        </w:tc>
        <w:tc>
          <w:tcPr>
            <w:tcW w:w="567" w:type="dxa"/>
          </w:tcPr>
          <w:p w14:paraId="2DFF3A91"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w:t>
            </w:r>
          </w:p>
        </w:tc>
        <w:tc>
          <w:tcPr>
            <w:tcW w:w="6189" w:type="dxa"/>
          </w:tcPr>
          <w:p w14:paraId="3376AADD" w14:textId="77777777" w:rsidR="000A57B1" w:rsidRPr="003A2349" w:rsidRDefault="000A57B1" w:rsidP="00A72982">
            <w:pPr>
              <w:jc w:val="both"/>
              <w:rPr>
                <w:rFonts w:ascii="Aptos" w:eastAsia="Calibri" w:hAnsi="Aptos" w:cs="Arial"/>
                <w:szCs w:val="18"/>
              </w:rPr>
            </w:pPr>
            <w:r w:rsidRPr="003A2349">
              <w:rPr>
                <w:rFonts w:ascii="Aptos" w:eastAsia="Calibri" w:hAnsi="Aptos" w:cs="Arial"/>
                <w:szCs w:val="18"/>
              </w:rPr>
              <w:t>Market value</w:t>
            </w:r>
          </w:p>
        </w:tc>
      </w:tr>
      <w:tr w:rsidR="00ED4735" w:rsidRPr="003A2349" w14:paraId="5B7C9FC2" w14:textId="77777777" w:rsidTr="00CB264C">
        <w:tc>
          <w:tcPr>
            <w:tcW w:w="3369" w:type="dxa"/>
          </w:tcPr>
          <w:p w14:paraId="54C98AAE" w14:textId="1FEF916A" w:rsidR="00ED4735" w:rsidRPr="003A2349" w:rsidRDefault="00ED4735" w:rsidP="00A72982">
            <w:pPr>
              <w:jc w:val="both"/>
              <w:rPr>
                <w:rFonts w:ascii="Aptos" w:eastAsia="Calibri" w:hAnsi="Aptos" w:cs="Arial"/>
                <w:szCs w:val="18"/>
              </w:rPr>
            </w:pPr>
            <w:r w:rsidRPr="003A2349">
              <w:rPr>
                <w:rFonts w:ascii="Aptos" w:eastAsia="Calibri" w:hAnsi="Aptos" w:cs="Arial"/>
                <w:szCs w:val="18"/>
              </w:rPr>
              <w:t>Assets Held for Sale</w:t>
            </w:r>
          </w:p>
        </w:tc>
        <w:tc>
          <w:tcPr>
            <w:tcW w:w="567" w:type="dxa"/>
          </w:tcPr>
          <w:p w14:paraId="52DA1DA9" w14:textId="4833FE27" w:rsidR="00ED4735" w:rsidRPr="003A2349" w:rsidRDefault="00ED4735" w:rsidP="00A72982">
            <w:pPr>
              <w:jc w:val="both"/>
              <w:rPr>
                <w:rFonts w:ascii="Aptos" w:eastAsia="Calibri" w:hAnsi="Aptos" w:cs="Arial"/>
                <w:szCs w:val="18"/>
              </w:rPr>
            </w:pPr>
            <w:r w:rsidRPr="003A2349">
              <w:rPr>
                <w:rFonts w:ascii="Aptos" w:eastAsia="Calibri" w:hAnsi="Aptos" w:cs="Arial"/>
                <w:szCs w:val="18"/>
              </w:rPr>
              <w:t>-</w:t>
            </w:r>
          </w:p>
        </w:tc>
        <w:tc>
          <w:tcPr>
            <w:tcW w:w="6189" w:type="dxa"/>
          </w:tcPr>
          <w:p w14:paraId="14B0BE2E" w14:textId="3BBB8305" w:rsidR="00ED4735" w:rsidRPr="003A2349" w:rsidRDefault="00ED4735" w:rsidP="00A72982">
            <w:pPr>
              <w:jc w:val="both"/>
              <w:rPr>
                <w:rFonts w:ascii="Aptos" w:eastAsia="Calibri" w:hAnsi="Aptos" w:cs="Arial"/>
                <w:szCs w:val="18"/>
              </w:rPr>
            </w:pPr>
            <w:r w:rsidRPr="003A2349">
              <w:rPr>
                <w:rFonts w:ascii="Aptos" w:eastAsia="Calibri" w:hAnsi="Aptos" w:cs="Arial"/>
                <w:szCs w:val="18"/>
              </w:rPr>
              <w:t>Lower of carrying amount and fair value less costs to sell</w:t>
            </w:r>
          </w:p>
        </w:tc>
      </w:tr>
    </w:tbl>
    <w:p w14:paraId="235CBC2D" w14:textId="77777777" w:rsidR="000A57B1" w:rsidRPr="003A2349" w:rsidRDefault="000A57B1" w:rsidP="00A72982">
      <w:pPr>
        <w:jc w:val="both"/>
        <w:rPr>
          <w:rFonts w:ascii="Aptos" w:hAnsi="Aptos" w:cs="Arial"/>
          <w:szCs w:val="18"/>
        </w:rPr>
      </w:pPr>
    </w:p>
    <w:p w14:paraId="542227DD" w14:textId="17DB3D74" w:rsidR="000A57B1" w:rsidRPr="003A2349" w:rsidRDefault="000A57B1" w:rsidP="00A72982">
      <w:pPr>
        <w:jc w:val="both"/>
        <w:rPr>
          <w:rFonts w:ascii="Aptos" w:hAnsi="Aptos" w:cs="Arial"/>
          <w:szCs w:val="18"/>
        </w:rPr>
      </w:pPr>
      <w:r w:rsidRPr="003A2349">
        <w:rPr>
          <w:rFonts w:ascii="Aptos" w:hAnsi="Aptos" w:cs="Arial"/>
          <w:b/>
          <w:szCs w:val="18"/>
        </w:rPr>
        <w:t>Depreciation</w:t>
      </w:r>
    </w:p>
    <w:p w14:paraId="3D6035C8" w14:textId="526B7F5A" w:rsidR="000A57B1" w:rsidRPr="003A2349" w:rsidRDefault="000A57B1" w:rsidP="00A72982">
      <w:pPr>
        <w:jc w:val="both"/>
        <w:rPr>
          <w:rFonts w:ascii="Aptos" w:hAnsi="Aptos" w:cs="Arial"/>
          <w:szCs w:val="18"/>
        </w:rPr>
      </w:pPr>
      <w:r w:rsidRPr="003A2349">
        <w:rPr>
          <w:rFonts w:ascii="Aptos" w:hAnsi="Aptos" w:cs="Arial"/>
          <w:szCs w:val="18"/>
        </w:rPr>
        <w:t>The following useful lives and depreciation rates have been used in the calculation of depreciation:</w:t>
      </w:r>
    </w:p>
    <w:p w14:paraId="2EFC1419" w14:textId="77777777" w:rsidR="000A57B1" w:rsidRPr="003A2349" w:rsidRDefault="000A57B1" w:rsidP="00A72982">
      <w:pPr>
        <w:jc w:val="both"/>
        <w:rPr>
          <w:rFonts w:ascii="Aptos" w:hAnsi="Aptos" w:cs="Arial"/>
          <w:szCs w:val="18"/>
        </w:rPr>
      </w:pPr>
    </w:p>
    <w:p w14:paraId="179BBFC7" w14:textId="58D04F5C" w:rsidR="000A57B1" w:rsidRPr="003A2349" w:rsidRDefault="000A57B1" w:rsidP="00A72982">
      <w:pPr>
        <w:jc w:val="both"/>
        <w:rPr>
          <w:rFonts w:ascii="Aptos" w:hAnsi="Aptos" w:cs="Arial"/>
          <w:szCs w:val="18"/>
        </w:rPr>
      </w:pPr>
      <w:r w:rsidRPr="003A2349">
        <w:rPr>
          <w:rFonts w:ascii="Aptos" w:hAnsi="Aptos" w:cs="Arial"/>
          <w:szCs w:val="18"/>
        </w:rPr>
        <w:t xml:space="preserve">Other Land </w:t>
      </w:r>
      <w:r w:rsidR="002760C7" w:rsidRPr="003A2349">
        <w:rPr>
          <w:rFonts w:ascii="Aptos" w:hAnsi="Aptos" w:cs="Arial"/>
          <w:szCs w:val="18"/>
        </w:rPr>
        <w:t>and</w:t>
      </w:r>
      <w:r w:rsidRPr="003A2349">
        <w:rPr>
          <w:rFonts w:ascii="Aptos" w:hAnsi="Aptos" w:cs="Arial"/>
          <w:szCs w:val="18"/>
        </w:rPr>
        <w:t xml:space="preserve"> Buildings - Buildings up to 60 years, land is not depreciated</w:t>
      </w:r>
    </w:p>
    <w:p w14:paraId="4D18EDB7" w14:textId="77777777" w:rsidR="000A57B1" w:rsidRPr="003A2349" w:rsidRDefault="000A57B1" w:rsidP="00A72982">
      <w:pPr>
        <w:jc w:val="both"/>
        <w:rPr>
          <w:rFonts w:ascii="Aptos" w:hAnsi="Aptos" w:cs="Arial"/>
          <w:szCs w:val="18"/>
        </w:rPr>
      </w:pPr>
      <w:r w:rsidRPr="003A2349">
        <w:rPr>
          <w:rFonts w:ascii="Aptos" w:hAnsi="Aptos" w:cs="Arial"/>
          <w:szCs w:val="18"/>
        </w:rPr>
        <w:t>Surplus Assets - land is not depreciated</w:t>
      </w:r>
    </w:p>
    <w:p w14:paraId="506456B4" w14:textId="77777777" w:rsidR="000A57B1" w:rsidRPr="003A2349" w:rsidRDefault="000A57B1" w:rsidP="00A72982">
      <w:pPr>
        <w:jc w:val="both"/>
        <w:rPr>
          <w:rFonts w:ascii="Aptos" w:hAnsi="Aptos" w:cs="Arial"/>
          <w:szCs w:val="18"/>
        </w:rPr>
      </w:pPr>
    </w:p>
    <w:p w14:paraId="345F0D56" w14:textId="19519BE6" w:rsidR="000A57B1" w:rsidRPr="003A2349" w:rsidRDefault="000A57B1" w:rsidP="00A72982">
      <w:pPr>
        <w:jc w:val="both"/>
        <w:rPr>
          <w:rFonts w:ascii="Aptos" w:hAnsi="Aptos" w:cs="Arial"/>
          <w:szCs w:val="18"/>
        </w:rPr>
      </w:pPr>
      <w:r w:rsidRPr="003A2349">
        <w:rPr>
          <w:rFonts w:ascii="Aptos" w:hAnsi="Aptos" w:cs="Arial"/>
          <w:szCs w:val="18"/>
        </w:rPr>
        <w:t xml:space="preserve">Movements of Property Plant </w:t>
      </w:r>
      <w:r w:rsidR="002760C7" w:rsidRPr="003A2349">
        <w:rPr>
          <w:rFonts w:ascii="Aptos" w:hAnsi="Aptos" w:cs="Arial"/>
          <w:szCs w:val="18"/>
        </w:rPr>
        <w:t>and</w:t>
      </w:r>
      <w:r w:rsidRPr="003A2349">
        <w:rPr>
          <w:rFonts w:ascii="Aptos" w:hAnsi="Aptos" w:cs="Arial"/>
          <w:szCs w:val="18"/>
        </w:rPr>
        <w:t xml:space="preserve"> Equipment were as follows:</w:t>
      </w:r>
    </w:p>
    <w:p w14:paraId="6AD68BF0" w14:textId="77777777" w:rsidR="00ED4735" w:rsidRPr="003A2349" w:rsidRDefault="00ED4735" w:rsidP="00A72982">
      <w:pPr>
        <w:jc w:val="both"/>
        <w:rPr>
          <w:rFonts w:ascii="Aptos" w:hAnsi="Aptos" w:cs="Arial"/>
          <w:szCs w:val="18"/>
        </w:rPr>
      </w:pPr>
    </w:p>
    <w:p w14:paraId="6EAAA26D" w14:textId="77777777" w:rsidR="005A0723" w:rsidRPr="003A2349" w:rsidRDefault="005A0723" w:rsidP="00DD63D7">
      <w:pPr>
        <w:rPr>
          <w:rFonts w:ascii="Aptos" w:hAnsi="Aptos"/>
          <w:b/>
          <w:sz w:val="22"/>
        </w:rPr>
      </w:pPr>
    </w:p>
    <w:p w14:paraId="6576F945" w14:textId="77777777" w:rsidR="005A0723" w:rsidRPr="003A2349" w:rsidRDefault="005A0723" w:rsidP="00DD63D7">
      <w:pPr>
        <w:rPr>
          <w:rFonts w:ascii="Aptos" w:hAnsi="Aptos"/>
          <w:b/>
          <w:sz w:val="22"/>
        </w:rPr>
      </w:pPr>
    </w:p>
    <w:p w14:paraId="39257BA4" w14:textId="77777777" w:rsidR="005A0723" w:rsidRPr="003A2349" w:rsidRDefault="005A0723" w:rsidP="00DD63D7">
      <w:pPr>
        <w:rPr>
          <w:rFonts w:ascii="Aptos" w:hAnsi="Aptos"/>
          <w:b/>
          <w:sz w:val="22"/>
        </w:rPr>
      </w:pPr>
    </w:p>
    <w:p w14:paraId="45F4AFF5" w14:textId="77777777" w:rsidR="005A0723" w:rsidRPr="003A2349" w:rsidRDefault="005A0723" w:rsidP="00DD63D7">
      <w:pPr>
        <w:rPr>
          <w:rFonts w:ascii="Aptos" w:hAnsi="Aptos"/>
          <w:b/>
          <w:sz w:val="22"/>
        </w:rPr>
      </w:pPr>
    </w:p>
    <w:p w14:paraId="527C3BD5" w14:textId="77777777" w:rsidR="005A0723" w:rsidRPr="003A2349" w:rsidRDefault="005A0723" w:rsidP="00DD63D7">
      <w:pPr>
        <w:rPr>
          <w:rFonts w:ascii="Aptos" w:hAnsi="Aptos"/>
          <w:b/>
          <w:sz w:val="22"/>
        </w:rPr>
      </w:pPr>
    </w:p>
    <w:p w14:paraId="251D35BA" w14:textId="77777777" w:rsidR="005A0723" w:rsidRPr="003A2349" w:rsidRDefault="005A0723" w:rsidP="00DD63D7">
      <w:pPr>
        <w:rPr>
          <w:rFonts w:ascii="Aptos" w:hAnsi="Aptos"/>
          <w:b/>
          <w:sz w:val="22"/>
        </w:rPr>
      </w:pPr>
    </w:p>
    <w:p w14:paraId="302A59D4" w14:textId="77777777" w:rsidR="005A0723" w:rsidRPr="003A2349" w:rsidRDefault="005A0723" w:rsidP="00DD63D7">
      <w:pPr>
        <w:rPr>
          <w:rFonts w:ascii="Aptos" w:hAnsi="Aptos"/>
          <w:b/>
          <w:sz w:val="22"/>
        </w:rPr>
      </w:pPr>
    </w:p>
    <w:p w14:paraId="56D716CD" w14:textId="77777777" w:rsidR="005A0723" w:rsidRPr="003A2349" w:rsidRDefault="005A0723" w:rsidP="00DD63D7">
      <w:pPr>
        <w:rPr>
          <w:rFonts w:ascii="Aptos" w:hAnsi="Aptos"/>
          <w:b/>
          <w:sz w:val="22"/>
        </w:rPr>
      </w:pPr>
    </w:p>
    <w:p w14:paraId="297F4FAC" w14:textId="77777777" w:rsidR="005A0723" w:rsidRPr="003A2349" w:rsidRDefault="005A0723" w:rsidP="00DD63D7">
      <w:pPr>
        <w:rPr>
          <w:rFonts w:ascii="Aptos" w:hAnsi="Aptos"/>
          <w:b/>
          <w:sz w:val="22"/>
        </w:rPr>
      </w:pPr>
    </w:p>
    <w:p w14:paraId="689442BE" w14:textId="77777777" w:rsidR="005A0723" w:rsidRPr="003A2349" w:rsidRDefault="005A0723" w:rsidP="00DD63D7">
      <w:pPr>
        <w:rPr>
          <w:rFonts w:ascii="Aptos" w:hAnsi="Aptos"/>
          <w:b/>
          <w:sz w:val="22"/>
        </w:rPr>
      </w:pPr>
    </w:p>
    <w:p w14:paraId="63DCCF0D" w14:textId="77777777" w:rsidR="005A0723" w:rsidRPr="003A2349" w:rsidRDefault="005A0723" w:rsidP="00DD63D7">
      <w:pPr>
        <w:rPr>
          <w:rFonts w:ascii="Aptos" w:hAnsi="Aptos"/>
          <w:b/>
          <w:sz w:val="22"/>
        </w:rPr>
      </w:pPr>
    </w:p>
    <w:p w14:paraId="4E492D4E" w14:textId="77777777" w:rsidR="005A0723" w:rsidRPr="003A2349" w:rsidRDefault="005A0723" w:rsidP="00DD63D7">
      <w:pPr>
        <w:rPr>
          <w:rFonts w:ascii="Aptos" w:hAnsi="Aptos"/>
          <w:b/>
          <w:sz w:val="22"/>
        </w:rPr>
      </w:pPr>
    </w:p>
    <w:p w14:paraId="692851DB" w14:textId="77777777" w:rsidR="005A0723" w:rsidRPr="003A2349" w:rsidRDefault="005A0723" w:rsidP="00DD63D7">
      <w:pPr>
        <w:rPr>
          <w:rFonts w:ascii="Aptos" w:hAnsi="Aptos"/>
          <w:b/>
          <w:sz w:val="22"/>
        </w:rPr>
      </w:pPr>
    </w:p>
    <w:p w14:paraId="37974BB7" w14:textId="77777777" w:rsidR="005A0723" w:rsidRPr="003A2349" w:rsidRDefault="005A0723" w:rsidP="00DD63D7">
      <w:pPr>
        <w:rPr>
          <w:rFonts w:ascii="Aptos" w:hAnsi="Aptos"/>
          <w:b/>
          <w:sz w:val="22"/>
        </w:rPr>
      </w:pPr>
    </w:p>
    <w:p w14:paraId="24C9A552" w14:textId="77777777" w:rsidR="005A0723" w:rsidRPr="003A2349" w:rsidRDefault="005A0723" w:rsidP="00DD63D7">
      <w:pPr>
        <w:rPr>
          <w:rFonts w:ascii="Aptos" w:hAnsi="Aptos"/>
          <w:b/>
          <w:sz w:val="22"/>
        </w:rPr>
      </w:pPr>
    </w:p>
    <w:p w14:paraId="29C743BE" w14:textId="77777777" w:rsidR="005A0723" w:rsidRPr="003A2349" w:rsidRDefault="005A0723" w:rsidP="00DD63D7">
      <w:pPr>
        <w:rPr>
          <w:rFonts w:ascii="Aptos" w:hAnsi="Aptos"/>
          <w:b/>
          <w:sz w:val="22"/>
        </w:rPr>
      </w:pPr>
    </w:p>
    <w:p w14:paraId="1E6C68C1" w14:textId="77777777" w:rsidR="005A0723" w:rsidRPr="003A2349" w:rsidRDefault="005A0723" w:rsidP="00DD63D7">
      <w:pPr>
        <w:rPr>
          <w:rFonts w:ascii="Aptos" w:hAnsi="Aptos"/>
          <w:b/>
          <w:sz w:val="22"/>
        </w:rPr>
      </w:pPr>
    </w:p>
    <w:p w14:paraId="21DA2BD2" w14:textId="77777777" w:rsidR="005A0723" w:rsidRPr="003A2349" w:rsidRDefault="005A0723" w:rsidP="00DD63D7">
      <w:pPr>
        <w:rPr>
          <w:rFonts w:ascii="Aptos" w:hAnsi="Aptos"/>
          <w:b/>
          <w:sz w:val="22"/>
        </w:rPr>
      </w:pPr>
    </w:p>
    <w:p w14:paraId="36606DCC" w14:textId="77777777" w:rsidR="005A0723" w:rsidRPr="003A2349" w:rsidRDefault="005A0723" w:rsidP="00DD63D7">
      <w:pPr>
        <w:rPr>
          <w:rFonts w:ascii="Aptos" w:hAnsi="Aptos"/>
          <w:b/>
          <w:sz w:val="22"/>
        </w:rPr>
      </w:pPr>
    </w:p>
    <w:p w14:paraId="304A7FCB" w14:textId="77777777" w:rsidR="005A0723" w:rsidRPr="003A2349" w:rsidRDefault="005A0723" w:rsidP="00DD63D7">
      <w:pPr>
        <w:rPr>
          <w:rFonts w:ascii="Aptos" w:hAnsi="Aptos"/>
          <w:b/>
          <w:sz w:val="22"/>
        </w:rPr>
      </w:pPr>
    </w:p>
    <w:p w14:paraId="4EF70E08" w14:textId="77777777" w:rsidR="005A0723" w:rsidRPr="003A2349" w:rsidRDefault="005A0723" w:rsidP="00DD63D7">
      <w:pPr>
        <w:rPr>
          <w:rFonts w:ascii="Aptos" w:hAnsi="Aptos"/>
          <w:b/>
          <w:sz w:val="22"/>
        </w:rPr>
      </w:pPr>
    </w:p>
    <w:p w14:paraId="7A3EE9BC" w14:textId="77777777" w:rsidR="005A0723" w:rsidRPr="003A2349" w:rsidRDefault="005A0723" w:rsidP="00DD63D7">
      <w:pPr>
        <w:rPr>
          <w:rFonts w:ascii="Aptos" w:hAnsi="Aptos"/>
          <w:b/>
          <w:sz w:val="22"/>
        </w:rPr>
      </w:pPr>
    </w:p>
    <w:p w14:paraId="0ACB6092" w14:textId="77777777" w:rsidR="005A0723" w:rsidRPr="003A2349" w:rsidRDefault="005A0723" w:rsidP="00DD63D7">
      <w:pPr>
        <w:rPr>
          <w:rFonts w:ascii="Aptos" w:hAnsi="Aptos"/>
          <w:b/>
          <w:sz w:val="22"/>
        </w:rPr>
      </w:pPr>
    </w:p>
    <w:p w14:paraId="1E56A22E" w14:textId="77777777" w:rsidR="005A0723" w:rsidRPr="003A2349" w:rsidRDefault="005A0723" w:rsidP="00DD63D7">
      <w:pPr>
        <w:rPr>
          <w:rFonts w:ascii="Aptos" w:hAnsi="Aptos"/>
          <w:b/>
          <w:sz w:val="22"/>
        </w:rPr>
      </w:pPr>
    </w:p>
    <w:p w14:paraId="019126F7" w14:textId="77777777" w:rsidR="005A0723" w:rsidRPr="003A2349" w:rsidRDefault="005A0723" w:rsidP="00DD63D7">
      <w:pPr>
        <w:rPr>
          <w:rFonts w:ascii="Aptos" w:hAnsi="Aptos"/>
          <w:b/>
          <w:sz w:val="22"/>
        </w:rPr>
      </w:pPr>
    </w:p>
    <w:p w14:paraId="6840ED7A" w14:textId="77777777" w:rsidR="005A0723" w:rsidRPr="003A2349" w:rsidRDefault="005A0723" w:rsidP="00DD63D7">
      <w:pPr>
        <w:rPr>
          <w:rFonts w:ascii="Aptos" w:hAnsi="Aptos"/>
          <w:b/>
          <w:sz w:val="22"/>
        </w:rPr>
      </w:pPr>
    </w:p>
    <w:p w14:paraId="029E76F2" w14:textId="77777777" w:rsidR="005A0723" w:rsidRPr="003A2349" w:rsidRDefault="005A0723" w:rsidP="00DD63D7">
      <w:pPr>
        <w:rPr>
          <w:rFonts w:ascii="Aptos" w:hAnsi="Aptos"/>
          <w:b/>
          <w:sz w:val="22"/>
        </w:rPr>
      </w:pPr>
    </w:p>
    <w:p w14:paraId="7996F3F0" w14:textId="77777777" w:rsidR="005A0723" w:rsidRPr="003A2349" w:rsidRDefault="005A0723" w:rsidP="00DD63D7">
      <w:pPr>
        <w:rPr>
          <w:rFonts w:ascii="Aptos" w:hAnsi="Aptos"/>
          <w:b/>
          <w:sz w:val="22"/>
        </w:rPr>
      </w:pPr>
    </w:p>
    <w:p w14:paraId="5988796F" w14:textId="77777777" w:rsidR="005A0723" w:rsidRPr="003A2349" w:rsidRDefault="005A0723" w:rsidP="00DD63D7">
      <w:pPr>
        <w:rPr>
          <w:rFonts w:ascii="Aptos" w:hAnsi="Aptos"/>
          <w:b/>
          <w:sz w:val="22"/>
        </w:rPr>
      </w:pPr>
    </w:p>
    <w:p w14:paraId="3618CDD6" w14:textId="307DC3BA" w:rsidR="0038551E" w:rsidRPr="00086337" w:rsidRDefault="00EB6AA9" w:rsidP="00086337">
      <w:pPr>
        <w:jc w:val="right"/>
        <w:rPr>
          <w:rFonts w:ascii="Aptos" w:hAnsi="Aptos" w:cs="Arial"/>
          <w:b/>
          <w:color w:val="B117B1"/>
          <w:sz w:val="24"/>
          <w:szCs w:val="24"/>
        </w:rPr>
      </w:pPr>
      <w:r>
        <w:rPr>
          <w:rFonts w:ascii="Aptos" w:hAnsi="Aptos" w:cs="Arial"/>
          <w:b/>
          <w:color w:val="B117B1"/>
          <w:sz w:val="24"/>
          <w:szCs w:val="24"/>
        </w:rPr>
        <w:lastRenderedPageBreak/>
        <w:t>Common Good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304D7CBE" w14:textId="79FE859F" w:rsidR="00161FDC" w:rsidRPr="00EB6AA9" w:rsidRDefault="005A0723" w:rsidP="00DD63D7">
      <w:pPr>
        <w:rPr>
          <w:rFonts w:ascii="Aptos" w:hAnsi="Aptos"/>
          <w:b/>
          <w:sz w:val="20"/>
        </w:rPr>
      </w:pPr>
      <w:r w:rsidRPr="00EB6AA9">
        <w:rPr>
          <w:rFonts w:ascii="Aptos" w:hAnsi="Aptos"/>
          <w:b/>
          <w:sz w:val="20"/>
        </w:rPr>
        <w:t>N</w:t>
      </w:r>
      <w:r w:rsidR="00161FDC" w:rsidRPr="00EB6AA9">
        <w:rPr>
          <w:rFonts w:ascii="Aptos" w:hAnsi="Aptos"/>
          <w:b/>
          <w:sz w:val="20"/>
        </w:rPr>
        <w:t xml:space="preserve">ote 1 Property, Plant </w:t>
      </w:r>
      <w:r w:rsidR="002760C7" w:rsidRPr="00EB6AA9">
        <w:rPr>
          <w:rFonts w:ascii="Aptos" w:hAnsi="Aptos"/>
          <w:b/>
          <w:sz w:val="20"/>
        </w:rPr>
        <w:t>and</w:t>
      </w:r>
      <w:r w:rsidR="00161FDC" w:rsidRPr="00EB6AA9">
        <w:rPr>
          <w:rFonts w:ascii="Aptos" w:hAnsi="Aptos"/>
          <w:b/>
          <w:sz w:val="20"/>
        </w:rPr>
        <w:t xml:space="preserve"> Equipment (cont</w:t>
      </w:r>
      <w:r w:rsidR="00EB6AA9">
        <w:rPr>
          <w:rFonts w:ascii="Aptos" w:hAnsi="Aptos"/>
          <w:b/>
          <w:sz w:val="20"/>
        </w:rPr>
        <w:t>.</w:t>
      </w:r>
      <w:r w:rsidR="00161FDC" w:rsidRPr="00EB6AA9">
        <w:rPr>
          <w:rFonts w:ascii="Aptos" w:hAnsi="Aptos"/>
          <w:b/>
          <w:sz w:val="20"/>
        </w:rPr>
        <w:t>)</w:t>
      </w:r>
    </w:p>
    <w:p w14:paraId="09D65060" w14:textId="71285C0B" w:rsidR="00641552" w:rsidRPr="003A2349" w:rsidRDefault="00641552" w:rsidP="00A72982">
      <w:pPr>
        <w:jc w:val="both"/>
        <w:rPr>
          <w:rFonts w:ascii="Aptos" w:hAnsi="Aptos" w:cs="Arial"/>
          <w:szCs w:val="18"/>
        </w:rPr>
      </w:pPr>
    </w:p>
    <w:bookmarkStart w:id="704" w:name="_MON_1779796229"/>
    <w:bookmarkEnd w:id="704"/>
    <w:p w14:paraId="34600490" w14:textId="29539107" w:rsidR="008607A2" w:rsidRPr="003A2349" w:rsidRDefault="00EF4047" w:rsidP="00A72982">
      <w:pPr>
        <w:jc w:val="both"/>
        <w:rPr>
          <w:rFonts w:ascii="Aptos" w:hAnsi="Aptos" w:cs="Arial"/>
          <w:szCs w:val="18"/>
        </w:rPr>
      </w:pPr>
      <w:r w:rsidRPr="003A2349">
        <w:rPr>
          <w:rFonts w:ascii="Aptos" w:hAnsi="Aptos" w:cs="Arial"/>
          <w:szCs w:val="18"/>
        </w:rPr>
        <w:object w:dxaOrig="10738" w:dyaOrig="13431" w14:anchorId="0A8D6A37">
          <v:shape id="_x0000_i1139" type="#_x0000_t75" style="width:534.75pt;height:669pt" o:ole="">
            <v:imagedata r:id="rId316" o:title=""/>
          </v:shape>
          <o:OLEObject Type="Embed" ProgID="Excel.Sheet.12" ShapeID="_x0000_i1139" DrawAspect="Content" ObjectID="_1843896904" r:id="rId317"/>
        </w:object>
      </w:r>
      <w:r w:rsidR="0095544D" w:rsidRPr="003A2349">
        <w:rPr>
          <w:rFonts w:ascii="Aptos" w:hAnsi="Aptos" w:cs="Arial"/>
          <w:szCs w:val="18"/>
        </w:rPr>
        <w:tab/>
      </w:r>
    </w:p>
    <w:p w14:paraId="30DFE8AC" w14:textId="557EB73C" w:rsidR="008607A2" w:rsidRPr="00086337" w:rsidRDefault="00086337" w:rsidP="00086337">
      <w:pPr>
        <w:jc w:val="right"/>
        <w:rPr>
          <w:rFonts w:ascii="Aptos" w:hAnsi="Aptos" w:cs="Arial"/>
          <w:b/>
          <w:color w:val="B117B1"/>
          <w:sz w:val="24"/>
          <w:szCs w:val="24"/>
        </w:rPr>
      </w:pPr>
      <w:r>
        <w:rPr>
          <w:rFonts w:ascii="Aptos" w:hAnsi="Aptos" w:cs="Arial"/>
          <w:b/>
          <w:color w:val="B117B1"/>
          <w:sz w:val="24"/>
          <w:szCs w:val="24"/>
        </w:rPr>
        <w:lastRenderedPageBreak/>
        <w:t>Common Good Funds</w:t>
      </w:r>
      <w:r w:rsidRPr="00B11789">
        <w:rPr>
          <w:rFonts w:ascii="Aptos" w:hAnsi="Aptos" w:cs="Arial"/>
          <w:b/>
          <w:color w:val="B117B1"/>
          <w:sz w:val="24"/>
          <w:szCs w:val="24"/>
        </w:rPr>
        <w:t xml:space="preserve"> (cont</w:t>
      </w:r>
      <w:r>
        <w:rPr>
          <w:rFonts w:ascii="Aptos" w:hAnsi="Aptos" w:cs="Arial"/>
          <w:b/>
          <w:color w:val="B117B1"/>
          <w:sz w:val="24"/>
          <w:szCs w:val="24"/>
        </w:rPr>
        <w:t>.)</w:t>
      </w:r>
    </w:p>
    <w:p w14:paraId="22422A3C" w14:textId="77777777" w:rsidR="00086337" w:rsidRPr="003A2349" w:rsidRDefault="00086337" w:rsidP="00A72982">
      <w:pPr>
        <w:jc w:val="both"/>
        <w:rPr>
          <w:rFonts w:ascii="Aptos" w:hAnsi="Aptos" w:cs="Arial"/>
          <w:szCs w:val="18"/>
        </w:rPr>
      </w:pPr>
    </w:p>
    <w:p w14:paraId="16D8E836" w14:textId="665C3192" w:rsidR="00572460" w:rsidRPr="003A2349" w:rsidRDefault="00572460" w:rsidP="00A72982">
      <w:pPr>
        <w:jc w:val="both"/>
        <w:rPr>
          <w:rFonts w:ascii="Aptos" w:hAnsi="Aptos" w:cs="Arial"/>
          <w:b/>
          <w:bCs/>
          <w:color w:val="000000"/>
          <w:sz w:val="24"/>
          <w:szCs w:val="24"/>
        </w:rPr>
      </w:pPr>
      <w:r w:rsidRPr="003A2349">
        <w:rPr>
          <w:rFonts w:ascii="Aptos" w:hAnsi="Aptos" w:cs="Arial"/>
          <w:b/>
          <w:bCs/>
          <w:color w:val="000000"/>
          <w:sz w:val="24"/>
          <w:szCs w:val="24"/>
        </w:rPr>
        <w:t>Note 2 Heritage Assets</w:t>
      </w:r>
    </w:p>
    <w:p w14:paraId="1A510E60" w14:textId="77777777" w:rsidR="00572460" w:rsidRPr="003A2349" w:rsidRDefault="00572460" w:rsidP="00A72982">
      <w:pPr>
        <w:jc w:val="both"/>
        <w:rPr>
          <w:rFonts w:ascii="Aptos" w:hAnsi="Aptos" w:cs="Arial"/>
          <w:color w:val="000000"/>
          <w:szCs w:val="18"/>
        </w:rPr>
      </w:pPr>
    </w:p>
    <w:p w14:paraId="3244738F" w14:textId="77777777" w:rsidR="00CA5BBE" w:rsidRPr="003A2349" w:rsidRDefault="00CA5BBE" w:rsidP="00A72982">
      <w:pPr>
        <w:jc w:val="both"/>
        <w:rPr>
          <w:rFonts w:ascii="Aptos" w:hAnsi="Aptos" w:cs="Arial"/>
          <w:color w:val="000000"/>
          <w:szCs w:val="18"/>
        </w:rPr>
      </w:pPr>
    </w:p>
    <w:bookmarkStart w:id="705" w:name="_MON_1778416089"/>
    <w:bookmarkEnd w:id="705"/>
    <w:p w14:paraId="6E29339A" w14:textId="30E42165" w:rsidR="00572460" w:rsidRPr="003A2349" w:rsidRDefault="00EF4047" w:rsidP="00A72982">
      <w:pPr>
        <w:jc w:val="both"/>
        <w:rPr>
          <w:rFonts w:ascii="Aptos" w:hAnsi="Aptos" w:cs="Arial"/>
          <w:szCs w:val="18"/>
        </w:rPr>
      </w:pPr>
      <w:r w:rsidRPr="003A2349">
        <w:rPr>
          <w:rFonts w:ascii="Aptos" w:hAnsi="Aptos" w:cs="Arial"/>
          <w:szCs w:val="18"/>
        </w:rPr>
        <w:object w:dxaOrig="9849" w:dyaOrig="3015" w14:anchorId="7BE76A42">
          <v:shape id="_x0000_i1140" type="#_x0000_t75" style="width:494.25pt;height:2in" o:ole="">
            <v:imagedata r:id="rId318" o:title=""/>
          </v:shape>
          <o:OLEObject Type="Embed" ProgID="Excel.Sheet.12" ShapeID="_x0000_i1140" DrawAspect="Content" ObjectID="_1843896905" r:id="rId319"/>
        </w:object>
      </w:r>
    </w:p>
    <w:p w14:paraId="64A1759F" w14:textId="01D9AE45" w:rsidR="008607A2" w:rsidRPr="003A2349" w:rsidRDefault="008607A2" w:rsidP="00A72982">
      <w:pPr>
        <w:jc w:val="both"/>
        <w:rPr>
          <w:rFonts w:ascii="Aptos" w:hAnsi="Aptos" w:cs="Arial"/>
          <w:szCs w:val="18"/>
        </w:rPr>
      </w:pPr>
    </w:p>
    <w:p w14:paraId="16FF40C5" w14:textId="7B80E482" w:rsidR="008607A2" w:rsidRPr="003A2349" w:rsidRDefault="008607A2" w:rsidP="00A72982">
      <w:pPr>
        <w:jc w:val="both"/>
        <w:rPr>
          <w:rFonts w:ascii="Aptos" w:hAnsi="Aptos" w:cs="Arial"/>
          <w:szCs w:val="18"/>
        </w:rPr>
      </w:pPr>
    </w:p>
    <w:p w14:paraId="50332EA4" w14:textId="4EA57719" w:rsidR="00644B47" w:rsidRPr="003A2349" w:rsidRDefault="0025099D" w:rsidP="00A72982">
      <w:pPr>
        <w:jc w:val="both"/>
        <w:rPr>
          <w:rFonts w:ascii="Aptos" w:hAnsi="Aptos" w:cs="Arial"/>
          <w:color w:val="000000"/>
          <w:szCs w:val="18"/>
        </w:rPr>
      </w:pPr>
      <w:r w:rsidRPr="003A2349">
        <w:rPr>
          <w:rFonts w:ascii="Aptos" w:hAnsi="Aptos" w:cs="Arial"/>
          <w:szCs w:val="18"/>
        </w:rPr>
        <w:t>T</w:t>
      </w:r>
      <w:r w:rsidR="00644B47" w:rsidRPr="003A2349">
        <w:rPr>
          <w:rFonts w:ascii="Aptos" w:hAnsi="Aptos" w:cs="Arial"/>
          <w:szCs w:val="18"/>
        </w:rPr>
        <w:t xml:space="preserve">he Chains of Office were independently valued during 2012/13 and 2013/14 by William Windwick, </w:t>
      </w:r>
      <w:proofErr w:type="spellStart"/>
      <w:r w:rsidR="00644B47" w:rsidRPr="003A2349">
        <w:rPr>
          <w:rFonts w:ascii="Aptos" w:hAnsi="Aptos" w:cs="Arial"/>
          <w:szCs w:val="18"/>
        </w:rPr>
        <w:t>PJDip</w:t>
      </w:r>
      <w:proofErr w:type="spellEnd"/>
      <w:r w:rsidR="00644B47" w:rsidRPr="003A2349">
        <w:rPr>
          <w:rFonts w:ascii="Aptos" w:hAnsi="Aptos" w:cs="Arial"/>
          <w:szCs w:val="18"/>
        </w:rPr>
        <w:t xml:space="preserve"> FGA </w:t>
      </w:r>
      <w:r w:rsidR="00644B47" w:rsidRPr="003A2349">
        <w:rPr>
          <w:rFonts w:ascii="Aptos" w:hAnsi="Aptos" w:cs="Arial"/>
          <w:color w:val="000000"/>
          <w:szCs w:val="18"/>
        </w:rPr>
        <w:t>FNAG MIRV, a member of the Institute of Registered Valuers.</w:t>
      </w:r>
    </w:p>
    <w:p w14:paraId="569128A9" w14:textId="77777777" w:rsidR="00644B47" w:rsidRPr="003A2349" w:rsidRDefault="00644B47" w:rsidP="00A72982">
      <w:pPr>
        <w:jc w:val="both"/>
        <w:rPr>
          <w:rFonts w:ascii="Aptos" w:hAnsi="Aptos" w:cs="Arial"/>
          <w:color w:val="000000"/>
          <w:szCs w:val="18"/>
        </w:rPr>
      </w:pPr>
    </w:p>
    <w:p w14:paraId="19D1C87E" w14:textId="6E8C3CC7" w:rsidR="00644B47" w:rsidRPr="003A2349" w:rsidRDefault="00644B47" w:rsidP="00A72982">
      <w:pPr>
        <w:jc w:val="both"/>
        <w:rPr>
          <w:rFonts w:ascii="Aptos" w:hAnsi="Aptos" w:cs="Arial"/>
          <w:color w:val="000000"/>
          <w:szCs w:val="18"/>
        </w:rPr>
      </w:pPr>
      <w:r w:rsidRPr="003A2349">
        <w:rPr>
          <w:rFonts w:ascii="Aptos" w:hAnsi="Aptos" w:cs="Arial"/>
          <w:color w:val="000000"/>
          <w:szCs w:val="18"/>
        </w:rPr>
        <w:t xml:space="preserve">The following table shows assets that may be regarded as Heritage Assets, but which have not been included in the Balance Sheet as the </w:t>
      </w:r>
      <w:r w:rsidR="0020170B" w:rsidRPr="003A2349">
        <w:rPr>
          <w:rFonts w:ascii="Aptos" w:hAnsi="Aptos" w:cs="Arial"/>
          <w:color w:val="000000"/>
          <w:szCs w:val="18"/>
        </w:rPr>
        <w:t>Council</w:t>
      </w:r>
      <w:r w:rsidRPr="003A2349">
        <w:rPr>
          <w:rFonts w:ascii="Aptos" w:hAnsi="Aptos" w:cs="Arial"/>
          <w:color w:val="000000"/>
          <w:szCs w:val="18"/>
        </w:rPr>
        <w:t xml:space="preserve"> considers that obtaining valuations would involve disproportionate cost and that reliable cost or valuation information cannot be obtained for these items. The Code therefore permits such assets to be excluded </w:t>
      </w:r>
      <w:r w:rsidRPr="003A2349">
        <w:rPr>
          <w:rFonts w:ascii="Aptos" w:hAnsi="Aptos" w:cs="Arial"/>
          <w:color w:val="000000"/>
          <w:sz w:val="20"/>
        </w:rPr>
        <w:t xml:space="preserve">from </w:t>
      </w:r>
      <w:r w:rsidRPr="003A2349">
        <w:rPr>
          <w:rFonts w:ascii="Aptos" w:hAnsi="Aptos" w:cs="Arial"/>
          <w:color w:val="000000"/>
          <w:szCs w:val="18"/>
        </w:rPr>
        <w:t>the Balance Sheet.</w:t>
      </w:r>
    </w:p>
    <w:p w14:paraId="20054F3C" w14:textId="77777777" w:rsidR="00644B47" w:rsidRPr="003A2349" w:rsidRDefault="00644B47" w:rsidP="00A72982">
      <w:pPr>
        <w:jc w:val="both"/>
        <w:rPr>
          <w:rFonts w:ascii="Aptos" w:hAnsi="Aptos" w:cs="Arial"/>
          <w:color w:val="000000"/>
          <w:szCs w:val="18"/>
        </w:rPr>
      </w:pPr>
    </w:p>
    <w:bookmarkStart w:id="706" w:name="_MON_1778416436"/>
    <w:bookmarkEnd w:id="706"/>
    <w:p w14:paraId="3081DDEE" w14:textId="6D9D81FE" w:rsidR="002D62D4" w:rsidRPr="003A2349" w:rsidRDefault="003C7697" w:rsidP="00D819F5">
      <w:pPr>
        <w:rPr>
          <w:rFonts w:ascii="Aptos" w:hAnsi="Aptos" w:cs="Arial"/>
          <w:b/>
          <w:bCs/>
          <w:color w:val="000000"/>
          <w:sz w:val="22"/>
          <w:szCs w:val="22"/>
        </w:rPr>
      </w:pPr>
      <w:r w:rsidRPr="003A2349">
        <w:rPr>
          <w:rFonts w:ascii="Aptos" w:hAnsi="Aptos" w:cs="Arial"/>
          <w:b/>
          <w:bCs/>
          <w:color w:val="000000"/>
          <w:sz w:val="22"/>
          <w:szCs w:val="22"/>
        </w:rPr>
        <w:object w:dxaOrig="9785" w:dyaOrig="2331" w14:anchorId="3633401B">
          <v:shape id="_x0000_i1141" type="#_x0000_t75" style="width:483.75pt;height:118.5pt" o:ole="">
            <v:imagedata r:id="rId320" o:title=""/>
          </v:shape>
          <o:OLEObject Type="Embed" ProgID="Excel.Sheet.12" ShapeID="_x0000_i1141" DrawAspect="Content" ObjectID="_1843896906" r:id="rId321"/>
        </w:object>
      </w:r>
    </w:p>
    <w:p w14:paraId="26D3AF00" w14:textId="77777777" w:rsidR="002D62D4" w:rsidRPr="003A2349" w:rsidRDefault="002D62D4" w:rsidP="00D819F5">
      <w:pPr>
        <w:rPr>
          <w:rFonts w:ascii="Aptos" w:hAnsi="Aptos" w:cs="Arial"/>
          <w:b/>
          <w:bCs/>
          <w:color w:val="000000"/>
          <w:sz w:val="22"/>
          <w:szCs w:val="22"/>
        </w:rPr>
      </w:pPr>
    </w:p>
    <w:p w14:paraId="13D389DD" w14:textId="77777777" w:rsidR="002B7398" w:rsidRPr="003A2349" w:rsidRDefault="002B7398" w:rsidP="00D819F5">
      <w:pPr>
        <w:rPr>
          <w:rFonts w:ascii="Aptos" w:hAnsi="Aptos" w:cs="Arial"/>
          <w:b/>
          <w:bCs/>
          <w:color w:val="000000"/>
          <w:sz w:val="22"/>
          <w:szCs w:val="22"/>
        </w:rPr>
      </w:pPr>
    </w:p>
    <w:p w14:paraId="6F3B2048" w14:textId="421DFF2F" w:rsidR="00644B47" w:rsidRPr="00086337" w:rsidRDefault="00D819F5" w:rsidP="00086337">
      <w:pPr>
        <w:jc w:val="both"/>
        <w:rPr>
          <w:rFonts w:ascii="Aptos" w:hAnsi="Aptos" w:cs="Arial"/>
          <w:b/>
          <w:bCs/>
          <w:color w:val="000000"/>
          <w:sz w:val="24"/>
          <w:szCs w:val="24"/>
        </w:rPr>
      </w:pPr>
      <w:r w:rsidRPr="00086337">
        <w:rPr>
          <w:rFonts w:ascii="Aptos" w:hAnsi="Aptos" w:cs="Arial"/>
          <w:b/>
          <w:bCs/>
          <w:color w:val="000000"/>
          <w:sz w:val="24"/>
          <w:szCs w:val="24"/>
        </w:rPr>
        <w:t>N</w:t>
      </w:r>
      <w:r w:rsidR="00644B47" w:rsidRPr="00086337">
        <w:rPr>
          <w:rFonts w:ascii="Aptos" w:hAnsi="Aptos" w:cs="Arial"/>
          <w:b/>
          <w:bCs/>
          <w:color w:val="000000"/>
          <w:sz w:val="24"/>
          <w:szCs w:val="24"/>
        </w:rPr>
        <w:t>ote 3 Investment Property</w:t>
      </w:r>
    </w:p>
    <w:p w14:paraId="4A525813" w14:textId="77777777" w:rsidR="00644B47" w:rsidRPr="003A2349" w:rsidRDefault="00644B47" w:rsidP="00A72982">
      <w:pPr>
        <w:jc w:val="both"/>
        <w:rPr>
          <w:rFonts w:ascii="Aptos" w:hAnsi="Aptos" w:cs="Arial"/>
          <w:color w:val="000000"/>
          <w:szCs w:val="18"/>
        </w:rPr>
      </w:pPr>
    </w:p>
    <w:p w14:paraId="5409BCB9" w14:textId="1FF81DB4" w:rsidR="00644B47" w:rsidRPr="003A2349" w:rsidRDefault="00644B47" w:rsidP="00A72982">
      <w:pPr>
        <w:jc w:val="both"/>
        <w:rPr>
          <w:rFonts w:ascii="Aptos" w:hAnsi="Aptos" w:cs="Arial"/>
          <w:color w:val="000000"/>
          <w:szCs w:val="18"/>
        </w:rPr>
      </w:pPr>
      <w:r w:rsidRPr="003A2349">
        <w:rPr>
          <w:rFonts w:ascii="Aptos" w:hAnsi="Aptos" w:cs="Arial"/>
          <w:color w:val="000000"/>
          <w:szCs w:val="18"/>
        </w:rPr>
        <w:t>The following items of income and expense have been accounted for in Investment Income in the Income and Expenditure Account:</w:t>
      </w:r>
    </w:p>
    <w:p w14:paraId="5D46E8D8" w14:textId="44C623A8" w:rsidR="004E0596" w:rsidRPr="003A2349" w:rsidRDefault="004E0596" w:rsidP="00A72982">
      <w:pPr>
        <w:jc w:val="both"/>
        <w:rPr>
          <w:rFonts w:ascii="Aptos" w:hAnsi="Aptos" w:cs="Arial"/>
          <w:color w:val="000000"/>
          <w:szCs w:val="18"/>
        </w:rPr>
      </w:pPr>
    </w:p>
    <w:bookmarkStart w:id="707" w:name="_MON_1778416926"/>
    <w:bookmarkEnd w:id="707"/>
    <w:p w14:paraId="0052AB84" w14:textId="3D4B2606" w:rsidR="004E0596" w:rsidRPr="003A2349" w:rsidRDefault="00EC3FF3" w:rsidP="0095544D">
      <w:pPr>
        <w:tabs>
          <w:tab w:val="left" w:pos="9639"/>
        </w:tabs>
        <w:jc w:val="both"/>
        <w:rPr>
          <w:rFonts w:ascii="Aptos" w:hAnsi="Aptos" w:cs="Arial"/>
          <w:color w:val="000000"/>
          <w:szCs w:val="18"/>
        </w:rPr>
      </w:pPr>
      <w:r w:rsidRPr="003A2349">
        <w:rPr>
          <w:rFonts w:ascii="Aptos" w:hAnsi="Aptos" w:cs="Arial"/>
          <w:color w:val="000000"/>
          <w:szCs w:val="18"/>
        </w:rPr>
        <w:object w:dxaOrig="9105" w:dyaOrig="1455" w14:anchorId="629D78C9">
          <v:shape id="_x0000_i1142" type="#_x0000_t75" style="width:458.25pt;height:1in" o:ole="">
            <v:imagedata r:id="rId322" o:title=""/>
          </v:shape>
          <o:OLEObject Type="Embed" ProgID="Excel.Sheet.12" ShapeID="_x0000_i1142" DrawAspect="Content" ObjectID="_1843896907" r:id="rId323"/>
        </w:object>
      </w:r>
    </w:p>
    <w:p w14:paraId="59896E9B" w14:textId="7C2C7C61" w:rsidR="008607A2" w:rsidRPr="003A2349" w:rsidRDefault="008607A2" w:rsidP="00A72982">
      <w:pPr>
        <w:jc w:val="both"/>
        <w:rPr>
          <w:rFonts w:ascii="Aptos" w:hAnsi="Aptos" w:cs="Arial"/>
          <w:color w:val="000000"/>
          <w:szCs w:val="18"/>
        </w:rPr>
      </w:pPr>
    </w:p>
    <w:p w14:paraId="51AC937E" w14:textId="5B1B59AF" w:rsidR="008607A2" w:rsidRPr="003A2349" w:rsidRDefault="008607A2" w:rsidP="00A72982">
      <w:pPr>
        <w:jc w:val="both"/>
        <w:rPr>
          <w:rFonts w:ascii="Aptos" w:hAnsi="Aptos" w:cs="Arial"/>
          <w:color w:val="000000"/>
          <w:szCs w:val="18"/>
        </w:rPr>
      </w:pPr>
    </w:p>
    <w:p w14:paraId="434C85C9" w14:textId="77777777" w:rsidR="008607A2" w:rsidRPr="003A2349" w:rsidRDefault="008607A2" w:rsidP="00A72982">
      <w:pPr>
        <w:jc w:val="both"/>
        <w:rPr>
          <w:rFonts w:ascii="Aptos" w:hAnsi="Aptos" w:cs="Arial"/>
          <w:color w:val="000000"/>
          <w:szCs w:val="18"/>
        </w:rPr>
      </w:pPr>
    </w:p>
    <w:p w14:paraId="01207B1A" w14:textId="39A6C31E" w:rsidR="004E0596" w:rsidRPr="003A2349" w:rsidRDefault="004E0596" w:rsidP="004E0596">
      <w:pPr>
        <w:jc w:val="both"/>
        <w:rPr>
          <w:rFonts w:ascii="Aptos" w:hAnsi="Aptos" w:cs="Arial"/>
          <w:color w:val="000000"/>
          <w:szCs w:val="18"/>
        </w:rPr>
      </w:pPr>
      <w:r w:rsidRPr="003A2349">
        <w:rPr>
          <w:rFonts w:ascii="Aptos" w:hAnsi="Aptos" w:cs="Arial"/>
          <w:color w:val="000000"/>
          <w:szCs w:val="18"/>
        </w:rPr>
        <w:t>There are some restrictions from the original benefactors on the Common Good’s ability to realise the value inherent in its investment property. The Common Good has no contractual obligations to purchase, construct or develop investment property or for repairs, maintenance or enhancement.</w:t>
      </w:r>
    </w:p>
    <w:p w14:paraId="1197F64A" w14:textId="40D8D926" w:rsidR="004E0596" w:rsidRPr="003A2349" w:rsidRDefault="004E0596" w:rsidP="004E0596">
      <w:pPr>
        <w:jc w:val="both"/>
        <w:rPr>
          <w:rFonts w:ascii="Aptos" w:hAnsi="Aptos" w:cs="Arial"/>
          <w:color w:val="000000"/>
          <w:szCs w:val="18"/>
        </w:rPr>
      </w:pPr>
    </w:p>
    <w:p w14:paraId="45CB5FDB" w14:textId="77777777" w:rsidR="002B7398" w:rsidRPr="003A2349" w:rsidRDefault="002B7398" w:rsidP="004E0596">
      <w:pPr>
        <w:jc w:val="both"/>
        <w:rPr>
          <w:rFonts w:ascii="Aptos" w:hAnsi="Aptos" w:cs="Arial"/>
          <w:color w:val="000000"/>
          <w:szCs w:val="18"/>
        </w:rPr>
      </w:pPr>
    </w:p>
    <w:p w14:paraId="5D574578" w14:textId="77777777" w:rsidR="003358B9" w:rsidRPr="003A2349" w:rsidRDefault="003358B9" w:rsidP="00404FD9">
      <w:pPr>
        <w:rPr>
          <w:rFonts w:ascii="Aptos" w:hAnsi="Aptos" w:cs="Arial"/>
          <w:b/>
          <w:bCs/>
          <w:color w:val="000000"/>
          <w:sz w:val="24"/>
          <w:szCs w:val="24"/>
        </w:rPr>
      </w:pPr>
    </w:p>
    <w:p w14:paraId="1D1040E1" w14:textId="77777777" w:rsidR="003358B9" w:rsidRPr="003A2349" w:rsidRDefault="003358B9" w:rsidP="00404FD9">
      <w:pPr>
        <w:rPr>
          <w:rFonts w:ascii="Aptos" w:hAnsi="Aptos" w:cs="Arial"/>
          <w:b/>
          <w:bCs/>
          <w:color w:val="000000"/>
          <w:sz w:val="24"/>
          <w:szCs w:val="24"/>
        </w:rPr>
      </w:pPr>
    </w:p>
    <w:p w14:paraId="5FF42F06" w14:textId="77777777" w:rsidR="00667F86" w:rsidRPr="003A2349" w:rsidRDefault="00667F86" w:rsidP="00404FD9">
      <w:pPr>
        <w:rPr>
          <w:rFonts w:ascii="Aptos" w:hAnsi="Aptos" w:cs="Arial"/>
          <w:b/>
          <w:bCs/>
          <w:color w:val="000000"/>
          <w:szCs w:val="18"/>
        </w:rPr>
      </w:pPr>
    </w:p>
    <w:p w14:paraId="70544881" w14:textId="77777777" w:rsidR="00086337" w:rsidRPr="00086337" w:rsidRDefault="00D36904" w:rsidP="00086337">
      <w:pPr>
        <w:jc w:val="right"/>
        <w:rPr>
          <w:rFonts w:ascii="Aptos" w:hAnsi="Aptos" w:cs="Arial"/>
          <w:b/>
          <w:color w:val="B117B1"/>
          <w:sz w:val="24"/>
          <w:szCs w:val="24"/>
        </w:rPr>
      </w:pPr>
      <w:r w:rsidRPr="003A2349">
        <w:rPr>
          <w:rFonts w:ascii="Aptos" w:hAnsi="Aptos" w:cs="Arial"/>
          <w:b/>
          <w:bCs/>
          <w:color w:val="000000"/>
          <w:szCs w:val="18"/>
        </w:rPr>
        <w:br w:type="page"/>
      </w:r>
      <w:r w:rsidR="00086337">
        <w:rPr>
          <w:rFonts w:ascii="Aptos" w:hAnsi="Aptos" w:cs="Arial"/>
          <w:b/>
          <w:color w:val="B117B1"/>
          <w:sz w:val="24"/>
          <w:szCs w:val="24"/>
        </w:rPr>
        <w:lastRenderedPageBreak/>
        <w:t>Common Good Funds</w:t>
      </w:r>
      <w:r w:rsidR="00086337" w:rsidRPr="00B11789">
        <w:rPr>
          <w:rFonts w:ascii="Aptos" w:hAnsi="Aptos" w:cs="Arial"/>
          <w:b/>
          <w:color w:val="B117B1"/>
          <w:sz w:val="24"/>
          <w:szCs w:val="24"/>
        </w:rPr>
        <w:t xml:space="preserve"> (cont</w:t>
      </w:r>
      <w:r w:rsidR="00086337">
        <w:rPr>
          <w:rFonts w:ascii="Aptos" w:hAnsi="Aptos" w:cs="Arial"/>
          <w:b/>
          <w:color w:val="B117B1"/>
          <w:sz w:val="24"/>
          <w:szCs w:val="24"/>
        </w:rPr>
        <w:t>.)</w:t>
      </w:r>
    </w:p>
    <w:p w14:paraId="4AD88ADE" w14:textId="6C6E5F3E" w:rsidR="00086337" w:rsidRDefault="00086337" w:rsidP="00404FD9">
      <w:pPr>
        <w:rPr>
          <w:rFonts w:ascii="Aptos" w:hAnsi="Aptos" w:cs="Arial"/>
          <w:b/>
          <w:bCs/>
          <w:color w:val="000000"/>
          <w:szCs w:val="18"/>
        </w:rPr>
      </w:pPr>
    </w:p>
    <w:p w14:paraId="67F2C457" w14:textId="242347B6" w:rsidR="00404FD9" w:rsidRPr="003A2349" w:rsidRDefault="00404FD9" w:rsidP="00404FD9">
      <w:pPr>
        <w:rPr>
          <w:rFonts w:ascii="Aptos" w:hAnsi="Aptos" w:cs="Arial"/>
          <w:b/>
          <w:bCs/>
          <w:color w:val="000000"/>
          <w:szCs w:val="18"/>
        </w:rPr>
      </w:pPr>
      <w:r w:rsidRPr="003A2349">
        <w:rPr>
          <w:rFonts w:ascii="Aptos" w:hAnsi="Aptos" w:cs="Arial"/>
          <w:b/>
          <w:bCs/>
          <w:color w:val="000000"/>
          <w:szCs w:val="18"/>
        </w:rPr>
        <w:t>Note 3 Investment Property</w:t>
      </w:r>
      <w:r w:rsidR="00667F86" w:rsidRPr="003A2349">
        <w:rPr>
          <w:rFonts w:ascii="Aptos" w:hAnsi="Aptos" w:cs="Arial"/>
          <w:b/>
          <w:bCs/>
          <w:color w:val="000000"/>
          <w:szCs w:val="18"/>
        </w:rPr>
        <w:t xml:space="preserve"> (cont</w:t>
      </w:r>
      <w:r w:rsidR="003F08F6">
        <w:rPr>
          <w:rFonts w:ascii="Aptos" w:hAnsi="Aptos" w:cs="Arial"/>
          <w:b/>
          <w:bCs/>
          <w:color w:val="000000"/>
          <w:szCs w:val="18"/>
        </w:rPr>
        <w:t>.</w:t>
      </w:r>
      <w:r w:rsidR="00667F86" w:rsidRPr="003A2349">
        <w:rPr>
          <w:rFonts w:ascii="Aptos" w:hAnsi="Aptos" w:cs="Arial"/>
          <w:b/>
          <w:bCs/>
          <w:color w:val="000000"/>
          <w:szCs w:val="18"/>
        </w:rPr>
        <w:t>)</w:t>
      </w:r>
    </w:p>
    <w:p w14:paraId="22282986" w14:textId="77777777" w:rsidR="00404FD9" w:rsidRPr="003A2349" w:rsidRDefault="00404FD9" w:rsidP="004E0596">
      <w:pPr>
        <w:jc w:val="both"/>
        <w:rPr>
          <w:rFonts w:ascii="Aptos" w:hAnsi="Aptos" w:cs="Arial"/>
          <w:color w:val="000000"/>
          <w:szCs w:val="18"/>
        </w:rPr>
      </w:pPr>
    </w:p>
    <w:p w14:paraId="5A0F5002" w14:textId="53B914C1" w:rsidR="004E0596" w:rsidRPr="003A2349" w:rsidRDefault="004E0596" w:rsidP="004E0596">
      <w:pPr>
        <w:jc w:val="both"/>
        <w:rPr>
          <w:rFonts w:ascii="Aptos" w:hAnsi="Aptos" w:cs="Arial"/>
          <w:color w:val="000000"/>
          <w:szCs w:val="18"/>
        </w:rPr>
      </w:pPr>
      <w:r w:rsidRPr="003A2349">
        <w:rPr>
          <w:rFonts w:ascii="Aptos" w:hAnsi="Aptos" w:cs="Arial"/>
          <w:color w:val="000000"/>
          <w:szCs w:val="18"/>
        </w:rPr>
        <w:t>The following table summarises the movement in the fair value of investment properties over the year:</w:t>
      </w:r>
    </w:p>
    <w:p w14:paraId="640DC357" w14:textId="77777777" w:rsidR="00FC4744" w:rsidRPr="003A2349" w:rsidRDefault="00FC4744" w:rsidP="004E0596">
      <w:pPr>
        <w:jc w:val="both"/>
        <w:rPr>
          <w:rFonts w:ascii="Aptos" w:hAnsi="Aptos" w:cs="Arial"/>
          <w:color w:val="000000"/>
          <w:szCs w:val="18"/>
        </w:rPr>
      </w:pPr>
    </w:p>
    <w:p w14:paraId="19BA3365" w14:textId="77777777" w:rsidR="004E0596" w:rsidRPr="003A2349" w:rsidRDefault="004E0596" w:rsidP="004E0596">
      <w:pPr>
        <w:rPr>
          <w:rFonts w:ascii="Aptos" w:hAnsi="Aptos"/>
        </w:rPr>
      </w:pPr>
    </w:p>
    <w:bookmarkStart w:id="708" w:name="_MON_1778417163"/>
    <w:bookmarkEnd w:id="708"/>
    <w:p w14:paraId="094B1D72" w14:textId="293617F9" w:rsidR="004E0596" w:rsidRPr="003A2349" w:rsidRDefault="007E39DF" w:rsidP="004E0596">
      <w:pPr>
        <w:rPr>
          <w:rFonts w:ascii="Aptos" w:hAnsi="Aptos"/>
        </w:rPr>
      </w:pPr>
      <w:r w:rsidRPr="003A2349">
        <w:rPr>
          <w:rFonts w:ascii="Aptos" w:hAnsi="Aptos"/>
        </w:rPr>
        <w:object w:dxaOrig="9785" w:dyaOrig="1863" w14:anchorId="4A7DF380">
          <v:shape id="_x0000_i1143" type="#_x0000_t75" style="width:458.25pt;height:87.75pt" o:ole="">
            <v:imagedata r:id="rId324" o:title=""/>
          </v:shape>
          <o:OLEObject Type="Embed" ProgID="Excel.Sheet.12" ShapeID="_x0000_i1143" DrawAspect="Content" ObjectID="_1843896908" r:id="rId325"/>
        </w:object>
      </w:r>
    </w:p>
    <w:p w14:paraId="45E0F241" w14:textId="232F7AF8" w:rsidR="001379C2" w:rsidRPr="00D176C3" w:rsidRDefault="00C03437" w:rsidP="00D176C3">
      <w:pPr>
        <w:rPr>
          <w:rFonts w:ascii="Aptos" w:hAnsi="Aptos"/>
          <w:b/>
          <w:sz w:val="24"/>
          <w:szCs w:val="24"/>
        </w:rPr>
      </w:pPr>
      <w:bookmarkStart w:id="709" w:name="APPA"/>
      <w:bookmarkStart w:id="710" w:name="_Toc74042488"/>
      <w:bookmarkStart w:id="711" w:name="_Toc138404735"/>
      <w:bookmarkStart w:id="712" w:name="_Toc138408979"/>
      <w:bookmarkStart w:id="713" w:name="_Toc138412482"/>
      <w:bookmarkStart w:id="714" w:name="_Toc138412975"/>
      <w:bookmarkStart w:id="715" w:name="_Toc146698510"/>
      <w:bookmarkStart w:id="716" w:name="_Toc146823520"/>
      <w:bookmarkEnd w:id="709"/>
      <w:r w:rsidRPr="003A2349">
        <w:rPr>
          <w:rFonts w:ascii="Aptos" w:hAnsi="Aptos"/>
          <w:sz w:val="24"/>
          <w:szCs w:val="24"/>
        </w:rPr>
        <w:br w:type="page"/>
      </w:r>
      <w:bookmarkEnd w:id="710"/>
      <w:bookmarkEnd w:id="711"/>
      <w:bookmarkEnd w:id="712"/>
      <w:bookmarkEnd w:id="713"/>
      <w:bookmarkEnd w:id="714"/>
      <w:bookmarkEnd w:id="715"/>
      <w:bookmarkEnd w:id="716"/>
    </w:p>
    <w:p w14:paraId="02F255FE" w14:textId="77777777" w:rsidR="00EF5525" w:rsidRPr="003A2349" w:rsidRDefault="00EF5525" w:rsidP="00A72982">
      <w:pPr>
        <w:jc w:val="both"/>
        <w:rPr>
          <w:rFonts w:ascii="Aptos" w:hAnsi="Aptos" w:cs="Arial"/>
          <w:color w:val="000000"/>
          <w:szCs w:val="18"/>
        </w:rPr>
        <w:sectPr w:rsidR="00EF5525" w:rsidRPr="003A2349" w:rsidSect="00D36904">
          <w:pgSz w:w="11894" w:h="16834" w:code="9"/>
          <w:pgMar w:top="1134" w:right="979" w:bottom="1134" w:left="1134" w:header="720" w:footer="720" w:gutter="0"/>
          <w:cols w:space="720"/>
          <w:docGrid w:linePitch="245"/>
        </w:sectPr>
      </w:pPr>
    </w:p>
    <w:p w14:paraId="69320BE8" w14:textId="63E5B9C5" w:rsidR="00D176C3" w:rsidRPr="00EA01E4" w:rsidRDefault="00D176C3" w:rsidP="00D176C3">
      <w:pPr>
        <w:pStyle w:val="Heading1"/>
        <w:jc w:val="right"/>
        <w:rPr>
          <w:rFonts w:ascii="Aptos" w:hAnsi="Aptos"/>
          <w:color w:val="B117B1"/>
          <w:sz w:val="36"/>
          <w:szCs w:val="36"/>
        </w:rPr>
      </w:pPr>
      <w:bookmarkStart w:id="717" w:name="_Toc233115475"/>
      <w:r w:rsidRPr="00EA01E4">
        <w:rPr>
          <w:rFonts w:ascii="Aptos" w:hAnsi="Aptos"/>
          <w:color w:val="B117B1"/>
          <w:sz w:val="36"/>
          <w:szCs w:val="36"/>
        </w:rPr>
        <w:lastRenderedPageBreak/>
        <w:t>Glossary of Terms</w:t>
      </w:r>
      <w:bookmarkEnd w:id="717"/>
    </w:p>
    <w:p w14:paraId="3FFFB180" w14:textId="77777777" w:rsidR="00D176C3" w:rsidRPr="003A2349" w:rsidRDefault="00D176C3" w:rsidP="00D176C3">
      <w:pPr>
        <w:jc w:val="both"/>
        <w:rPr>
          <w:rFonts w:ascii="Aptos" w:hAnsi="Aptos" w:cs="Arial"/>
          <w:sz w:val="24"/>
          <w:szCs w:val="24"/>
        </w:rPr>
      </w:pPr>
    </w:p>
    <w:p w14:paraId="4F495CC2" w14:textId="77777777" w:rsidR="00D176C3" w:rsidRPr="003A2349" w:rsidRDefault="00D176C3" w:rsidP="00D176C3">
      <w:pPr>
        <w:jc w:val="both"/>
        <w:rPr>
          <w:rFonts w:ascii="Aptos" w:hAnsi="Aptos" w:cs="Arial"/>
          <w:b/>
          <w:szCs w:val="18"/>
        </w:rPr>
      </w:pPr>
      <w:r w:rsidRPr="003A2349">
        <w:rPr>
          <w:rFonts w:ascii="Aptos" w:hAnsi="Aptos" w:cs="Arial"/>
          <w:b/>
          <w:szCs w:val="18"/>
        </w:rPr>
        <w:t>Capital Expenditure</w:t>
      </w:r>
    </w:p>
    <w:p w14:paraId="4C784F79" w14:textId="77777777" w:rsidR="00D176C3" w:rsidRPr="003A2349" w:rsidRDefault="00D176C3" w:rsidP="00D176C3">
      <w:pPr>
        <w:jc w:val="both"/>
        <w:rPr>
          <w:rFonts w:ascii="Aptos" w:hAnsi="Aptos" w:cs="Arial"/>
          <w:szCs w:val="18"/>
        </w:rPr>
      </w:pPr>
      <w:r w:rsidRPr="003A2349">
        <w:rPr>
          <w:rFonts w:ascii="Aptos" w:hAnsi="Aptos" w:cs="Arial"/>
          <w:szCs w:val="18"/>
        </w:rPr>
        <w:t xml:space="preserve">This is expenditure incurred in creating, acquiring or improving assets. The expenditure is normally financed by borrowing over a period of </w:t>
      </w:r>
      <w:proofErr w:type="gramStart"/>
      <w:r w:rsidRPr="003A2349">
        <w:rPr>
          <w:rFonts w:ascii="Aptos" w:hAnsi="Aptos" w:cs="Arial"/>
          <w:szCs w:val="18"/>
        </w:rPr>
        <w:t>years, or</w:t>
      </w:r>
      <w:proofErr w:type="gramEnd"/>
      <w:r w:rsidRPr="003A2349">
        <w:rPr>
          <w:rFonts w:ascii="Aptos" w:hAnsi="Aptos" w:cs="Arial"/>
          <w:szCs w:val="18"/>
        </w:rPr>
        <w:t xml:space="preserve"> utilising the income from the sale of existing assets.</w:t>
      </w:r>
    </w:p>
    <w:p w14:paraId="3E8DBC5C" w14:textId="77777777" w:rsidR="00D176C3" w:rsidRPr="003A2349" w:rsidRDefault="00D176C3" w:rsidP="00D176C3">
      <w:pPr>
        <w:jc w:val="both"/>
        <w:rPr>
          <w:rFonts w:ascii="Aptos" w:hAnsi="Aptos" w:cs="Arial"/>
          <w:szCs w:val="18"/>
        </w:rPr>
      </w:pPr>
    </w:p>
    <w:p w14:paraId="5E7FE25F"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r w:rsidRPr="003A2349">
        <w:rPr>
          <w:rFonts w:ascii="Aptos" w:hAnsi="Aptos" w:cs="Arial"/>
          <w:b/>
          <w:snapToGrid w:val="0"/>
          <w:color w:val="000000"/>
          <w:szCs w:val="18"/>
        </w:rPr>
        <w:t>CIPFA</w:t>
      </w:r>
    </w:p>
    <w:p w14:paraId="6B1C4541"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r w:rsidRPr="003A2349">
        <w:rPr>
          <w:rFonts w:ascii="Aptos" w:hAnsi="Aptos" w:cs="Arial"/>
          <w:snapToGrid w:val="0"/>
          <w:color w:val="000000"/>
          <w:szCs w:val="18"/>
        </w:rPr>
        <w:t>Chartered Institute of Public Finance and Accountancy</w:t>
      </w:r>
    </w:p>
    <w:p w14:paraId="3699BA49"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p>
    <w:p w14:paraId="428C5D1C"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r w:rsidRPr="003A2349">
        <w:rPr>
          <w:rFonts w:ascii="Aptos" w:hAnsi="Aptos" w:cs="Arial"/>
          <w:b/>
          <w:snapToGrid w:val="0"/>
          <w:color w:val="000000"/>
          <w:szCs w:val="18"/>
        </w:rPr>
        <w:t>Current value</w:t>
      </w:r>
    </w:p>
    <w:p w14:paraId="1DDCC5CE"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r w:rsidRPr="003A2349">
        <w:rPr>
          <w:rFonts w:ascii="Aptos" w:hAnsi="Aptos" w:cs="Arial"/>
          <w:snapToGrid w:val="0"/>
          <w:color w:val="000000"/>
          <w:szCs w:val="18"/>
        </w:rPr>
        <w:t>For operational land and buildings, current value is the amount that would be paid for the asset in its existing use.</w:t>
      </w:r>
    </w:p>
    <w:p w14:paraId="399D2004"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p>
    <w:p w14:paraId="5BE20B6C" w14:textId="77777777" w:rsidR="00D176C3" w:rsidRPr="003A2349" w:rsidRDefault="00D176C3" w:rsidP="00D176C3">
      <w:pPr>
        <w:jc w:val="both"/>
        <w:rPr>
          <w:rFonts w:ascii="Aptos" w:hAnsi="Aptos" w:cs="Arial"/>
          <w:b/>
          <w:szCs w:val="18"/>
        </w:rPr>
      </w:pPr>
      <w:r w:rsidRPr="003A2349">
        <w:rPr>
          <w:rFonts w:ascii="Aptos" w:hAnsi="Aptos" w:cs="Arial"/>
          <w:b/>
          <w:szCs w:val="18"/>
        </w:rPr>
        <w:t>Economic Cost</w:t>
      </w:r>
    </w:p>
    <w:p w14:paraId="09DD2380"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zCs w:val="18"/>
        </w:rPr>
      </w:pPr>
      <w:r w:rsidRPr="003A2349">
        <w:rPr>
          <w:rFonts w:ascii="Aptos" w:hAnsi="Aptos" w:cs="Arial"/>
          <w:szCs w:val="18"/>
        </w:rPr>
        <w:t>The total cost of performing an activity or following a decision or course of action.</w:t>
      </w:r>
    </w:p>
    <w:p w14:paraId="03A7A33F"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p>
    <w:p w14:paraId="512E4EC6" w14:textId="77777777" w:rsidR="00D176C3" w:rsidRPr="003A2349" w:rsidRDefault="00D176C3" w:rsidP="00D176C3">
      <w:pPr>
        <w:jc w:val="both"/>
        <w:rPr>
          <w:rFonts w:ascii="Aptos" w:hAnsi="Aptos" w:cs="Arial"/>
          <w:b/>
          <w:szCs w:val="18"/>
        </w:rPr>
      </w:pPr>
      <w:r w:rsidRPr="003A2349">
        <w:rPr>
          <w:rFonts w:ascii="Aptos" w:hAnsi="Aptos" w:cs="Arial"/>
          <w:b/>
          <w:szCs w:val="18"/>
        </w:rPr>
        <w:t>Fair Value</w:t>
      </w:r>
    </w:p>
    <w:p w14:paraId="7890E62E" w14:textId="77777777" w:rsidR="00D176C3" w:rsidRPr="003A2349" w:rsidRDefault="00D176C3" w:rsidP="00D176C3">
      <w:pPr>
        <w:jc w:val="both"/>
        <w:rPr>
          <w:rFonts w:ascii="Aptos" w:hAnsi="Aptos" w:cs="Arial"/>
          <w:szCs w:val="18"/>
        </w:rPr>
      </w:pPr>
      <w:r w:rsidRPr="003A2349">
        <w:rPr>
          <w:rFonts w:ascii="Aptos" w:hAnsi="Aptos" w:cs="Arial"/>
          <w:szCs w:val="18"/>
        </w:rPr>
        <w:t>The price that would be received to sell an asset or paid to transfer a liability in an orderly transaction between market participants at the measurement date.</w:t>
      </w:r>
    </w:p>
    <w:p w14:paraId="69DB7442" w14:textId="77777777" w:rsidR="00D176C3" w:rsidRPr="003A2349" w:rsidRDefault="00D176C3" w:rsidP="00D176C3">
      <w:pPr>
        <w:jc w:val="both"/>
        <w:rPr>
          <w:rFonts w:ascii="Aptos" w:hAnsi="Aptos" w:cs="Arial"/>
          <w:szCs w:val="18"/>
        </w:rPr>
      </w:pPr>
    </w:p>
    <w:p w14:paraId="23080A6E" w14:textId="77777777" w:rsidR="00D176C3" w:rsidRPr="003A2349" w:rsidRDefault="00D176C3" w:rsidP="00D176C3">
      <w:pPr>
        <w:jc w:val="both"/>
        <w:rPr>
          <w:rFonts w:ascii="Aptos" w:hAnsi="Aptos" w:cs="Arial"/>
          <w:b/>
          <w:szCs w:val="18"/>
        </w:rPr>
      </w:pPr>
      <w:r w:rsidRPr="003A2349">
        <w:rPr>
          <w:rFonts w:ascii="Aptos" w:hAnsi="Aptos" w:cs="Arial"/>
          <w:b/>
          <w:szCs w:val="18"/>
        </w:rPr>
        <w:t>IFRS</w:t>
      </w:r>
    </w:p>
    <w:p w14:paraId="0684DA82" w14:textId="77777777" w:rsidR="00D176C3" w:rsidRPr="003A2349" w:rsidRDefault="00D176C3" w:rsidP="00D176C3">
      <w:pPr>
        <w:jc w:val="both"/>
        <w:rPr>
          <w:rFonts w:ascii="Aptos" w:hAnsi="Aptos" w:cs="Arial"/>
          <w:szCs w:val="18"/>
        </w:rPr>
      </w:pPr>
      <w:r w:rsidRPr="003A2349">
        <w:rPr>
          <w:rFonts w:ascii="Aptos" w:hAnsi="Aptos" w:cs="Arial"/>
          <w:szCs w:val="18"/>
        </w:rPr>
        <w:t>International Financial Reporting Standard</w:t>
      </w:r>
    </w:p>
    <w:p w14:paraId="31BF57B6"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p>
    <w:p w14:paraId="1494BA96"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r w:rsidRPr="003A2349">
        <w:rPr>
          <w:rFonts w:ascii="Aptos" w:hAnsi="Aptos" w:cs="Arial"/>
          <w:b/>
          <w:snapToGrid w:val="0"/>
          <w:color w:val="000000"/>
          <w:szCs w:val="18"/>
        </w:rPr>
        <w:t>LASAAC</w:t>
      </w:r>
    </w:p>
    <w:p w14:paraId="28C6BB53"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r w:rsidRPr="003A2349">
        <w:rPr>
          <w:rFonts w:ascii="Aptos" w:hAnsi="Aptos" w:cs="Arial"/>
          <w:snapToGrid w:val="0"/>
          <w:color w:val="000000"/>
          <w:szCs w:val="18"/>
        </w:rPr>
        <w:t>Local Authority (Scotland) Accounts Advisory Committee</w:t>
      </w:r>
    </w:p>
    <w:p w14:paraId="6B0D26C8"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p>
    <w:p w14:paraId="7295B95E" w14:textId="77777777" w:rsidR="00D176C3" w:rsidRPr="003A2349" w:rsidRDefault="00D176C3" w:rsidP="00D176C3">
      <w:pPr>
        <w:jc w:val="both"/>
        <w:rPr>
          <w:rFonts w:ascii="Aptos" w:hAnsi="Aptos" w:cs="Arial"/>
          <w:b/>
          <w:szCs w:val="18"/>
        </w:rPr>
      </w:pPr>
      <w:r w:rsidRPr="003A2349">
        <w:rPr>
          <w:rFonts w:ascii="Aptos" w:hAnsi="Aptos" w:cs="Arial"/>
          <w:b/>
          <w:szCs w:val="18"/>
        </w:rPr>
        <w:t>Public Works Loan Board (PWLB)</w:t>
      </w:r>
    </w:p>
    <w:p w14:paraId="74F54EF2" w14:textId="77777777" w:rsidR="00D176C3" w:rsidRPr="003A2349" w:rsidRDefault="00D176C3" w:rsidP="00D176C3">
      <w:pPr>
        <w:jc w:val="both"/>
        <w:rPr>
          <w:rFonts w:ascii="Aptos" w:hAnsi="Aptos" w:cs="Arial"/>
          <w:szCs w:val="18"/>
        </w:rPr>
      </w:pPr>
      <w:r w:rsidRPr="003A2349">
        <w:rPr>
          <w:rFonts w:ascii="Aptos" w:hAnsi="Aptos" w:cs="Arial"/>
          <w:szCs w:val="18"/>
        </w:rPr>
        <w:t>A Government Agency which provides loans to the Council.</w:t>
      </w:r>
    </w:p>
    <w:p w14:paraId="01E2873D"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p>
    <w:p w14:paraId="6A6AE33C" w14:textId="77777777" w:rsidR="00D176C3" w:rsidRPr="003A2349" w:rsidRDefault="00D176C3" w:rsidP="00D176C3">
      <w:pPr>
        <w:jc w:val="both"/>
        <w:rPr>
          <w:rFonts w:ascii="Aptos" w:hAnsi="Aptos" w:cs="Arial"/>
          <w:b/>
          <w:szCs w:val="18"/>
        </w:rPr>
      </w:pPr>
      <w:r w:rsidRPr="003A2349">
        <w:rPr>
          <w:rFonts w:ascii="Aptos" w:hAnsi="Aptos" w:cs="Arial"/>
          <w:b/>
          <w:szCs w:val="18"/>
        </w:rPr>
        <w:t>Revenue Expenditure</w:t>
      </w:r>
    </w:p>
    <w:p w14:paraId="219C57DB" w14:textId="77777777" w:rsidR="00D176C3" w:rsidRPr="003A2349" w:rsidRDefault="00D176C3" w:rsidP="00D176C3">
      <w:pPr>
        <w:jc w:val="both"/>
        <w:rPr>
          <w:rFonts w:ascii="Aptos" w:hAnsi="Aptos" w:cs="Arial"/>
          <w:szCs w:val="18"/>
        </w:rPr>
      </w:pPr>
      <w:r w:rsidRPr="003A2349">
        <w:rPr>
          <w:rFonts w:ascii="Aptos" w:hAnsi="Aptos" w:cs="Arial"/>
          <w:szCs w:val="18"/>
        </w:rPr>
        <w:t>This is expenditure incurred in providing services in the current year and which benefits that year only.</w:t>
      </w:r>
    </w:p>
    <w:p w14:paraId="05E33BFD" w14:textId="77777777" w:rsidR="00D176C3" w:rsidRPr="003A2349" w:rsidRDefault="00D176C3" w:rsidP="00D176C3">
      <w:pPr>
        <w:jc w:val="both"/>
        <w:rPr>
          <w:rFonts w:ascii="Aptos" w:hAnsi="Aptos" w:cs="Arial"/>
          <w:szCs w:val="18"/>
        </w:rPr>
      </w:pPr>
    </w:p>
    <w:p w14:paraId="7980FAB3" w14:textId="77777777" w:rsidR="00D176C3" w:rsidRPr="003A2349" w:rsidRDefault="00D176C3" w:rsidP="00D176C3">
      <w:pPr>
        <w:jc w:val="both"/>
        <w:rPr>
          <w:rFonts w:ascii="Aptos" w:hAnsi="Aptos" w:cs="Arial"/>
          <w:b/>
          <w:szCs w:val="18"/>
        </w:rPr>
      </w:pPr>
      <w:proofErr w:type="spellStart"/>
      <w:r w:rsidRPr="003A2349">
        <w:rPr>
          <w:rFonts w:ascii="Aptos" w:hAnsi="Aptos" w:cs="Arial"/>
          <w:b/>
          <w:szCs w:val="18"/>
        </w:rPr>
        <w:t>SeRCOP</w:t>
      </w:r>
      <w:proofErr w:type="spellEnd"/>
      <w:r w:rsidRPr="003A2349">
        <w:rPr>
          <w:rFonts w:ascii="Aptos" w:hAnsi="Aptos" w:cs="Arial"/>
          <w:b/>
          <w:szCs w:val="18"/>
        </w:rPr>
        <w:t xml:space="preserve"> </w:t>
      </w:r>
    </w:p>
    <w:p w14:paraId="641EA228"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zCs w:val="18"/>
        </w:rPr>
      </w:pPr>
      <w:r w:rsidRPr="003A2349">
        <w:rPr>
          <w:rFonts w:ascii="Aptos" w:hAnsi="Aptos" w:cs="Arial"/>
          <w:szCs w:val="18"/>
        </w:rPr>
        <w:t>Service Reporting Code of Practice</w:t>
      </w:r>
    </w:p>
    <w:p w14:paraId="063FBF90" w14:textId="77777777" w:rsidR="00D176C3" w:rsidRPr="003A2349" w:rsidRDefault="00D176C3" w:rsidP="00D176C3">
      <w:pPr>
        <w:jc w:val="both"/>
        <w:rPr>
          <w:rFonts w:ascii="Aptos" w:hAnsi="Aptos" w:cs="Arial"/>
          <w:szCs w:val="18"/>
        </w:rPr>
      </w:pPr>
    </w:p>
    <w:p w14:paraId="56A4A16C" w14:textId="77777777" w:rsidR="00D176C3" w:rsidRPr="003A2349" w:rsidRDefault="00D176C3" w:rsidP="00D176C3">
      <w:pPr>
        <w:jc w:val="both"/>
        <w:rPr>
          <w:rFonts w:ascii="Aptos" w:hAnsi="Aptos" w:cs="Arial"/>
          <w:b/>
          <w:szCs w:val="18"/>
        </w:rPr>
      </w:pPr>
      <w:r w:rsidRPr="003A2349">
        <w:rPr>
          <w:rFonts w:ascii="Aptos" w:hAnsi="Aptos" w:cs="Arial"/>
          <w:b/>
          <w:szCs w:val="18"/>
        </w:rPr>
        <w:t>The Code</w:t>
      </w:r>
    </w:p>
    <w:p w14:paraId="04D18939" w14:textId="77777777" w:rsidR="00D176C3" w:rsidRPr="003A2349" w:rsidRDefault="00D176C3" w:rsidP="00D176C3">
      <w:pPr>
        <w:jc w:val="both"/>
        <w:rPr>
          <w:rFonts w:ascii="Aptos" w:hAnsi="Aptos" w:cs="Arial"/>
          <w:szCs w:val="18"/>
        </w:rPr>
      </w:pPr>
      <w:r w:rsidRPr="003A2349">
        <w:rPr>
          <w:rFonts w:ascii="Aptos" w:hAnsi="Aptos" w:cs="Arial"/>
          <w:szCs w:val="18"/>
        </w:rPr>
        <w:t>The Code of Practice on Local Authority Accounting in the United Kingdom</w:t>
      </w:r>
    </w:p>
    <w:p w14:paraId="758A1324" w14:textId="77777777" w:rsidR="00D176C3" w:rsidRPr="003A2349" w:rsidRDefault="00D176C3" w:rsidP="00D176C3">
      <w:pPr>
        <w:jc w:val="both"/>
        <w:rPr>
          <w:rFonts w:ascii="Aptos" w:hAnsi="Aptos" w:cs="Arial"/>
          <w:szCs w:val="18"/>
        </w:rPr>
      </w:pPr>
    </w:p>
    <w:p w14:paraId="4D0D3833"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p>
    <w:p w14:paraId="0F31DA91"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b/>
          <w:snapToGrid w:val="0"/>
          <w:color w:val="000000"/>
          <w:szCs w:val="18"/>
        </w:rPr>
      </w:pPr>
      <w:r w:rsidRPr="003A2349">
        <w:rPr>
          <w:rFonts w:ascii="Aptos" w:hAnsi="Aptos" w:cs="Arial"/>
          <w:b/>
          <w:snapToGrid w:val="0"/>
          <w:color w:val="000000"/>
          <w:szCs w:val="18"/>
        </w:rPr>
        <w:t>Sources of Additional Information</w:t>
      </w:r>
    </w:p>
    <w:p w14:paraId="069A9E95"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p>
    <w:p w14:paraId="74C26C8E"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r w:rsidRPr="003A2349">
        <w:rPr>
          <w:rFonts w:ascii="Aptos" w:hAnsi="Aptos" w:cs="Arial"/>
          <w:snapToGrid w:val="0"/>
          <w:color w:val="000000"/>
          <w:szCs w:val="18"/>
        </w:rPr>
        <w:t>The Annual Accounts is one of several documents published by Moray Council and CIPFA giving financial information on the services provided in the Moray Area. Other annual publications are: -</w:t>
      </w:r>
    </w:p>
    <w:p w14:paraId="61CB66CA" w14:textId="77777777" w:rsidR="00D176C3" w:rsidRPr="003A2349" w:rsidRDefault="00D176C3" w:rsidP="00D176C3">
      <w:pPr>
        <w:tabs>
          <w:tab w:val="left" w:pos="710"/>
          <w:tab w:val="left" w:pos="977"/>
          <w:tab w:val="left" w:pos="1836"/>
          <w:tab w:val="left" w:pos="2681"/>
          <w:tab w:val="left" w:pos="3540"/>
          <w:tab w:val="left" w:pos="4399"/>
          <w:tab w:val="left" w:pos="5258"/>
          <w:tab w:val="left" w:pos="6118"/>
          <w:tab w:val="left" w:pos="6977"/>
          <w:tab w:val="left" w:pos="7634"/>
          <w:tab w:val="left" w:pos="8023"/>
          <w:tab w:val="left" w:pos="8882"/>
          <w:tab w:val="left" w:pos="9874"/>
        </w:tabs>
        <w:jc w:val="both"/>
        <w:rPr>
          <w:rFonts w:ascii="Aptos" w:hAnsi="Aptos" w:cs="Arial"/>
          <w:snapToGrid w:val="0"/>
          <w:color w:val="000000"/>
          <w:szCs w:val="18"/>
        </w:rPr>
      </w:pPr>
    </w:p>
    <w:p w14:paraId="5333401A" w14:textId="77777777" w:rsidR="00D176C3" w:rsidRPr="003A2349" w:rsidRDefault="00D176C3" w:rsidP="00D176C3">
      <w:pPr>
        <w:numPr>
          <w:ilvl w:val="0"/>
          <w:numId w:val="11"/>
        </w:numPr>
        <w:jc w:val="both"/>
        <w:rPr>
          <w:rFonts w:ascii="Aptos" w:hAnsi="Aptos" w:cs="Arial"/>
          <w:snapToGrid w:val="0"/>
          <w:color w:val="000000"/>
          <w:szCs w:val="18"/>
          <w:lang w:eastAsia="en-US"/>
        </w:rPr>
      </w:pPr>
      <w:r w:rsidRPr="003A2349">
        <w:rPr>
          <w:rFonts w:ascii="Aptos" w:hAnsi="Aptos" w:cs="Arial"/>
          <w:snapToGrid w:val="0"/>
          <w:color w:val="000000"/>
          <w:szCs w:val="18"/>
          <w:lang w:eastAsia="en-US"/>
        </w:rPr>
        <w:t>The Capital and Revenue Budget, published on the Council’s website giving detailed expenditure plans for the following financial year.</w:t>
      </w:r>
    </w:p>
    <w:p w14:paraId="702F14C9" w14:textId="77777777" w:rsidR="00D176C3" w:rsidRPr="003A2349" w:rsidRDefault="00D176C3" w:rsidP="00D176C3">
      <w:pPr>
        <w:numPr>
          <w:ilvl w:val="0"/>
          <w:numId w:val="12"/>
        </w:numPr>
        <w:spacing w:before="120"/>
        <w:jc w:val="both"/>
        <w:rPr>
          <w:rFonts w:ascii="Aptos" w:hAnsi="Aptos" w:cs="Arial"/>
          <w:snapToGrid w:val="0"/>
          <w:color w:val="000000"/>
          <w:szCs w:val="18"/>
        </w:rPr>
      </w:pPr>
      <w:r w:rsidRPr="003A2349">
        <w:rPr>
          <w:rFonts w:ascii="Aptos" w:hAnsi="Aptos" w:cs="Arial"/>
          <w:snapToGrid w:val="0"/>
          <w:color w:val="000000"/>
          <w:szCs w:val="18"/>
        </w:rPr>
        <w:t>Council Tax Information Leaflets (forming Part 2 of the Council Tax Demand Notice) issued by the Council giving a summary of expenditure plans for the following year.</w:t>
      </w:r>
    </w:p>
    <w:p w14:paraId="593D6013" w14:textId="77777777" w:rsidR="00D176C3" w:rsidRPr="003A2349" w:rsidRDefault="00D176C3" w:rsidP="00D176C3">
      <w:pPr>
        <w:numPr>
          <w:ilvl w:val="0"/>
          <w:numId w:val="13"/>
        </w:numPr>
        <w:spacing w:before="120"/>
        <w:jc w:val="both"/>
        <w:rPr>
          <w:rFonts w:ascii="Aptos" w:hAnsi="Aptos" w:cs="Arial"/>
          <w:snapToGrid w:val="0"/>
          <w:color w:val="000000"/>
          <w:szCs w:val="18"/>
          <w:lang w:eastAsia="en-US"/>
        </w:rPr>
      </w:pPr>
      <w:r w:rsidRPr="003A2349">
        <w:rPr>
          <w:rFonts w:ascii="Aptos" w:hAnsi="Aptos" w:cs="Arial"/>
          <w:snapToGrid w:val="0"/>
          <w:color w:val="000000"/>
          <w:szCs w:val="18"/>
          <w:lang w:eastAsia="en-US"/>
        </w:rPr>
        <w:t>Rating Review published by the Scottish Branch of CIPFA giving comparative statistics for all Scottish Local Authorities on local authority expenditure and service provision.</w:t>
      </w:r>
    </w:p>
    <w:p w14:paraId="25295EFF" w14:textId="229B98E3" w:rsidR="0063571B" w:rsidRPr="0063571B" w:rsidRDefault="0063571B" w:rsidP="0063571B">
      <w:pPr>
        <w:jc w:val="both"/>
        <w:rPr>
          <w:rFonts w:ascii="Aptos" w:hAnsi="Aptos" w:cs="Arial"/>
          <w:color w:val="000000"/>
          <w:szCs w:val="18"/>
        </w:rPr>
      </w:pPr>
    </w:p>
    <w:p w14:paraId="42C800CA" w14:textId="2117340E" w:rsidR="001379C2" w:rsidRPr="003A2349" w:rsidRDefault="001379C2" w:rsidP="00A72982">
      <w:pPr>
        <w:jc w:val="both"/>
        <w:rPr>
          <w:rFonts w:ascii="Aptos" w:hAnsi="Aptos" w:cs="Arial"/>
          <w:color w:val="000000"/>
          <w:szCs w:val="18"/>
        </w:rPr>
      </w:pPr>
    </w:p>
    <w:sectPr w:rsidR="001379C2" w:rsidRPr="003A2349" w:rsidSect="000236AB">
      <w:footerReference w:type="default" r:id="rId326"/>
      <w:pgSz w:w="11894" w:h="16834" w:code="9"/>
      <w:pgMar w:top="1134" w:right="1134" w:bottom="1134" w:left="1134" w:header="720" w:footer="720" w:gutter="0"/>
      <w:cols w:space="720"/>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2BE9B3" w14:textId="77777777" w:rsidR="00E622DE" w:rsidRDefault="00E622DE">
      <w:r>
        <w:separator/>
      </w:r>
    </w:p>
  </w:endnote>
  <w:endnote w:type="continuationSeparator" w:id="0">
    <w:p w14:paraId="69EB6CF2" w14:textId="77777777" w:rsidR="00E622DE" w:rsidRDefault="00E622DE">
      <w:r>
        <w:continuationSeparator/>
      </w:r>
    </w:p>
  </w:endnote>
  <w:endnote w:type="continuationNotice" w:id="1">
    <w:p w14:paraId="5478778D" w14:textId="77777777" w:rsidR="00E622DE" w:rsidRDefault="00E622D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Verdana">
    <w:panose1 w:val="020B0604030504040204"/>
    <w:charset w:val="00"/>
    <w:family w:val="swiss"/>
    <w:pitch w:val="variable"/>
    <w:sig w:usb0="A00006FF" w:usb1="4000205B" w:usb2="00000010" w:usb3="00000000" w:csb0="0000019F" w:csb1="00000000"/>
  </w:font>
  <w:font w:name="Aptos Narrow">
    <w:charset w:val="00"/>
    <w:family w:val="swiss"/>
    <w:pitch w:val="variable"/>
    <w:sig w:usb0="20000287" w:usb1="00000003" w:usb2="00000000" w:usb3="00000000" w:csb0="0000019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110F75" w14:textId="77777777" w:rsidR="00C12F3B" w:rsidRDefault="00C12F3B">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50</w:t>
    </w:r>
    <w:r>
      <w:rPr>
        <w:rStyle w:val="PageNumber"/>
      </w:rPr>
      <w:fldChar w:fldCharType="end"/>
    </w:r>
  </w:p>
  <w:p w14:paraId="348AA876" w14:textId="77777777" w:rsidR="00C12F3B" w:rsidRDefault="00C12F3B">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66314985"/>
      <w:docPartObj>
        <w:docPartGallery w:val="Page Numbers (Bottom of Page)"/>
        <w:docPartUnique/>
      </w:docPartObj>
    </w:sdtPr>
    <w:sdtContent>
      <w:p w14:paraId="1DCC195D" w14:textId="77777777" w:rsidR="009972BB" w:rsidRDefault="009972BB" w:rsidP="009972BB">
        <w:pPr>
          <w:pStyle w:val="Footer"/>
          <w:jc w:val="right"/>
        </w:pPr>
        <w:r>
          <w:fldChar w:fldCharType="begin"/>
        </w:r>
        <w:r>
          <w:instrText>PAGE   \* MERGEFORMAT</w:instrText>
        </w:r>
        <w:r>
          <w:fldChar w:fldCharType="separate"/>
        </w:r>
        <w:r>
          <w:t>3</w:t>
        </w:r>
        <w:r>
          <w:fldChar w:fldCharType="end"/>
        </w:r>
      </w:p>
    </w:sdtContent>
  </w:sdt>
  <w:p w14:paraId="39F5B5DD" w14:textId="77777777" w:rsidR="009972BB" w:rsidRPr="003A2349" w:rsidRDefault="009972BB" w:rsidP="009972BB">
    <w:pPr>
      <w:pStyle w:val="Footer"/>
      <w:tabs>
        <w:tab w:val="clear" w:pos="4153"/>
        <w:tab w:val="clear" w:pos="8306"/>
        <w:tab w:val="center" w:pos="4820"/>
        <w:tab w:val="right" w:pos="9620"/>
      </w:tabs>
      <w:jc w:val="center"/>
      <w:rPr>
        <w:rFonts w:ascii="Aptos" w:hAnsi="Aptos"/>
        <w:szCs w:val="18"/>
      </w:rPr>
    </w:pPr>
    <w:r w:rsidRPr="003A2349">
      <w:rPr>
        <w:rFonts w:ascii="Aptos" w:hAnsi="Aptos"/>
        <w:szCs w:val="18"/>
      </w:rPr>
      <w:t>Moray Council Unaudited Annual Account</w:t>
    </w:r>
    <w:r>
      <w:rPr>
        <w:rFonts w:ascii="Aptos" w:hAnsi="Aptos"/>
        <w:szCs w:val="18"/>
      </w:rPr>
      <w:t>s</w:t>
    </w:r>
    <w:r w:rsidRPr="003A2349">
      <w:rPr>
        <w:rFonts w:ascii="Aptos" w:hAnsi="Aptos"/>
        <w:szCs w:val="18"/>
      </w:rPr>
      <w:t xml:space="preserve"> 202</w:t>
    </w:r>
    <w:r>
      <w:rPr>
        <w:rFonts w:ascii="Aptos" w:hAnsi="Aptos"/>
        <w:szCs w:val="18"/>
      </w:rPr>
      <w:t>5</w:t>
    </w:r>
    <w:r w:rsidRPr="003A2349">
      <w:rPr>
        <w:rFonts w:ascii="Aptos" w:hAnsi="Aptos"/>
        <w:szCs w:val="18"/>
      </w:rPr>
      <w:t>/2</w:t>
    </w:r>
    <w:r>
      <w:rPr>
        <w:rFonts w:ascii="Aptos" w:hAnsi="Aptos"/>
        <w:szCs w:val="18"/>
      </w:rPr>
      <w:t>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20BD5C" w14:textId="67A1D00F" w:rsidR="00C12F3B" w:rsidRDefault="00C12F3B">
    <w:pPr>
      <w:pStyle w:val="Footer"/>
      <w:jc w:val="center"/>
    </w:pPr>
    <w:r>
      <w:t>Moray Council</w:t>
    </w:r>
    <w:r w:rsidR="001A4082">
      <w:t xml:space="preserve"> </w:t>
    </w:r>
    <w:r w:rsidR="00A1237F">
      <w:t xml:space="preserve">Unaudited </w:t>
    </w:r>
    <w:r>
      <w:t>Annual Account</w:t>
    </w:r>
    <w:r w:rsidR="001C4CC3">
      <w:t>s</w:t>
    </w:r>
    <w:r>
      <w:t xml:space="preserve"> </w:t>
    </w:r>
    <w:r w:rsidRPr="009427A0">
      <w:t>202</w:t>
    </w:r>
    <w:r w:rsidR="009427A0" w:rsidRPr="009427A0">
      <w:t>5/26</w:t>
    </w:r>
  </w:p>
  <w:p w14:paraId="310D2D8B" w14:textId="77777777" w:rsidR="00C12F3B" w:rsidRDefault="00C12F3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81966546"/>
      <w:docPartObj>
        <w:docPartGallery w:val="Page Numbers (Bottom of Page)"/>
        <w:docPartUnique/>
      </w:docPartObj>
    </w:sdtPr>
    <w:sdtEndPr/>
    <w:sdtContent>
      <w:p w14:paraId="06D799C6" w14:textId="77777777" w:rsidR="009972BB" w:rsidRDefault="009972BB">
        <w:pPr>
          <w:pStyle w:val="Footer"/>
          <w:jc w:val="right"/>
        </w:pPr>
      </w:p>
      <w:p w14:paraId="3BD4595B" w14:textId="77777777" w:rsidR="0078392D" w:rsidRDefault="0078392D">
        <w:pPr>
          <w:pStyle w:val="Footer"/>
          <w:jc w:val="right"/>
        </w:pPr>
      </w:p>
      <w:p w14:paraId="162FBC2A" w14:textId="53F205DC" w:rsidR="00A1237F" w:rsidRDefault="00A1237F">
        <w:pPr>
          <w:pStyle w:val="Footer"/>
          <w:jc w:val="right"/>
        </w:pPr>
        <w:r>
          <w:fldChar w:fldCharType="begin"/>
        </w:r>
        <w:r>
          <w:instrText>PAGE   \* MERGEFORMAT</w:instrText>
        </w:r>
        <w:r>
          <w:fldChar w:fldCharType="separate"/>
        </w:r>
        <w:r>
          <w:t>2</w:t>
        </w:r>
        <w:r>
          <w:fldChar w:fldCharType="end"/>
        </w:r>
      </w:p>
    </w:sdtContent>
  </w:sdt>
  <w:p w14:paraId="16131DCC" w14:textId="40C8D691" w:rsidR="0078392D" w:rsidRPr="009972BB" w:rsidRDefault="00A1237F" w:rsidP="0078392D">
    <w:pPr>
      <w:pStyle w:val="Footer"/>
      <w:tabs>
        <w:tab w:val="clear" w:pos="4153"/>
        <w:tab w:val="clear" w:pos="8306"/>
        <w:tab w:val="center" w:pos="4820"/>
        <w:tab w:val="right" w:pos="9620"/>
      </w:tabs>
      <w:jc w:val="center"/>
      <w:rPr>
        <w:rFonts w:ascii="Aptos" w:hAnsi="Aptos"/>
        <w:szCs w:val="18"/>
      </w:rPr>
    </w:pPr>
    <w:r w:rsidRPr="003A2349">
      <w:rPr>
        <w:rFonts w:ascii="Aptos" w:hAnsi="Aptos"/>
        <w:szCs w:val="18"/>
      </w:rPr>
      <w:t>Moray Council Unaudited Annual Account</w:t>
    </w:r>
    <w:r>
      <w:rPr>
        <w:rFonts w:ascii="Aptos" w:hAnsi="Aptos"/>
        <w:szCs w:val="18"/>
      </w:rPr>
      <w:t>s</w:t>
    </w:r>
    <w:r w:rsidRPr="003A2349">
      <w:rPr>
        <w:rFonts w:ascii="Aptos" w:hAnsi="Aptos"/>
        <w:szCs w:val="18"/>
      </w:rPr>
      <w:t xml:space="preserve"> 202</w:t>
    </w:r>
    <w:r>
      <w:rPr>
        <w:rFonts w:ascii="Aptos" w:hAnsi="Aptos"/>
        <w:szCs w:val="18"/>
      </w:rPr>
      <w:t>5</w:t>
    </w:r>
    <w:r w:rsidRPr="003A2349">
      <w:rPr>
        <w:rFonts w:ascii="Aptos" w:hAnsi="Aptos"/>
        <w:szCs w:val="18"/>
      </w:rPr>
      <w:t>/2</w:t>
    </w:r>
    <w:r>
      <w:rPr>
        <w:rFonts w:ascii="Aptos" w:hAnsi="Aptos"/>
        <w:szCs w:val="18"/>
      </w:rPr>
      <w:t>6</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00770245"/>
      <w:docPartObj>
        <w:docPartGallery w:val="Page Numbers (Bottom of Page)"/>
        <w:docPartUnique/>
      </w:docPartObj>
    </w:sdtPr>
    <w:sdtEndPr/>
    <w:sdtContent>
      <w:p w14:paraId="78775B8E" w14:textId="77777777" w:rsidR="0023503D" w:rsidRDefault="0023503D">
        <w:pPr>
          <w:pStyle w:val="Footer"/>
          <w:jc w:val="right"/>
        </w:pPr>
        <w:r>
          <w:fldChar w:fldCharType="begin"/>
        </w:r>
        <w:r>
          <w:instrText>PAGE   \* MERGEFORMAT</w:instrText>
        </w:r>
        <w:r>
          <w:fldChar w:fldCharType="separate"/>
        </w:r>
        <w:r>
          <w:t>2</w:t>
        </w:r>
        <w:r>
          <w:fldChar w:fldCharType="end"/>
        </w:r>
      </w:p>
    </w:sdtContent>
  </w:sdt>
  <w:p w14:paraId="385CEC76" w14:textId="5B897619" w:rsidR="00A1237F" w:rsidRDefault="004A7042" w:rsidP="00A1237F">
    <w:pPr>
      <w:pStyle w:val="Footer"/>
      <w:jc w:val="center"/>
    </w:pPr>
    <w:r>
      <w:t xml:space="preserve">Moray Council </w:t>
    </w:r>
    <w:r w:rsidR="00A1237F">
      <w:t xml:space="preserve">Unaudited </w:t>
    </w:r>
    <w:r>
      <w:t>Annual Accounts 202</w:t>
    </w:r>
    <w:r w:rsidR="009427A0">
      <w:t>5</w:t>
    </w:r>
    <w:r>
      <w:t>/2</w:t>
    </w:r>
    <w:r w:rsidR="009427A0">
      <w:t>6</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04732376"/>
      <w:docPartObj>
        <w:docPartGallery w:val="Page Numbers (Bottom of Page)"/>
        <w:docPartUnique/>
      </w:docPartObj>
    </w:sdtPr>
    <w:sdtEndPr/>
    <w:sdtContent>
      <w:p w14:paraId="045401F1" w14:textId="2A91159D" w:rsidR="003D2F95" w:rsidRDefault="003D2F95">
        <w:pPr>
          <w:pStyle w:val="Footer"/>
          <w:jc w:val="right"/>
        </w:pPr>
        <w:r>
          <w:fldChar w:fldCharType="begin"/>
        </w:r>
        <w:r>
          <w:instrText>PAGE   \* MERGEFORMAT</w:instrText>
        </w:r>
        <w:r>
          <w:fldChar w:fldCharType="separate"/>
        </w:r>
        <w:r>
          <w:t>2</w:t>
        </w:r>
        <w:r>
          <w:fldChar w:fldCharType="end"/>
        </w:r>
      </w:p>
    </w:sdtContent>
  </w:sdt>
  <w:p w14:paraId="401F01B6" w14:textId="1100E4A3" w:rsidR="003D2F95" w:rsidRDefault="003D2F95" w:rsidP="003D2F95">
    <w:pPr>
      <w:pStyle w:val="Footer"/>
      <w:jc w:val="center"/>
    </w:pPr>
    <w:r w:rsidRPr="00254E45">
      <w:t>Moray Counci</w:t>
    </w:r>
    <w:r>
      <w:t xml:space="preserve">l </w:t>
    </w:r>
    <w:r w:rsidRPr="00254E45">
      <w:t xml:space="preserve">Annual </w:t>
    </w:r>
    <w:r>
      <w:t>Accounts</w:t>
    </w:r>
    <w:r w:rsidRPr="00254E45">
      <w:t xml:space="preserve"> 202</w:t>
    </w:r>
    <w:r w:rsidR="00EE5CD2">
      <w:t>5/26</w:t>
    </w:r>
  </w:p>
  <w:p w14:paraId="1F521F8E" w14:textId="38EDFD1C" w:rsidR="00C12F3B" w:rsidRDefault="00C12F3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D0F517" w14:textId="77777777" w:rsidR="00E622DE" w:rsidRDefault="00E622DE">
      <w:r>
        <w:separator/>
      </w:r>
    </w:p>
  </w:footnote>
  <w:footnote w:type="continuationSeparator" w:id="0">
    <w:p w14:paraId="4DF9B4A9" w14:textId="77777777" w:rsidR="00E622DE" w:rsidRDefault="00E622DE">
      <w:r>
        <w:continuationSeparator/>
      </w:r>
    </w:p>
  </w:footnote>
  <w:footnote w:type="continuationNotice" w:id="1">
    <w:p w14:paraId="02E7AD36" w14:textId="77777777" w:rsidR="00E622DE" w:rsidRDefault="00E622D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05079401"/>
      <w:docPartObj>
        <w:docPartGallery w:val="Page Numbers (Top of Page)"/>
        <w:docPartUnique/>
      </w:docPartObj>
    </w:sdtPr>
    <w:sdtEndPr/>
    <w:sdtContent>
      <w:p w14:paraId="74170E43" w14:textId="77777777" w:rsidR="00A1237F" w:rsidRDefault="00A1237F">
        <w:pPr>
          <w:pStyle w:val="Header"/>
          <w:jc w:val="right"/>
        </w:pPr>
        <w:r>
          <w:fldChar w:fldCharType="begin"/>
        </w:r>
        <w:r>
          <w:instrText>PAGE   \* MERGEFORMAT</w:instrText>
        </w:r>
        <w:r>
          <w:fldChar w:fldCharType="separate"/>
        </w:r>
        <w:r>
          <w:t>2</w:t>
        </w:r>
        <w:r>
          <w:fldChar w:fldCharType="end"/>
        </w:r>
      </w:p>
    </w:sdtContent>
  </w:sdt>
  <w:p w14:paraId="338B2663" w14:textId="77777777" w:rsidR="00A1237F" w:rsidRDefault="00A1237F">
    <w:pPr>
      <w:spacing w:line="200" w:lineRule="exact"/>
      <w:rPr>
        <w:sz w:val="2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02DF6" w14:textId="77777777" w:rsidR="00A1237F" w:rsidRPr="002A553D" w:rsidRDefault="00A1237F" w:rsidP="002A553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EDF36D" w14:textId="77777777" w:rsidR="00A1237F" w:rsidRPr="00A31002" w:rsidRDefault="00A1237F">
    <w:pPr>
      <w:spacing w:line="200" w:lineRule="exact"/>
      <w:rPr>
        <w:b/>
        <w:sz w:val="22"/>
        <w:szCs w:val="22"/>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162D4" w14:textId="507E2681" w:rsidR="00C12F3B" w:rsidRPr="00A31002" w:rsidRDefault="00C12F3B">
    <w:pPr>
      <w:spacing w:line="200" w:lineRule="exact"/>
      <w:rPr>
        <w:b/>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20F379A"/>
    <w:multiLevelType w:val="hybridMultilevel"/>
    <w:tmpl w:val="E6BA24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B712A13"/>
    <w:multiLevelType w:val="multilevel"/>
    <w:tmpl w:val="C59205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FBF3CAB"/>
    <w:multiLevelType w:val="hybridMultilevel"/>
    <w:tmpl w:val="6E4CCB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14703E6"/>
    <w:multiLevelType w:val="hybridMultilevel"/>
    <w:tmpl w:val="EAB6F7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1B04397"/>
    <w:multiLevelType w:val="hybridMultilevel"/>
    <w:tmpl w:val="5F98DB90"/>
    <w:lvl w:ilvl="0" w:tplc="E6FAB770">
      <w:numFmt w:val="bullet"/>
      <w:lvlText w:val="●"/>
      <w:lvlJc w:val="left"/>
      <w:pPr>
        <w:ind w:left="523" w:hanging="284"/>
      </w:pPr>
      <w:rPr>
        <w:rFonts w:ascii="Arial" w:eastAsia="Arial" w:hAnsi="Arial" w:cs="Arial" w:hint="default"/>
        <w:b w:val="0"/>
        <w:bCs w:val="0"/>
        <w:i w:val="0"/>
        <w:iCs w:val="0"/>
        <w:w w:val="100"/>
        <w:sz w:val="18"/>
        <w:szCs w:val="18"/>
        <w:lang w:val="en-GB" w:eastAsia="en-US" w:bidi="ar-SA"/>
      </w:rPr>
    </w:lvl>
    <w:lvl w:ilvl="1" w:tplc="9B126ACA">
      <w:numFmt w:val="bullet"/>
      <w:lvlText w:val="●"/>
      <w:lvlJc w:val="left"/>
      <w:pPr>
        <w:ind w:left="7798" w:hanging="284"/>
      </w:pPr>
      <w:rPr>
        <w:rFonts w:ascii="Arial" w:eastAsia="Arial" w:hAnsi="Arial" w:hint="default"/>
        <w:b w:val="0"/>
        <w:bCs w:val="0"/>
        <w:i w:val="0"/>
        <w:iCs w:val="0"/>
        <w:w w:val="100"/>
        <w:sz w:val="18"/>
        <w:szCs w:val="18"/>
        <w:lang w:val="en-GB" w:eastAsia="en-US" w:bidi="ar-SA"/>
      </w:rPr>
    </w:lvl>
    <w:lvl w:ilvl="2" w:tplc="1BFAB090">
      <w:numFmt w:val="bullet"/>
      <w:lvlText w:val="●"/>
      <w:lvlJc w:val="left"/>
      <w:pPr>
        <w:ind w:left="2007" w:hanging="284"/>
      </w:pPr>
      <w:rPr>
        <w:rFonts w:ascii="Arial" w:eastAsia="Arial" w:hAnsi="Arial" w:cs="Arial" w:hint="default"/>
        <w:b w:val="0"/>
        <w:bCs w:val="0"/>
        <w:i w:val="0"/>
        <w:iCs w:val="0"/>
        <w:w w:val="100"/>
        <w:sz w:val="18"/>
        <w:szCs w:val="18"/>
        <w:lang w:val="en-GB" w:eastAsia="en-US" w:bidi="ar-SA"/>
      </w:rPr>
    </w:lvl>
    <w:lvl w:ilvl="3" w:tplc="0C6A88B0">
      <w:numFmt w:val="bullet"/>
      <w:lvlText w:val="•"/>
      <w:lvlJc w:val="left"/>
      <w:pPr>
        <w:ind w:left="1600" w:hanging="284"/>
      </w:pPr>
      <w:rPr>
        <w:rFonts w:hint="default"/>
        <w:lang w:val="en-GB" w:eastAsia="en-US" w:bidi="ar-SA"/>
      </w:rPr>
    </w:lvl>
    <w:lvl w:ilvl="4" w:tplc="49EEB9C4">
      <w:numFmt w:val="bullet"/>
      <w:lvlText w:val="•"/>
      <w:lvlJc w:val="left"/>
      <w:pPr>
        <w:ind w:left="1201" w:hanging="284"/>
      </w:pPr>
      <w:rPr>
        <w:rFonts w:hint="default"/>
        <w:lang w:val="en-GB" w:eastAsia="en-US" w:bidi="ar-SA"/>
      </w:rPr>
    </w:lvl>
    <w:lvl w:ilvl="5" w:tplc="18F270A2">
      <w:numFmt w:val="bullet"/>
      <w:lvlText w:val="•"/>
      <w:lvlJc w:val="left"/>
      <w:pPr>
        <w:ind w:left="802" w:hanging="284"/>
      </w:pPr>
      <w:rPr>
        <w:rFonts w:hint="default"/>
        <w:lang w:val="en-GB" w:eastAsia="en-US" w:bidi="ar-SA"/>
      </w:rPr>
    </w:lvl>
    <w:lvl w:ilvl="6" w:tplc="637291E0">
      <w:numFmt w:val="bullet"/>
      <w:lvlText w:val="•"/>
      <w:lvlJc w:val="left"/>
      <w:pPr>
        <w:ind w:left="403" w:hanging="284"/>
      </w:pPr>
      <w:rPr>
        <w:rFonts w:hint="default"/>
        <w:lang w:val="en-GB" w:eastAsia="en-US" w:bidi="ar-SA"/>
      </w:rPr>
    </w:lvl>
    <w:lvl w:ilvl="7" w:tplc="CB90E8CA">
      <w:numFmt w:val="bullet"/>
      <w:lvlText w:val="•"/>
      <w:lvlJc w:val="left"/>
      <w:pPr>
        <w:ind w:left="4" w:hanging="284"/>
      </w:pPr>
      <w:rPr>
        <w:rFonts w:hint="default"/>
        <w:lang w:val="en-GB" w:eastAsia="en-US" w:bidi="ar-SA"/>
      </w:rPr>
    </w:lvl>
    <w:lvl w:ilvl="8" w:tplc="43CA0DFE">
      <w:numFmt w:val="bullet"/>
      <w:lvlText w:val="•"/>
      <w:lvlJc w:val="left"/>
      <w:pPr>
        <w:ind w:left="-396" w:hanging="284"/>
      </w:pPr>
      <w:rPr>
        <w:rFonts w:hint="default"/>
        <w:lang w:val="en-GB" w:eastAsia="en-US" w:bidi="ar-SA"/>
      </w:rPr>
    </w:lvl>
  </w:abstractNum>
  <w:abstractNum w:abstractNumId="6" w15:restartNumberingAfterBreak="0">
    <w:nsid w:val="19910AAA"/>
    <w:multiLevelType w:val="hybridMultilevel"/>
    <w:tmpl w:val="7A9066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1642EDA"/>
    <w:multiLevelType w:val="hybridMultilevel"/>
    <w:tmpl w:val="2B106D28"/>
    <w:lvl w:ilvl="0" w:tplc="19927B0E">
      <w:numFmt w:val="bullet"/>
      <w:lvlText w:val="●"/>
      <w:lvlJc w:val="left"/>
      <w:pPr>
        <w:ind w:left="5528" w:hanging="284"/>
      </w:pPr>
      <w:rPr>
        <w:rFonts w:ascii="Arial" w:eastAsia="Arial" w:hAnsi="Arial" w:cs="Arial" w:hint="default"/>
        <w:b w:val="0"/>
        <w:bCs w:val="0"/>
        <w:i w:val="0"/>
        <w:iCs w:val="0"/>
        <w:w w:val="100"/>
        <w:sz w:val="18"/>
        <w:szCs w:val="18"/>
        <w:lang w:val="en-GB" w:eastAsia="en-US" w:bidi="ar-SA"/>
      </w:rPr>
    </w:lvl>
    <w:lvl w:ilvl="1" w:tplc="3AA65FF2">
      <w:numFmt w:val="bullet"/>
      <w:lvlText w:val="•"/>
      <w:lvlJc w:val="left"/>
      <w:pPr>
        <w:ind w:left="2326" w:hanging="284"/>
      </w:pPr>
      <w:rPr>
        <w:rFonts w:hint="default"/>
        <w:lang w:val="en-GB" w:eastAsia="en-US" w:bidi="ar-SA"/>
      </w:rPr>
    </w:lvl>
    <w:lvl w:ilvl="2" w:tplc="5DBA1EDA">
      <w:numFmt w:val="bullet"/>
      <w:lvlText w:val="•"/>
      <w:lvlJc w:val="left"/>
      <w:pPr>
        <w:ind w:left="3273" w:hanging="284"/>
      </w:pPr>
      <w:rPr>
        <w:rFonts w:hint="default"/>
        <w:lang w:val="en-GB" w:eastAsia="en-US" w:bidi="ar-SA"/>
      </w:rPr>
    </w:lvl>
    <w:lvl w:ilvl="3" w:tplc="D67CF9E2">
      <w:numFmt w:val="bullet"/>
      <w:lvlText w:val="•"/>
      <w:lvlJc w:val="left"/>
      <w:pPr>
        <w:ind w:left="4219" w:hanging="284"/>
      </w:pPr>
      <w:rPr>
        <w:rFonts w:hint="default"/>
        <w:lang w:val="en-GB" w:eastAsia="en-US" w:bidi="ar-SA"/>
      </w:rPr>
    </w:lvl>
    <w:lvl w:ilvl="4" w:tplc="053E881E">
      <w:numFmt w:val="bullet"/>
      <w:lvlText w:val="•"/>
      <w:lvlJc w:val="left"/>
      <w:pPr>
        <w:ind w:left="5166" w:hanging="284"/>
      </w:pPr>
      <w:rPr>
        <w:rFonts w:hint="default"/>
        <w:lang w:val="en-GB" w:eastAsia="en-US" w:bidi="ar-SA"/>
      </w:rPr>
    </w:lvl>
    <w:lvl w:ilvl="5" w:tplc="7DA215A6">
      <w:numFmt w:val="bullet"/>
      <w:lvlText w:val="•"/>
      <w:lvlJc w:val="left"/>
      <w:pPr>
        <w:ind w:left="6112" w:hanging="284"/>
      </w:pPr>
      <w:rPr>
        <w:rFonts w:hint="default"/>
        <w:lang w:val="en-GB" w:eastAsia="en-US" w:bidi="ar-SA"/>
      </w:rPr>
    </w:lvl>
    <w:lvl w:ilvl="6" w:tplc="D786B764">
      <w:numFmt w:val="bullet"/>
      <w:lvlText w:val="•"/>
      <w:lvlJc w:val="left"/>
      <w:pPr>
        <w:ind w:left="7059" w:hanging="284"/>
      </w:pPr>
      <w:rPr>
        <w:rFonts w:hint="default"/>
        <w:lang w:val="en-GB" w:eastAsia="en-US" w:bidi="ar-SA"/>
      </w:rPr>
    </w:lvl>
    <w:lvl w:ilvl="7" w:tplc="30A0F002">
      <w:numFmt w:val="bullet"/>
      <w:lvlText w:val="•"/>
      <w:lvlJc w:val="left"/>
      <w:pPr>
        <w:ind w:left="8005" w:hanging="284"/>
      </w:pPr>
      <w:rPr>
        <w:rFonts w:hint="default"/>
        <w:lang w:val="en-GB" w:eastAsia="en-US" w:bidi="ar-SA"/>
      </w:rPr>
    </w:lvl>
    <w:lvl w:ilvl="8" w:tplc="0D42ED1C">
      <w:numFmt w:val="bullet"/>
      <w:lvlText w:val="•"/>
      <w:lvlJc w:val="left"/>
      <w:pPr>
        <w:ind w:left="8952" w:hanging="284"/>
      </w:pPr>
      <w:rPr>
        <w:rFonts w:hint="default"/>
        <w:lang w:val="en-GB" w:eastAsia="en-US" w:bidi="ar-SA"/>
      </w:rPr>
    </w:lvl>
  </w:abstractNum>
  <w:abstractNum w:abstractNumId="8" w15:restartNumberingAfterBreak="0">
    <w:nsid w:val="24DA7036"/>
    <w:multiLevelType w:val="hybridMultilevel"/>
    <w:tmpl w:val="44527F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5114993"/>
    <w:multiLevelType w:val="hybridMultilevel"/>
    <w:tmpl w:val="E73A28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6BE73BF"/>
    <w:multiLevelType w:val="hybridMultilevel"/>
    <w:tmpl w:val="8474F4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77D2D72"/>
    <w:multiLevelType w:val="hybridMultilevel"/>
    <w:tmpl w:val="A68E0A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7855484"/>
    <w:multiLevelType w:val="hybridMultilevel"/>
    <w:tmpl w:val="1E7603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7B80230"/>
    <w:multiLevelType w:val="hybridMultilevel"/>
    <w:tmpl w:val="50149A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A604EFB"/>
    <w:multiLevelType w:val="hybridMultilevel"/>
    <w:tmpl w:val="82D8FA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AF9481D"/>
    <w:multiLevelType w:val="hybridMultilevel"/>
    <w:tmpl w:val="77AEAD2A"/>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16" w15:restartNumberingAfterBreak="0">
    <w:nsid w:val="2C5E5164"/>
    <w:multiLevelType w:val="hybridMultilevel"/>
    <w:tmpl w:val="5638F7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CDA53E0"/>
    <w:multiLevelType w:val="hybridMultilevel"/>
    <w:tmpl w:val="9E5EE230"/>
    <w:lvl w:ilvl="0" w:tplc="D6AAB9DA">
      <w:start w:val="1"/>
      <w:numFmt w:val="decimal"/>
      <w:lvlText w:val="%1."/>
      <w:lvlJc w:val="left"/>
      <w:pPr>
        <w:ind w:left="360" w:hanging="360"/>
      </w:pPr>
      <w:rPr>
        <w:b/>
        <w:color w:val="auto"/>
        <w:sz w:val="18"/>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8" w15:restartNumberingAfterBreak="0">
    <w:nsid w:val="311E0C53"/>
    <w:multiLevelType w:val="hybridMultilevel"/>
    <w:tmpl w:val="BCA24A8E"/>
    <w:lvl w:ilvl="0" w:tplc="9B126ACA">
      <w:numFmt w:val="bullet"/>
      <w:lvlText w:val="●"/>
      <w:lvlJc w:val="left"/>
      <w:pPr>
        <w:ind w:left="7798" w:hanging="284"/>
      </w:pPr>
      <w:rPr>
        <w:rFonts w:ascii="Arial" w:eastAsia="Arial" w:hAnsi="Arial" w:hint="default"/>
        <w:b w:val="0"/>
        <w:bCs w:val="0"/>
        <w:i w:val="0"/>
        <w:iCs w:val="0"/>
        <w:w w:val="100"/>
        <w:sz w:val="18"/>
        <w:szCs w:val="18"/>
      </w:rPr>
    </w:lvl>
    <w:lvl w:ilvl="1" w:tplc="22CA2098">
      <w:start w:val="1"/>
      <w:numFmt w:val="bullet"/>
      <w:suff w:val="space"/>
      <w:lvlText w:val=""/>
      <w:lvlJc w:val="left"/>
      <w:pPr>
        <w:ind w:left="1134" w:hanging="567"/>
      </w:pPr>
      <w:rPr>
        <w:rFonts w:ascii="Symbol" w:hAnsi="Symbo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1C169E5"/>
    <w:multiLevelType w:val="multilevel"/>
    <w:tmpl w:val="9E6AD3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3D814C1"/>
    <w:multiLevelType w:val="hybridMultilevel"/>
    <w:tmpl w:val="E4B6BE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4D34845"/>
    <w:multiLevelType w:val="multilevel"/>
    <w:tmpl w:val="AC0CF400"/>
    <w:lvl w:ilvl="0">
      <w:start w:val="1"/>
      <w:numFmt w:val="bullet"/>
      <w:pStyle w:val="AS-P08-Bullet1"/>
      <w:lvlText w:val=""/>
      <w:lvlJc w:val="left"/>
      <w:pPr>
        <w:ind w:left="567" w:hanging="283"/>
      </w:pPr>
      <w:rPr>
        <w:rFonts w:ascii="Symbol" w:hAnsi="Symbol" w:hint="default"/>
        <w:color w:val="006B8D"/>
      </w:rPr>
    </w:lvl>
    <w:lvl w:ilvl="1">
      <w:start w:val="1"/>
      <w:numFmt w:val="bullet"/>
      <w:lvlText w:val="o"/>
      <w:lvlJc w:val="left"/>
      <w:pPr>
        <w:ind w:left="1894" w:hanging="360"/>
      </w:pPr>
      <w:rPr>
        <w:rFonts w:ascii="Courier New" w:hAnsi="Courier New" w:cs="Courier New" w:hint="default"/>
      </w:rPr>
    </w:lvl>
    <w:lvl w:ilvl="2">
      <w:start w:val="1"/>
      <w:numFmt w:val="bullet"/>
      <w:lvlText w:val=""/>
      <w:lvlJc w:val="left"/>
      <w:pPr>
        <w:ind w:left="2614" w:hanging="360"/>
      </w:pPr>
      <w:rPr>
        <w:rFonts w:ascii="Wingdings" w:hAnsi="Wingdings" w:hint="default"/>
      </w:rPr>
    </w:lvl>
    <w:lvl w:ilvl="3">
      <w:start w:val="1"/>
      <w:numFmt w:val="bullet"/>
      <w:lvlText w:val=""/>
      <w:lvlJc w:val="left"/>
      <w:pPr>
        <w:ind w:left="3334" w:hanging="360"/>
      </w:pPr>
      <w:rPr>
        <w:rFonts w:ascii="Symbol" w:hAnsi="Symbol" w:hint="default"/>
      </w:rPr>
    </w:lvl>
    <w:lvl w:ilvl="4">
      <w:start w:val="1"/>
      <w:numFmt w:val="bullet"/>
      <w:lvlText w:val="o"/>
      <w:lvlJc w:val="left"/>
      <w:pPr>
        <w:ind w:left="4054" w:hanging="360"/>
      </w:pPr>
      <w:rPr>
        <w:rFonts w:ascii="Courier New" w:hAnsi="Courier New" w:cs="Courier New" w:hint="default"/>
      </w:rPr>
    </w:lvl>
    <w:lvl w:ilvl="5">
      <w:start w:val="1"/>
      <w:numFmt w:val="bullet"/>
      <w:lvlText w:val=""/>
      <w:lvlJc w:val="left"/>
      <w:pPr>
        <w:ind w:left="4774" w:hanging="360"/>
      </w:pPr>
      <w:rPr>
        <w:rFonts w:ascii="Wingdings" w:hAnsi="Wingdings" w:hint="default"/>
      </w:rPr>
    </w:lvl>
    <w:lvl w:ilvl="6">
      <w:start w:val="1"/>
      <w:numFmt w:val="bullet"/>
      <w:lvlText w:val=""/>
      <w:lvlJc w:val="left"/>
      <w:pPr>
        <w:ind w:left="5494" w:hanging="360"/>
      </w:pPr>
      <w:rPr>
        <w:rFonts w:ascii="Symbol" w:hAnsi="Symbol" w:hint="default"/>
      </w:rPr>
    </w:lvl>
    <w:lvl w:ilvl="7">
      <w:start w:val="1"/>
      <w:numFmt w:val="bullet"/>
      <w:lvlText w:val="o"/>
      <w:lvlJc w:val="left"/>
      <w:pPr>
        <w:ind w:left="6214" w:hanging="360"/>
      </w:pPr>
      <w:rPr>
        <w:rFonts w:ascii="Courier New" w:hAnsi="Courier New" w:cs="Courier New" w:hint="default"/>
      </w:rPr>
    </w:lvl>
    <w:lvl w:ilvl="8">
      <w:start w:val="1"/>
      <w:numFmt w:val="bullet"/>
      <w:lvlText w:val=""/>
      <w:lvlJc w:val="left"/>
      <w:pPr>
        <w:ind w:left="6934" w:hanging="360"/>
      </w:pPr>
      <w:rPr>
        <w:rFonts w:ascii="Wingdings" w:hAnsi="Wingdings" w:hint="default"/>
      </w:rPr>
    </w:lvl>
  </w:abstractNum>
  <w:abstractNum w:abstractNumId="22" w15:restartNumberingAfterBreak="0">
    <w:nsid w:val="35A957FF"/>
    <w:multiLevelType w:val="hybridMultilevel"/>
    <w:tmpl w:val="E53A682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8055539"/>
    <w:multiLevelType w:val="hybridMultilevel"/>
    <w:tmpl w:val="683AED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89455B8"/>
    <w:multiLevelType w:val="hybridMultilevel"/>
    <w:tmpl w:val="E8D262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3ACD0847"/>
    <w:multiLevelType w:val="hybridMultilevel"/>
    <w:tmpl w:val="FAEAAA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A5305DF"/>
    <w:multiLevelType w:val="hybridMultilevel"/>
    <w:tmpl w:val="F89E6B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D7C66AD"/>
    <w:multiLevelType w:val="hybridMultilevel"/>
    <w:tmpl w:val="1EFE6AF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65B2AD2"/>
    <w:multiLevelType w:val="hybridMultilevel"/>
    <w:tmpl w:val="F968B9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C044BD2"/>
    <w:multiLevelType w:val="hybridMultilevel"/>
    <w:tmpl w:val="2E0A88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17F17A6"/>
    <w:multiLevelType w:val="hybridMultilevel"/>
    <w:tmpl w:val="AF26EB4C"/>
    <w:lvl w:ilvl="0" w:tplc="6FF4542E">
      <w:start w:val="1"/>
      <w:numFmt w:val="lowerRoman"/>
      <w:lvlText w:val="%1)"/>
      <w:lvlJc w:val="left"/>
      <w:pPr>
        <w:ind w:left="720" w:hanging="360"/>
      </w:pPr>
      <w:rPr>
        <w:rFonts w:ascii="Arial" w:eastAsia="Calibri" w:hAnsi="Arial" w:cs="Arial"/>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82F26FD"/>
    <w:multiLevelType w:val="hybridMultilevel"/>
    <w:tmpl w:val="03B698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8BF4433"/>
    <w:multiLevelType w:val="hybridMultilevel"/>
    <w:tmpl w:val="621093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6F7116FF"/>
    <w:multiLevelType w:val="hybridMultilevel"/>
    <w:tmpl w:val="23EEB5E8"/>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34" w15:restartNumberingAfterBreak="0">
    <w:nsid w:val="71B161A6"/>
    <w:multiLevelType w:val="hybridMultilevel"/>
    <w:tmpl w:val="D3A019C6"/>
    <w:lvl w:ilvl="0" w:tplc="08090001">
      <w:start w:val="1"/>
      <w:numFmt w:val="bullet"/>
      <w:lvlText w:val=""/>
      <w:lvlJc w:val="left"/>
      <w:pPr>
        <w:ind w:left="1004" w:hanging="360"/>
      </w:pPr>
      <w:rPr>
        <w:rFonts w:ascii="Symbol" w:hAnsi="Symbol" w:hint="default"/>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35" w15:restartNumberingAfterBreak="0">
    <w:nsid w:val="7AB94F6B"/>
    <w:multiLevelType w:val="hybridMultilevel"/>
    <w:tmpl w:val="EDF46288"/>
    <w:lvl w:ilvl="0" w:tplc="98D49500">
      <w:start w:val="1"/>
      <w:numFmt w:val="bullet"/>
      <w:pStyle w:val="11-Bullet1"/>
      <w:lvlText w:val=""/>
      <w:lvlJc w:val="left"/>
      <w:pPr>
        <w:ind w:left="1174" w:hanging="360"/>
      </w:pPr>
      <w:rPr>
        <w:rFonts w:ascii="Symbol" w:hAnsi="Symbol" w:hint="default"/>
        <w:color w:val="00607A"/>
      </w:rPr>
    </w:lvl>
    <w:lvl w:ilvl="1" w:tplc="08090003">
      <w:start w:val="1"/>
      <w:numFmt w:val="bullet"/>
      <w:lvlText w:val="o"/>
      <w:lvlJc w:val="left"/>
      <w:pPr>
        <w:ind w:left="1894" w:hanging="360"/>
      </w:pPr>
      <w:rPr>
        <w:rFonts w:ascii="Courier New" w:hAnsi="Courier New" w:cs="Courier New" w:hint="default"/>
      </w:rPr>
    </w:lvl>
    <w:lvl w:ilvl="2" w:tplc="08090005" w:tentative="1">
      <w:start w:val="1"/>
      <w:numFmt w:val="bullet"/>
      <w:lvlText w:val=""/>
      <w:lvlJc w:val="left"/>
      <w:pPr>
        <w:ind w:left="2614" w:hanging="360"/>
      </w:pPr>
      <w:rPr>
        <w:rFonts w:ascii="Wingdings" w:hAnsi="Wingdings" w:hint="default"/>
      </w:rPr>
    </w:lvl>
    <w:lvl w:ilvl="3" w:tplc="08090001" w:tentative="1">
      <w:start w:val="1"/>
      <w:numFmt w:val="bullet"/>
      <w:lvlText w:val=""/>
      <w:lvlJc w:val="left"/>
      <w:pPr>
        <w:ind w:left="3334" w:hanging="360"/>
      </w:pPr>
      <w:rPr>
        <w:rFonts w:ascii="Symbol" w:hAnsi="Symbol" w:hint="default"/>
      </w:rPr>
    </w:lvl>
    <w:lvl w:ilvl="4" w:tplc="08090003" w:tentative="1">
      <w:start w:val="1"/>
      <w:numFmt w:val="bullet"/>
      <w:lvlText w:val="o"/>
      <w:lvlJc w:val="left"/>
      <w:pPr>
        <w:ind w:left="4054" w:hanging="360"/>
      </w:pPr>
      <w:rPr>
        <w:rFonts w:ascii="Courier New" w:hAnsi="Courier New" w:cs="Courier New" w:hint="default"/>
      </w:rPr>
    </w:lvl>
    <w:lvl w:ilvl="5" w:tplc="08090005" w:tentative="1">
      <w:start w:val="1"/>
      <w:numFmt w:val="bullet"/>
      <w:lvlText w:val=""/>
      <w:lvlJc w:val="left"/>
      <w:pPr>
        <w:ind w:left="4774" w:hanging="360"/>
      </w:pPr>
      <w:rPr>
        <w:rFonts w:ascii="Wingdings" w:hAnsi="Wingdings" w:hint="default"/>
      </w:rPr>
    </w:lvl>
    <w:lvl w:ilvl="6" w:tplc="08090001" w:tentative="1">
      <w:start w:val="1"/>
      <w:numFmt w:val="bullet"/>
      <w:lvlText w:val=""/>
      <w:lvlJc w:val="left"/>
      <w:pPr>
        <w:ind w:left="5494" w:hanging="360"/>
      </w:pPr>
      <w:rPr>
        <w:rFonts w:ascii="Symbol" w:hAnsi="Symbol" w:hint="default"/>
      </w:rPr>
    </w:lvl>
    <w:lvl w:ilvl="7" w:tplc="08090003" w:tentative="1">
      <w:start w:val="1"/>
      <w:numFmt w:val="bullet"/>
      <w:lvlText w:val="o"/>
      <w:lvlJc w:val="left"/>
      <w:pPr>
        <w:ind w:left="6214" w:hanging="360"/>
      </w:pPr>
      <w:rPr>
        <w:rFonts w:ascii="Courier New" w:hAnsi="Courier New" w:cs="Courier New" w:hint="default"/>
      </w:rPr>
    </w:lvl>
    <w:lvl w:ilvl="8" w:tplc="08090005" w:tentative="1">
      <w:start w:val="1"/>
      <w:numFmt w:val="bullet"/>
      <w:lvlText w:val=""/>
      <w:lvlJc w:val="left"/>
      <w:pPr>
        <w:ind w:left="6934" w:hanging="360"/>
      </w:pPr>
      <w:rPr>
        <w:rFonts w:ascii="Wingdings" w:hAnsi="Wingdings" w:hint="default"/>
      </w:rPr>
    </w:lvl>
  </w:abstractNum>
  <w:num w:numId="1" w16cid:durableId="68626146">
    <w:abstractNumId w:val="0"/>
    <w:lvlOverride w:ilvl="0">
      <w:lvl w:ilvl="0">
        <w:start w:val="1"/>
        <w:numFmt w:val="bullet"/>
        <w:lvlText w:val=""/>
        <w:legacy w:legacy="1" w:legacySpace="0" w:legacyIndent="720"/>
        <w:lvlJc w:val="left"/>
        <w:pPr>
          <w:ind w:left="720" w:hanging="720"/>
        </w:pPr>
        <w:rPr>
          <w:rFonts w:ascii="Symbol" w:hAnsi="Symbol" w:hint="default"/>
        </w:rPr>
      </w:lvl>
    </w:lvlOverride>
  </w:num>
  <w:num w:numId="2" w16cid:durableId="2053114792">
    <w:abstractNumId w:val="30"/>
  </w:num>
  <w:num w:numId="3" w16cid:durableId="643433165">
    <w:abstractNumId w:val="6"/>
  </w:num>
  <w:num w:numId="4" w16cid:durableId="1774978602">
    <w:abstractNumId w:val="32"/>
  </w:num>
  <w:num w:numId="5" w16cid:durableId="505826146">
    <w:abstractNumId w:val="28"/>
  </w:num>
  <w:num w:numId="6" w16cid:durableId="1796288966">
    <w:abstractNumId w:val="24"/>
  </w:num>
  <w:num w:numId="7" w16cid:durableId="364403405">
    <w:abstractNumId w:val="10"/>
  </w:num>
  <w:num w:numId="8" w16cid:durableId="117651052">
    <w:abstractNumId w:val="25"/>
  </w:num>
  <w:num w:numId="9" w16cid:durableId="482159310">
    <w:abstractNumId w:val="3"/>
  </w:num>
  <w:num w:numId="10" w16cid:durableId="2047172396">
    <w:abstractNumId w:val="29"/>
  </w:num>
  <w:num w:numId="11" w16cid:durableId="1011106760">
    <w:abstractNumId w:val="15"/>
  </w:num>
  <w:num w:numId="12" w16cid:durableId="1692292833">
    <w:abstractNumId w:val="34"/>
  </w:num>
  <w:num w:numId="13" w16cid:durableId="1277448392">
    <w:abstractNumId w:val="33"/>
  </w:num>
  <w:num w:numId="14" w16cid:durableId="1155951349">
    <w:abstractNumId w:val="1"/>
  </w:num>
  <w:num w:numId="15" w16cid:durableId="70203967">
    <w:abstractNumId w:val="27"/>
  </w:num>
  <w:num w:numId="16" w16cid:durableId="398747342">
    <w:abstractNumId w:val="14"/>
  </w:num>
  <w:num w:numId="17" w16cid:durableId="2117290637">
    <w:abstractNumId w:val="11"/>
  </w:num>
  <w:num w:numId="18" w16cid:durableId="656224926">
    <w:abstractNumId w:val="17"/>
  </w:num>
  <w:num w:numId="19" w16cid:durableId="1115061761">
    <w:abstractNumId w:val="35"/>
  </w:num>
  <w:num w:numId="20" w16cid:durableId="774710281">
    <w:abstractNumId w:val="7"/>
  </w:num>
  <w:num w:numId="21" w16cid:durableId="1594778444">
    <w:abstractNumId w:val="5"/>
  </w:num>
  <w:num w:numId="22" w16cid:durableId="311296966">
    <w:abstractNumId w:val="18"/>
  </w:num>
  <w:num w:numId="23" w16cid:durableId="357707230">
    <w:abstractNumId w:val="21"/>
  </w:num>
  <w:num w:numId="24" w16cid:durableId="1376782520">
    <w:abstractNumId w:val="20"/>
  </w:num>
  <w:num w:numId="25" w16cid:durableId="181167453">
    <w:abstractNumId w:val="22"/>
  </w:num>
  <w:num w:numId="26" w16cid:durableId="1861972259">
    <w:abstractNumId w:val="8"/>
  </w:num>
  <w:num w:numId="27" w16cid:durableId="1243685473">
    <w:abstractNumId w:val="4"/>
  </w:num>
  <w:num w:numId="28" w16cid:durableId="1762527894">
    <w:abstractNumId w:val="26"/>
  </w:num>
  <w:num w:numId="29" w16cid:durableId="1697585931">
    <w:abstractNumId w:val="9"/>
  </w:num>
  <w:num w:numId="30" w16cid:durableId="119885440">
    <w:abstractNumId w:val="23"/>
  </w:num>
  <w:num w:numId="31" w16cid:durableId="1955093180">
    <w:abstractNumId w:val="16"/>
  </w:num>
  <w:num w:numId="32" w16cid:durableId="1348557340">
    <w:abstractNumId w:val="12"/>
  </w:num>
  <w:num w:numId="33" w16cid:durableId="1925264810">
    <w:abstractNumId w:val="31"/>
  </w:num>
  <w:num w:numId="34" w16cid:durableId="327639430">
    <w:abstractNumId w:val="13"/>
  </w:num>
  <w:num w:numId="35" w16cid:durableId="629629174">
    <w:abstractNumId w:val="2"/>
  </w:num>
  <w:num w:numId="36" w16cid:durableId="392968185">
    <w:abstractNumId w:val="19"/>
  </w:num>
  <w:numIdMacAtCleanup w:val="3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intFractionalCharacterWidth/>
  <w:activeWritingStyle w:appName="MSWord" w:lang="es-ES_tradnl" w:vendorID="64" w:dllVersion="6" w:nlCheck="1" w:checkStyle="0"/>
  <w:activeWritingStyle w:appName="MSWord" w:lang="en-US" w:vendorID="64" w:dllVersion="6" w:nlCheck="1" w:checkStyle="1"/>
  <w:activeWritingStyle w:appName="MSWord" w:lang="en-GB" w:vendorID="64" w:dllVersion="6" w:nlCheck="1" w:checkStyle="1"/>
  <w:activeWritingStyle w:appName="MSWord" w:lang="en-GB" w:vendorID="64" w:dllVersion="0" w:nlCheck="1" w:checkStyle="0"/>
  <w:activeWritingStyle w:appName="MSWord" w:lang="es-ES_tradnl" w:vendorID="64" w:dllVersion="0" w:nlCheck="1" w:checkStyle="0"/>
  <w:activeWritingStyle w:appName="MSWord" w:lang="en-US"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displayHorizontalDrawingGridEvery w:val="0"/>
  <w:displayVerticalDrawingGridEvery w:val="0"/>
  <w:doNotUseMarginsForDrawingGridOrigin/>
  <w:doNotShadeFormData/>
  <w:noPunctuationKerning/>
  <w:characterSpacingControl w:val="doNotCompress"/>
  <w:hdrShapeDefaults>
    <o:shapedefaults v:ext="edit" spidmax="229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72B"/>
    <w:rsid w:val="000005E8"/>
    <w:rsid w:val="000017E3"/>
    <w:rsid w:val="00001B9B"/>
    <w:rsid w:val="00002470"/>
    <w:rsid w:val="00002879"/>
    <w:rsid w:val="000028A6"/>
    <w:rsid w:val="00003784"/>
    <w:rsid w:val="00003AF7"/>
    <w:rsid w:val="00003B0C"/>
    <w:rsid w:val="000056B8"/>
    <w:rsid w:val="00005DFE"/>
    <w:rsid w:val="00006A81"/>
    <w:rsid w:val="00010863"/>
    <w:rsid w:val="000109E9"/>
    <w:rsid w:val="00010A48"/>
    <w:rsid w:val="00011927"/>
    <w:rsid w:val="00012119"/>
    <w:rsid w:val="00012B09"/>
    <w:rsid w:val="00012F46"/>
    <w:rsid w:val="00014098"/>
    <w:rsid w:val="000146BE"/>
    <w:rsid w:val="0001477C"/>
    <w:rsid w:val="00015596"/>
    <w:rsid w:val="00015E8C"/>
    <w:rsid w:val="00015EA5"/>
    <w:rsid w:val="00016B1C"/>
    <w:rsid w:val="00016C0F"/>
    <w:rsid w:val="00017F85"/>
    <w:rsid w:val="00020A6D"/>
    <w:rsid w:val="00021BA7"/>
    <w:rsid w:val="00021E6E"/>
    <w:rsid w:val="00022417"/>
    <w:rsid w:val="000227F0"/>
    <w:rsid w:val="00022C7B"/>
    <w:rsid w:val="000236AB"/>
    <w:rsid w:val="0002376A"/>
    <w:rsid w:val="00023ED3"/>
    <w:rsid w:val="000243FC"/>
    <w:rsid w:val="000248AB"/>
    <w:rsid w:val="00025EE3"/>
    <w:rsid w:val="000266D6"/>
    <w:rsid w:val="00026DEF"/>
    <w:rsid w:val="000277A6"/>
    <w:rsid w:val="00027E40"/>
    <w:rsid w:val="00027FDB"/>
    <w:rsid w:val="000304B8"/>
    <w:rsid w:val="00030EC3"/>
    <w:rsid w:val="00031A66"/>
    <w:rsid w:val="0003297A"/>
    <w:rsid w:val="00032F4A"/>
    <w:rsid w:val="00032FFE"/>
    <w:rsid w:val="0003322F"/>
    <w:rsid w:val="00033684"/>
    <w:rsid w:val="0003386E"/>
    <w:rsid w:val="00034D5F"/>
    <w:rsid w:val="00034E6A"/>
    <w:rsid w:val="0003541C"/>
    <w:rsid w:val="00036241"/>
    <w:rsid w:val="00036723"/>
    <w:rsid w:val="00036814"/>
    <w:rsid w:val="00036935"/>
    <w:rsid w:val="00037316"/>
    <w:rsid w:val="00037488"/>
    <w:rsid w:val="00037C9A"/>
    <w:rsid w:val="00037E30"/>
    <w:rsid w:val="00040A4E"/>
    <w:rsid w:val="00041335"/>
    <w:rsid w:val="00041B44"/>
    <w:rsid w:val="00041F9B"/>
    <w:rsid w:val="000434B3"/>
    <w:rsid w:val="000434ED"/>
    <w:rsid w:val="00043D0C"/>
    <w:rsid w:val="00044917"/>
    <w:rsid w:val="000450B7"/>
    <w:rsid w:val="00045789"/>
    <w:rsid w:val="00045D29"/>
    <w:rsid w:val="00046A1E"/>
    <w:rsid w:val="00046C59"/>
    <w:rsid w:val="000473AC"/>
    <w:rsid w:val="00047ABC"/>
    <w:rsid w:val="000501D6"/>
    <w:rsid w:val="00050DBA"/>
    <w:rsid w:val="00051819"/>
    <w:rsid w:val="000529EA"/>
    <w:rsid w:val="00054235"/>
    <w:rsid w:val="00054331"/>
    <w:rsid w:val="0005492B"/>
    <w:rsid w:val="00054D35"/>
    <w:rsid w:val="00054D5C"/>
    <w:rsid w:val="000551D8"/>
    <w:rsid w:val="0005633B"/>
    <w:rsid w:val="00056CBD"/>
    <w:rsid w:val="00056CDC"/>
    <w:rsid w:val="0006200D"/>
    <w:rsid w:val="000624E0"/>
    <w:rsid w:val="00062935"/>
    <w:rsid w:val="000629C5"/>
    <w:rsid w:val="00062CAA"/>
    <w:rsid w:val="000635BE"/>
    <w:rsid w:val="00063679"/>
    <w:rsid w:val="00063835"/>
    <w:rsid w:val="0006395B"/>
    <w:rsid w:val="00064254"/>
    <w:rsid w:val="00064851"/>
    <w:rsid w:val="00064D12"/>
    <w:rsid w:val="00065537"/>
    <w:rsid w:val="000665DE"/>
    <w:rsid w:val="0006676A"/>
    <w:rsid w:val="00067045"/>
    <w:rsid w:val="00067115"/>
    <w:rsid w:val="00067965"/>
    <w:rsid w:val="00067D1C"/>
    <w:rsid w:val="000701F1"/>
    <w:rsid w:val="0007123A"/>
    <w:rsid w:val="00071481"/>
    <w:rsid w:val="00071E97"/>
    <w:rsid w:val="000727D0"/>
    <w:rsid w:val="00072B03"/>
    <w:rsid w:val="0007328A"/>
    <w:rsid w:val="000736DD"/>
    <w:rsid w:val="000738DE"/>
    <w:rsid w:val="000749B7"/>
    <w:rsid w:val="00074FB8"/>
    <w:rsid w:val="00075B5A"/>
    <w:rsid w:val="00075B72"/>
    <w:rsid w:val="00075C4C"/>
    <w:rsid w:val="00075F5B"/>
    <w:rsid w:val="00076593"/>
    <w:rsid w:val="00076B24"/>
    <w:rsid w:val="00076C50"/>
    <w:rsid w:val="00076F1A"/>
    <w:rsid w:val="000770E5"/>
    <w:rsid w:val="000778E0"/>
    <w:rsid w:val="00077F9F"/>
    <w:rsid w:val="000807C8"/>
    <w:rsid w:val="000809E6"/>
    <w:rsid w:val="00080D0A"/>
    <w:rsid w:val="00080FCC"/>
    <w:rsid w:val="00081304"/>
    <w:rsid w:val="0008130E"/>
    <w:rsid w:val="00081361"/>
    <w:rsid w:val="0008156C"/>
    <w:rsid w:val="000815BF"/>
    <w:rsid w:val="00081D20"/>
    <w:rsid w:val="0008237A"/>
    <w:rsid w:val="000823A9"/>
    <w:rsid w:val="000823AC"/>
    <w:rsid w:val="00082C71"/>
    <w:rsid w:val="0008326B"/>
    <w:rsid w:val="00083929"/>
    <w:rsid w:val="00083BF1"/>
    <w:rsid w:val="00084B06"/>
    <w:rsid w:val="00085161"/>
    <w:rsid w:val="000859FC"/>
    <w:rsid w:val="00086337"/>
    <w:rsid w:val="00087123"/>
    <w:rsid w:val="000874C4"/>
    <w:rsid w:val="00087EC4"/>
    <w:rsid w:val="00090D6B"/>
    <w:rsid w:val="0009108E"/>
    <w:rsid w:val="000916DC"/>
    <w:rsid w:val="00091832"/>
    <w:rsid w:val="00091AA6"/>
    <w:rsid w:val="00091C9A"/>
    <w:rsid w:val="00091CDB"/>
    <w:rsid w:val="000921C4"/>
    <w:rsid w:val="00092553"/>
    <w:rsid w:val="0009292D"/>
    <w:rsid w:val="00092B5A"/>
    <w:rsid w:val="0009336E"/>
    <w:rsid w:val="00094119"/>
    <w:rsid w:val="0009467F"/>
    <w:rsid w:val="00094A07"/>
    <w:rsid w:val="00095A6D"/>
    <w:rsid w:val="00095ED3"/>
    <w:rsid w:val="00096547"/>
    <w:rsid w:val="00097B30"/>
    <w:rsid w:val="00097E2F"/>
    <w:rsid w:val="000A0086"/>
    <w:rsid w:val="000A03C6"/>
    <w:rsid w:val="000A1BCA"/>
    <w:rsid w:val="000A2025"/>
    <w:rsid w:val="000A2170"/>
    <w:rsid w:val="000A288B"/>
    <w:rsid w:val="000A2F48"/>
    <w:rsid w:val="000A352A"/>
    <w:rsid w:val="000A3D0A"/>
    <w:rsid w:val="000A43E2"/>
    <w:rsid w:val="000A447D"/>
    <w:rsid w:val="000A4905"/>
    <w:rsid w:val="000A4E37"/>
    <w:rsid w:val="000A52A4"/>
    <w:rsid w:val="000A548F"/>
    <w:rsid w:val="000A559E"/>
    <w:rsid w:val="000A57B1"/>
    <w:rsid w:val="000A5924"/>
    <w:rsid w:val="000A596F"/>
    <w:rsid w:val="000A5F7E"/>
    <w:rsid w:val="000A6562"/>
    <w:rsid w:val="000A66E8"/>
    <w:rsid w:val="000A6CE9"/>
    <w:rsid w:val="000A732F"/>
    <w:rsid w:val="000B04EB"/>
    <w:rsid w:val="000B0816"/>
    <w:rsid w:val="000B08A9"/>
    <w:rsid w:val="000B0B58"/>
    <w:rsid w:val="000B122B"/>
    <w:rsid w:val="000B18FE"/>
    <w:rsid w:val="000B19CA"/>
    <w:rsid w:val="000B1E41"/>
    <w:rsid w:val="000B2B6A"/>
    <w:rsid w:val="000B2F30"/>
    <w:rsid w:val="000B2F93"/>
    <w:rsid w:val="000B330A"/>
    <w:rsid w:val="000B3360"/>
    <w:rsid w:val="000B4029"/>
    <w:rsid w:val="000B463F"/>
    <w:rsid w:val="000B498B"/>
    <w:rsid w:val="000B5004"/>
    <w:rsid w:val="000B573B"/>
    <w:rsid w:val="000B5818"/>
    <w:rsid w:val="000B5838"/>
    <w:rsid w:val="000B5D51"/>
    <w:rsid w:val="000B617D"/>
    <w:rsid w:val="000B6721"/>
    <w:rsid w:val="000B6B24"/>
    <w:rsid w:val="000B6C72"/>
    <w:rsid w:val="000B6F10"/>
    <w:rsid w:val="000C0096"/>
    <w:rsid w:val="000C0408"/>
    <w:rsid w:val="000C09DE"/>
    <w:rsid w:val="000C2673"/>
    <w:rsid w:val="000C2BFC"/>
    <w:rsid w:val="000C57D3"/>
    <w:rsid w:val="000C6BB8"/>
    <w:rsid w:val="000C71CC"/>
    <w:rsid w:val="000C76B7"/>
    <w:rsid w:val="000C77CC"/>
    <w:rsid w:val="000C782D"/>
    <w:rsid w:val="000C7A03"/>
    <w:rsid w:val="000D009F"/>
    <w:rsid w:val="000D017C"/>
    <w:rsid w:val="000D09DF"/>
    <w:rsid w:val="000D0CF3"/>
    <w:rsid w:val="000D0E64"/>
    <w:rsid w:val="000D121B"/>
    <w:rsid w:val="000D147E"/>
    <w:rsid w:val="000D176D"/>
    <w:rsid w:val="000D1A53"/>
    <w:rsid w:val="000D1B20"/>
    <w:rsid w:val="000D290E"/>
    <w:rsid w:val="000D2C7B"/>
    <w:rsid w:val="000D31EB"/>
    <w:rsid w:val="000D35B5"/>
    <w:rsid w:val="000D39E4"/>
    <w:rsid w:val="000D3F5A"/>
    <w:rsid w:val="000D4624"/>
    <w:rsid w:val="000D4BA2"/>
    <w:rsid w:val="000D515B"/>
    <w:rsid w:val="000D5EE3"/>
    <w:rsid w:val="000D6A79"/>
    <w:rsid w:val="000D75A7"/>
    <w:rsid w:val="000D7A92"/>
    <w:rsid w:val="000E0017"/>
    <w:rsid w:val="000E013F"/>
    <w:rsid w:val="000E0626"/>
    <w:rsid w:val="000E079F"/>
    <w:rsid w:val="000E1478"/>
    <w:rsid w:val="000E1741"/>
    <w:rsid w:val="000E205F"/>
    <w:rsid w:val="000E2EC6"/>
    <w:rsid w:val="000E30D9"/>
    <w:rsid w:val="000E3234"/>
    <w:rsid w:val="000E4638"/>
    <w:rsid w:val="000E46AD"/>
    <w:rsid w:val="000E4DFF"/>
    <w:rsid w:val="000E50F9"/>
    <w:rsid w:val="000E53E1"/>
    <w:rsid w:val="000E5FF9"/>
    <w:rsid w:val="000E61FE"/>
    <w:rsid w:val="000E62AA"/>
    <w:rsid w:val="000E6D6C"/>
    <w:rsid w:val="000E704A"/>
    <w:rsid w:val="000E71CD"/>
    <w:rsid w:val="000E74C2"/>
    <w:rsid w:val="000E78DD"/>
    <w:rsid w:val="000E7BE1"/>
    <w:rsid w:val="000E7C03"/>
    <w:rsid w:val="000F002F"/>
    <w:rsid w:val="000F1618"/>
    <w:rsid w:val="000F1727"/>
    <w:rsid w:val="000F2016"/>
    <w:rsid w:val="000F261B"/>
    <w:rsid w:val="000F2E07"/>
    <w:rsid w:val="000F2F63"/>
    <w:rsid w:val="000F3082"/>
    <w:rsid w:val="000F3EBD"/>
    <w:rsid w:val="000F3FCA"/>
    <w:rsid w:val="000F3FEB"/>
    <w:rsid w:val="000F42B4"/>
    <w:rsid w:val="000F4371"/>
    <w:rsid w:val="000F4C56"/>
    <w:rsid w:val="000F539B"/>
    <w:rsid w:val="000F54E3"/>
    <w:rsid w:val="000F5AFB"/>
    <w:rsid w:val="000F5B49"/>
    <w:rsid w:val="000F5C03"/>
    <w:rsid w:val="000F6025"/>
    <w:rsid w:val="000F61E0"/>
    <w:rsid w:val="000F61E7"/>
    <w:rsid w:val="000F65CB"/>
    <w:rsid w:val="000F6E20"/>
    <w:rsid w:val="000F7AD2"/>
    <w:rsid w:val="000F7D1D"/>
    <w:rsid w:val="001000F5"/>
    <w:rsid w:val="0010071B"/>
    <w:rsid w:val="00100FE2"/>
    <w:rsid w:val="00101B1E"/>
    <w:rsid w:val="00101BB5"/>
    <w:rsid w:val="00102D0A"/>
    <w:rsid w:val="0010311E"/>
    <w:rsid w:val="0010320F"/>
    <w:rsid w:val="0010328B"/>
    <w:rsid w:val="00103842"/>
    <w:rsid w:val="00103D11"/>
    <w:rsid w:val="00104668"/>
    <w:rsid w:val="00104D54"/>
    <w:rsid w:val="001052C1"/>
    <w:rsid w:val="00105758"/>
    <w:rsid w:val="00105BF2"/>
    <w:rsid w:val="00105FC8"/>
    <w:rsid w:val="0010642E"/>
    <w:rsid w:val="00107698"/>
    <w:rsid w:val="00107CEA"/>
    <w:rsid w:val="00110E63"/>
    <w:rsid w:val="00110F59"/>
    <w:rsid w:val="00110FF6"/>
    <w:rsid w:val="0011106D"/>
    <w:rsid w:val="0011211A"/>
    <w:rsid w:val="00112319"/>
    <w:rsid w:val="001128CA"/>
    <w:rsid w:val="00112CA1"/>
    <w:rsid w:val="001136FE"/>
    <w:rsid w:val="00115F97"/>
    <w:rsid w:val="001164CD"/>
    <w:rsid w:val="001164E7"/>
    <w:rsid w:val="00116FFA"/>
    <w:rsid w:val="00117411"/>
    <w:rsid w:val="00117506"/>
    <w:rsid w:val="0011755C"/>
    <w:rsid w:val="00117748"/>
    <w:rsid w:val="001177A9"/>
    <w:rsid w:val="00120963"/>
    <w:rsid w:val="001209AC"/>
    <w:rsid w:val="00121733"/>
    <w:rsid w:val="00121F7B"/>
    <w:rsid w:val="001223F5"/>
    <w:rsid w:val="001226FA"/>
    <w:rsid w:val="00122B0B"/>
    <w:rsid w:val="00122F92"/>
    <w:rsid w:val="001234E9"/>
    <w:rsid w:val="00123823"/>
    <w:rsid w:val="00123EFF"/>
    <w:rsid w:val="0012437E"/>
    <w:rsid w:val="001246F9"/>
    <w:rsid w:val="001255C2"/>
    <w:rsid w:val="00125C9A"/>
    <w:rsid w:val="00125FB0"/>
    <w:rsid w:val="0012647F"/>
    <w:rsid w:val="001269B6"/>
    <w:rsid w:val="00127082"/>
    <w:rsid w:val="0012737F"/>
    <w:rsid w:val="0012745F"/>
    <w:rsid w:val="00130394"/>
    <w:rsid w:val="001309C9"/>
    <w:rsid w:val="0013195D"/>
    <w:rsid w:val="00132122"/>
    <w:rsid w:val="001330DD"/>
    <w:rsid w:val="001331B6"/>
    <w:rsid w:val="00133B22"/>
    <w:rsid w:val="00133DD8"/>
    <w:rsid w:val="00133E59"/>
    <w:rsid w:val="00134723"/>
    <w:rsid w:val="001349BA"/>
    <w:rsid w:val="0013508C"/>
    <w:rsid w:val="001354D6"/>
    <w:rsid w:val="00135565"/>
    <w:rsid w:val="001357E2"/>
    <w:rsid w:val="001359E3"/>
    <w:rsid w:val="00135A78"/>
    <w:rsid w:val="0013620F"/>
    <w:rsid w:val="001362A2"/>
    <w:rsid w:val="0013663C"/>
    <w:rsid w:val="001368D3"/>
    <w:rsid w:val="001375ED"/>
    <w:rsid w:val="0013782C"/>
    <w:rsid w:val="001378F4"/>
    <w:rsid w:val="001379C2"/>
    <w:rsid w:val="00137D0F"/>
    <w:rsid w:val="0014143F"/>
    <w:rsid w:val="00141F18"/>
    <w:rsid w:val="0014200C"/>
    <w:rsid w:val="00142951"/>
    <w:rsid w:val="001435D3"/>
    <w:rsid w:val="001437AA"/>
    <w:rsid w:val="00144082"/>
    <w:rsid w:val="0014482C"/>
    <w:rsid w:val="00144973"/>
    <w:rsid w:val="00144A56"/>
    <w:rsid w:val="00144D25"/>
    <w:rsid w:val="00144D38"/>
    <w:rsid w:val="00145078"/>
    <w:rsid w:val="00145508"/>
    <w:rsid w:val="0014563D"/>
    <w:rsid w:val="00145FB5"/>
    <w:rsid w:val="00146534"/>
    <w:rsid w:val="00147BD8"/>
    <w:rsid w:val="001508C7"/>
    <w:rsid w:val="00150C8F"/>
    <w:rsid w:val="00150D82"/>
    <w:rsid w:val="0015172F"/>
    <w:rsid w:val="00151937"/>
    <w:rsid w:val="001522C3"/>
    <w:rsid w:val="001529B8"/>
    <w:rsid w:val="00152B4B"/>
    <w:rsid w:val="00152C97"/>
    <w:rsid w:val="0015351B"/>
    <w:rsid w:val="00153D9C"/>
    <w:rsid w:val="0015408F"/>
    <w:rsid w:val="001543FD"/>
    <w:rsid w:val="0015458E"/>
    <w:rsid w:val="00156231"/>
    <w:rsid w:val="00156DE8"/>
    <w:rsid w:val="001575BE"/>
    <w:rsid w:val="00160650"/>
    <w:rsid w:val="00160774"/>
    <w:rsid w:val="0016122D"/>
    <w:rsid w:val="00161FDC"/>
    <w:rsid w:val="001623F4"/>
    <w:rsid w:val="001635C5"/>
    <w:rsid w:val="00163A68"/>
    <w:rsid w:val="0016422A"/>
    <w:rsid w:val="001642A7"/>
    <w:rsid w:val="0016472E"/>
    <w:rsid w:val="00166742"/>
    <w:rsid w:val="001669F0"/>
    <w:rsid w:val="00166CC1"/>
    <w:rsid w:val="00166DFD"/>
    <w:rsid w:val="0016705D"/>
    <w:rsid w:val="0016736E"/>
    <w:rsid w:val="001676BF"/>
    <w:rsid w:val="00170396"/>
    <w:rsid w:val="00172C28"/>
    <w:rsid w:val="00173213"/>
    <w:rsid w:val="0017344E"/>
    <w:rsid w:val="00173DE6"/>
    <w:rsid w:val="00173EC2"/>
    <w:rsid w:val="00173EED"/>
    <w:rsid w:val="00173F45"/>
    <w:rsid w:val="001741AB"/>
    <w:rsid w:val="001748E4"/>
    <w:rsid w:val="00174EF6"/>
    <w:rsid w:val="00174F41"/>
    <w:rsid w:val="001756C3"/>
    <w:rsid w:val="00175C5C"/>
    <w:rsid w:val="00175EC3"/>
    <w:rsid w:val="00176C10"/>
    <w:rsid w:val="00176F09"/>
    <w:rsid w:val="001771CF"/>
    <w:rsid w:val="001777D8"/>
    <w:rsid w:val="0017796C"/>
    <w:rsid w:val="00177CA2"/>
    <w:rsid w:val="00177EDB"/>
    <w:rsid w:val="00180935"/>
    <w:rsid w:val="001817CD"/>
    <w:rsid w:val="001834E3"/>
    <w:rsid w:val="0018530C"/>
    <w:rsid w:val="0018563C"/>
    <w:rsid w:val="00185789"/>
    <w:rsid w:val="0018588F"/>
    <w:rsid w:val="00186872"/>
    <w:rsid w:val="00186976"/>
    <w:rsid w:val="00186C38"/>
    <w:rsid w:val="001870AF"/>
    <w:rsid w:val="0018726A"/>
    <w:rsid w:val="0018730E"/>
    <w:rsid w:val="00187451"/>
    <w:rsid w:val="0018754C"/>
    <w:rsid w:val="00190F9D"/>
    <w:rsid w:val="00191A80"/>
    <w:rsid w:val="00191B8D"/>
    <w:rsid w:val="0019225C"/>
    <w:rsid w:val="0019317D"/>
    <w:rsid w:val="0019363C"/>
    <w:rsid w:val="0019387D"/>
    <w:rsid w:val="00193FA5"/>
    <w:rsid w:val="001943D6"/>
    <w:rsid w:val="00195B84"/>
    <w:rsid w:val="00196911"/>
    <w:rsid w:val="00196962"/>
    <w:rsid w:val="00196FC7"/>
    <w:rsid w:val="0019793C"/>
    <w:rsid w:val="00197AB1"/>
    <w:rsid w:val="001A030A"/>
    <w:rsid w:val="001A087C"/>
    <w:rsid w:val="001A0C26"/>
    <w:rsid w:val="001A0D25"/>
    <w:rsid w:val="001A0E39"/>
    <w:rsid w:val="001A0E4C"/>
    <w:rsid w:val="001A249B"/>
    <w:rsid w:val="001A2A83"/>
    <w:rsid w:val="001A3733"/>
    <w:rsid w:val="001A3A81"/>
    <w:rsid w:val="001A4082"/>
    <w:rsid w:val="001A4BE2"/>
    <w:rsid w:val="001A4DA5"/>
    <w:rsid w:val="001A5BA2"/>
    <w:rsid w:val="001A63F3"/>
    <w:rsid w:val="001A6463"/>
    <w:rsid w:val="001A69D8"/>
    <w:rsid w:val="001A6B11"/>
    <w:rsid w:val="001A71DE"/>
    <w:rsid w:val="001A72EC"/>
    <w:rsid w:val="001A766E"/>
    <w:rsid w:val="001A7A0D"/>
    <w:rsid w:val="001B040B"/>
    <w:rsid w:val="001B0780"/>
    <w:rsid w:val="001B088D"/>
    <w:rsid w:val="001B0ABE"/>
    <w:rsid w:val="001B0C0F"/>
    <w:rsid w:val="001B0D40"/>
    <w:rsid w:val="001B0E0B"/>
    <w:rsid w:val="001B141A"/>
    <w:rsid w:val="001B1FC8"/>
    <w:rsid w:val="001B22D4"/>
    <w:rsid w:val="001B296D"/>
    <w:rsid w:val="001B2CA5"/>
    <w:rsid w:val="001B2F96"/>
    <w:rsid w:val="001B3E97"/>
    <w:rsid w:val="001B40B1"/>
    <w:rsid w:val="001B43B2"/>
    <w:rsid w:val="001B5B6F"/>
    <w:rsid w:val="001B5BD2"/>
    <w:rsid w:val="001B658D"/>
    <w:rsid w:val="001B6C88"/>
    <w:rsid w:val="001B7384"/>
    <w:rsid w:val="001B7894"/>
    <w:rsid w:val="001C0199"/>
    <w:rsid w:val="001C1978"/>
    <w:rsid w:val="001C1985"/>
    <w:rsid w:val="001C20BA"/>
    <w:rsid w:val="001C2A20"/>
    <w:rsid w:val="001C3037"/>
    <w:rsid w:val="001C377F"/>
    <w:rsid w:val="001C4033"/>
    <w:rsid w:val="001C42F8"/>
    <w:rsid w:val="001C4426"/>
    <w:rsid w:val="001C4A93"/>
    <w:rsid w:val="001C4CC3"/>
    <w:rsid w:val="001C4EAB"/>
    <w:rsid w:val="001C53BE"/>
    <w:rsid w:val="001C540F"/>
    <w:rsid w:val="001C601E"/>
    <w:rsid w:val="001C6444"/>
    <w:rsid w:val="001C6D68"/>
    <w:rsid w:val="001C6DEB"/>
    <w:rsid w:val="001C71D5"/>
    <w:rsid w:val="001C73A7"/>
    <w:rsid w:val="001C7485"/>
    <w:rsid w:val="001C7B7C"/>
    <w:rsid w:val="001D1123"/>
    <w:rsid w:val="001D1389"/>
    <w:rsid w:val="001D1701"/>
    <w:rsid w:val="001D19FE"/>
    <w:rsid w:val="001D2DF6"/>
    <w:rsid w:val="001D3205"/>
    <w:rsid w:val="001D328D"/>
    <w:rsid w:val="001D339E"/>
    <w:rsid w:val="001D35C5"/>
    <w:rsid w:val="001D389F"/>
    <w:rsid w:val="001D3A41"/>
    <w:rsid w:val="001D420C"/>
    <w:rsid w:val="001D4607"/>
    <w:rsid w:val="001D49F7"/>
    <w:rsid w:val="001D4B4F"/>
    <w:rsid w:val="001D4C8A"/>
    <w:rsid w:val="001D51E1"/>
    <w:rsid w:val="001D5730"/>
    <w:rsid w:val="001D66A1"/>
    <w:rsid w:val="001D6C81"/>
    <w:rsid w:val="001D7050"/>
    <w:rsid w:val="001D719F"/>
    <w:rsid w:val="001D7C1A"/>
    <w:rsid w:val="001D7CAE"/>
    <w:rsid w:val="001E0295"/>
    <w:rsid w:val="001E11B1"/>
    <w:rsid w:val="001E12F9"/>
    <w:rsid w:val="001E1A9E"/>
    <w:rsid w:val="001E201A"/>
    <w:rsid w:val="001E2292"/>
    <w:rsid w:val="001E3529"/>
    <w:rsid w:val="001E3C03"/>
    <w:rsid w:val="001E4485"/>
    <w:rsid w:val="001E52B3"/>
    <w:rsid w:val="001E62E7"/>
    <w:rsid w:val="001E6309"/>
    <w:rsid w:val="001E6733"/>
    <w:rsid w:val="001E7191"/>
    <w:rsid w:val="001E732D"/>
    <w:rsid w:val="001E7582"/>
    <w:rsid w:val="001E7B4F"/>
    <w:rsid w:val="001F0640"/>
    <w:rsid w:val="001F070F"/>
    <w:rsid w:val="001F0AB9"/>
    <w:rsid w:val="001F0B1F"/>
    <w:rsid w:val="001F1376"/>
    <w:rsid w:val="001F1428"/>
    <w:rsid w:val="001F154A"/>
    <w:rsid w:val="001F1851"/>
    <w:rsid w:val="001F18E3"/>
    <w:rsid w:val="001F33D8"/>
    <w:rsid w:val="001F34CF"/>
    <w:rsid w:val="001F3B93"/>
    <w:rsid w:val="001F3D7C"/>
    <w:rsid w:val="001F4017"/>
    <w:rsid w:val="001F4862"/>
    <w:rsid w:val="001F4E40"/>
    <w:rsid w:val="001F502C"/>
    <w:rsid w:val="001F5446"/>
    <w:rsid w:val="001F58F2"/>
    <w:rsid w:val="001F5BDC"/>
    <w:rsid w:val="001F6107"/>
    <w:rsid w:val="001F6341"/>
    <w:rsid w:val="001F6640"/>
    <w:rsid w:val="001F716D"/>
    <w:rsid w:val="001F7585"/>
    <w:rsid w:val="001F7675"/>
    <w:rsid w:val="001F775D"/>
    <w:rsid w:val="001F7822"/>
    <w:rsid w:val="001F7A40"/>
    <w:rsid w:val="001F7AC6"/>
    <w:rsid w:val="001F7B26"/>
    <w:rsid w:val="001F7D4A"/>
    <w:rsid w:val="001F7E10"/>
    <w:rsid w:val="00200A10"/>
    <w:rsid w:val="0020170B"/>
    <w:rsid w:val="00201780"/>
    <w:rsid w:val="0020188B"/>
    <w:rsid w:val="00201B56"/>
    <w:rsid w:val="00201CCD"/>
    <w:rsid w:val="00201E9E"/>
    <w:rsid w:val="00201FFD"/>
    <w:rsid w:val="00202DE7"/>
    <w:rsid w:val="002030B1"/>
    <w:rsid w:val="0020355B"/>
    <w:rsid w:val="00203FF6"/>
    <w:rsid w:val="002044F5"/>
    <w:rsid w:val="002049BD"/>
    <w:rsid w:val="00204B4D"/>
    <w:rsid w:val="0020506F"/>
    <w:rsid w:val="002053B6"/>
    <w:rsid w:val="00205B34"/>
    <w:rsid w:val="00207264"/>
    <w:rsid w:val="00210238"/>
    <w:rsid w:val="00210972"/>
    <w:rsid w:val="00210F39"/>
    <w:rsid w:val="0021178A"/>
    <w:rsid w:val="002119E7"/>
    <w:rsid w:val="00212110"/>
    <w:rsid w:val="00212325"/>
    <w:rsid w:val="00212792"/>
    <w:rsid w:val="0021286B"/>
    <w:rsid w:val="00212CF7"/>
    <w:rsid w:val="00213059"/>
    <w:rsid w:val="00213729"/>
    <w:rsid w:val="002137E9"/>
    <w:rsid w:val="002146F3"/>
    <w:rsid w:val="00214BDF"/>
    <w:rsid w:val="00214C4D"/>
    <w:rsid w:val="002152D4"/>
    <w:rsid w:val="002162AC"/>
    <w:rsid w:val="00216849"/>
    <w:rsid w:val="00216E9B"/>
    <w:rsid w:val="002215B2"/>
    <w:rsid w:val="002226D7"/>
    <w:rsid w:val="00222F3E"/>
    <w:rsid w:val="00222FFC"/>
    <w:rsid w:val="00223404"/>
    <w:rsid w:val="00223C13"/>
    <w:rsid w:val="002246CE"/>
    <w:rsid w:val="002247A4"/>
    <w:rsid w:val="0022517B"/>
    <w:rsid w:val="0022600E"/>
    <w:rsid w:val="0022682D"/>
    <w:rsid w:val="002274E1"/>
    <w:rsid w:val="0022778A"/>
    <w:rsid w:val="002279FA"/>
    <w:rsid w:val="00227A05"/>
    <w:rsid w:val="00227A7A"/>
    <w:rsid w:val="00227D6F"/>
    <w:rsid w:val="00230F27"/>
    <w:rsid w:val="00231721"/>
    <w:rsid w:val="00231F63"/>
    <w:rsid w:val="00232146"/>
    <w:rsid w:val="002323D9"/>
    <w:rsid w:val="00232451"/>
    <w:rsid w:val="00233277"/>
    <w:rsid w:val="00234403"/>
    <w:rsid w:val="0023459F"/>
    <w:rsid w:val="0023503D"/>
    <w:rsid w:val="0023547B"/>
    <w:rsid w:val="00235A31"/>
    <w:rsid w:val="00235AB0"/>
    <w:rsid w:val="00235B8E"/>
    <w:rsid w:val="002366ED"/>
    <w:rsid w:val="00236815"/>
    <w:rsid w:val="00237267"/>
    <w:rsid w:val="00237DB6"/>
    <w:rsid w:val="0024018D"/>
    <w:rsid w:val="00240401"/>
    <w:rsid w:val="00240E58"/>
    <w:rsid w:val="00241527"/>
    <w:rsid w:val="00241967"/>
    <w:rsid w:val="002419BF"/>
    <w:rsid w:val="002419C8"/>
    <w:rsid w:val="00241AA8"/>
    <w:rsid w:val="00241C67"/>
    <w:rsid w:val="00241D15"/>
    <w:rsid w:val="00241E3F"/>
    <w:rsid w:val="00241E5C"/>
    <w:rsid w:val="0024378F"/>
    <w:rsid w:val="00245431"/>
    <w:rsid w:val="00245F68"/>
    <w:rsid w:val="00245FFE"/>
    <w:rsid w:val="0024605D"/>
    <w:rsid w:val="00246187"/>
    <w:rsid w:val="002476B8"/>
    <w:rsid w:val="0024781E"/>
    <w:rsid w:val="00250342"/>
    <w:rsid w:val="002506CD"/>
    <w:rsid w:val="00250765"/>
    <w:rsid w:val="002507BB"/>
    <w:rsid w:val="0025099D"/>
    <w:rsid w:val="002512EB"/>
    <w:rsid w:val="002514E9"/>
    <w:rsid w:val="00251583"/>
    <w:rsid w:val="00252455"/>
    <w:rsid w:val="00252540"/>
    <w:rsid w:val="00253DDA"/>
    <w:rsid w:val="00253E2B"/>
    <w:rsid w:val="00253FCA"/>
    <w:rsid w:val="00254676"/>
    <w:rsid w:val="00254749"/>
    <w:rsid w:val="00254902"/>
    <w:rsid w:val="00254D20"/>
    <w:rsid w:val="00254E45"/>
    <w:rsid w:val="00255B92"/>
    <w:rsid w:val="00256544"/>
    <w:rsid w:val="00256DA8"/>
    <w:rsid w:val="00256E56"/>
    <w:rsid w:val="00256F59"/>
    <w:rsid w:val="00256FE5"/>
    <w:rsid w:val="002572BA"/>
    <w:rsid w:val="00257587"/>
    <w:rsid w:val="002576D0"/>
    <w:rsid w:val="00260853"/>
    <w:rsid w:val="00261681"/>
    <w:rsid w:val="00261699"/>
    <w:rsid w:val="00261CD3"/>
    <w:rsid w:val="00261E31"/>
    <w:rsid w:val="002636EE"/>
    <w:rsid w:val="002638A2"/>
    <w:rsid w:val="00263BB1"/>
    <w:rsid w:val="00263C93"/>
    <w:rsid w:val="00263F69"/>
    <w:rsid w:val="002649B4"/>
    <w:rsid w:val="002649CC"/>
    <w:rsid w:val="00264A4E"/>
    <w:rsid w:val="00264E8A"/>
    <w:rsid w:val="002658F5"/>
    <w:rsid w:val="00265A2D"/>
    <w:rsid w:val="00265D63"/>
    <w:rsid w:val="0026605A"/>
    <w:rsid w:val="00266375"/>
    <w:rsid w:val="002677F3"/>
    <w:rsid w:val="00267999"/>
    <w:rsid w:val="0027002A"/>
    <w:rsid w:val="002704C2"/>
    <w:rsid w:val="00271858"/>
    <w:rsid w:val="002718F1"/>
    <w:rsid w:val="00271AF0"/>
    <w:rsid w:val="002720DF"/>
    <w:rsid w:val="00273B1E"/>
    <w:rsid w:val="00273F1C"/>
    <w:rsid w:val="002745EB"/>
    <w:rsid w:val="002747A5"/>
    <w:rsid w:val="00274C98"/>
    <w:rsid w:val="00274D3B"/>
    <w:rsid w:val="00274EDC"/>
    <w:rsid w:val="00275057"/>
    <w:rsid w:val="002760C7"/>
    <w:rsid w:val="002762A8"/>
    <w:rsid w:val="002762BE"/>
    <w:rsid w:val="002762BF"/>
    <w:rsid w:val="002763E0"/>
    <w:rsid w:val="002764E9"/>
    <w:rsid w:val="00276540"/>
    <w:rsid w:val="0027707D"/>
    <w:rsid w:val="0027714E"/>
    <w:rsid w:val="00277302"/>
    <w:rsid w:val="002779B3"/>
    <w:rsid w:val="00277EA3"/>
    <w:rsid w:val="002805D3"/>
    <w:rsid w:val="00281762"/>
    <w:rsid w:val="00281A21"/>
    <w:rsid w:val="00281E6E"/>
    <w:rsid w:val="00282246"/>
    <w:rsid w:val="002828D6"/>
    <w:rsid w:val="00282EC5"/>
    <w:rsid w:val="002831C1"/>
    <w:rsid w:val="00283359"/>
    <w:rsid w:val="00284BB4"/>
    <w:rsid w:val="00285FE6"/>
    <w:rsid w:val="00286267"/>
    <w:rsid w:val="002863CA"/>
    <w:rsid w:val="002865DA"/>
    <w:rsid w:val="00286AB4"/>
    <w:rsid w:val="00286AED"/>
    <w:rsid w:val="00286E10"/>
    <w:rsid w:val="00286E13"/>
    <w:rsid w:val="002876E7"/>
    <w:rsid w:val="00290BDA"/>
    <w:rsid w:val="002916A6"/>
    <w:rsid w:val="00291998"/>
    <w:rsid w:val="00292E67"/>
    <w:rsid w:val="00293B6A"/>
    <w:rsid w:val="002944E9"/>
    <w:rsid w:val="00294509"/>
    <w:rsid w:val="00295897"/>
    <w:rsid w:val="00295AF4"/>
    <w:rsid w:val="002966F8"/>
    <w:rsid w:val="00296CAD"/>
    <w:rsid w:val="00297530"/>
    <w:rsid w:val="0029758D"/>
    <w:rsid w:val="00297A72"/>
    <w:rsid w:val="002A0711"/>
    <w:rsid w:val="002A10A5"/>
    <w:rsid w:val="002A1319"/>
    <w:rsid w:val="002A1DC9"/>
    <w:rsid w:val="002A26C8"/>
    <w:rsid w:val="002A2B01"/>
    <w:rsid w:val="002A2E21"/>
    <w:rsid w:val="002A38C4"/>
    <w:rsid w:val="002A3A36"/>
    <w:rsid w:val="002A553D"/>
    <w:rsid w:val="002A722B"/>
    <w:rsid w:val="002A7C2D"/>
    <w:rsid w:val="002B09F9"/>
    <w:rsid w:val="002B0AC5"/>
    <w:rsid w:val="002B0F31"/>
    <w:rsid w:val="002B104C"/>
    <w:rsid w:val="002B12B5"/>
    <w:rsid w:val="002B17F1"/>
    <w:rsid w:val="002B1AC2"/>
    <w:rsid w:val="002B2747"/>
    <w:rsid w:val="002B2921"/>
    <w:rsid w:val="002B346D"/>
    <w:rsid w:val="002B3C63"/>
    <w:rsid w:val="002B3E1E"/>
    <w:rsid w:val="002B3ED0"/>
    <w:rsid w:val="002B4873"/>
    <w:rsid w:val="002B49A2"/>
    <w:rsid w:val="002B507C"/>
    <w:rsid w:val="002B5F3E"/>
    <w:rsid w:val="002B60EA"/>
    <w:rsid w:val="002B6466"/>
    <w:rsid w:val="002B6CA3"/>
    <w:rsid w:val="002B6FBB"/>
    <w:rsid w:val="002B7116"/>
    <w:rsid w:val="002B7398"/>
    <w:rsid w:val="002B7A79"/>
    <w:rsid w:val="002B7AD9"/>
    <w:rsid w:val="002B7AF6"/>
    <w:rsid w:val="002B7FA2"/>
    <w:rsid w:val="002C0FD1"/>
    <w:rsid w:val="002C154C"/>
    <w:rsid w:val="002C17BA"/>
    <w:rsid w:val="002C26CF"/>
    <w:rsid w:val="002C3456"/>
    <w:rsid w:val="002C38A9"/>
    <w:rsid w:val="002C3A10"/>
    <w:rsid w:val="002C3CBC"/>
    <w:rsid w:val="002C456E"/>
    <w:rsid w:val="002C4A92"/>
    <w:rsid w:val="002C4C1E"/>
    <w:rsid w:val="002C4F27"/>
    <w:rsid w:val="002C5914"/>
    <w:rsid w:val="002C5E68"/>
    <w:rsid w:val="002C5EBA"/>
    <w:rsid w:val="002C661F"/>
    <w:rsid w:val="002C6AD4"/>
    <w:rsid w:val="002C6C89"/>
    <w:rsid w:val="002C6E01"/>
    <w:rsid w:val="002C738C"/>
    <w:rsid w:val="002C78E2"/>
    <w:rsid w:val="002C7B0C"/>
    <w:rsid w:val="002D03C6"/>
    <w:rsid w:val="002D08D9"/>
    <w:rsid w:val="002D2155"/>
    <w:rsid w:val="002D27C6"/>
    <w:rsid w:val="002D2CF6"/>
    <w:rsid w:val="002D34AE"/>
    <w:rsid w:val="002D3DA2"/>
    <w:rsid w:val="002D416A"/>
    <w:rsid w:val="002D48C8"/>
    <w:rsid w:val="002D4E98"/>
    <w:rsid w:val="002D53C2"/>
    <w:rsid w:val="002D5436"/>
    <w:rsid w:val="002D5551"/>
    <w:rsid w:val="002D5A95"/>
    <w:rsid w:val="002D62D4"/>
    <w:rsid w:val="002D747A"/>
    <w:rsid w:val="002D773E"/>
    <w:rsid w:val="002E03A4"/>
    <w:rsid w:val="002E042F"/>
    <w:rsid w:val="002E101B"/>
    <w:rsid w:val="002E173C"/>
    <w:rsid w:val="002E22C6"/>
    <w:rsid w:val="002E31F5"/>
    <w:rsid w:val="002E35AE"/>
    <w:rsid w:val="002E43CB"/>
    <w:rsid w:val="002E44B3"/>
    <w:rsid w:val="002E58A1"/>
    <w:rsid w:val="002E600E"/>
    <w:rsid w:val="002E637E"/>
    <w:rsid w:val="002E6737"/>
    <w:rsid w:val="002E6852"/>
    <w:rsid w:val="002E736D"/>
    <w:rsid w:val="002E7538"/>
    <w:rsid w:val="002E7772"/>
    <w:rsid w:val="002F0770"/>
    <w:rsid w:val="002F0EB2"/>
    <w:rsid w:val="002F1598"/>
    <w:rsid w:val="002F1E12"/>
    <w:rsid w:val="002F21C8"/>
    <w:rsid w:val="002F2741"/>
    <w:rsid w:val="002F283D"/>
    <w:rsid w:val="002F2C4D"/>
    <w:rsid w:val="002F2CB0"/>
    <w:rsid w:val="002F300F"/>
    <w:rsid w:val="002F44C8"/>
    <w:rsid w:val="002F4927"/>
    <w:rsid w:val="002F54E8"/>
    <w:rsid w:val="002F5B84"/>
    <w:rsid w:val="002F5F83"/>
    <w:rsid w:val="002F6472"/>
    <w:rsid w:val="002F785F"/>
    <w:rsid w:val="002F788D"/>
    <w:rsid w:val="002F78C8"/>
    <w:rsid w:val="003007F3"/>
    <w:rsid w:val="00300BC5"/>
    <w:rsid w:val="00301215"/>
    <w:rsid w:val="003012F4"/>
    <w:rsid w:val="0030192B"/>
    <w:rsid w:val="00301A08"/>
    <w:rsid w:val="003028F3"/>
    <w:rsid w:val="00302DAB"/>
    <w:rsid w:val="00302FC5"/>
    <w:rsid w:val="0030333C"/>
    <w:rsid w:val="00303432"/>
    <w:rsid w:val="00303B0A"/>
    <w:rsid w:val="00304B2C"/>
    <w:rsid w:val="00305831"/>
    <w:rsid w:val="00305883"/>
    <w:rsid w:val="003059DE"/>
    <w:rsid w:val="00306834"/>
    <w:rsid w:val="0030690B"/>
    <w:rsid w:val="003069BE"/>
    <w:rsid w:val="00307C36"/>
    <w:rsid w:val="00310049"/>
    <w:rsid w:val="003111C1"/>
    <w:rsid w:val="00311CB8"/>
    <w:rsid w:val="00312308"/>
    <w:rsid w:val="00312C8C"/>
    <w:rsid w:val="00312F77"/>
    <w:rsid w:val="00313328"/>
    <w:rsid w:val="0031339F"/>
    <w:rsid w:val="00313440"/>
    <w:rsid w:val="00313CC7"/>
    <w:rsid w:val="00314DBE"/>
    <w:rsid w:val="00315C28"/>
    <w:rsid w:val="00315D9E"/>
    <w:rsid w:val="00315F9C"/>
    <w:rsid w:val="00315FF2"/>
    <w:rsid w:val="003168E3"/>
    <w:rsid w:val="00316B0E"/>
    <w:rsid w:val="00317BF0"/>
    <w:rsid w:val="00320011"/>
    <w:rsid w:val="00321A59"/>
    <w:rsid w:val="00321E33"/>
    <w:rsid w:val="00322774"/>
    <w:rsid w:val="0032287F"/>
    <w:rsid w:val="00322BC8"/>
    <w:rsid w:val="0032459C"/>
    <w:rsid w:val="00324C10"/>
    <w:rsid w:val="003260B4"/>
    <w:rsid w:val="003265B9"/>
    <w:rsid w:val="003266B0"/>
    <w:rsid w:val="0032697D"/>
    <w:rsid w:val="0032768F"/>
    <w:rsid w:val="0032779C"/>
    <w:rsid w:val="0033026D"/>
    <w:rsid w:val="0033059F"/>
    <w:rsid w:val="0033086E"/>
    <w:rsid w:val="0033199F"/>
    <w:rsid w:val="00331B62"/>
    <w:rsid w:val="00332A97"/>
    <w:rsid w:val="0033340D"/>
    <w:rsid w:val="00333B2D"/>
    <w:rsid w:val="00333F3F"/>
    <w:rsid w:val="003342E7"/>
    <w:rsid w:val="00334442"/>
    <w:rsid w:val="003347AC"/>
    <w:rsid w:val="00334F64"/>
    <w:rsid w:val="003358B9"/>
    <w:rsid w:val="00335DE7"/>
    <w:rsid w:val="00336325"/>
    <w:rsid w:val="00336686"/>
    <w:rsid w:val="00336B14"/>
    <w:rsid w:val="003370DD"/>
    <w:rsid w:val="00337110"/>
    <w:rsid w:val="003373C0"/>
    <w:rsid w:val="00340584"/>
    <w:rsid w:val="00340CD9"/>
    <w:rsid w:val="00341EE4"/>
    <w:rsid w:val="00341EF0"/>
    <w:rsid w:val="00341FAC"/>
    <w:rsid w:val="00342CA3"/>
    <w:rsid w:val="00343D69"/>
    <w:rsid w:val="003446D5"/>
    <w:rsid w:val="003449E6"/>
    <w:rsid w:val="00344D5C"/>
    <w:rsid w:val="003455D1"/>
    <w:rsid w:val="0034661C"/>
    <w:rsid w:val="00346A8E"/>
    <w:rsid w:val="00346AAB"/>
    <w:rsid w:val="00347296"/>
    <w:rsid w:val="0034759A"/>
    <w:rsid w:val="00347B3F"/>
    <w:rsid w:val="00347B7C"/>
    <w:rsid w:val="00347C4E"/>
    <w:rsid w:val="00347DE5"/>
    <w:rsid w:val="00347ECE"/>
    <w:rsid w:val="00350120"/>
    <w:rsid w:val="00350161"/>
    <w:rsid w:val="0035115C"/>
    <w:rsid w:val="00351310"/>
    <w:rsid w:val="00351C45"/>
    <w:rsid w:val="00351EF1"/>
    <w:rsid w:val="00352578"/>
    <w:rsid w:val="00352F92"/>
    <w:rsid w:val="00352FDF"/>
    <w:rsid w:val="00353535"/>
    <w:rsid w:val="00353BA5"/>
    <w:rsid w:val="00354596"/>
    <w:rsid w:val="003545C1"/>
    <w:rsid w:val="00354B1D"/>
    <w:rsid w:val="00354BC6"/>
    <w:rsid w:val="00354CAD"/>
    <w:rsid w:val="00355DFF"/>
    <w:rsid w:val="00355E4D"/>
    <w:rsid w:val="0035693D"/>
    <w:rsid w:val="0035697C"/>
    <w:rsid w:val="00356E67"/>
    <w:rsid w:val="0035785C"/>
    <w:rsid w:val="00357A0F"/>
    <w:rsid w:val="00357DB6"/>
    <w:rsid w:val="00357E90"/>
    <w:rsid w:val="003606D9"/>
    <w:rsid w:val="003611C5"/>
    <w:rsid w:val="003613D8"/>
    <w:rsid w:val="003618AF"/>
    <w:rsid w:val="00361FFE"/>
    <w:rsid w:val="00362199"/>
    <w:rsid w:val="00362543"/>
    <w:rsid w:val="003626F1"/>
    <w:rsid w:val="00363070"/>
    <w:rsid w:val="003632F1"/>
    <w:rsid w:val="00363E8F"/>
    <w:rsid w:val="003644BC"/>
    <w:rsid w:val="00364752"/>
    <w:rsid w:val="00364ABF"/>
    <w:rsid w:val="00365493"/>
    <w:rsid w:val="00365CB2"/>
    <w:rsid w:val="00365DE9"/>
    <w:rsid w:val="00366D89"/>
    <w:rsid w:val="00370CDE"/>
    <w:rsid w:val="00370ECA"/>
    <w:rsid w:val="00371B21"/>
    <w:rsid w:val="00371C65"/>
    <w:rsid w:val="00371C68"/>
    <w:rsid w:val="00371DC3"/>
    <w:rsid w:val="0037202E"/>
    <w:rsid w:val="00372399"/>
    <w:rsid w:val="00372B99"/>
    <w:rsid w:val="00373990"/>
    <w:rsid w:val="00374FC0"/>
    <w:rsid w:val="00375415"/>
    <w:rsid w:val="0037579C"/>
    <w:rsid w:val="0037584E"/>
    <w:rsid w:val="00375E17"/>
    <w:rsid w:val="00376069"/>
    <w:rsid w:val="003760FE"/>
    <w:rsid w:val="00376302"/>
    <w:rsid w:val="00376757"/>
    <w:rsid w:val="003768DA"/>
    <w:rsid w:val="00377FED"/>
    <w:rsid w:val="00380853"/>
    <w:rsid w:val="003810FD"/>
    <w:rsid w:val="00381D97"/>
    <w:rsid w:val="0038319D"/>
    <w:rsid w:val="00383800"/>
    <w:rsid w:val="00384300"/>
    <w:rsid w:val="00384316"/>
    <w:rsid w:val="00384ECF"/>
    <w:rsid w:val="0038551E"/>
    <w:rsid w:val="003856EF"/>
    <w:rsid w:val="00385B45"/>
    <w:rsid w:val="00385B71"/>
    <w:rsid w:val="00385E2B"/>
    <w:rsid w:val="00386665"/>
    <w:rsid w:val="00386A15"/>
    <w:rsid w:val="00386DA2"/>
    <w:rsid w:val="00387821"/>
    <w:rsid w:val="00390005"/>
    <w:rsid w:val="00390C94"/>
    <w:rsid w:val="00390D73"/>
    <w:rsid w:val="00390DAE"/>
    <w:rsid w:val="00391016"/>
    <w:rsid w:val="003910A0"/>
    <w:rsid w:val="00392549"/>
    <w:rsid w:val="00392A2A"/>
    <w:rsid w:val="00393071"/>
    <w:rsid w:val="003938A6"/>
    <w:rsid w:val="00393971"/>
    <w:rsid w:val="00393ABE"/>
    <w:rsid w:val="00393FFE"/>
    <w:rsid w:val="00394036"/>
    <w:rsid w:val="00394123"/>
    <w:rsid w:val="00394D56"/>
    <w:rsid w:val="00395C5A"/>
    <w:rsid w:val="00396CB3"/>
    <w:rsid w:val="003974EF"/>
    <w:rsid w:val="00397596"/>
    <w:rsid w:val="00397C0F"/>
    <w:rsid w:val="00397E3E"/>
    <w:rsid w:val="003A02AB"/>
    <w:rsid w:val="003A042B"/>
    <w:rsid w:val="003A09DD"/>
    <w:rsid w:val="003A0A64"/>
    <w:rsid w:val="003A11D7"/>
    <w:rsid w:val="003A1F79"/>
    <w:rsid w:val="003A2349"/>
    <w:rsid w:val="003A2438"/>
    <w:rsid w:val="003A26F4"/>
    <w:rsid w:val="003A277C"/>
    <w:rsid w:val="003A38B2"/>
    <w:rsid w:val="003A3A45"/>
    <w:rsid w:val="003A50B7"/>
    <w:rsid w:val="003A5410"/>
    <w:rsid w:val="003A5634"/>
    <w:rsid w:val="003A6694"/>
    <w:rsid w:val="003A6B3E"/>
    <w:rsid w:val="003A6E0B"/>
    <w:rsid w:val="003A74F5"/>
    <w:rsid w:val="003A7B65"/>
    <w:rsid w:val="003B014D"/>
    <w:rsid w:val="003B05B4"/>
    <w:rsid w:val="003B06FE"/>
    <w:rsid w:val="003B0EFB"/>
    <w:rsid w:val="003B167A"/>
    <w:rsid w:val="003B1F1F"/>
    <w:rsid w:val="003B261D"/>
    <w:rsid w:val="003B283C"/>
    <w:rsid w:val="003B29DB"/>
    <w:rsid w:val="003B2EEC"/>
    <w:rsid w:val="003B3167"/>
    <w:rsid w:val="003B3841"/>
    <w:rsid w:val="003B4CEF"/>
    <w:rsid w:val="003B51BC"/>
    <w:rsid w:val="003B67DF"/>
    <w:rsid w:val="003B6937"/>
    <w:rsid w:val="003B699F"/>
    <w:rsid w:val="003B6DBA"/>
    <w:rsid w:val="003B6EDC"/>
    <w:rsid w:val="003B71FE"/>
    <w:rsid w:val="003B766D"/>
    <w:rsid w:val="003B78E0"/>
    <w:rsid w:val="003C1485"/>
    <w:rsid w:val="003C151F"/>
    <w:rsid w:val="003C2936"/>
    <w:rsid w:val="003C2BDD"/>
    <w:rsid w:val="003C2E26"/>
    <w:rsid w:val="003C3317"/>
    <w:rsid w:val="003C36C7"/>
    <w:rsid w:val="003C467D"/>
    <w:rsid w:val="003C5D4F"/>
    <w:rsid w:val="003C622C"/>
    <w:rsid w:val="003C6B7B"/>
    <w:rsid w:val="003C6F12"/>
    <w:rsid w:val="003C703C"/>
    <w:rsid w:val="003C7697"/>
    <w:rsid w:val="003C7BF6"/>
    <w:rsid w:val="003C7E8D"/>
    <w:rsid w:val="003D08EF"/>
    <w:rsid w:val="003D08FA"/>
    <w:rsid w:val="003D10AF"/>
    <w:rsid w:val="003D143A"/>
    <w:rsid w:val="003D1467"/>
    <w:rsid w:val="003D17C6"/>
    <w:rsid w:val="003D2F95"/>
    <w:rsid w:val="003D312B"/>
    <w:rsid w:val="003D3461"/>
    <w:rsid w:val="003D3A6C"/>
    <w:rsid w:val="003D3D4B"/>
    <w:rsid w:val="003D468F"/>
    <w:rsid w:val="003D5175"/>
    <w:rsid w:val="003D5635"/>
    <w:rsid w:val="003D5923"/>
    <w:rsid w:val="003D5B84"/>
    <w:rsid w:val="003D5DBB"/>
    <w:rsid w:val="003D68A3"/>
    <w:rsid w:val="003D68E0"/>
    <w:rsid w:val="003D6922"/>
    <w:rsid w:val="003D6976"/>
    <w:rsid w:val="003D71A1"/>
    <w:rsid w:val="003D724C"/>
    <w:rsid w:val="003D7896"/>
    <w:rsid w:val="003D7F40"/>
    <w:rsid w:val="003E02C0"/>
    <w:rsid w:val="003E07E8"/>
    <w:rsid w:val="003E1260"/>
    <w:rsid w:val="003E1469"/>
    <w:rsid w:val="003E1817"/>
    <w:rsid w:val="003E1C1D"/>
    <w:rsid w:val="003E1D92"/>
    <w:rsid w:val="003E21A4"/>
    <w:rsid w:val="003E253F"/>
    <w:rsid w:val="003E2A6F"/>
    <w:rsid w:val="003E32D0"/>
    <w:rsid w:val="003E333E"/>
    <w:rsid w:val="003E3396"/>
    <w:rsid w:val="003E3AEB"/>
    <w:rsid w:val="003E3C8B"/>
    <w:rsid w:val="003E3EC4"/>
    <w:rsid w:val="003E4100"/>
    <w:rsid w:val="003E4205"/>
    <w:rsid w:val="003E45BC"/>
    <w:rsid w:val="003E5189"/>
    <w:rsid w:val="003E621C"/>
    <w:rsid w:val="003E6768"/>
    <w:rsid w:val="003E7C42"/>
    <w:rsid w:val="003F012B"/>
    <w:rsid w:val="003F018A"/>
    <w:rsid w:val="003F03A4"/>
    <w:rsid w:val="003F08F6"/>
    <w:rsid w:val="003F0A5B"/>
    <w:rsid w:val="003F0D87"/>
    <w:rsid w:val="003F1226"/>
    <w:rsid w:val="003F1ABF"/>
    <w:rsid w:val="003F1B25"/>
    <w:rsid w:val="003F25F7"/>
    <w:rsid w:val="003F2BB5"/>
    <w:rsid w:val="003F2BEC"/>
    <w:rsid w:val="003F30C7"/>
    <w:rsid w:val="003F412E"/>
    <w:rsid w:val="003F4834"/>
    <w:rsid w:val="003F48DC"/>
    <w:rsid w:val="003F5381"/>
    <w:rsid w:val="003F5FCA"/>
    <w:rsid w:val="003F65CF"/>
    <w:rsid w:val="003F6F22"/>
    <w:rsid w:val="003F7204"/>
    <w:rsid w:val="003F7C3E"/>
    <w:rsid w:val="004007CD"/>
    <w:rsid w:val="00400E98"/>
    <w:rsid w:val="00400FE6"/>
    <w:rsid w:val="00401043"/>
    <w:rsid w:val="00401523"/>
    <w:rsid w:val="00401B2B"/>
    <w:rsid w:val="0040202E"/>
    <w:rsid w:val="00402098"/>
    <w:rsid w:val="0040254E"/>
    <w:rsid w:val="00402857"/>
    <w:rsid w:val="004030B9"/>
    <w:rsid w:val="004034B4"/>
    <w:rsid w:val="00404791"/>
    <w:rsid w:val="00404FD9"/>
    <w:rsid w:val="004058B9"/>
    <w:rsid w:val="00405BC5"/>
    <w:rsid w:val="00405CC9"/>
    <w:rsid w:val="00405E50"/>
    <w:rsid w:val="00405F7C"/>
    <w:rsid w:val="004061C6"/>
    <w:rsid w:val="00406926"/>
    <w:rsid w:val="0040776E"/>
    <w:rsid w:val="00407CE3"/>
    <w:rsid w:val="00411022"/>
    <w:rsid w:val="00411B0D"/>
    <w:rsid w:val="00411B51"/>
    <w:rsid w:val="00411C04"/>
    <w:rsid w:val="004120AF"/>
    <w:rsid w:val="00412676"/>
    <w:rsid w:val="00412CA0"/>
    <w:rsid w:val="00413F2F"/>
    <w:rsid w:val="004145EE"/>
    <w:rsid w:val="00414603"/>
    <w:rsid w:val="00414732"/>
    <w:rsid w:val="00414824"/>
    <w:rsid w:val="00414D12"/>
    <w:rsid w:val="00414FD3"/>
    <w:rsid w:val="00415122"/>
    <w:rsid w:val="00415583"/>
    <w:rsid w:val="004156C9"/>
    <w:rsid w:val="00415CA2"/>
    <w:rsid w:val="004169DC"/>
    <w:rsid w:val="0041715F"/>
    <w:rsid w:val="00417444"/>
    <w:rsid w:val="00417763"/>
    <w:rsid w:val="00417F60"/>
    <w:rsid w:val="00420C29"/>
    <w:rsid w:val="00420EE6"/>
    <w:rsid w:val="004213ED"/>
    <w:rsid w:val="00421CD5"/>
    <w:rsid w:val="0042206A"/>
    <w:rsid w:val="00422347"/>
    <w:rsid w:val="00423A37"/>
    <w:rsid w:val="00424214"/>
    <w:rsid w:val="004245C3"/>
    <w:rsid w:val="004247D5"/>
    <w:rsid w:val="00424A52"/>
    <w:rsid w:val="0042553E"/>
    <w:rsid w:val="00425C80"/>
    <w:rsid w:val="004266B8"/>
    <w:rsid w:val="00426835"/>
    <w:rsid w:val="00426A72"/>
    <w:rsid w:val="00426C98"/>
    <w:rsid w:val="004274A7"/>
    <w:rsid w:val="00427599"/>
    <w:rsid w:val="00427A09"/>
    <w:rsid w:val="004309FE"/>
    <w:rsid w:val="004311BC"/>
    <w:rsid w:val="004315AB"/>
    <w:rsid w:val="004322A6"/>
    <w:rsid w:val="004322DD"/>
    <w:rsid w:val="004323F0"/>
    <w:rsid w:val="004335F7"/>
    <w:rsid w:val="0043378D"/>
    <w:rsid w:val="0043406F"/>
    <w:rsid w:val="004344A8"/>
    <w:rsid w:val="0043451D"/>
    <w:rsid w:val="00434B7D"/>
    <w:rsid w:val="00434EA9"/>
    <w:rsid w:val="00435766"/>
    <w:rsid w:val="00435C8A"/>
    <w:rsid w:val="004367AA"/>
    <w:rsid w:val="00437A4F"/>
    <w:rsid w:val="004407FD"/>
    <w:rsid w:val="004413A0"/>
    <w:rsid w:val="0044163B"/>
    <w:rsid w:val="004418A9"/>
    <w:rsid w:val="00441FAD"/>
    <w:rsid w:val="004420D7"/>
    <w:rsid w:val="0044247E"/>
    <w:rsid w:val="00442FAC"/>
    <w:rsid w:val="00443296"/>
    <w:rsid w:val="00443395"/>
    <w:rsid w:val="00443C17"/>
    <w:rsid w:val="004441A4"/>
    <w:rsid w:val="00444DC6"/>
    <w:rsid w:val="00444F49"/>
    <w:rsid w:val="00445792"/>
    <w:rsid w:val="004461C8"/>
    <w:rsid w:val="00446665"/>
    <w:rsid w:val="00446FB0"/>
    <w:rsid w:val="00447145"/>
    <w:rsid w:val="004472E4"/>
    <w:rsid w:val="004479BB"/>
    <w:rsid w:val="00447CE3"/>
    <w:rsid w:val="004505E7"/>
    <w:rsid w:val="0045179C"/>
    <w:rsid w:val="00451CCE"/>
    <w:rsid w:val="004523A2"/>
    <w:rsid w:val="00452F31"/>
    <w:rsid w:val="00453DAF"/>
    <w:rsid w:val="00453F5E"/>
    <w:rsid w:val="004547C3"/>
    <w:rsid w:val="00454DDA"/>
    <w:rsid w:val="00456429"/>
    <w:rsid w:val="00456F76"/>
    <w:rsid w:val="0046050A"/>
    <w:rsid w:val="00460685"/>
    <w:rsid w:val="0046079B"/>
    <w:rsid w:val="00460865"/>
    <w:rsid w:val="0046178A"/>
    <w:rsid w:val="0046198C"/>
    <w:rsid w:val="00461E37"/>
    <w:rsid w:val="00461F34"/>
    <w:rsid w:val="00462144"/>
    <w:rsid w:val="004625F9"/>
    <w:rsid w:val="0046289E"/>
    <w:rsid w:val="00462954"/>
    <w:rsid w:val="00462AAB"/>
    <w:rsid w:val="004630AD"/>
    <w:rsid w:val="0046315E"/>
    <w:rsid w:val="0046329A"/>
    <w:rsid w:val="00463A2A"/>
    <w:rsid w:val="00463AB8"/>
    <w:rsid w:val="00463B3F"/>
    <w:rsid w:val="00463B41"/>
    <w:rsid w:val="00463B6C"/>
    <w:rsid w:val="0046499D"/>
    <w:rsid w:val="00464B6F"/>
    <w:rsid w:val="00465BB5"/>
    <w:rsid w:val="00465C51"/>
    <w:rsid w:val="004667DA"/>
    <w:rsid w:val="00466E8D"/>
    <w:rsid w:val="0046725F"/>
    <w:rsid w:val="004705DB"/>
    <w:rsid w:val="00470873"/>
    <w:rsid w:val="0047184D"/>
    <w:rsid w:val="004718DF"/>
    <w:rsid w:val="00471ADF"/>
    <w:rsid w:val="00471B8C"/>
    <w:rsid w:val="00471CC2"/>
    <w:rsid w:val="00471D61"/>
    <w:rsid w:val="004721A8"/>
    <w:rsid w:val="0047256D"/>
    <w:rsid w:val="00472D5A"/>
    <w:rsid w:val="0047376C"/>
    <w:rsid w:val="004739CF"/>
    <w:rsid w:val="00473A69"/>
    <w:rsid w:val="00473D21"/>
    <w:rsid w:val="00474F90"/>
    <w:rsid w:val="0047513C"/>
    <w:rsid w:val="004762D6"/>
    <w:rsid w:val="00476DB9"/>
    <w:rsid w:val="004772B4"/>
    <w:rsid w:val="00477505"/>
    <w:rsid w:val="004779C6"/>
    <w:rsid w:val="00477A44"/>
    <w:rsid w:val="00480602"/>
    <w:rsid w:val="00480640"/>
    <w:rsid w:val="00480D42"/>
    <w:rsid w:val="00481A16"/>
    <w:rsid w:val="004820EB"/>
    <w:rsid w:val="004821B5"/>
    <w:rsid w:val="00482BEA"/>
    <w:rsid w:val="00482E2F"/>
    <w:rsid w:val="00482E6B"/>
    <w:rsid w:val="00483064"/>
    <w:rsid w:val="00483A90"/>
    <w:rsid w:val="00483D47"/>
    <w:rsid w:val="0048426B"/>
    <w:rsid w:val="004845A3"/>
    <w:rsid w:val="00484CF1"/>
    <w:rsid w:val="004850A5"/>
    <w:rsid w:val="00485300"/>
    <w:rsid w:val="0048546D"/>
    <w:rsid w:val="004855DE"/>
    <w:rsid w:val="004856E2"/>
    <w:rsid w:val="00485A8D"/>
    <w:rsid w:val="00485EB8"/>
    <w:rsid w:val="004860C4"/>
    <w:rsid w:val="0048637B"/>
    <w:rsid w:val="00486B4A"/>
    <w:rsid w:val="004876A4"/>
    <w:rsid w:val="00487796"/>
    <w:rsid w:val="00491E24"/>
    <w:rsid w:val="00491E5A"/>
    <w:rsid w:val="0049238C"/>
    <w:rsid w:val="004923CC"/>
    <w:rsid w:val="004924E8"/>
    <w:rsid w:val="00492679"/>
    <w:rsid w:val="00492BFE"/>
    <w:rsid w:val="00492DB0"/>
    <w:rsid w:val="00492EA3"/>
    <w:rsid w:val="00492F4D"/>
    <w:rsid w:val="004930AC"/>
    <w:rsid w:val="0049326A"/>
    <w:rsid w:val="00493396"/>
    <w:rsid w:val="00493E69"/>
    <w:rsid w:val="004947E5"/>
    <w:rsid w:val="00494A85"/>
    <w:rsid w:val="00494D2A"/>
    <w:rsid w:val="00495321"/>
    <w:rsid w:val="00495335"/>
    <w:rsid w:val="004954D6"/>
    <w:rsid w:val="00495755"/>
    <w:rsid w:val="00495A55"/>
    <w:rsid w:val="00495B4E"/>
    <w:rsid w:val="00495FE5"/>
    <w:rsid w:val="00496A33"/>
    <w:rsid w:val="00496CC7"/>
    <w:rsid w:val="00496D4A"/>
    <w:rsid w:val="004A07B7"/>
    <w:rsid w:val="004A0CBA"/>
    <w:rsid w:val="004A1CCD"/>
    <w:rsid w:val="004A1DDA"/>
    <w:rsid w:val="004A1E13"/>
    <w:rsid w:val="004A1F2C"/>
    <w:rsid w:val="004A2336"/>
    <w:rsid w:val="004A30B7"/>
    <w:rsid w:val="004A31DC"/>
    <w:rsid w:val="004A3809"/>
    <w:rsid w:val="004A4FF6"/>
    <w:rsid w:val="004A507A"/>
    <w:rsid w:val="004A5B61"/>
    <w:rsid w:val="004A5CE4"/>
    <w:rsid w:val="004A605D"/>
    <w:rsid w:val="004A7042"/>
    <w:rsid w:val="004A79B4"/>
    <w:rsid w:val="004A7D05"/>
    <w:rsid w:val="004B14BF"/>
    <w:rsid w:val="004B1C2D"/>
    <w:rsid w:val="004B2322"/>
    <w:rsid w:val="004B2455"/>
    <w:rsid w:val="004B2783"/>
    <w:rsid w:val="004B2C06"/>
    <w:rsid w:val="004B38C0"/>
    <w:rsid w:val="004B53F9"/>
    <w:rsid w:val="004B53FC"/>
    <w:rsid w:val="004B58B3"/>
    <w:rsid w:val="004B5DEE"/>
    <w:rsid w:val="004B5E1D"/>
    <w:rsid w:val="004B5FFD"/>
    <w:rsid w:val="004B6184"/>
    <w:rsid w:val="004B72FD"/>
    <w:rsid w:val="004B763D"/>
    <w:rsid w:val="004B78AB"/>
    <w:rsid w:val="004B78CF"/>
    <w:rsid w:val="004B79E3"/>
    <w:rsid w:val="004C07CD"/>
    <w:rsid w:val="004C17AF"/>
    <w:rsid w:val="004C1A72"/>
    <w:rsid w:val="004C1D7C"/>
    <w:rsid w:val="004C21BE"/>
    <w:rsid w:val="004C2BB0"/>
    <w:rsid w:val="004C2D52"/>
    <w:rsid w:val="004C31FC"/>
    <w:rsid w:val="004C352B"/>
    <w:rsid w:val="004C404E"/>
    <w:rsid w:val="004C4070"/>
    <w:rsid w:val="004C4071"/>
    <w:rsid w:val="004C437C"/>
    <w:rsid w:val="004C5B48"/>
    <w:rsid w:val="004C606A"/>
    <w:rsid w:val="004C6615"/>
    <w:rsid w:val="004C6FB4"/>
    <w:rsid w:val="004C7144"/>
    <w:rsid w:val="004C7824"/>
    <w:rsid w:val="004C7869"/>
    <w:rsid w:val="004C7F93"/>
    <w:rsid w:val="004D042B"/>
    <w:rsid w:val="004D0622"/>
    <w:rsid w:val="004D14E2"/>
    <w:rsid w:val="004D1A0F"/>
    <w:rsid w:val="004D2819"/>
    <w:rsid w:val="004D2879"/>
    <w:rsid w:val="004D30FA"/>
    <w:rsid w:val="004D44C3"/>
    <w:rsid w:val="004D59FC"/>
    <w:rsid w:val="004D5A11"/>
    <w:rsid w:val="004D5F22"/>
    <w:rsid w:val="004D687F"/>
    <w:rsid w:val="004D6950"/>
    <w:rsid w:val="004D6C29"/>
    <w:rsid w:val="004E0177"/>
    <w:rsid w:val="004E0596"/>
    <w:rsid w:val="004E12A0"/>
    <w:rsid w:val="004E16D6"/>
    <w:rsid w:val="004E183D"/>
    <w:rsid w:val="004E236A"/>
    <w:rsid w:val="004E2BA4"/>
    <w:rsid w:val="004E2F59"/>
    <w:rsid w:val="004E33D1"/>
    <w:rsid w:val="004E389F"/>
    <w:rsid w:val="004E3A51"/>
    <w:rsid w:val="004E5009"/>
    <w:rsid w:val="004E59C7"/>
    <w:rsid w:val="004E5C1C"/>
    <w:rsid w:val="004E61AB"/>
    <w:rsid w:val="004E66AD"/>
    <w:rsid w:val="004E6991"/>
    <w:rsid w:val="004E6CE1"/>
    <w:rsid w:val="004E6D0C"/>
    <w:rsid w:val="004F0291"/>
    <w:rsid w:val="004F07DD"/>
    <w:rsid w:val="004F140D"/>
    <w:rsid w:val="004F365F"/>
    <w:rsid w:val="004F3BD5"/>
    <w:rsid w:val="004F4396"/>
    <w:rsid w:val="004F4837"/>
    <w:rsid w:val="004F4993"/>
    <w:rsid w:val="004F5103"/>
    <w:rsid w:val="004F5B12"/>
    <w:rsid w:val="004F60E5"/>
    <w:rsid w:val="004F669B"/>
    <w:rsid w:val="004F6C73"/>
    <w:rsid w:val="004F7603"/>
    <w:rsid w:val="004F7960"/>
    <w:rsid w:val="004F796F"/>
    <w:rsid w:val="005001B4"/>
    <w:rsid w:val="005007CC"/>
    <w:rsid w:val="00501F79"/>
    <w:rsid w:val="005020F5"/>
    <w:rsid w:val="00503CE8"/>
    <w:rsid w:val="00503F13"/>
    <w:rsid w:val="00504564"/>
    <w:rsid w:val="00504AE5"/>
    <w:rsid w:val="00504D69"/>
    <w:rsid w:val="00505079"/>
    <w:rsid w:val="005067A0"/>
    <w:rsid w:val="005068F2"/>
    <w:rsid w:val="005069E8"/>
    <w:rsid w:val="00506DC9"/>
    <w:rsid w:val="00506F39"/>
    <w:rsid w:val="00507E85"/>
    <w:rsid w:val="0051004F"/>
    <w:rsid w:val="00510093"/>
    <w:rsid w:val="00510BEE"/>
    <w:rsid w:val="00510C73"/>
    <w:rsid w:val="00510DD9"/>
    <w:rsid w:val="00511646"/>
    <w:rsid w:val="00511A5A"/>
    <w:rsid w:val="00511DBC"/>
    <w:rsid w:val="00512303"/>
    <w:rsid w:val="005123CD"/>
    <w:rsid w:val="0051337F"/>
    <w:rsid w:val="00513898"/>
    <w:rsid w:val="0051409F"/>
    <w:rsid w:val="00514704"/>
    <w:rsid w:val="0051554A"/>
    <w:rsid w:val="005157A3"/>
    <w:rsid w:val="00515948"/>
    <w:rsid w:val="00515C1D"/>
    <w:rsid w:val="00515ED3"/>
    <w:rsid w:val="00516A30"/>
    <w:rsid w:val="00516E2B"/>
    <w:rsid w:val="00517C3B"/>
    <w:rsid w:val="00517D4B"/>
    <w:rsid w:val="005203A0"/>
    <w:rsid w:val="0052091E"/>
    <w:rsid w:val="00520DBF"/>
    <w:rsid w:val="00521094"/>
    <w:rsid w:val="00521602"/>
    <w:rsid w:val="00522468"/>
    <w:rsid w:val="00522487"/>
    <w:rsid w:val="00522DF8"/>
    <w:rsid w:val="0052308F"/>
    <w:rsid w:val="00523E48"/>
    <w:rsid w:val="005249D4"/>
    <w:rsid w:val="00525B48"/>
    <w:rsid w:val="00525E24"/>
    <w:rsid w:val="00525FF2"/>
    <w:rsid w:val="0052718E"/>
    <w:rsid w:val="00530093"/>
    <w:rsid w:val="005300EA"/>
    <w:rsid w:val="005304BC"/>
    <w:rsid w:val="0053148D"/>
    <w:rsid w:val="00531847"/>
    <w:rsid w:val="00532510"/>
    <w:rsid w:val="00532BD7"/>
    <w:rsid w:val="00534006"/>
    <w:rsid w:val="005347B9"/>
    <w:rsid w:val="00534806"/>
    <w:rsid w:val="00534B40"/>
    <w:rsid w:val="0053527E"/>
    <w:rsid w:val="00536141"/>
    <w:rsid w:val="005378D1"/>
    <w:rsid w:val="00540021"/>
    <w:rsid w:val="005403A5"/>
    <w:rsid w:val="00541187"/>
    <w:rsid w:val="00541322"/>
    <w:rsid w:val="00541422"/>
    <w:rsid w:val="00541545"/>
    <w:rsid w:val="005415B8"/>
    <w:rsid w:val="005415CC"/>
    <w:rsid w:val="00542533"/>
    <w:rsid w:val="00542FBB"/>
    <w:rsid w:val="0054410C"/>
    <w:rsid w:val="0054424E"/>
    <w:rsid w:val="00545DDD"/>
    <w:rsid w:val="005463D0"/>
    <w:rsid w:val="00546544"/>
    <w:rsid w:val="00547757"/>
    <w:rsid w:val="0054794C"/>
    <w:rsid w:val="00547BAE"/>
    <w:rsid w:val="00547F5A"/>
    <w:rsid w:val="00550161"/>
    <w:rsid w:val="005506B9"/>
    <w:rsid w:val="005511B0"/>
    <w:rsid w:val="0055134B"/>
    <w:rsid w:val="00551CFB"/>
    <w:rsid w:val="00551D8F"/>
    <w:rsid w:val="00552289"/>
    <w:rsid w:val="005523CB"/>
    <w:rsid w:val="005526E1"/>
    <w:rsid w:val="005527CF"/>
    <w:rsid w:val="00553E8A"/>
    <w:rsid w:val="005540A0"/>
    <w:rsid w:val="00554460"/>
    <w:rsid w:val="00554899"/>
    <w:rsid w:val="00554AA3"/>
    <w:rsid w:val="0055538F"/>
    <w:rsid w:val="00555A65"/>
    <w:rsid w:val="00556048"/>
    <w:rsid w:val="005561BD"/>
    <w:rsid w:val="005564FB"/>
    <w:rsid w:val="00556AAE"/>
    <w:rsid w:val="005574AF"/>
    <w:rsid w:val="00557540"/>
    <w:rsid w:val="00557A38"/>
    <w:rsid w:val="00557E3F"/>
    <w:rsid w:val="005602DC"/>
    <w:rsid w:val="0056134D"/>
    <w:rsid w:val="005619E7"/>
    <w:rsid w:val="00563B2A"/>
    <w:rsid w:val="00563B34"/>
    <w:rsid w:val="00564692"/>
    <w:rsid w:val="00564915"/>
    <w:rsid w:val="0056548B"/>
    <w:rsid w:val="005659D1"/>
    <w:rsid w:val="00565AA2"/>
    <w:rsid w:val="00565D75"/>
    <w:rsid w:val="0056614B"/>
    <w:rsid w:val="005673C3"/>
    <w:rsid w:val="00567F4F"/>
    <w:rsid w:val="005703D2"/>
    <w:rsid w:val="005703EA"/>
    <w:rsid w:val="0057185C"/>
    <w:rsid w:val="00571CE8"/>
    <w:rsid w:val="00572460"/>
    <w:rsid w:val="00572636"/>
    <w:rsid w:val="00572F57"/>
    <w:rsid w:val="00573766"/>
    <w:rsid w:val="00573996"/>
    <w:rsid w:val="00574A07"/>
    <w:rsid w:val="00574AAC"/>
    <w:rsid w:val="00575028"/>
    <w:rsid w:val="005751C0"/>
    <w:rsid w:val="00575F99"/>
    <w:rsid w:val="00575FE4"/>
    <w:rsid w:val="00576235"/>
    <w:rsid w:val="00576584"/>
    <w:rsid w:val="005768E0"/>
    <w:rsid w:val="00576F65"/>
    <w:rsid w:val="005779BF"/>
    <w:rsid w:val="00577BDA"/>
    <w:rsid w:val="00580272"/>
    <w:rsid w:val="0058035C"/>
    <w:rsid w:val="0058066F"/>
    <w:rsid w:val="005806DB"/>
    <w:rsid w:val="005808AD"/>
    <w:rsid w:val="00580E47"/>
    <w:rsid w:val="005812C0"/>
    <w:rsid w:val="005816D3"/>
    <w:rsid w:val="00582218"/>
    <w:rsid w:val="00582566"/>
    <w:rsid w:val="00582958"/>
    <w:rsid w:val="00582E3F"/>
    <w:rsid w:val="005832DF"/>
    <w:rsid w:val="00584395"/>
    <w:rsid w:val="005849C7"/>
    <w:rsid w:val="00585997"/>
    <w:rsid w:val="005863FC"/>
    <w:rsid w:val="005865FF"/>
    <w:rsid w:val="00586B4E"/>
    <w:rsid w:val="00586C86"/>
    <w:rsid w:val="00587207"/>
    <w:rsid w:val="00587BD8"/>
    <w:rsid w:val="00590BD4"/>
    <w:rsid w:val="0059128E"/>
    <w:rsid w:val="005912D1"/>
    <w:rsid w:val="005913A6"/>
    <w:rsid w:val="0059164B"/>
    <w:rsid w:val="005919AA"/>
    <w:rsid w:val="005919D0"/>
    <w:rsid w:val="00591DF0"/>
    <w:rsid w:val="00592472"/>
    <w:rsid w:val="00593908"/>
    <w:rsid w:val="00593FDA"/>
    <w:rsid w:val="00594711"/>
    <w:rsid w:val="00594B7C"/>
    <w:rsid w:val="00595426"/>
    <w:rsid w:val="00595548"/>
    <w:rsid w:val="005956C7"/>
    <w:rsid w:val="00595920"/>
    <w:rsid w:val="00595DE8"/>
    <w:rsid w:val="00596401"/>
    <w:rsid w:val="00596F30"/>
    <w:rsid w:val="0059748E"/>
    <w:rsid w:val="00597D2D"/>
    <w:rsid w:val="005A0723"/>
    <w:rsid w:val="005A27D4"/>
    <w:rsid w:val="005A27DD"/>
    <w:rsid w:val="005A2EE2"/>
    <w:rsid w:val="005A31B5"/>
    <w:rsid w:val="005A3901"/>
    <w:rsid w:val="005A3FFE"/>
    <w:rsid w:val="005A431E"/>
    <w:rsid w:val="005A4CAC"/>
    <w:rsid w:val="005A5AFD"/>
    <w:rsid w:val="005A5CD5"/>
    <w:rsid w:val="005A610A"/>
    <w:rsid w:val="005A6A4A"/>
    <w:rsid w:val="005A6DB6"/>
    <w:rsid w:val="005A724D"/>
    <w:rsid w:val="005B042C"/>
    <w:rsid w:val="005B0AB9"/>
    <w:rsid w:val="005B0E09"/>
    <w:rsid w:val="005B0E81"/>
    <w:rsid w:val="005B1CAA"/>
    <w:rsid w:val="005B1DF9"/>
    <w:rsid w:val="005B2019"/>
    <w:rsid w:val="005B23B6"/>
    <w:rsid w:val="005B23CE"/>
    <w:rsid w:val="005B2796"/>
    <w:rsid w:val="005B293D"/>
    <w:rsid w:val="005B3735"/>
    <w:rsid w:val="005B4385"/>
    <w:rsid w:val="005B455E"/>
    <w:rsid w:val="005B49E8"/>
    <w:rsid w:val="005B52FC"/>
    <w:rsid w:val="005B556F"/>
    <w:rsid w:val="005B626B"/>
    <w:rsid w:val="005B6D49"/>
    <w:rsid w:val="005B7645"/>
    <w:rsid w:val="005B7B4F"/>
    <w:rsid w:val="005C0C70"/>
    <w:rsid w:val="005C0CD1"/>
    <w:rsid w:val="005C0EEB"/>
    <w:rsid w:val="005C0FBD"/>
    <w:rsid w:val="005C14C9"/>
    <w:rsid w:val="005C2F4B"/>
    <w:rsid w:val="005C3A93"/>
    <w:rsid w:val="005C3ACB"/>
    <w:rsid w:val="005C407B"/>
    <w:rsid w:val="005C415E"/>
    <w:rsid w:val="005C463D"/>
    <w:rsid w:val="005C4697"/>
    <w:rsid w:val="005C4DC9"/>
    <w:rsid w:val="005C5020"/>
    <w:rsid w:val="005C546B"/>
    <w:rsid w:val="005C5576"/>
    <w:rsid w:val="005C568F"/>
    <w:rsid w:val="005C5EAD"/>
    <w:rsid w:val="005C6AE3"/>
    <w:rsid w:val="005C7346"/>
    <w:rsid w:val="005D09DE"/>
    <w:rsid w:val="005D134A"/>
    <w:rsid w:val="005D1949"/>
    <w:rsid w:val="005D1A6B"/>
    <w:rsid w:val="005D1BF1"/>
    <w:rsid w:val="005D1D0F"/>
    <w:rsid w:val="005D2145"/>
    <w:rsid w:val="005D3959"/>
    <w:rsid w:val="005D4002"/>
    <w:rsid w:val="005D44A2"/>
    <w:rsid w:val="005D5185"/>
    <w:rsid w:val="005D56BB"/>
    <w:rsid w:val="005D632B"/>
    <w:rsid w:val="005D6D56"/>
    <w:rsid w:val="005D722C"/>
    <w:rsid w:val="005D7C4C"/>
    <w:rsid w:val="005D7E79"/>
    <w:rsid w:val="005E06D1"/>
    <w:rsid w:val="005E07EB"/>
    <w:rsid w:val="005E1738"/>
    <w:rsid w:val="005E178B"/>
    <w:rsid w:val="005E1860"/>
    <w:rsid w:val="005E1A3C"/>
    <w:rsid w:val="005E2250"/>
    <w:rsid w:val="005E26C6"/>
    <w:rsid w:val="005E2B0A"/>
    <w:rsid w:val="005E2B3E"/>
    <w:rsid w:val="005E2D7F"/>
    <w:rsid w:val="005E3506"/>
    <w:rsid w:val="005E4438"/>
    <w:rsid w:val="005E4EBC"/>
    <w:rsid w:val="005E553D"/>
    <w:rsid w:val="005E6D1E"/>
    <w:rsid w:val="005E7409"/>
    <w:rsid w:val="005E74EE"/>
    <w:rsid w:val="005E7A0A"/>
    <w:rsid w:val="005E7B36"/>
    <w:rsid w:val="005F0287"/>
    <w:rsid w:val="005F0732"/>
    <w:rsid w:val="005F0D8F"/>
    <w:rsid w:val="005F0DEB"/>
    <w:rsid w:val="005F116E"/>
    <w:rsid w:val="005F168A"/>
    <w:rsid w:val="005F197A"/>
    <w:rsid w:val="005F1987"/>
    <w:rsid w:val="005F1BBB"/>
    <w:rsid w:val="005F24CA"/>
    <w:rsid w:val="005F3828"/>
    <w:rsid w:val="005F472C"/>
    <w:rsid w:val="005F53FC"/>
    <w:rsid w:val="005F5402"/>
    <w:rsid w:val="005F59A4"/>
    <w:rsid w:val="005F60AE"/>
    <w:rsid w:val="005F6D0E"/>
    <w:rsid w:val="005F759A"/>
    <w:rsid w:val="005F78AC"/>
    <w:rsid w:val="005F7B1B"/>
    <w:rsid w:val="006006AC"/>
    <w:rsid w:val="0060083F"/>
    <w:rsid w:val="00600864"/>
    <w:rsid w:val="00600F91"/>
    <w:rsid w:val="00601BC3"/>
    <w:rsid w:val="00601BE3"/>
    <w:rsid w:val="006025B3"/>
    <w:rsid w:val="00602B05"/>
    <w:rsid w:val="0060320E"/>
    <w:rsid w:val="00603225"/>
    <w:rsid w:val="00603680"/>
    <w:rsid w:val="006039CD"/>
    <w:rsid w:val="00603F3F"/>
    <w:rsid w:val="00604900"/>
    <w:rsid w:val="0060491F"/>
    <w:rsid w:val="00604927"/>
    <w:rsid w:val="006049F5"/>
    <w:rsid w:val="00604E09"/>
    <w:rsid w:val="006053FB"/>
    <w:rsid w:val="00605D93"/>
    <w:rsid w:val="00606080"/>
    <w:rsid w:val="00606DDA"/>
    <w:rsid w:val="00606E38"/>
    <w:rsid w:val="00607623"/>
    <w:rsid w:val="00607779"/>
    <w:rsid w:val="0060781C"/>
    <w:rsid w:val="00607BDE"/>
    <w:rsid w:val="00611A40"/>
    <w:rsid w:val="0061295F"/>
    <w:rsid w:val="0061296D"/>
    <w:rsid w:val="006129B8"/>
    <w:rsid w:val="00613553"/>
    <w:rsid w:val="00613AE2"/>
    <w:rsid w:val="00614E53"/>
    <w:rsid w:val="00614E75"/>
    <w:rsid w:val="00616352"/>
    <w:rsid w:val="00617F46"/>
    <w:rsid w:val="00620205"/>
    <w:rsid w:val="006224E6"/>
    <w:rsid w:val="00622981"/>
    <w:rsid w:val="006236D6"/>
    <w:rsid w:val="00623C14"/>
    <w:rsid w:val="00624279"/>
    <w:rsid w:val="006244AE"/>
    <w:rsid w:val="00624B63"/>
    <w:rsid w:val="00624C19"/>
    <w:rsid w:val="00624EEE"/>
    <w:rsid w:val="0062639B"/>
    <w:rsid w:val="006263B7"/>
    <w:rsid w:val="0062675C"/>
    <w:rsid w:val="00626B06"/>
    <w:rsid w:val="006270EC"/>
    <w:rsid w:val="00627746"/>
    <w:rsid w:val="00627929"/>
    <w:rsid w:val="00627BBF"/>
    <w:rsid w:val="006308D3"/>
    <w:rsid w:val="006311B1"/>
    <w:rsid w:val="00631297"/>
    <w:rsid w:val="006314C3"/>
    <w:rsid w:val="0063155A"/>
    <w:rsid w:val="006316C9"/>
    <w:rsid w:val="0063170D"/>
    <w:rsid w:val="00631845"/>
    <w:rsid w:val="00631BFE"/>
    <w:rsid w:val="00632931"/>
    <w:rsid w:val="00632D18"/>
    <w:rsid w:val="006337B3"/>
    <w:rsid w:val="006338F6"/>
    <w:rsid w:val="00633906"/>
    <w:rsid w:val="00633973"/>
    <w:rsid w:val="0063571B"/>
    <w:rsid w:val="006358CD"/>
    <w:rsid w:val="0063591F"/>
    <w:rsid w:val="006362ED"/>
    <w:rsid w:val="006366F4"/>
    <w:rsid w:val="00636A76"/>
    <w:rsid w:val="006375BB"/>
    <w:rsid w:val="00637986"/>
    <w:rsid w:val="00640F75"/>
    <w:rsid w:val="00641261"/>
    <w:rsid w:val="00641552"/>
    <w:rsid w:val="00641B72"/>
    <w:rsid w:val="00641B79"/>
    <w:rsid w:val="00641F89"/>
    <w:rsid w:val="006424B9"/>
    <w:rsid w:val="006425BD"/>
    <w:rsid w:val="00642B96"/>
    <w:rsid w:val="00643331"/>
    <w:rsid w:val="00643767"/>
    <w:rsid w:val="00643964"/>
    <w:rsid w:val="00643C94"/>
    <w:rsid w:val="006445C1"/>
    <w:rsid w:val="00644921"/>
    <w:rsid w:val="00644986"/>
    <w:rsid w:val="00644B47"/>
    <w:rsid w:val="0064515A"/>
    <w:rsid w:val="00645A2D"/>
    <w:rsid w:val="006470CD"/>
    <w:rsid w:val="00647420"/>
    <w:rsid w:val="00647EAA"/>
    <w:rsid w:val="00647F8A"/>
    <w:rsid w:val="0065017E"/>
    <w:rsid w:val="00650633"/>
    <w:rsid w:val="00650D94"/>
    <w:rsid w:val="00651892"/>
    <w:rsid w:val="00653847"/>
    <w:rsid w:val="00653BAB"/>
    <w:rsid w:val="00653C7F"/>
    <w:rsid w:val="00654440"/>
    <w:rsid w:val="00654C18"/>
    <w:rsid w:val="00654E79"/>
    <w:rsid w:val="00655D28"/>
    <w:rsid w:val="00656813"/>
    <w:rsid w:val="00656C17"/>
    <w:rsid w:val="006570E5"/>
    <w:rsid w:val="00657648"/>
    <w:rsid w:val="00657B63"/>
    <w:rsid w:val="00660132"/>
    <w:rsid w:val="00660A65"/>
    <w:rsid w:val="00661AFF"/>
    <w:rsid w:val="0066215A"/>
    <w:rsid w:val="006625F9"/>
    <w:rsid w:val="00662D9F"/>
    <w:rsid w:val="006639F1"/>
    <w:rsid w:val="00663B28"/>
    <w:rsid w:val="00663EC0"/>
    <w:rsid w:val="00664C16"/>
    <w:rsid w:val="00665B19"/>
    <w:rsid w:val="00665D3E"/>
    <w:rsid w:val="006666C5"/>
    <w:rsid w:val="00666CBA"/>
    <w:rsid w:val="00666FE8"/>
    <w:rsid w:val="00667234"/>
    <w:rsid w:val="006676B6"/>
    <w:rsid w:val="00667760"/>
    <w:rsid w:val="00667F86"/>
    <w:rsid w:val="006707EA"/>
    <w:rsid w:val="00670866"/>
    <w:rsid w:val="0067215C"/>
    <w:rsid w:val="00672344"/>
    <w:rsid w:val="006729BE"/>
    <w:rsid w:val="00672C68"/>
    <w:rsid w:val="00673362"/>
    <w:rsid w:val="0067378D"/>
    <w:rsid w:val="00673F48"/>
    <w:rsid w:val="0067472E"/>
    <w:rsid w:val="00674CB3"/>
    <w:rsid w:val="00674E0D"/>
    <w:rsid w:val="0067507B"/>
    <w:rsid w:val="00675478"/>
    <w:rsid w:val="00675624"/>
    <w:rsid w:val="00675765"/>
    <w:rsid w:val="00675C22"/>
    <w:rsid w:val="00675D12"/>
    <w:rsid w:val="00675E0F"/>
    <w:rsid w:val="00676752"/>
    <w:rsid w:val="0067687D"/>
    <w:rsid w:val="00676FAD"/>
    <w:rsid w:val="00677BCE"/>
    <w:rsid w:val="00680203"/>
    <w:rsid w:val="00681ABE"/>
    <w:rsid w:val="00681BB8"/>
    <w:rsid w:val="00682517"/>
    <w:rsid w:val="00682648"/>
    <w:rsid w:val="006829DD"/>
    <w:rsid w:val="006830B8"/>
    <w:rsid w:val="006832D7"/>
    <w:rsid w:val="00685165"/>
    <w:rsid w:val="006853EF"/>
    <w:rsid w:val="00685A19"/>
    <w:rsid w:val="00686D2E"/>
    <w:rsid w:val="006871BA"/>
    <w:rsid w:val="0069004A"/>
    <w:rsid w:val="0069007D"/>
    <w:rsid w:val="0069099D"/>
    <w:rsid w:val="00690CEA"/>
    <w:rsid w:val="006911C5"/>
    <w:rsid w:val="00691926"/>
    <w:rsid w:val="00691DCE"/>
    <w:rsid w:val="00691E00"/>
    <w:rsid w:val="006928D9"/>
    <w:rsid w:val="00692B18"/>
    <w:rsid w:val="00692BFE"/>
    <w:rsid w:val="00692E7D"/>
    <w:rsid w:val="00693F84"/>
    <w:rsid w:val="00693FFC"/>
    <w:rsid w:val="00694136"/>
    <w:rsid w:val="00694869"/>
    <w:rsid w:val="00694945"/>
    <w:rsid w:val="00694B3F"/>
    <w:rsid w:val="00694C44"/>
    <w:rsid w:val="00694F47"/>
    <w:rsid w:val="00694F8F"/>
    <w:rsid w:val="00695A46"/>
    <w:rsid w:val="00697C6B"/>
    <w:rsid w:val="00697DA2"/>
    <w:rsid w:val="006A0209"/>
    <w:rsid w:val="006A04B5"/>
    <w:rsid w:val="006A170C"/>
    <w:rsid w:val="006A1A19"/>
    <w:rsid w:val="006A1F82"/>
    <w:rsid w:val="006A213B"/>
    <w:rsid w:val="006A25A6"/>
    <w:rsid w:val="006A2DF0"/>
    <w:rsid w:val="006A2EBF"/>
    <w:rsid w:val="006A3002"/>
    <w:rsid w:val="006A3598"/>
    <w:rsid w:val="006A4458"/>
    <w:rsid w:val="006A4C8F"/>
    <w:rsid w:val="006A4D6F"/>
    <w:rsid w:val="006A531A"/>
    <w:rsid w:val="006A6F0C"/>
    <w:rsid w:val="006A74CE"/>
    <w:rsid w:val="006A7C36"/>
    <w:rsid w:val="006A7D58"/>
    <w:rsid w:val="006B04B2"/>
    <w:rsid w:val="006B1759"/>
    <w:rsid w:val="006B232F"/>
    <w:rsid w:val="006B2681"/>
    <w:rsid w:val="006B4593"/>
    <w:rsid w:val="006B46B2"/>
    <w:rsid w:val="006B5472"/>
    <w:rsid w:val="006B5FD4"/>
    <w:rsid w:val="006B640B"/>
    <w:rsid w:val="006B6F27"/>
    <w:rsid w:val="006C0541"/>
    <w:rsid w:val="006C118C"/>
    <w:rsid w:val="006C1269"/>
    <w:rsid w:val="006C2AE8"/>
    <w:rsid w:val="006C349D"/>
    <w:rsid w:val="006C35BB"/>
    <w:rsid w:val="006C389D"/>
    <w:rsid w:val="006C433D"/>
    <w:rsid w:val="006C4773"/>
    <w:rsid w:val="006C48AC"/>
    <w:rsid w:val="006C5950"/>
    <w:rsid w:val="006C5983"/>
    <w:rsid w:val="006C5EE0"/>
    <w:rsid w:val="006C612C"/>
    <w:rsid w:val="006C70CE"/>
    <w:rsid w:val="006C710E"/>
    <w:rsid w:val="006C7C06"/>
    <w:rsid w:val="006C7E78"/>
    <w:rsid w:val="006D002E"/>
    <w:rsid w:val="006D003F"/>
    <w:rsid w:val="006D0A61"/>
    <w:rsid w:val="006D0BB4"/>
    <w:rsid w:val="006D1943"/>
    <w:rsid w:val="006D1B7E"/>
    <w:rsid w:val="006D1D1E"/>
    <w:rsid w:val="006D1F27"/>
    <w:rsid w:val="006D23A8"/>
    <w:rsid w:val="006D259B"/>
    <w:rsid w:val="006D2733"/>
    <w:rsid w:val="006D3175"/>
    <w:rsid w:val="006D3475"/>
    <w:rsid w:val="006D501D"/>
    <w:rsid w:val="006D5090"/>
    <w:rsid w:val="006D51C6"/>
    <w:rsid w:val="006D51D8"/>
    <w:rsid w:val="006D5E05"/>
    <w:rsid w:val="006D62F7"/>
    <w:rsid w:val="006D6D46"/>
    <w:rsid w:val="006D6EF4"/>
    <w:rsid w:val="006D70AC"/>
    <w:rsid w:val="006D74BF"/>
    <w:rsid w:val="006D7530"/>
    <w:rsid w:val="006D7630"/>
    <w:rsid w:val="006D79CA"/>
    <w:rsid w:val="006D7C35"/>
    <w:rsid w:val="006D7DBA"/>
    <w:rsid w:val="006E0F55"/>
    <w:rsid w:val="006E1910"/>
    <w:rsid w:val="006E1A9C"/>
    <w:rsid w:val="006E1F8E"/>
    <w:rsid w:val="006E21C7"/>
    <w:rsid w:val="006E273E"/>
    <w:rsid w:val="006E2A15"/>
    <w:rsid w:val="006E2E64"/>
    <w:rsid w:val="006E3B97"/>
    <w:rsid w:val="006E486A"/>
    <w:rsid w:val="006E4AB6"/>
    <w:rsid w:val="006E6148"/>
    <w:rsid w:val="006E645E"/>
    <w:rsid w:val="006E68C9"/>
    <w:rsid w:val="006E730B"/>
    <w:rsid w:val="006E768C"/>
    <w:rsid w:val="006E76DE"/>
    <w:rsid w:val="006E783A"/>
    <w:rsid w:val="006E7849"/>
    <w:rsid w:val="006E7A42"/>
    <w:rsid w:val="006F00E4"/>
    <w:rsid w:val="006F088C"/>
    <w:rsid w:val="006F0CA7"/>
    <w:rsid w:val="006F12A1"/>
    <w:rsid w:val="006F1C67"/>
    <w:rsid w:val="006F227F"/>
    <w:rsid w:val="006F2BCB"/>
    <w:rsid w:val="006F2CB4"/>
    <w:rsid w:val="006F384F"/>
    <w:rsid w:val="006F44A1"/>
    <w:rsid w:val="006F5970"/>
    <w:rsid w:val="006F5BCC"/>
    <w:rsid w:val="006F5E01"/>
    <w:rsid w:val="006F605B"/>
    <w:rsid w:val="006F6A7A"/>
    <w:rsid w:val="006F6C65"/>
    <w:rsid w:val="006F759F"/>
    <w:rsid w:val="006F781A"/>
    <w:rsid w:val="006F7B1E"/>
    <w:rsid w:val="007001EC"/>
    <w:rsid w:val="007005B6"/>
    <w:rsid w:val="007009A6"/>
    <w:rsid w:val="00700ABB"/>
    <w:rsid w:val="00701130"/>
    <w:rsid w:val="007011B4"/>
    <w:rsid w:val="007015F9"/>
    <w:rsid w:val="00701FA1"/>
    <w:rsid w:val="00702715"/>
    <w:rsid w:val="00702A73"/>
    <w:rsid w:val="00703403"/>
    <w:rsid w:val="0070423C"/>
    <w:rsid w:val="00704837"/>
    <w:rsid w:val="00704C45"/>
    <w:rsid w:val="00704C9D"/>
    <w:rsid w:val="00704E13"/>
    <w:rsid w:val="007054E3"/>
    <w:rsid w:val="00705BB5"/>
    <w:rsid w:val="00705E8F"/>
    <w:rsid w:val="00706BAC"/>
    <w:rsid w:val="00707A63"/>
    <w:rsid w:val="00707F3E"/>
    <w:rsid w:val="00710058"/>
    <w:rsid w:val="00710113"/>
    <w:rsid w:val="00710194"/>
    <w:rsid w:val="007102FA"/>
    <w:rsid w:val="007106C9"/>
    <w:rsid w:val="00710C18"/>
    <w:rsid w:val="00711742"/>
    <w:rsid w:val="007123F7"/>
    <w:rsid w:val="00712C14"/>
    <w:rsid w:val="00713517"/>
    <w:rsid w:val="007136E1"/>
    <w:rsid w:val="007144F2"/>
    <w:rsid w:val="00714922"/>
    <w:rsid w:val="0071577F"/>
    <w:rsid w:val="007158EC"/>
    <w:rsid w:val="00716C0B"/>
    <w:rsid w:val="0071735C"/>
    <w:rsid w:val="007174EC"/>
    <w:rsid w:val="007177F2"/>
    <w:rsid w:val="00717B47"/>
    <w:rsid w:val="007200FB"/>
    <w:rsid w:val="00720898"/>
    <w:rsid w:val="00720AC2"/>
    <w:rsid w:val="00721349"/>
    <w:rsid w:val="0072142E"/>
    <w:rsid w:val="007214C6"/>
    <w:rsid w:val="00721C86"/>
    <w:rsid w:val="007226CF"/>
    <w:rsid w:val="0072307D"/>
    <w:rsid w:val="007231F9"/>
    <w:rsid w:val="007235AB"/>
    <w:rsid w:val="00723DDE"/>
    <w:rsid w:val="007244C0"/>
    <w:rsid w:val="00724802"/>
    <w:rsid w:val="00724916"/>
    <w:rsid w:val="00725280"/>
    <w:rsid w:val="0072536F"/>
    <w:rsid w:val="00725D79"/>
    <w:rsid w:val="00726165"/>
    <w:rsid w:val="00726167"/>
    <w:rsid w:val="007263D9"/>
    <w:rsid w:val="00726A93"/>
    <w:rsid w:val="00726E7E"/>
    <w:rsid w:val="007271AF"/>
    <w:rsid w:val="007272A0"/>
    <w:rsid w:val="007304E4"/>
    <w:rsid w:val="00730B43"/>
    <w:rsid w:val="00731189"/>
    <w:rsid w:val="00731210"/>
    <w:rsid w:val="00731214"/>
    <w:rsid w:val="0073130B"/>
    <w:rsid w:val="00731A6D"/>
    <w:rsid w:val="00731BC1"/>
    <w:rsid w:val="00731CF2"/>
    <w:rsid w:val="007322E5"/>
    <w:rsid w:val="0073270B"/>
    <w:rsid w:val="00732A42"/>
    <w:rsid w:val="00732A4C"/>
    <w:rsid w:val="0073324C"/>
    <w:rsid w:val="007338C4"/>
    <w:rsid w:val="007345AF"/>
    <w:rsid w:val="00734F2F"/>
    <w:rsid w:val="0073521A"/>
    <w:rsid w:val="00736587"/>
    <w:rsid w:val="007377A3"/>
    <w:rsid w:val="00737BB7"/>
    <w:rsid w:val="00737C2F"/>
    <w:rsid w:val="00737FAF"/>
    <w:rsid w:val="00740610"/>
    <w:rsid w:val="007407B3"/>
    <w:rsid w:val="007410D1"/>
    <w:rsid w:val="00741C5A"/>
    <w:rsid w:val="00742BB7"/>
    <w:rsid w:val="00743083"/>
    <w:rsid w:val="007432F2"/>
    <w:rsid w:val="00743349"/>
    <w:rsid w:val="00743709"/>
    <w:rsid w:val="00743713"/>
    <w:rsid w:val="00743DBA"/>
    <w:rsid w:val="00744236"/>
    <w:rsid w:val="007443FA"/>
    <w:rsid w:val="0074488E"/>
    <w:rsid w:val="00745575"/>
    <w:rsid w:val="00745612"/>
    <w:rsid w:val="00745C73"/>
    <w:rsid w:val="00746213"/>
    <w:rsid w:val="00746C00"/>
    <w:rsid w:val="00746D0E"/>
    <w:rsid w:val="0074713F"/>
    <w:rsid w:val="00747996"/>
    <w:rsid w:val="00747A6D"/>
    <w:rsid w:val="0075073E"/>
    <w:rsid w:val="00750966"/>
    <w:rsid w:val="00751472"/>
    <w:rsid w:val="00751614"/>
    <w:rsid w:val="00751C34"/>
    <w:rsid w:val="00752696"/>
    <w:rsid w:val="00752819"/>
    <w:rsid w:val="00752C21"/>
    <w:rsid w:val="00752E28"/>
    <w:rsid w:val="007536D6"/>
    <w:rsid w:val="0075372A"/>
    <w:rsid w:val="0075415F"/>
    <w:rsid w:val="007541BD"/>
    <w:rsid w:val="007549F4"/>
    <w:rsid w:val="00754D32"/>
    <w:rsid w:val="007558E6"/>
    <w:rsid w:val="00755B15"/>
    <w:rsid w:val="00755F72"/>
    <w:rsid w:val="0075618F"/>
    <w:rsid w:val="007561A9"/>
    <w:rsid w:val="007564B8"/>
    <w:rsid w:val="00756F64"/>
    <w:rsid w:val="00757278"/>
    <w:rsid w:val="007608BB"/>
    <w:rsid w:val="00760A69"/>
    <w:rsid w:val="00760D72"/>
    <w:rsid w:val="00760DD4"/>
    <w:rsid w:val="00761182"/>
    <w:rsid w:val="00762905"/>
    <w:rsid w:val="00763708"/>
    <w:rsid w:val="00763B1C"/>
    <w:rsid w:val="00763E13"/>
    <w:rsid w:val="00764027"/>
    <w:rsid w:val="007640A1"/>
    <w:rsid w:val="00764C43"/>
    <w:rsid w:val="007656AA"/>
    <w:rsid w:val="007657CD"/>
    <w:rsid w:val="007659EE"/>
    <w:rsid w:val="007659F8"/>
    <w:rsid w:val="00765D27"/>
    <w:rsid w:val="00765F0C"/>
    <w:rsid w:val="007667EC"/>
    <w:rsid w:val="00766938"/>
    <w:rsid w:val="0076696C"/>
    <w:rsid w:val="00766FB9"/>
    <w:rsid w:val="00767675"/>
    <w:rsid w:val="0077061B"/>
    <w:rsid w:val="007710BB"/>
    <w:rsid w:val="00771D32"/>
    <w:rsid w:val="00774462"/>
    <w:rsid w:val="00774525"/>
    <w:rsid w:val="00775B0D"/>
    <w:rsid w:val="0077620F"/>
    <w:rsid w:val="00776B99"/>
    <w:rsid w:val="00776C08"/>
    <w:rsid w:val="00777CE8"/>
    <w:rsid w:val="00780797"/>
    <w:rsid w:val="007809DE"/>
    <w:rsid w:val="00780F58"/>
    <w:rsid w:val="00780F7C"/>
    <w:rsid w:val="00781CB8"/>
    <w:rsid w:val="0078210A"/>
    <w:rsid w:val="00782555"/>
    <w:rsid w:val="007827BD"/>
    <w:rsid w:val="0078302B"/>
    <w:rsid w:val="0078325F"/>
    <w:rsid w:val="00783917"/>
    <w:rsid w:val="0078392D"/>
    <w:rsid w:val="0078521A"/>
    <w:rsid w:val="007855A1"/>
    <w:rsid w:val="00785619"/>
    <w:rsid w:val="00786442"/>
    <w:rsid w:val="00786458"/>
    <w:rsid w:val="00786611"/>
    <w:rsid w:val="00786DC2"/>
    <w:rsid w:val="00786EDC"/>
    <w:rsid w:val="00787EC6"/>
    <w:rsid w:val="00790E83"/>
    <w:rsid w:val="007912D1"/>
    <w:rsid w:val="007915D8"/>
    <w:rsid w:val="00792249"/>
    <w:rsid w:val="00792E01"/>
    <w:rsid w:val="00792E77"/>
    <w:rsid w:val="00793774"/>
    <w:rsid w:val="0079426B"/>
    <w:rsid w:val="007945FA"/>
    <w:rsid w:val="00794A46"/>
    <w:rsid w:val="00794F11"/>
    <w:rsid w:val="00795254"/>
    <w:rsid w:val="007965F8"/>
    <w:rsid w:val="00796638"/>
    <w:rsid w:val="00796865"/>
    <w:rsid w:val="007A04CF"/>
    <w:rsid w:val="007A05E5"/>
    <w:rsid w:val="007A07F5"/>
    <w:rsid w:val="007A0D5A"/>
    <w:rsid w:val="007A1078"/>
    <w:rsid w:val="007A2196"/>
    <w:rsid w:val="007A228F"/>
    <w:rsid w:val="007A2648"/>
    <w:rsid w:val="007A2CD4"/>
    <w:rsid w:val="007A2E1E"/>
    <w:rsid w:val="007A353F"/>
    <w:rsid w:val="007A36DA"/>
    <w:rsid w:val="007A39FF"/>
    <w:rsid w:val="007A3E76"/>
    <w:rsid w:val="007A40B6"/>
    <w:rsid w:val="007A468C"/>
    <w:rsid w:val="007A4859"/>
    <w:rsid w:val="007A4C02"/>
    <w:rsid w:val="007A51F2"/>
    <w:rsid w:val="007A5542"/>
    <w:rsid w:val="007A5750"/>
    <w:rsid w:val="007A59AC"/>
    <w:rsid w:val="007A5AA5"/>
    <w:rsid w:val="007A629A"/>
    <w:rsid w:val="007A658E"/>
    <w:rsid w:val="007A69F9"/>
    <w:rsid w:val="007B0722"/>
    <w:rsid w:val="007B0C2C"/>
    <w:rsid w:val="007B13E1"/>
    <w:rsid w:val="007B1790"/>
    <w:rsid w:val="007B17FD"/>
    <w:rsid w:val="007B1C10"/>
    <w:rsid w:val="007B1C25"/>
    <w:rsid w:val="007B22DF"/>
    <w:rsid w:val="007B26CC"/>
    <w:rsid w:val="007B2846"/>
    <w:rsid w:val="007B2FF1"/>
    <w:rsid w:val="007B32A3"/>
    <w:rsid w:val="007B3EE0"/>
    <w:rsid w:val="007B4034"/>
    <w:rsid w:val="007B5B21"/>
    <w:rsid w:val="007B66D6"/>
    <w:rsid w:val="007B71DB"/>
    <w:rsid w:val="007B7207"/>
    <w:rsid w:val="007B75F0"/>
    <w:rsid w:val="007B76E6"/>
    <w:rsid w:val="007B7CC8"/>
    <w:rsid w:val="007C00BB"/>
    <w:rsid w:val="007C0351"/>
    <w:rsid w:val="007C0D24"/>
    <w:rsid w:val="007C0FB9"/>
    <w:rsid w:val="007C1A41"/>
    <w:rsid w:val="007C1C73"/>
    <w:rsid w:val="007C204C"/>
    <w:rsid w:val="007C2506"/>
    <w:rsid w:val="007C2A98"/>
    <w:rsid w:val="007C2DA1"/>
    <w:rsid w:val="007C3D47"/>
    <w:rsid w:val="007C4179"/>
    <w:rsid w:val="007C5079"/>
    <w:rsid w:val="007C5325"/>
    <w:rsid w:val="007C5A71"/>
    <w:rsid w:val="007C5B4D"/>
    <w:rsid w:val="007C63AD"/>
    <w:rsid w:val="007C6531"/>
    <w:rsid w:val="007C73EF"/>
    <w:rsid w:val="007C7625"/>
    <w:rsid w:val="007C7AEA"/>
    <w:rsid w:val="007C7AEC"/>
    <w:rsid w:val="007C7AEF"/>
    <w:rsid w:val="007D04FE"/>
    <w:rsid w:val="007D0952"/>
    <w:rsid w:val="007D14B2"/>
    <w:rsid w:val="007D195E"/>
    <w:rsid w:val="007D1B42"/>
    <w:rsid w:val="007D1C84"/>
    <w:rsid w:val="007D1D6F"/>
    <w:rsid w:val="007D27C4"/>
    <w:rsid w:val="007D2B1A"/>
    <w:rsid w:val="007D2E26"/>
    <w:rsid w:val="007D3153"/>
    <w:rsid w:val="007D35DE"/>
    <w:rsid w:val="007D4301"/>
    <w:rsid w:val="007D485A"/>
    <w:rsid w:val="007D4A5E"/>
    <w:rsid w:val="007D4B52"/>
    <w:rsid w:val="007D53A6"/>
    <w:rsid w:val="007D5665"/>
    <w:rsid w:val="007D575E"/>
    <w:rsid w:val="007D59E5"/>
    <w:rsid w:val="007D5E73"/>
    <w:rsid w:val="007D73B6"/>
    <w:rsid w:val="007D7706"/>
    <w:rsid w:val="007E0176"/>
    <w:rsid w:val="007E025F"/>
    <w:rsid w:val="007E0389"/>
    <w:rsid w:val="007E25B8"/>
    <w:rsid w:val="007E2791"/>
    <w:rsid w:val="007E2B71"/>
    <w:rsid w:val="007E2CA6"/>
    <w:rsid w:val="007E2EB9"/>
    <w:rsid w:val="007E368E"/>
    <w:rsid w:val="007E37AE"/>
    <w:rsid w:val="007E39DF"/>
    <w:rsid w:val="007E409E"/>
    <w:rsid w:val="007E4B8D"/>
    <w:rsid w:val="007E5C39"/>
    <w:rsid w:val="007E6114"/>
    <w:rsid w:val="007E61C9"/>
    <w:rsid w:val="007E691E"/>
    <w:rsid w:val="007E715E"/>
    <w:rsid w:val="007F00C4"/>
    <w:rsid w:val="007F06EC"/>
    <w:rsid w:val="007F0F91"/>
    <w:rsid w:val="007F15C4"/>
    <w:rsid w:val="007F182E"/>
    <w:rsid w:val="007F2584"/>
    <w:rsid w:val="007F3770"/>
    <w:rsid w:val="007F39C2"/>
    <w:rsid w:val="007F3A01"/>
    <w:rsid w:val="007F3D0A"/>
    <w:rsid w:val="007F3EAF"/>
    <w:rsid w:val="007F3FC2"/>
    <w:rsid w:val="007F42C3"/>
    <w:rsid w:val="007F4763"/>
    <w:rsid w:val="007F5618"/>
    <w:rsid w:val="007F56D4"/>
    <w:rsid w:val="007F56DE"/>
    <w:rsid w:val="007F6043"/>
    <w:rsid w:val="007F610F"/>
    <w:rsid w:val="007F646F"/>
    <w:rsid w:val="007F6619"/>
    <w:rsid w:val="007F695B"/>
    <w:rsid w:val="007F725F"/>
    <w:rsid w:val="007F726C"/>
    <w:rsid w:val="007F731D"/>
    <w:rsid w:val="007F7405"/>
    <w:rsid w:val="007F7688"/>
    <w:rsid w:val="007F776B"/>
    <w:rsid w:val="007F78B1"/>
    <w:rsid w:val="007F7B31"/>
    <w:rsid w:val="008000B2"/>
    <w:rsid w:val="00800162"/>
    <w:rsid w:val="008004B0"/>
    <w:rsid w:val="008009ED"/>
    <w:rsid w:val="008013AC"/>
    <w:rsid w:val="008014AF"/>
    <w:rsid w:val="00801520"/>
    <w:rsid w:val="008032D7"/>
    <w:rsid w:val="00803AD1"/>
    <w:rsid w:val="008045D1"/>
    <w:rsid w:val="00804A45"/>
    <w:rsid w:val="00804B14"/>
    <w:rsid w:val="0080501D"/>
    <w:rsid w:val="008054B4"/>
    <w:rsid w:val="008058C1"/>
    <w:rsid w:val="00805D37"/>
    <w:rsid w:val="00805F8E"/>
    <w:rsid w:val="00806233"/>
    <w:rsid w:val="00807854"/>
    <w:rsid w:val="00807E6F"/>
    <w:rsid w:val="00810072"/>
    <w:rsid w:val="00810D8B"/>
    <w:rsid w:val="00811244"/>
    <w:rsid w:val="00811A74"/>
    <w:rsid w:val="00811B2E"/>
    <w:rsid w:val="00811B4E"/>
    <w:rsid w:val="00811C55"/>
    <w:rsid w:val="008123AE"/>
    <w:rsid w:val="008128B4"/>
    <w:rsid w:val="00813200"/>
    <w:rsid w:val="00813AB1"/>
    <w:rsid w:val="00813B55"/>
    <w:rsid w:val="008141A1"/>
    <w:rsid w:val="0081481C"/>
    <w:rsid w:val="00814B54"/>
    <w:rsid w:val="00814C97"/>
    <w:rsid w:val="00814D8A"/>
    <w:rsid w:val="008152CB"/>
    <w:rsid w:val="008156E7"/>
    <w:rsid w:val="00815FF0"/>
    <w:rsid w:val="00816A6D"/>
    <w:rsid w:val="00816ECB"/>
    <w:rsid w:val="00817703"/>
    <w:rsid w:val="008179F4"/>
    <w:rsid w:val="00817AE1"/>
    <w:rsid w:val="00820468"/>
    <w:rsid w:val="00820580"/>
    <w:rsid w:val="00820908"/>
    <w:rsid w:val="008226F4"/>
    <w:rsid w:val="00823061"/>
    <w:rsid w:val="00823461"/>
    <w:rsid w:val="008234ED"/>
    <w:rsid w:val="00823A9F"/>
    <w:rsid w:val="00824602"/>
    <w:rsid w:val="0082481C"/>
    <w:rsid w:val="00824BE1"/>
    <w:rsid w:val="00824EC9"/>
    <w:rsid w:val="008250F5"/>
    <w:rsid w:val="00825A8A"/>
    <w:rsid w:val="0082612E"/>
    <w:rsid w:val="00826455"/>
    <w:rsid w:val="0082664D"/>
    <w:rsid w:val="008266A7"/>
    <w:rsid w:val="00826893"/>
    <w:rsid w:val="00826A0C"/>
    <w:rsid w:val="00826D9C"/>
    <w:rsid w:val="008270F0"/>
    <w:rsid w:val="00827335"/>
    <w:rsid w:val="00827D2E"/>
    <w:rsid w:val="00830145"/>
    <w:rsid w:val="0083020A"/>
    <w:rsid w:val="00830270"/>
    <w:rsid w:val="00830857"/>
    <w:rsid w:val="0083096D"/>
    <w:rsid w:val="00830B07"/>
    <w:rsid w:val="008312C7"/>
    <w:rsid w:val="0083136C"/>
    <w:rsid w:val="00832748"/>
    <w:rsid w:val="008331CE"/>
    <w:rsid w:val="008339CE"/>
    <w:rsid w:val="00833A1E"/>
    <w:rsid w:val="00833FF1"/>
    <w:rsid w:val="00834FE4"/>
    <w:rsid w:val="00835A0E"/>
    <w:rsid w:val="008364CC"/>
    <w:rsid w:val="0083660B"/>
    <w:rsid w:val="00837293"/>
    <w:rsid w:val="00837462"/>
    <w:rsid w:val="00837714"/>
    <w:rsid w:val="00840314"/>
    <w:rsid w:val="008405BB"/>
    <w:rsid w:val="00840C48"/>
    <w:rsid w:val="00841433"/>
    <w:rsid w:val="008418F5"/>
    <w:rsid w:val="0084251E"/>
    <w:rsid w:val="00842657"/>
    <w:rsid w:val="008427FC"/>
    <w:rsid w:val="00843514"/>
    <w:rsid w:val="00843DBD"/>
    <w:rsid w:val="00844E4A"/>
    <w:rsid w:val="00845065"/>
    <w:rsid w:val="008452D9"/>
    <w:rsid w:val="00845D7B"/>
    <w:rsid w:val="00845E0E"/>
    <w:rsid w:val="00846363"/>
    <w:rsid w:val="0084654D"/>
    <w:rsid w:val="0084708F"/>
    <w:rsid w:val="008479BF"/>
    <w:rsid w:val="00850B5A"/>
    <w:rsid w:val="00850C2A"/>
    <w:rsid w:val="00850D09"/>
    <w:rsid w:val="00851D55"/>
    <w:rsid w:val="00851DC6"/>
    <w:rsid w:val="00851EA7"/>
    <w:rsid w:val="008523F3"/>
    <w:rsid w:val="00852F9D"/>
    <w:rsid w:val="00853336"/>
    <w:rsid w:val="00853F83"/>
    <w:rsid w:val="00854D1B"/>
    <w:rsid w:val="00854E0F"/>
    <w:rsid w:val="0085528E"/>
    <w:rsid w:val="008553E5"/>
    <w:rsid w:val="00855702"/>
    <w:rsid w:val="00855804"/>
    <w:rsid w:val="0085609A"/>
    <w:rsid w:val="008561A8"/>
    <w:rsid w:val="0085636F"/>
    <w:rsid w:val="00856616"/>
    <w:rsid w:val="00856932"/>
    <w:rsid w:val="00857BED"/>
    <w:rsid w:val="00857D5F"/>
    <w:rsid w:val="00860065"/>
    <w:rsid w:val="0086051F"/>
    <w:rsid w:val="008607A2"/>
    <w:rsid w:val="00860E36"/>
    <w:rsid w:val="008610D8"/>
    <w:rsid w:val="00861213"/>
    <w:rsid w:val="00861294"/>
    <w:rsid w:val="0086131E"/>
    <w:rsid w:val="008619DB"/>
    <w:rsid w:val="00861B45"/>
    <w:rsid w:val="0086212D"/>
    <w:rsid w:val="008621F9"/>
    <w:rsid w:val="008625A2"/>
    <w:rsid w:val="008632DF"/>
    <w:rsid w:val="008633EB"/>
    <w:rsid w:val="00863F04"/>
    <w:rsid w:val="00863FE3"/>
    <w:rsid w:val="0086493C"/>
    <w:rsid w:val="00864BF0"/>
    <w:rsid w:val="00864E0E"/>
    <w:rsid w:val="00864F11"/>
    <w:rsid w:val="008659F4"/>
    <w:rsid w:val="00865B49"/>
    <w:rsid w:val="00865D94"/>
    <w:rsid w:val="00865DFF"/>
    <w:rsid w:val="00866486"/>
    <w:rsid w:val="00866B28"/>
    <w:rsid w:val="00867CB0"/>
    <w:rsid w:val="00867CE0"/>
    <w:rsid w:val="008709FD"/>
    <w:rsid w:val="00870B1B"/>
    <w:rsid w:val="00870E35"/>
    <w:rsid w:val="00871CA7"/>
    <w:rsid w:val="00871E33"/>
    <w:rsid w:val="00871E96"/>
    <w:rsid w:val="008722AE"/>
    <w:rsid w:val="00872D7F"/>
    <w:rsid w:val="00872DFB"/>
    <w:rsid w:val="00872E71"/>
    <w:rsid w:val="008740EB"/>
    <w:rsid w:val="008744C7"/>
    <w:rsid w:val="008747B2"/>
    <w:rsid w:val="00874CDE"/>
    <w:rsid w:val="00874F10"/>
    <w:rsid w:val="00874F96"/>
    <w:rsid w:val="00875DB2"/>
    <w:rsid w:val="00876FF8"/>
    <w:rsid w:val="00877020"/>
    <w:rsid w:val="008773E1"/>
    <w:rsid w:val="00877650"/>
    <w:rsid w:val="00877E87"/>
    <w:rsid w:val="00880035"/>
    <w:rsid w:val="008807E5"/>
    <w:rsid w:val="00880ED9"/>
    <w:rsid w:val="0088153C"/>
    <w:rsid w:val="00881CF2"/>
    <w:rsid w:val="008832A3"/>
    <w:rsid w:val="008838AE"/>
    <w:rsid w:val="008838B9"/>
    <w:rsid w:val="00884AB0"/>
    <w:rsid w:val="00884F70"/>
    <w:rsid w:val="008850C3"/>
    <w:rsid w:val="00885BF5"/>
    <w:rsid w:val="00885EAB"/>
    <w:rsid w:val="0088642F"/>
    <w:rsid w:val="008866F6"/>
    <w:rsid w:val="00886DDC"/>
    <w:rsid w:val="00887091"/>
    <w:rsid w:val="0088723D"/>
    <w:rsid w:val="008879DE"/>
    <w:rsid w:val="00887A4F"/>
    <w:rsid w:val="00890E72"/>
    <w:rsid w:val="008910AF"/>
    <w:rsid w:val="008913FB"/>
    <w:rsid w:val="008919F4"/>
    <w:rsid w:val="00891EC1"/>
    <w:rsid w:val="00893010"/>
    <w:rsid w:val="008931E2"/>
    <w:rsid w:val="00893481"/>
    <w:rsid w:val="008935DC"/>
    <w:rsid w:val="008935E7"/>
    <w:rsid w:val="00894571"/>
    <w:rsid w:val="00894813"/>
    <w:rsid w:val="00895575"/>
    <w:rsid w:val="008959CC"/>
    <w:rsid w:val="00895AC5"/>
    <w:rsid w:val="0089650F"/>
    <w:rsid w:val="00896A08"/>
    <w:rsid w:val="00896AC0"/>
    <w:rsid w:val="00896DC7"/>
    <w:rsid w:val="00896EC5"/>
    <w:rsid w:val="00897CD6"/>
    <w:rsid w:val="00897E6F"/>
    <w:rsid w:val="008A04F3"/>
    <w:rsid w:val="008A05E8"/>
    <w:rsid w:val="008A0A6C"/>
    <w:rsid w:val="008A0F3D"/>
    <w:rsid w:val="008A1239"/>
    <w:rsid w:val="008A167B"/>
    <w:rsid w:val="008A1E4A"/>
    <w:rsid w:val="008A2056"/>
    <w:rsid w:val="008A3F4A"/>
    <w:rsid w:val="008A4195"/>
    <w:rsid w:val="008A471F"/>
    <w:rsid w:val="008A51C1"/>
    <w:rsid w:val="008A6833"/>
    <w:rsid w:val="008B000B"/>
    <w:rsid w:val="008B0990"/>
    <w:rsid w:val="008B14E5"/>
    <w:rsid w:val="008B1E6F"/>
    <w:rsid w:val="008B1EB5"/>
    <w:rsid w:val="008B1F1A"/>
    <w:rsid w:val="008B2392"/>
    <w:rsid w:val="008B2FFB"/>
    <w:rsid w:val="008B367A"/>
    <w:rsid w:val="008B3907"/>
    <w:rsid w:val="008B3F68"/>
    <w:rsid w:val="008B518F"/>
    <w:rsid w:val="008B5454"/>
    <w:rsid w:val="008B5975"/>
    <w:rsid w:val="008B5B1E"/>
    <w:rsid w:val="008B5C78"/>
    <w:rsid w:val="008B5E6F"/>
    <w:rsid w:val="008B5ECA"/>
    <w:rsid w:val="008B67C1"/>
    <w:rsid w:val="008B69F1"/>
    <w:rsid w:val="008B77A8"/>
    <w:rsid w:val="008B7823"/>
    <w:rsid w:val="008C0784"/>
    <w:rsid w:val="008C0B55"/>
    <w:rsid w:val="008C0CFA"/>
    <w:rsid w:val="008C0E01"/>
    <w:rsid w:val="008C2116"/>
    <w:rsid w:val="008C23AF"/>
    <w:rsid w:val="008C2DF2"/>
    <w:rsid w:val="008C2EC6"/>
    <w:rsid w:val="008C2FCC"/>
    <w:rsid w:val="008C3743"/>
    <w:rsid w:val="008C3952"/>
    <w:rsid w:val="008C3F02"/>
    <w:rsid w:val="008C4B66"/>
    <w:rsid w:val="008C4E8B"/>
    <w:rsid w:val="008C4FD5"/>
    <w:rsid w:val="008C5304"/>
    <w:rsid w:val="008C5EA3"/>
    <w:rsid w:val="008C613D"/>
    <w:rsid w:val="008C653F"/>
    <w:rsid w:val="008C6899"/>
    <w:rsid w:val="008C6D3A"/>
    <w:rsid w:val="008C7494"/>
    <w:rsid w:val="008C78A7"/>
    <w:rsid w:val="008D024D"/>
    <w:rsid w:val="008D075C"/>
    <w:rsid w:val="008D0C68"/>
    <w:rsid w:val="008D11DE"/>
    <w:rsid w:val="008D1389"/>
    <w:rsid w:val="008D2FCD"/>
    <w:rsid w:val="008D32E0"/>
    <w:rsid w:val="008D3385"/>
    <w:rsid w:val="008D4018"/>
    <w:rsid w:val="008D40E6"/>
    <w:rsid w:val="008D427A"/>
    <w:rsid w:val="008D434E"/>
    <w:rsid w:val="008D48BB"/>
    <w:rsid w:val="008D4B9B"/>
    <w:rsid w:val="008D4C52"/>
    <w:rsid w:val="008D50DE"/>
    <w:rsid w:val="008D5C60"/>
    <w:rsid w:val="008D5F5F"/>
    <w:rsid w:val="008E0B21"/>
    <w:rsid w:val="008E1479"/>
    <w:rsid w:val="008E15E8"/>
    <w:rsid w:val="008E1F8F"/>
    <w:rsid w:val="008E2DB9"/>
    <w:rsid w:val="008E335A"/>
    <w:rsid w:val="008E39A1"/>
    <w:rsid w:val="008E3E24"/>
    <w:rsid w:val="008E428B"/>
    <w:rsid w:val="008E4492"/>
    <w:rsid w:val="008E4668"/>
    <w:rsid w:val="008E47BC"/>
    <w:rsid w:val="008E4C96"/>
    <w:rsid w:val="008E56AB"/>
    <w:rsid w:val="008E577C"/>
    <w:rsid w:val="008E5E34"/>
    <w:rsid w:val="008E5EDB"/>
    <w:rsid w:val="008E647D"/>
    <w:rsid w:val="008E6ADF"/>
    <w:rsid w:val="008E6B5C"/>
    <w:rsid w:val="008E6DA3"/>
    <w:rsid w:val="008E7DBA"/>
    <w:rsid w:val="008F0C4F"/>
    <w:rsid w:val="008F109A"/>
    <w:rsid w:val="008F126C"/>
    <w:rsid w:val="008F1539"/>
    <w:rsid w:val="008F1AD2"/>
    <w:rsid w:val="008F2176"/>
    <w:rsid w:val="008F249E"/>
    <w:rsid w:val="008F2703"/>
    <w:rsid w:val="008F2921"/>
    <w:rsid w:val="008F31B5"/>
    <w:rsid w:val="008F3346"/>
    <w:rsid w:val="008F340A"/>
    <w:rsid w:val="008F340D"/>
    <w:rsid w:val="008F38A5"/>
    <w:rsid w:val="008F3BC8"/>
    <w:rsid w:val="008F3EEC"/>
    <w:rsid w:val="008F3F6D"/>
    <w:rsid w:val="008F40AC"/>
    <w:rsid w:val="008F4E02"/>
    <w:rsid w:val="008F4FBE"/>
    <w:rsid w:val="008F53B6"/>
    <w:rsid w:val="008F5414"/>
    <w:rsid w:val="008F5D44"/>
    <w:rsid w:val="008F5F31"/>
    <w:rsid w:val="008F6E39"/>
    <w:rsid w:val="008F78FD"/>
    <w:rsid w:val="008F7C67"/>
    <w:rsid w:val="00900619"/>
    <w:rsid w:val="00900892"/>
    <w:rsid w:val="00900BFB"/>
    <w:rsid w:val="0090143D"/>
    <w:rsid w:val="0090190F"/>
    <w:rsid w:val="00902213"/>
    <w:rsid w:val="00903A3E"/>
    <w:rsid w:val="00903F46"/>
    <w:rsid w:val="00904735"/>
    <w:rsid w:val="009047C6"/>
    <w:rsid w:val="00904B00"/>
    <w:rsid w:val="00904F6D"/>
    <w:rsid w:val="00904F75"/>
    <w:rsid w:val="00905147"/>
    <w:rsid w:val="0090583F"/>
    <w:rsid w:val="00905932"/>
    <w:rsid w:val="00905BA8"/>
    <w:rsid w:val="0090614D"/>
    <w:rsid w:val="00907A6F"/>
    <w:rsid w:val="0091283C"/>
    <w:rsid w:val="00913659"/>
    <w:rsid w:val="00913B1B"/>
    <w:rsid w:val="00913DEB"/>
    <w:rsid w:val="00914D3E"/>
    <w:rsid w:val="00914EE8"/>
    <w:rsid w:val="00915053"/>
    <w:rsid w:val="00915088"/>
    <w:rsid w:val="009152B4"/>
    <w:rsid w:val="009157A7"/>
    <w:rsid w:val="009164CF"/>
    <w:rsid w:val="00916DE7"/>
    <w:rsid w:val="009179F3"/>
    <w:rsid w:val="00920298"/>
    <w:rsid w:val="00920FC7"/>
    <w:rsid w:val="009213CA"/>
    <w:rsid w:val="009218FA"/>
    <w:rsid w:val="0092371D"/>
    <w:rsid w:val="009237D1"/>
    <w:rsid w:val="00923BCD"/>
    <w:rsid w:val="00924C0E"/>
    <w:rsid w:val="00924CF4"/>
    <w:rsid w:val="00924F1C"/>
    <w:rsid w:val="0092545F"/>
    <w:rsid w:val="00925990"/>
    <w:rsid w:val="00925C88"/>
    <w:rsid w:val="00925E2E"/>
    <w:rsid w:val="009263F1"/>
    <w:rsid w:val="009266C5"/>
    <w:rsid w:val="009268E0"/>
    <w:rsid w:val="00927045"/>
    <w:rsid w:val="00927537"/>
    <w:rsid w:val="00930248"/>
    <w:rsid w:val="00930413"/>
    <w:rsid w:val="00930584"/>
    <w:rsid w:val="00930767"/>
    <w:rsid w:val="00930A5D"/>
    <w:rsid w:val="00930D01"/>
    <w:rsid w:val="00931329"/>
    <w:rsid w:val="00931481"/>
    <w:rsid w:val="00931687"/>
    <w:rsid w:val="009318FC"/>
    <w:rsid w:val="00931E5F"/>
    <w:rsid w:val="009325AE"/>
    <w:rsid w:val="009327E7"/>
    <w:rsid w:val="009328A2"/>
    <w:rsid w:val="0093309E"/>
    <w:rsid w:val="009330B3"/>
    <w:rsid w:val="009346B6"/>
    <w:rsid w:val="0093557F"/>
    <w:rsid w:val="00935AE8"/>
    <w:rsid w:val="00937390"/>
    <w:rsid w:val="00937D7C"/>
    <w:rsid w:val="009402AD"/>
    <w:rsid w:val="00940979"/>
    <w:rsid w:val="00940A5F"/>
    <w:rsid w:val="0094116D"/>
    <w:rsid w:val="009413A2"/>
    <w:rsid w:val="009413F0"/>
    <w:rsid w:val="00941C9A"/>
    <w:rsid w:val="009420F4"/>
    <w:rsid w:val="009427A0"/>
    <w:rsid w:val="00942B36"/>
    <w:rsid w:val="00942D0F"/>
    <w:rsid w:val="00942D1D"/>
    <w:rsid w:val="009432F4"/>
    <w:rsid w:val="00943544"/>
    <w:rsid w:val="009435EC"/>
    <w:rsid w:val="00943E53"/>
    <w:rsid w:val="00943F10"/>
    <w:rsid w:val="00943F41"/>
    <w:rsid w:val="009446A2"/>
    <w:rsid w:val="00944C50"/>
    <w:rsid w:val="009452B4"/>
    <w:rsid w:val="00945520"/>
    <w:rsid w:val="0094698A"/>
    <w:rsid w:val="00946D47"/>
    <w:rsid w:val="0094757B"/>
    <w:rsid w:val="00947858"/>
    <w:rsid w:val="009478C6"/>
    <w:rsid w:val="00947A07"/>
    <w:rsid w:val="009506DC"/>
    <w:rsid w:val="00951044"/>
    <w:rsid w:val="00951337"/>
    <w:rsid w:val="009513EF"/>
    <w:rsid w:val="00952092"/>
    <w:rsid w:val="00952777"/>
    <w:rsid w:val="00952B63"/>
    <w:rsid w:val="00953549"/>
    <w:rsid w:val="009537F8"/>
    <w:rsid w:val="009538F0"/>
    <w:rsid w:val="00953A23"/>
    <w:rsid w:val="00953FAF"/>
    <w:rsid w:val="00953FE7"/>
    <w:rsid w:val="009543CA"/>
    <w:rsid w:val="00955235"/>
    <w:rsid w:val="0095544D"/>
    <w:rsid w:val="009555F0"/>
    <w:rsid w:val="00955D2A"/>
    <w:rsid w:val="00955D6C"/>
    <w:rsid w:val="009561B6"/>
    <w:rsid w:val="00956532"/>
    <w:rsid w:val="00956FF4"/>
    <w:rsid w:val="0095707B"/>
    <w:rsid w:val="00957543"/>
    <w:rsid w:val="009602CF"/>
    <w:rsid w:val="009602D8"/>
    <w:rsid w:val="00960B8A"/>
    <w:rsid w:val="00960B8E"/>
    <w:rsid w:val="00962A32"/>
    <w:rsid w:val="00962E56"/>
    <w:rsid w:val="00963E07"/>
    <w:rsid w:val="009658FB"/>
    <w:rsid w:val="009664DC"/>
    <w:rsid w:val="0096659F"/>
    <w:rsid w:val="00966A03"/>
    <w:rsid w:val="0096711A"/>
    <w:rsid w:val="0096738F"/>
    <w:rsid w:val="009674EC"/>
    <w:rsid w:val="0096794E"/>
    <w:rsid w:val="009703F8"/>
    <w:rsid w:val="00970901"/>
    <w:rsid w:val="009709DE"/>
    <w:rsid w:val="00970B1F"/>
    <w:rsid w:val="00971038"/>
    <w:rsid w:val="00971095"/>
    <w:rsid w:val="009714B5"/>
    <w:rsid w:val="00971A4F"/>
    <w:rsid w:val="00971E55"/>
    <w:rsid w:val="00971F17"/>
    <w:rsid w:val="00973AB8"/>
    <w:rsid w:val="00974457"/>
    <w:rsid w:val="00974603"/>
    <w:rsid w:val="00975B5C"/>
    <w:rsid w:val="009777DA"/>
    <w:rsid w:val="00977895"/>
    <w:rsid w:val="00977EFB"/>
    <w:rsid w:val="009800E9"/>
    <w:rsid w:val="00980293"/>
    <w:rsid w:val="00980595"/>
    <w:rsid w:val="009806AF"/>
    <w:rsid w:val="00980D92"/>
    <w:rsid w:val="00980F45"/>
    <w:rsid w:val="0098175A"/>
    <w:rsid w:val="009819C4"/>
    <w:rsid w:val="009828BA"/>
    <w:rsid w:val="009829F3"/>
    <w:rsid w:val="00982CDE"/>
    <w:rsid w:val="00983FDA"/>
    <w:rsid w:val="009856B0"/>
    <w:rsid w:val="00985BC5"/>
    <w:rsid w:val="00986317"/>
    <w:rsid w:val="009863AF"/>
    <w:rsid w:val="00986B6C"/>
    <w:rsid w:val="00986E7F"/>
    <w:rsid w:val="00987AAD"/>
    <w:rsid w:val="00987ECA"/>
    <w:rsid w:val="00990B47"/>
    <w:rsid w:val="0099104C"/>
    <w:rsid w:val="009914BD"/>
    <w:rsid w:val="009926DB"/>
    <w:rsid w:val="00993E22"/>
    <w:rsid w:val="00994344"/>
    <w:rsid w:val="00994382"/>
    <w:rsid w:val="00994988"/>
    <w:rsid w:val="00994FCE"/>
    <w:rsid w:val="00994FF2"/>
    <w:rsid w:val="00996F81"/>
    <w:rsid w:val="009972BB"/>
    <w:rsid w:val="00997CAC"/>
    <w:rsid w:val="009A02AD"/>
    <w:rsid w:val="009A039E"/>
    <w:rsid w:val="009A0D0A"/>
    <w:rsid w:val="009A1B78"/>
    <w:rsid w:val="009A2528"/>
    <w:rsid w:val="009A2699"/>
    <w:rsid w:val="009A2A9C"/>
    <w:rsid w:val="009A2E48"/>
    <w:rsid w:val="009A35F2"/>
    <w:rsid w:val="009A3C6F"/>
    <w:rsid w:val="009A3DCF"/>
    <w:rsid w:val="009A50F9"/>
    <w:rsid w:val="009A5A3A"/>
    <w:rsid w:val="009A61D1"/>
    <w:rsid w:val="009B066A"/>
    <w:rsid w:val="009B092E"/>
    <w:rsid w:val="009B14D5"/>
    <w:rsid w:val="009B1ADE"/>
    <w:rsid w:val="009B1EF6"/>
    <w:rsid w:val="009B1FAC"/>
    <w:rsid w:val="009B26C4"/>
    <w:rsid w:val="009B26CB"/>
    <w:rsid w:val="009B2ED0"/>
    <w:rsid w:val="009B2F9C"/>
    <w:rsid w:val="009B35E9"/>
    <w:rsid w:val="009B35EF"/>
    <w:rsid w:val="009B3B2E"/>
    <w:rsid w:val="009B3EA3"/>
    <w:rsid w:val="009B4470"/>
    <w:rsid w:val="009B5586"/>
    <w:rsid w:val="009B5C22"/>
    <w:rsid w:val="009B6838"/>
    <w:rsid w:val="009B693F"/>
    <w:rsid w:val="009B6AAB"/>
    <w:rsid w:val="009B7AAF"/>
    <w:rsid w:val="009C0569"/>
    <w:rsid w:val="009C0B3A"/>
    <w:rsid w:val="009C0D92"/>
    <w:rsid w:val="009C1071"/>
    <w:rsid w:val="009C11D6"/>
    <w:rsid w:val="009C18AF"/>
    <w:rsid w:val="009C1F49"/>
    <w:rsid w:val="009C2668"/>
    <w:rsid w:val="009C2EAA"/>
    <w:rsid w:val="009C3663"/>
    <w:rsid w:val="009C3CCA"/>
    <w:rsid w:val="009C3F1E"/>
    <w:rsid w:val="009C46A5"/>
    <w:rsid w:val="009C4768"/>
    <w:rsid w:val="009C4AB6"/>
    <w:rsid w:val="009C4B55"/>
    <w:rsid w:val="009C4C14"/>
    <w:rsid w:val="009C4D2C"/>
    <w:rsid w:val="009C5708"/>
    <w:rsid w:val="009C65CC"/>
    <w:rsid w:val="009C6BE6"/>
    <w:rsid w:val="009C6F43"/>
    <w:rsid w:val="009C76BC"/>
    <w:rsid w:val="009C79D5"/>
    <w:rsid w:val="009C7FAD"/>
    <w:rsid w:val="009D01A4"/>
    <w:rsid w:val="009D072C"/>
    <w:rsid w:val="009D090B"/>
    <w:rsid w:val="009D102B"/>
    <w:rsid w:val="009D182F"/>
    <w:rsid w:val="009D1B44"/>
    <w:rsid w:val="009D2859"/>
    <w:rsid w:val="009D2C1B"/>
    <w:rsid w:val="009D2CF4"/>
    <w:rsid w:val="009D3ABB"/>
    <w:rsid w:val="009D3ABF"/>
    <w:rsid w:val="009D3F92"/>
    <w:rsid w:val="009D4308"/>
    <w:rsid w:val="009D50AC"/>
    <w:rsid w:val="009D5880"/>
    <w:rsid w:val="009D5E7F"/>
    <w:rsid w:val="009D6DEB"/>
    <w:rsid w:val="009D6EBA"/>
    <w:rsid w:val="009D79C4"/>
    <w:rsid w:val="009D7A2F"/>
    <w:rsid w:val="009E0820"/>
    <w:rsid w:val="009E0C14"/>
    <w:rsid w:val="009E1604"/>
    <w:rsid w:val="009E1B7C"/>
    <w:rsid w:val="009E23A1"/>
    <w:rsid w:val="009E2709"/>
    <w:rsid w:val="009E3342"/>
    <w:rsid w:val="009E4013"/>
    <w:rsid w:val="009E4786"/>
    <w:rsid w:val="009E528C"/>
    <w:rsid w:val="009E54F2"/>
    <w:rsid w:val="009E56DE"/>
    <w:rsid w:val="009E580D"/>
    <w:rsid w:val="009E6B5B"/>
    <w:rsid w:val="009E6C74"/>
    <w:rsid w:val="009E6CAE"/>
    <w:rsid w:val="009F057A"/>
    <w:rsid w:val="009F1414"/>
    <w:rsid w:val="009F182E"/>
    <w:rsid w:val="009F1D17"/>
    <w:rsid w:val="009F3960"/>
    <w:rsid w:val="009F39BA"/>
    <w:rsid w:val="009F39EE"/>
    <w:rsid w:val="009F3FB1"/>
    <w:rsid w:val="009F424F"/>
    <w:rsid w:val="009F4D7A"/>
    <w:rsid w:val="009F4F77"/>
    <w:rsid w:val="009F72D0"/>
    <w:rsid w:val="009F7E9F"/>
    <w:rsid w:val="00A002F6"/>
    <w:rsid w:val="00A0094E"/>
    <w:rsid w:val="00A009FC"/>
    <w:rsid w:val="00A00CE5"/>
    <w:rsid w:val="00A01EF3"/>
    <w:rsid w:val="00A0270F"/>
    <w:rsid w:val="00A0275F"/>
    <w:rsid w:val="00A02B26"/>
    <w:rsid w:val="00A02F36"/>
    <w:rsid w:val="00A0354E"/>
    <w:rsid w:val="00A0397F"/>
    <w:rsid w:val="00A03BE0"/>
    <w:rsid w:val="00A049EE"/>
    <w:rsid w:val="00A05156"/>
    <w:rsid w:val="00A05721"/>
    <w:rsid w:val="00A05921"/>
    <w:rsid w:val="00A05B66"/>
    <w:rsid w:val="00A05DAA"/>
    <w:rsid w:val="00A0731D"/>
    <w:rsid w:val="00A07CD3"/>
    <w:rsid w:val="00A1027D"/>
    <w:rsid w:val="00A10FEA"/>
    <w:rsid w:val="00A114C8"/>
    <w:rsid w:val="00A1189F"/>
    <w:rsid w:val="00A119B8"/>
    <w:rsid w:val="00A1237F"/>
    <w:rsid w:val="00A128E6"/>
    <w:rsid w:val="00A12B7E"/>
    <w:rsid w:val="00A12BD2"/>
    <w:rsid w:val="00A1368C"/>
    <w:rsid w:val="00A13A19"/>
    <w:rsid w:val="00A13FF2"/>
    <w:rsid w:val="00A142D8"/>
    <w:rsid w:val="00A1452E"/>
    <w:rsid w:val="00A14DDC"/>
    <w:rsid w:val="00A14E38"/>
    <w:rsid w:val="00A14E43"/>
    <w:rsid w:val="00A1584D"/>
    <w:rsid w:val="00A1613A"/>
    <w:rsid w:val="00A16294"/>
    <w:rsid w:val="00A16878"/>
    <w:rsid w:val="00A168D2"/>
    <w:rsid w:val="00A171B1"/>
    <w:rsid w:val="00A202BC"/>
    <w:rsid w:val="00A20814"/>
    <w:rsid w:val="00A20F08"/>
    <w:rsid w:val="00A210ED"/>
    <w:rsid w:val="00A22432"/>
    <w:rsid w:val="00A224EE"/>
    <w:rsid w:val="00A22B11"/>
    <w:rsid w:val="00A22D01"/>
    <w:rsid w:val="00A23FB2"/>
    <w:rsid w:val="00A2456A"/>
    <w:rsid w:val="00A24801"/>
    <w:rsid w:val="00A24AAD"/>
    <w:rsid w:val="00A25010"/>
    <w:rsid w:val="00A25084"/>
    <w:rsid w:val="00A25E03"/>
    <w:rsid w:val="00A260F8"/>
    <w:rsid w:val="00A261CE"/>
    <w:rsid w:val="00A262CB"/>
    <w:rsid w:val="00A26805"/>
    <w:rsid w:val="00A2713C"/>
    <w:rsid w:val="00A27218"/>
    <w:rsid w:val="00A27AFD"/>
    <w:rsid w:val="00A30049"/>
    <w:rsid w:val="00A30096"/>
    <w:rsid w:val="00A306A6"/>
    <w:rsid w:val="00A30DAB"/>
    <w:rsid w:val="00A31002"/>
    <w:rsid w:val="00A316EF"/>
    <w:rsid w:val="00A31AB6"/>
    <w:rsid w:val="00A31BDE"/>
    <w:rsid w:val="00A31CB0"/>
    <w:rsid w:val="00A31EDF"/>
    <w:rsid w:val="00A32090"/>
    <w:rsid w:val="00A32A8F"/>
    <w:rsid w:val="00A32D0E"/>
    <w:rsid w:val="00A33E68"/>
    <w:rsid w:val="00A33F6A"/>
    <w:rsid w:val="00A34151"/>
    <w:rsid w:val="00A34216"/>
    <w:rsid w:val="00A34662"/>
    <w:rsid w:val="00A34701"/>
    <w:rsid w:val="00A3471A"/>
    <w:rsid w:val="00A34FFC"/>
    <w:rsid w:val="00A3504C"/>
    <w:rsid w:val="00A35216"/>
    <w:rsid w:val="00A3622E"/>
    <w:rsid w:val="00A3627D"/>
    <w:rsid w:val="00A36CC1"/>
    <w:rsid w:val="00A37313"/>
    <w:rsid w:val="00A379EE"/>
    <w:rsid w:val="00A4034D"/>
    <w:rsid w:val="00A403C2"/>
    <w:rsid w:val="00A405B3"/>
    <w:rsid w:val="00A419D8"/>
    <w:rsid w:val="00A424DE"/>
    <w:rsid w:val="00A430DF"/>
    <w:rsid w:val="00A43541"/>
    <w:rsid w:val="00A44F0A"/>
    <w:rsid w:val="00A45FA5"/>
    <w:rsid w:val="00A46389"/>
    <w:rsid w:val="00A46BB9"/>
    <w:rsid w:val="00A46F0B"/>
    <w:rsid w:val="00A46FF4"/>
    <w:rsid w:val="00A4710B"/>
    <w:rsid w:val="00A47A6B"/>
    <w:rsid w:val="00A47E17"/>
    <w:rsid w:val="00A500DA"/>
    <w:rsid w:val="00A50394"/>
    <w:rsid w:val="00A50442"/>
    <w:rsid w:val="00A50475"/>
    <w:rsid w:val="00A51068"/>
    <w:rsid w:val="00A51936"/>
    <w:rsid w:val="00A52415"/>
    <w:rsid w:val="00A527DB"/>
    <w:rsid w:val="00A52F4C"/>
    <w:rsid w:val="00A537CB"/>
    <w:rsid w:val="00A54072"/>
    <w:rsid w:val="00A54FBD"/>
    <w:rsid w:val="00A55216"/>
    <w:rsid w:val="00A5589D"/>
    <w:rsid w:val="00A56008"/>
    <w:rsid w:val="00A57675"/>
    <w:rsid w:val="00A57EB6"/>
    <w:rsid w:val="00A60CB5"/>
    <w:rsid w:val="00A61CFD"/>
    <w:rsid w:val="00A62C79"/>
    <w:rsid w:val="00A63DAD"/>
    <w:rsid w:val="00A641C8"/>
    <w:rsid w:val="00A6427E"/>
    <w:rsid w:val="00A6496E"/>
    <w:rsid w:val="00A64BD2"/>
    <w:rsid w:val="00A65B77"/>
    <w:rsid w:val="00A66044"/>
    <w:rsid w:val="00A6691C"/>
    <w:rsid w:val="00A703EB"/>
    <w:rsid w:val="00A708FA"/>
    <w:rsid w:val="00A70ADC"/>
    <w:rsid w:val="00A70D80"/>
    <w:rsid w:val="00A71864"/>
    <w:rsid w:val="00A71B31"/>
    <w:rsid w:val="00A71D51"/>
    <w:rsid w:val="00A72898"/>
    <w:rsid w:val="00A72982"/>
    <w:rsid w:val="00A7336B"/>
    <w:rsid w:val="00A736EF"/>
    <w:rsid w:val="00A73D45"/>
    <w:rsid w:val="00A73FD1"/>
    <w:rsid w:val="00A7431D"/>
    <w:rsid w:val="00A749DB"/>
    <w:rsid w:val="00A7580C"/>
    <w:rsid w:val="00A76A80"/>
    <w:rsid w:val="00A76E22"/>
    <w:rsid w:val="00A77A6E"/>
    <w:rsid w:val="00A8090A"/>
    <w:rsid w:val="00A80EF2"/>
    <w:rsid w:val="00A80F33"/>
    <w:rsid w:val="00A812EC"/>
    <w:rsid w:val="00A8135A"/>
    <w:rsid w:val="00A8162B"/>
    <w:rsid w:val="00A81860"/>
    <w:rsid w:val="00A81B93"/>
    <w:rsid w:val="00A81C18"/>
    <w:rsid w:val="00A81FC2"/>
    <w:rsid w:val="00A821F0"/>
    <w:rsid w:val="00A823FC"/>
    <w:rsid w:val="00A8296C"/>
    <w:rsid w:val="00A82AC8"/>
    <w:rsid w:val="00A82E43"/>
    <w:rsid w:val="00A84445"/>
    <w:rsid w:val="00A84993"/>
    <w:rsid w:val="00A84C19"/>
    <w:rsid w:val="00A84E22"/>
    <w:rsid w:val="00A85532"/>
    <w:rsid w:val="00A85C82"/>
    <w:rsid w:val="00A86776"/>
    <w:rsid w:val="00A86CD0"/>
    <w:rsid w:val="00A86E6E"/>
    <w:rsid w:val="00A8724A"/>
    <w:rsid w:val="00A87EB6"/>
    <w:rsid w:val="00A90805"/>
    <w:rsid w:val="00A90890"/>
    <w:rsid w:val="00A90AC2"/>
    <w:rsid w:val="00A919B8"/>
    <w:rsid w:val="00A92116"/>
    <w:rsid w:val="00A921BF"/>
    <w:rsid w:val="00A92795"/>
    <w:rsid w:val="00A9360A"/>
    <w:rsid w:val="00A93B87"/>
    <w:rsid w:val="00A94C61"/>
    <w:rsid w:val="00A94D2C"/>
    <w:rsid w:val="00A94EFE"/>
    <w:rsid w:val="00A95C2D"/>
    <w:rsid w:val="00A95FA2"/>
    <w:rsid w:val="00A966FD"/>
    <w:rsid w:val="00A96C21"/>
    <w:rsid w:val="00A96DD1"/>
    <w:rsid w:val="00A96E93"/>
    <w:rsid w:val="00A97258"/>
    <w:rsid w:val="00A97D2E"/>
    <w:rsid w:val="00AA0729"/>
    <w:rsid w:val="00AA1496"/>
    <w:rsid w:val="00AA1925"/>
    <w:rsid w:val="00AA24E6"/>
    <w:rsid w:val="00AA2BDE"/>
    <w:rsid w:val="00AA2E6F"/>
    <w:rsid w:val="00AA324A"/>
    <w:rsid w:val="00AA3DBD"/>
    <w:rsid w:val="00AA480C"/>
    <w:rsid w:val="00AA4FDC"/>
    <w:rsid w:val="00AA50D5"/>
    <w:rsid w:val="00AA5C56"/>
    <w:rsid w:val="00AA6B6E"/>
    <w:rsid w:val="00AA6DC1"/>
    <w:rsid w:val="00AA70AB"/>
    <w:rsid w:val="00AA739A"/>
    <w:rsid w:val="00AA7685"/>
    <w:rsid w:val="00AA7CB7"/>
    <w:rsid w:val="00AB09FE"/>
    <w:rsid w:val="00AB1072"/>
    <w:rsid w:val="00AB17C6"/>
    <w:rsid w:val="00AB1D1C"/>
    <w:rsid w:val="00AB1F3B"/>
    <w:rsid w:val="00AB231D"/>
    <w:rsid w:val="00AB250A"/>
    <w:rsid w:val="00AB364F"/>
    <w:rsid w:val="00AB3B62"/>
    <w:rsid w:val="00AB4649"/>
    <w:rsid w:val="00AB4977"/>
    <w:rsid w:val="00AB4B31"/>
    <w:rsid w:val="00AB5BA4"/>
    <w:rsid w:val="00AB5FFF"/>
    <w:rsid w:val="00AB617F"/>
    <w:rsid w:val="00AB7808"/>
    <w:rsid w:val="00AB7C48"/>
    <w:rsid w:val="00AC01BF"/>
    <w:rsid w:val="00AC0FE9"/>
    <w:rsid w:val="00AC1624"/>
    <w:rsid w:val="00AC1EB1"/>
    <w:rsid w:val="00AC2154"/>
    <w:rsid w:val="00AC2860"/>
    <w:rsid w:val="00AC28AB"/>
    <w:rsid w:val="00AC2933"/>
    <w:rsid w:val="00AC2FDA"/>
    <w:rsid w:val="00AC34BF"/>
    <w:rsid w:val="00AC3822"/>
    <w:rsid w:val="00AC4074"/>
    <w:rsid w:val="00AC40F6"/>
    <w:rsid w:val="00AC50F6"/>
    <w:rsid w:val="00AC522C"/>
    <w:rsid w:val="00AC524B"/>
    <w:rsid w:val="00AC5EC7"/>
    <w:rsid w:val="00AC62C3"/>
    <w:rsid w:val="00AC654D"/>
    <w:rsid w:val="00AC6956"/>
    <w:rsid w:val="00AC701C"/>
    <w:rsid w:val="00AC74A4"/>
    <w:rsid w:val="00AD0A42"/>
    <w:rsid w:val="00AD14CF"/>
    <w:rsid w:val="00AD15E7"/>
    <w:rsid w:val="00AD2376"/>
    <w:rsid w:val="00AD2667"/>
    <w:rsid w:val="00AD2E9D"/>
    <w:rsid w:val="00AD30D7"/>
    <w:rsid w:val="00AD45A3"/>
    <w:rsid w:val="00AD533A"/>
    <w:rsid w:val="00AD6061"/>
    <w:rsid w:val="00AD61EF"/>
    <w:rsid w:val="00AD6760"/>
    <w:rsid w:val="00AD6886"/>
    <w:rsid w:val="00AD6999"/>
    <w:rsid w:val="00AD6A59"/>
    <w:rsid w:val="00AD714D"/>
    <w:rsid w:val="00AD73E7"/>
    <w:rsid w:val="00AD7865"/>
    <w:rsid w:val="00AD78E7"/>
    <w:rsid w:val="00AE083E"/>
    <w:rsid w:val="00AE0B18"/>
    <w:rsid w:val="00AE0D99"/>
    <w:rsid w:val="00AE1E1C"/>
    <w:rsid w:val="00AE2452"/>
    <w:rsid w:val="00AE29F3"/>
    <w:rsid w:val="00AE4470"/>
    <w:rsid w:val="00AE4EB0"/>
    <w:rsid w:val="00AE5716"/>
    <w:rsid w:val="00AE64CA"/>
    <w:rsid w:val="00AE702F"/>
    <w:rsid w:val="00AE7105"/>
    <w:rsid w:val="00AE710D"/>
    <w:rsid w:val="00AF0C9F"/>
    <w:rsid w:val="00AF0CFC"/>
    <w:rsid w:val="00AF15F5"/>
    <w:rsid w:val="00AF187E"/>
    <w:rsid w:val="00AF1BDE"/>
    <w:rsid w:val="00AF1D31"/>
    <w:rsid w:val="00AF1F27"/>
    <w:rsid w:val="00AF1FE8"/>
    <w:rsid w:val="00AF2E5B"/>
    <w:rsid w:val="00AF340F"/>
    <w:rsid w:val="00AF3422"/>
    <w:rsid w:val="00AF4B7D"/>
    <w:rsid w:val="00AF5250"/>
    <w:rsid w:val="00AF55F8"/>
    <w:rsid w:val="00AF562D"/>
    <w:rsid w:val="00AF57AA"/>
    <w:rsid w:val="00AF655B"/>
    <w:rsid w:val="00AF7BD6"/>
    <w:rsid w:val="00AF7EF9"/>
    <w:rsid w:val="00B003A8"/>
    <w:rsid w:val="00B00DE9"/>
    <w:rsid w:val="00B0137F"/>
    <w:rsid w:val="00B01468"/>
    <w:rsid w:val="00B014AA"/>
    <w:rsid w:val="00B0165D"/>
    <w:rsid w:val="00B01D19"/>
    <w:rsid w:val="00B0222D"/>
    <w:rsid w:val="00B02C4E"/>
    <w:rsid w:val="00B03897"/>
    <w:rsid w:val="00B03BFE"/>
    <w:rsid w:val="00B03F6C"/>
    <w:rsid w:val="00B0410E"/>
    <w:rsid w:val="00B04326"/>
    <w:rsid w:val="00B04720"/>
    <w:rsid w:val="00B047D8"/>
    <w:rsid w:val="00B04B49"/>
    <w:rsid w:val="00B04B5C"/>
    <w:rsid w:val="00B054F4"/>
    <w:rsid w:val="00B05B5B"/>
    <w:rsid w:val="00B05B71"/>
    <w:rsid w:val="00B062F4"/>
    <w:rsid w:val="00B065B0"/>
    <w:rsid w:val="00B067F4"/>
    <w:rsid w:val="00B07C99"/>
    <w:rsid w:val="00B104AE"/>
    <w:rsid w:val="00B10BFE"/>
    <w:rsid w:val="00B1123E"/>
    <w:rsid w:val="00B114B2"/>
    <w:rsid w:val="00B11660"/>
    <w:rsid w:val="00B11716"/>
    <w:rsid w:val="00B11789"/>
    <w:rsid w:val="00B119A6"/>
    <w:rsid w:val="00B1209B"/>
    <w:rsid w:val="00B1236E"/>
    <w:rsid w:val="00B12CAC"/>
    <w:rsid w:val="00B13596"/>
    <w:rsid w:val="00B13BBE"/>
    <w:rsid w:val="00B1416E"/>
    <w:rsid w:val="00B1427E"/>
    <w:rsid w:val="00B1467E"/>
    <w:rsid w:val="00B14FF2"/>
    <w:rsid w:val="00B15042"/>
    <w:rsid w:val="00B1506D"/>
    <w:rsid w:val="00B15EAB"/>
    <w:rsid w:val="00B1652E"/>
    <w:rsid w:val="00B17078"/>
    <w:rsid w:val="00B202CF"/>
    <w:rsid w:val="00B22A2B"/>
    <w:rsid w:val="00B2361A"/>
    <w:rsid w:val="00B24CE2"/>
    <w:rsid w:val="00B252E7"/>
    <w:rsid w:val="00B25384"/>
    <w:rsid w:val="00B25395"/>
    <w:rsid w:val="00B25775"/>
    <w:rsid w:val="00B25B4A"/>
    <w:rsid w:val="00B2652E"/>
    <w:rsid w:val="00B26615"/>
    <w:rsid w:val="00B27628"/>
    <w:rsid w:val="00B301E9"/>
    <w:rsid w:val="00B3086D"/>
    <w:rsid w:val="00B322D4"/>
    <w:rsid w:val="00B325C9"/>
    <w:rsid w:val="00B32F21"/>
    <w:rsid w:val="00B3345B"/>
    <w:rsid w:val="00B33B56"/>
    <w:rsid w:val="00B3427D"/>
    <w:rsid w:val="00B349CA"/>
    <w:rsid w:val="00B373B2"/>
    <w:rsid w:val="00B37AC9"/>
    <w:rsid w:val="00B37E97"/>
    <w:rsid w:val="00B37FA0"/>
    <w:rsid w:val="00B400AA"/>
    <w:rsid w:val="00B4020C"/>
    <w:rsid w:val="00B403F9"/>
    <w:rsid w:val="00B4061A"/>
    <w:rsid w:val="00B40AEA"/>
    <w:rsid w:val="00B40EE7"/>
    <w:rsid w:val="00B42596"/>
    <w:rsid w:val="00B428FE"/>
    <w:rsid w:val="00B42B89"/>
    <w:rsid w:val="00B430E8"/>
    <w:rsid w:val="00B43AE0"/>
    <w:rsid w:val="00B43CF7"/>
    <w:rsid w:val="00B43D4D"/>
    <w:rsid w:val="00B43FEC"/>
    <w:rsid w:val="00B4484C"/>
    <w:rsid w:val="00B44AB1"/>
    <w:rsid w:val="00B44B56"/>
    <w:rsid w:val="00B44D5C"/>
    <w:rsid w:val="00B44DA0"/>
    <w:rsid w:val="00B44DCB"/>
    <w:rsid w:val="00B4581E"/>
    <w:rsid w:val="00B45EC8"/>
    <w:rsid w:val="00B46A14"/>
    <w:rsid w:val="00B46A6B"/>
    <w:rsid w:val="00B46CAD"/>
    <w:rsid w:val="00B4708D"/>
    <w:rsid w:val="00B47172"/>
    <w:rsid w:val="00B471FE"/>
    <w:rsid w:val="00B4723B"/>
    <w:rsid w:val="00B472B9"/>
    <w:rsid w:val="00B50B2F"/>
    <w:rsid w:val="00B50BBB"/>
    <w:rsid w:val="00B51019"/>
    <w:rsid w:val="00B5127D"/>
    <w:rsid w:val="00B5130B"/>
    <w:rsid w:val="00B51501"/>
    <w:rsid w:val="00B51ACE"/>
    <w:rsid w:val="00B52148"/>
    <w:rsid w:val="00B52949"/>
    <w:rsid w:val="00B52F64"/>
    <w:rsid w:val="00B5305C"/>
    <w:rsid w:val="00B53084"/>
    <w:rsid w:val="00B53283"/>
    <w:rsid w:val="00B53671"/>
    <w:rsid w:val="00B5469A"/>
    <w:rsid w:val="00B54C9C"/>
    <w:rsid w:val="00B54D62"/>
    <w:rsid w:val="00B55087"/>
    <w:rsid w:val="00B55235"/>
    <w:rsid w:val="00B5533C"/>
    <w:rsid w:val="00B5553C"/>
    <w:rsid w:val="00B5570D"/>
    <w:rsid w:val="00B5584C"/>
    <w:rsid w:val="00B562D6"/>
    <w:rsid w:val="00B566D4"/>
    <w:rsid w:val="00B56ED3"/>
    <w:rsid w:val="00B576A3"/>
    <w:rsid w:val="00B60CF0"/>
    <w:rsid w:val="00B60F04"/>
    <w:rsid w:val="00B612E8"/>
    <w:rsid w:val="00B61321"/>
    <w:rsid w:val="00B613A4"/>
    <w:rsid w:val="00B61453"/>
    <w:rsid w:val="00B61462"/>
    <w:rsid w:val="00B61500"/>
    <w:rsid w:val="00B615D7"/>
    <w:rsid w:val="00B616CB"/>
    <w:rsid w:val="00B62256"/>
    <w:rsid w:val="00B622FF"/>
    <w:rsid w:val="00B6232A"/>
    <w:rsid w:val="00B631B1"/>
    <w:rsid w:val="00B63403"/>
    <w:rsid w:val="00B637AD"/>
    <w:rsid w:val="00B63DC5"/>
    <w:rsid w:val="00B64AD2"/>
    <w:rsid w:val="00B64C91"/>
    <w:rsid w:val="00B65194"/>
    <w:rsid w:val="00B65583"/>
    <w:rsid w:val="00B65740"/>
    <w:rsid w:val="00B65841"/>
    <w:rsid w:val="00B66AFF"/>
    <w:rsid w:val="00B675F3"/>
    <w:rsid w:val="00B67B30"/>
    <w:rsid w:val="00B67F93"/>
    <w:rsid w:val="00B70090"/>
    <w:rsid w:val="00B70156"/>
    <w:rsid w:val="00B70868"/>
    <w:rsid w:val="00B70B4C"/>
    <w:rsid w:val="00B70EE9"/>
    <w:rsid w:val="00B712DA"/>
    <w:rsid w:val="00B7156E"/>
    <w:rsid w:val="00B715C1"/>
    <w:rsid w:val="00B716E3"/>
    <w:rsid w:val="00B71877"/>
    <w:rsid w:val="00B71D6C"/>
    <w:rsid w:val="00B722AF"/>
    <w:rsid w:val="00B73B0D"/>
    <w:rsid w:val="00B740ED"/>
    <w:rsid w:val="00B74895"/>
    <w:rsid w:val="00B752D2"/>
    <w:rsid w:val="00B757D6"/>
    <w:rsid w:val="00B7671B"/>
    <w:rsid w:val="00B76968"/>
    <w:rsid w:val="00B76BD1"/>
    <w:rsid w:val="00B76BFA"/>
    <w:rsid w:val="00B76CAD"/>
    <w:rsid w:val="00B76EC2"/>
    <w:rsid w:val="00B803AB"/>
    <w:rsid w:val="00B80B1A"/>
    <w:rsid w:val="00B81045"/>
    <w:rsid w:val="00B81B09"/>
    <w:rsid w:val="00B81BB2"/>
    <w:rsid w:val="00B81C64"/>
    <w:rsid w:val="00B81C7D"/>
    <w:rsid w:val="00B81E9D"/>
    <w:rsid w:val="00B81FB3"/>
    <w:rsid w:val="00B81FB5"/>
    <w:rsid w:val="00B81FFA"/>
    <w:rsid w:val="00B82225"/>
    <w:rsid w:val="00B82554"/>
    <w:rsid w:val="00B82B9B"/>
    <w:rsid w:val="00B8394C"/>
    <w:rsid w:val="00B84077"/>
    <w:rsid w:val="00B8436B"/>
    <w:rsid w:val="00B84C2E"/>
    <w:rsid w:val="00B84CD9"/>
    <w:rsid w:val="00B84F08"/>
    <w:rsid w:val="00B8505C"/>
    <w:rsid w:val="00B8520E"/>
    <w:rsid w:val="00B861C8"/>
    <w:rsid w:val="00B86F1E"/>
    <w:rsid w:val="00B874B9"/>
    <w:rsid w:val="00B87E36"/>
    <w:rsid w:val="00B904F7"/>
    <w:rsid w:val="00B909AF"/>
    <w:rsid w:val="00B910F1"/>
    <w:rsid w:val="00B924BB"/>
    <w:rsid w:val="00B92661"/>
    <w:rsid w:val="00B93F46"/>
    <w:rsid w:val="00B942B4"/>
    <w:rsid w:val="00B9451F"/>
    <w:rsid w:val="00B946B9"/>
    <w:rsid w:val="00B94799"/>
    <w:rsid w:val="00B94A45"/>
    <w:rsid w:val="00B94A67"/>
    <w:rsid w:val="00B94B62"/>
    <w:rsid w:val="00B956E5"/>
    <w:rsid w:val="00B95A7E"/>
    <w:rsid w:val="00B96A08"/>
    <w:rsid w:val="00B96BE7"/>
    <w:rsid w:val="00B96EFC"/>
    <w:rsid w:val="00B97120"/>
    <w:rsid w:val="00B97EFD"/>
    <w:rsid w:val="00BA068D"/>
    <w:rsid w:val="00BA1074"/>
    <w:rsid w:val="00BA1634"/>
    <w:rsid w:val="00BA1AB4"/>
    <w:rsid w:val="00BA22C4"/>
    <w:rsid w:val="00BA232F"/>
    <w:rsid w:val="00BA2B07"/>
    <w:rsid w:val="00BA2D84"/>
    <w:rsid w:val="00BA31FD"/>
    <w:rsid w:val="00BA4506"/>
    <w:rsid w:val="00BA45D5"/>
    <w:rsid w:val="00BA4AB1"/>
    <w:rsid w:val="00BA54DF"/>
    <w:rsid w:val="00BA5F73"/>
    <w:rsid w:val="00BA63A2"/>
    <w:rsid w:val="00BA6673"/>
    <w:rsid w:val="00BA7568"/>
    <w:rsid w:val="00BB0BC4"/>
    <w:rsid w:val="00BB282F"/>
    <w:rsid w:val="00BB2C02"/>
    <w:rsid w:val="00BB2F13"/>
    <w:rsid w:val="00BB359F"/>
    <w:rsid w:val="00BB393C"/>
    <w:rsid w:val="00BB3958"/>
    <w:rsid w:val="00BB3CF7"/>
    <w:rsid w:val="00BB3EE8"/>
    <w:rsid w:val="00BB40D4"/>
    <w:rsid w:val="00BB4844"/>
    <w:rsid w:val="00BB5426"/>
    <w:rsid w:val="00BB5F63"/>
    <w:rsid w:val="00BB605B"/>
    <w:rsid w:val="00BB64A1"/>
    <w:rsid w:val="00BB7580"/>
    <w:rsid w:val="00BB7FB5"/>
    <w:rsid w:val="00BC0392"/>
    <w:rsid w:val="00BC12E1"/>
    <w:rsid w:val="00BC14E7"/>
    <w:rsid w:val="00BC1586"/>
    <w:rsid w:val="00BC238A"/>
    <w:rsid w:val="00BC281A"/>
    <w:rsid w:val="00BC3967"/>
    <w:rsid w:val="00BC417D"/>
    <w:rsid w:val="00BC43F5"/>
    <w:rsid w:val="00BC490E"/>
    <w:rsid w:val="00BC4DC0"/>
    <w:rsid w:val="00BC505D"/>
    <w:rsid w:val="00BC52B9"/>
    <w:rsid w:val="00BC5540"/>
    <w:rsid w:val="00BC5701"/>
    <w:rsid w:val="00BC6DB2"/>
    <w:rsid w:val="00BC6FE3"/>
    <w:rsid w:val="00BC7CC4"/>
    <w:rsid w:val="00BC7E71"/>
    <w:rsid w:val="00BD05DE"/>
    <w:rsid w:val="00BD0A12"/>
    <w:rsid w:val="00BD1AE0"/>
    <w:rsid w:val="00BD23A6"/>
    <w:rsid w:val="00BD29A9"/>
    <w:rsid w:val="00BD3EC0"/>
    <w:rsid w:val="00BD4A69"/>
    <w:rsid w:val="00BD4E37"/>
    <w:rsid w:val="00BD50A6"/>
    <w:rsid w:val="00BD57EE"/>
    <w:rsid w:val="00BD6027"/>
    <w:rsid w:val="00BD6110"/>
    <w:rsid w:val="00BD7854"/>
    <w:rsid w:val="00BD78F4"/>
    <w:rsid w:val="00BE03D0"/>
    <w:rsid w:val="00BE09F3"/>
    <w:rsid w:val="00BE3B34"/>
    <w:rsid w:val="00BE3CC0"/>
    <w:rsid w:val="00BE3DF6"/>
    <w:rsid w:val="00BE3F84"/>
    <w:rsid w:val="00BE46C9"/>
    <w:rsid w:val="00BE48A9"/>
    <w:rsid w:val="00BE48D5"/>
    <w:rsid w:val="00BE5267"/>
    <w:rsid w:val="00BE5498"/>
    <w:rsid w:val="00BE5E46"/>
    <w:rsid w:val="00BE5EA9"/>
    <w:rsid w:val="00BE5F99"/>
    <w:rsid w:val="00BE60DC"/>
    <w:rsid w:val="00BE6423"/>
    <w:rsid w:val="00BE6961"/>
    <w:rsid w:val="00BE6997"/>
    <w:rsid w:val="00BE6E44"/>
    <w:rsid w:val="00BE7EBC"/>
    <w:rsid w:val="00BF0475"/>
    <w:rsid w:val="00BF1034"/>
    <w:rsid w:val="00BF1039"/>
    <w:rsid w:val="00BF1BBB"/>
    <w:rsid w:val="00BF2562"/>
    <w:rsid w:val="00BF2A4F"/>
    <w:rsid w:val="00BF2B43"/>
    <w:rsid w:val="00BF32C9"/>
    <w:rsid w:val="00BF3460"/>
    <w:rsid w:val="00BF3486"/>
    <w:rsid w:val="00BF5654"/>
    <w:rsid w:val="00BF6A66"/>
    <w:rsid w:val="00BF6A92"/>
    <w:rsid w:val="00BF6FE8"/>
    <w:rsid w:val="00BF751C"/>
    <w:rsid w:val="00BF7721"/>
    <w:rsid w:val="00BF7C19"/>
    <w:rsid w:val="00C000DC"/>
    <w:rsid w:val="00C008B5"/>
    <w:rsid w:val="00C01920"/>
    <w:rsid w:val="00C01D84"/>
    <w:rsid w:val="00C01EC8"/>
    <w:rsid w:val="00C03437"/>
    <w:rsid w:val="00C04277"/>
    <w:rsid w:val="00C04DB7"/>
    <w:rsid w:val="00C05B9F"/>
    <w:rsid w:val="00C0649C"/>
    <w:rsid w:val="00C071A5"/>
    <w:rsid w:val="00C07B76"/>
    <w:rsid w:val="00C07D49"/>
    <w:rsid w:val="00C10926"/>
    <w:rsid w:val="00C10CE4"/>
    <w:rsid w:val="00C11293"/>
    <w:rsid w:val="00C11D7A"/>
    <w:rsid w:val="00C125B9"/>
    <w:rsid w:val="00C125E4"/>
    <w:rsid w:val="00C12AC6"/>
    <w:rsid w:val="00C12F3B"/>
    <w:rsid w:val="00C145FE"/>
    <w:rsid w:val="00C148B8"/>
    <w:rsid w:val="00C14AAC"/>
    <w:rsid w:val="00C14DDC"/>
    <w:rsid w:val="00C14DF3"/>
    <w:rsid w:val="00C15430"/>
    <w:rsid w:val="00C16455"/>
    <w:rsid w:val="00C17679"/>
    <w:rsid w:val="00C1777C"/>
    <w:rsid w:val="00C17EF1"/>
    <w:rsid w:val="00C200B8"/>
    <w:rsid w:val="00C21273"/>
    <w:rsid w:val="00C219AA"/>
    <w:rsid w:val="00C22142"/>
    <w:rsid w:val="00C238ED"/>
    <w:rsid w:val="00C24A1D"/>
    <w:rsid w:val="00C24ABF"/>
    <w:rsid w:val="00C2525E"/>
    <w:rsid w:val="00C25392"/>
    <w:rsid w:val="00C256AC"/>
    <w:rsid w:val="00C257F6"/>
    <w:rsid w:val="00C259F4"/>
    <w:rsid w:val="00C25AB6"/>
    <w:rsid w:val="00C260A2"/>
    <w:rsid w:val="00C26AA5"/>
    <w:rsid w:val="00C30098"/>
    <w:rsid w:val="00C310C6"/>
    <w:rsid w:val="00C31476"/>
    <w:rsid w:val="00C323F6"/>
    <w:rsid w:val="00C3361D"/>
    <w:rsid w:val="00C33ACF"/>
    <w:rsid w:val="00C33D13"/>
    <w:rsid w:val="00C340DA"/>
    <w:rsid w:val="00C341D5"/>
    <w:rsid w:val="00C34503"/>
    <w:rsid w:val="00C3485E"/>
    <w:rsid w:val="00C349D5"/>
    <w:rsid w:val="00C34A1D"/>
    <w:rsid w:val="00C34B53"/>
    <w:rsid w:val="00C34E4B"/>
    <w:rsid w:val="00C36417"/>
    <w:rsid w:val="00C3667F"/>
    <w:rsid w:val="00C36985"/>
    <w:rsid w:val="00C36D05"/>
    <w:rsid w:val="00C370FB"/>
    <w:rsid w:val="00C37706"/>
    <w:rsid w:val="00C37CFF"/>
    <w:rsid w:val="00C405C2"/>
    <w:rsid w:val="00C419CF"/>
    <w:rsid w:val="00C422EE"/>
    <w:rsid w:val="00C42345"/>
    <w:rsid w:val="00C429AC"/>
    <w:rsid w:val="00C42B7E"/>
    <w:rsid w:val="00C42EB6"/>
    <w:rsid w:val="00C43058"/>
    <w:rsid w:val="00C4330C"/>
    <w:rsid w:val="00C44B00"/>
    <w:rsid w:val="00C44BCB"/>
    <w:rsid w:val="00C46868"/>
    <w:rsid w:val="00C46A27"/>
    <w:rsid w:val="00C4761E"/>
    <w:rsid w:val="00C47EAC"/>
    <w:rsid w:val="00C50146"/>
    <w:rsid w:val="00C5043F"/>
    <w:rsid w:val="00C50872"/>
    <w:rsid w:val="00C51BED"/>
    <w:rsid w:val="00C51E3A"/>
    <w:rsid w:val="00C5298B"/>
    <w:rsid w:val="00C52A99"/>
    <w:rsid w:val="00C531C3"/>
    <w:rsid w:val="00C5419B"/>
    <w:rsid w:val="00C541B4"/>
    <w:rsid w:val="00C544B2"/>
    <w:rsid w:val="00C54597"/>
    <w:rsid w:val="00C546EB"/>
    <w:rsid w:val="00C54DAF"/>
    <w:rsid w:val="00C54FB3"/>
    <w:rsid w:val="00C55584"/>
    <w:rsid w:val="00C556C7"/>
    <w:rsid w:val="00C5593C"/>
    <w:rsid w:val="00C55F7F"/>
    <w:rsid w:val="00C563C6"/>
    <w:rsid w:val="00C564BB"/>
    <w:rsid w:val="00C56A7D"/>
    <w:rsid w:val="00C5797B"/>
    <w:rsid w:val="00C57AD0"/>
    <w:rsid w:val="00C57D55"/>
    <w:rsid w:val="00C57D92"/>
    <w:rsid w:val="00C601D6"/>
    <w:rsid w:val="00C601F8"/>
    <w:rsid w:val="00C60272"/>
    <w:rsid w:val="00C6052B"/>
    <w:rsid w:val="00C6126D"/>
    <w:rsid w:val="00C61583"/>
    <w:rsid w:val="00C617BE"/>
    <w:rsid w:val="00C617CF"/>
    <w:rsid w:val="00C61DD9"/>
    <w:rsid w:val="00C6204A"/>
    <w:rsid w:val="00C6281B"/>
    <w:rsid w:val="00C62905"/>
    <w:rsid w:val="00C6318B"/>
    <w:rsid w:val="00C63762"/>
    <w:rsid w:val="00C63835"/>
    <w:rsid w:val="00C63D8B"/>
    <w:rsid w:val="00C63DA5"/>
    <w:rsid w:val="00C64297"/>
    <w:rsid w:val="00C64DB9"/>
    <w:rsid w:val="00C650EC"/>
    <w:rsid w:val="00C65BDB"/>
    <w:rsid w:val="00C666E9"/>
    <w:rsid w:val="00C66E4C"/>
    <w:rsid w:val="00C67058"/>
    <w:rsid w:val="00C67259"/>
    <w:rsid w:val="00C67E5A"/>
    <w:rsid w:val="00C7147F"/>
    <w:rsid w:val="00C7161B"/>
    <w:rsid w:val="00C7265C"/>
    <w:rsid w:val="00C729C2"/>
    <w:rsid w:val="00C72E0D"/>
    <w:rsid w:val="00C73162"/>
    <w:rsid w:val="00C73439"/>
    <w:rsid w:val="00C74922"/>
    <w:rsid w:val="00C74E0B"/>
    <w:rsid w:val="00C74E89"/>
    <w:rsid w:val="00C7565A"/>
    <w:rsid w:val="00C76423"/>
    <w:rsid w:val="00C7660D"/>
    <w:rsid w:val="00C766FB"/>
    <w:rsid w:val="00C76C7E"/>
    <w:rsid w:val="00C76F20"/>
    <w:rsid w:val="00C775E9"/>
    <w:rsid w:val="00C77B75"/>
    <w:rsid w:val="00C8061E"/>
    <w:rsid w:val="00C808D3"/>
    <w:rsid w:val="00C81764"/>
    <w:rsid w:val="00C817CA"/>
    <w:rsid w:val="00C81AFD"/>
    <w:rsid w:val="00C81B4A"/>
    <w:rsid w:val="00C82671"/>
    <w:rsid w:val="00C82680"/>
    <w:rsid w:val="00C828D7"/>
    <w:rsid w:val="00C832D0"/>
    <w:rsid w:val="00C836E9"/>
    <w:rsid w:val="00C836F0"/>
    <w:rsid w:val="00C83B5F"/>
    <w:rsid w:val="00C84B15"/>
    <w:rsid w:val="00C84E04"/>
    <w:rsid w:val="00C85BBD"/>
    <w:rsid w:val="00C865FA"/>
    <w:rsid w:val="00C86CAE"/>
    <w:rsid w:val="00C87A48"/>
    <w:rsid w:val="00C905AA"/>
    <w:rsid w:val="00C907E8"/>
    <w:rsid w:val="00C913FE"/>
    <w:rsid w:val="00C915A7"/>
    <w:rsid w:val="00C91BAD"/>
    <w:rsid w:val="00C91F29"/>
    <w:rsid w:val="00C91FF5"/>
    <w:rsid w:val="00C92488"/>
    <w:rsid w:val="00C92B9E"/>
    <w:rsid w:val="00C92D71"/>
    <w:rsid w:val="00C93060"/>
    <w:rsid w:val="00C9353F"/>
    <w:rsid w:val="00C9372B"/>
    <w:rsid w:val="00C94211"/>
    <w:rsid w:val="00C947F2"/>
    <w:rsid w:val="00C94B62"/>
    <w:rsid w:val="00C94BC9"/>
    <w:rsid w:val="00C961F4"/>
    <w:rsid w:val="00C9621D"/>
    <w:rsid w:val="00C96C3F"/>
    <w:rsid w:val="00C9784A"/>
    <w:rsid w:val="00C97C86"/>
    <w:rsid w:val="00C97E00"/>
    <w:rsid w:val="00C97EC6"/>
    <w:rsid w:val="00CA068B"/>
    <w:rsid w:val="00CA0CFA"/>
    <w:rsid w:val="00CA0E8E"/>
    <w:rsid w:val="00CA1EDD"/>
    <w:rsid w:val="00CA1FDD"/>
    <w:rsid w:val="00CA2709"/>
    <w:rsid w:val="00CA2715"/>
    <w:rsid w:val="00CA35FF"/>
    <w:rsid w:val="00CA37B2"/>
    <w:rsid w:val="00CA3A59"/>
    <w:rsid w:val="00CA3B06"/>
    <w:rsid w:val="00CA3E41"/>
    <w:rsid w:val="00CA42B9"/>
    <w:rsid w:val="00CA52CD"/>
    <w:rsid w:val="00CA53E3"/>
    <w:rsid w:val="00CA5727"/>
    <w:rsid w:val="00CA5BBE"/>
    <w:rsid w:val="00CA5E28"/>
    <w:rsid w:val="00CA7670"/>
    <w:rsid w:val="00CA768E"/>
    <w:rsid w:val="00CA7CB9"/>
    <w:rsid w:val="00CB022B"/>
    <w:rsid w:val="00CB0588"/>
    <w:rsid w:val="00CB1CA2"/>
    <w:rsid w:val="00CB212D"/>
    <w:rsid w:val="00CB264C"/>
    <w:rsid w:val="00CB2F47"/>
    <w:rsid w:val="00CB3C9D"/>
    <w:rsid w:val="00CB4037"/>
    <w:rsid w:val="00CB43CF"/>
    <w:rsid w:val="00CB4559"/>
    <w:rsid w:val="00CB5027"/>
    <w:rsid w:val="00CB56E7"/>
    <w:rsid w:val="00CB571B"/>
    <w:rsid w:val="00CB5D66"/>
    <w:rsid w:val="00CB6B7B"/>
    <w:rsid w:val="00CB6F51"/>
    <w:rsid w:val="00CB7992"/>
    <w:rsid w:val="00CB79B6"/>
    <w:rsid w:val="00CB7FC2"/>
    <w:rsid w:val="00CC0437"/>
    <w:rsid w:val="00CC0E31"/>
    <w:rsid w:val="00CC12B0"/>
    <w:rsid w:val="00CC132D"/>
    <w:rsid w:val="00CC1C12"/>
    <w:rsid w:val="00CC1D5B"/>
    <w:rsid w:val="00CC396A"/>
    <w:rsid w:val="00CC4FD6"/>
    <w:rsid w:val="00CC5175"/>
    <w:rsid w:val="00CC5916"/>
    <w:rsid w:val="00CC5B69"/>
    <w:rsid w:val="00CC5B7F"/>
    <w:rsid w:val="00CC5FD6"/>
    <w:rsid w:val="00CC61CD"/>
    <w:rsid w:val="00CC6702"/>
    <w:rsid w:val="00CC679E"/>
    <w:rsid w:val="00CC6D4D"/>
    <w:rsid w:val="00CC71CE"/>
    <w:rsid w:val="00CC73E7"/>
    <w:rsid w:val="00CD0CF9"/>
    <w:rsid w:val="00CD0E88"/>
    <w:rsid w:val="00CD0F24"/>
    <w:rsid w:val="00CD108D"/>
    <w:rsid w:val="00CD13D3"/>
    <w:rsid w:val="00CD1833"/>
    <w:rsid w:val="00CD19C3"/>
    <w:rsid w:val="00CD1E79"/>
    <w:rsid w:val="00CD2673"/>
    <w:rsid w:val="00CD3440"/>
    <w:rsid w:val="00CD36DA"/>
    <w:rsid w:val="00CD406F"/>
    <w:rsid w:val="00CD4333"/>
    <w:rsid w:val="00CD45BC"/>
    <w:rsid w:val="00CD4A1B"/>
    <w:rsid w:val="00CD4AC4"/>
    <w:rsid w:val="00CD61AA"/>
    <w:rsid w:val="00CD668D"/>
    <w:rsid w:val="00CD6858"/>
    <w:rsid w:val="00CD6A7E"/>
    <w:rsid w:val="00CD6B18"/>
    <w:rsid w:val="00CD7ABF"/>
    <w:rsid w:val="00CE0813"/>
    <w:rsid w:val="00CE08F6"/>
    <w:rsid w:val="00CE0D37"/>
    <w:rsid w:val="00CE15A6"/>
    <w:rsid w:val="00CE1635"/>
    <w:rsid w:val="00CE1811"/>
    <w:rsid w:val="00CE1EAB"/>
    <w:rsid w:val="00CE200A"/>
    <w:rsid w:val="00CE26F0"/>
    <w:rsid w:val="00CE2821"/>
    <w:rsid w:val="00CE2952"/>
    <w:rsid w:val="00CE3216"/>
    <w:rsid w:val="00CE3A87"/>
    <w:rsid w:val="00CE419F"/>
    <w:rsid w:val="00CE4719"/>
    <w:rsid w:val="00CE4C92"/>
    <w:rsid w:val="00CE4F2D"/>
    <w:rsid w:val="00CE5345"/>
    <w:rsid w:val="00CE627E"/>
    <w:rsid w:val="00CE65AD"/>
    <w:rsid w:val="00CE6A9D"/>
    <w:rsid w:val="00CF0145"/>
    <w:rsid w:val="00CF0318"/>
    <w:rsid w:val="00CF0A7F"/>
    <w:rsid w:val="00CF0B57"/>
    <w:rsid w:val="00CF137A"/>
    <w:rsid w:val="00CF1C04"/>
    <w:rsid w:val="00CF1DB9"/>
    <w:rsid w:val="00CF276C"/>
    <w:rsid w:val="00CF2886"/>
    <w:rsid w:val="00CF2A7C"/>
    <w:rsid w:val="00CF2A97"/>
    <w:rsid w:val="00CF3E8C"/>
    <w:rsid w:val="00CF3EC3"/>
    <w:rsid w:val="00CF4593"/>
    <w:rsid w:val="00CF4BE4"/>
    <w:rsid w:val="00CF4F5E"/>
    <w:rsid w:val="00CF5873"/>
    <w:rsid w:val="00CF5C5C"/>
    <w:rsid w:val="00CF70BF"/>
    <w:rsid w:val="00CF7D2B"/>
    <w:rsid w:val="00D0062F"/>
    <w:rsid w:val="00D00EF0"/>
    <w:rsid w:val="00D016F6"/>
    <w:rsid w:val="00D01961"/>
    <w:rsid w:val="00D01BE4"/>
    <w:rsid w:val="00D02764"/>
    <w:rsid w:val="00D03291"/>
    <w:rsid w:val="00D03F57"/>
    <w:rsid w:val="00D03FB2"/>
    <w:rsid w:val="00D04461"/>
    <w:rsid w:val="00D049BA"/>
    <w:rsid w:val="00D05391"/>
    <w:rsid w:val="00D05675"/>
    <w:rsid w:val="00D05685"/>
    <w:rsid w:val="00D0576A"/>
    <w:rsid w:val="00D06B84"/>
    <w:rsid w:val="00D06E74"/>
    <w:rsid w:val="00D077F0"/>
    <w:rsid w:val="00D07BDF"/>
    <w:rsid w:val="00D100C3"/>
    <w:rsid w:val="00D10497"/>
    <w:rsid w:val="00D10502"/>
    <w:rsid w:val="00D10591"/>
    <w:rsid w:val="00D10CBD"/>
    <w:rsid w:val="00D10DFE"/>
    <w:rsid w:val="00D1118C"/>
    <w:rsid w:val="00D115CA"/>
    <w:rsid w:val="00D1256C"/>
    <w:rsid w:val="00D126D9"/>
    <w:rsid w:val="00D12CE1"/>
    <w:rsid w:val="00D12DD4"/>
    <w:rsid w:val="00D1356F"/>
    <w:rsid w:val="00D1553B"/>
    <w:rsid w:val="00D161ED"/>
    <w:rsid w:val="00D17500"/>
    <w:rsid w:val="00D176C3"/>
    <w:rsid w:val="00D1773C"/>
    <w:rsid w:val="00D179EE"/>
    <w:rsid w:val="00D17A3F"/>
    <w:rsid w:val="00D17AF9"/>
    <w:rsid w:val="00D20265"/>
    <w:rsid w:val="00D20742"/>
    <w:rsid w:val="00D209A8"/>
    <w:rsid w:val="00D21D45"/>
    <w:rsid w:val="00D22203"/>
    <w:rsid w:val="00D2282B"/>
    <w:rsid w:val="00D22BAF"/>
    <w:rsid w:val="00D23836"/>
    <w:rsid w:val="00D23F43"/>
    <w:rsid w:val="00D23F52"/>
    <w:rsid w:val="00D2456E"/>
    <w:rsid w:val="00D253D4"/>
    <w:rsid w:val="00D27489"/>
    <w:rsid w:val="00D2748D"/>
    <w:rsid w:val="00D27884"/>
    <w:rsid w:val="00D27EA2"/>
    <w:rsid w:val="00D3041F"/>
    <w:rsid w:val="00D307EB"/>
    <w:rsid w:val="00D31313"/>
    <w:rsid w:val="00D31B74"/>
    <w:rsid w:val="00D33BDC"/>
    <w:rsid w:val="00D33C07"/>
    <w:rsid w:val="00D33E5B"/>
    <w:rsid w:val="00D34344"/>
    <w:rsid w:val="00D3516E"/>
    <w:rsid w:val="00D35399"/>
    <w:rsid w:val="00D35686"/>
    <w:rsid w:val="00D3578F"/>
    <w:rsid w:val="00D35D6C"/>
    <w:rsid w:val="00D36659"/>
    <w:rsid w:val="00D3682D"/>
    <w:rsid w:val="00D36904"/>
    <w:rsid w:val="00D37975"/>
    <w:rsid w:val="00D4138E"/>
    <w:rsid w:val="00D4169A"/>
    <w:rsid w:val="00D419EB"/>
    <w:rsid w:val="00D41C36"/>
    <w:rsid w:val="00D423ED"/>
    <w:rsid w:val="00D42467"/>
    <w:rsid w:val="00D42B04"/>
    <w:rsid w:val="00D43ED4"/>
    <w:rsid w:val="00D4477C"/>
    <w:rsid w:val="00D448BB"/>
    <w:rsid w:val="00D44C59"/>
    <w:rsid w:val="00D4513B"/>
    <w:rsid w:val="00D45471"/>
    <w:rsid w:val="00D4570B"/>
    <w:rsid w:val="00D45C1B"/>
    <w:rsid w:val="00D45D1F"/>
    <w:rsid w:val="00D4617B"/>
    <w:rsid w:val="00D46280"/>
    <w:rsid w:val="00D46BDE"/>
    <w:rsid w:val="00D46EBD"/>
    <w:rsid w:val="00D47B98"/>
    <w:rsid w:val="00D47F15"/>
    <w:rsid w:val="00D501E1"/>
    <w:rsid w:val="00D50373"/>
    <w:rsid w:val="00D50402"/>
    <w:rsid w:val="00D5041F"/>
    <w:rsid w:val="00D50A81"/>
    <w:rsid w:val="00D510EA"/>
    <w:rsid w:val="00D5146B"/>
    <w:rsid w:val="00D51939"/>
    <w:rsid w:val="00D51CFE"/>
    <w:rsid w:val="00D51DC9"/>
    <w:rsid w:val="00D524E6"/>
    <w:rsid w:val="00D52616"/>
    <w:rsid w:val="00D5282C"/>
    <w:rsid w:val="00D53156"/>
    <w:rsid w:val="00D531EA"/>
    <w:rsid w:val="00D53C61"/>
    <w:rsid w:val="00D53F23"/>
    <w:rsid w:val="00D54EF2"/>
    <w:rsid w:val="00D54FE3"/>
    <w:rsid w:val="00D55214"/>
    <w:rsid w:val="00D5528F"/>
    <w:rsid w:val="00D553F9"/>
    <w:rsid w:val="00D5580D"/>
    <w:rsid w:val="00D56424"/>
    <w:rsid w:val="00D56B3A"/>
    <w:rsid w:val="00D57361"/>
    <w:rsid w:val="00D578B1"/>
    <w:rsid w:val="00D60023"/>
    <w:rsid w:val="00D60299"/>
    <w:rsid w:val="00D60BEA"/>
    <w:rsid w:val="00D612C5"/>
    <w:rsid w:val="00D6151F"/>
    <w:rsid w:val="00D62307"/>
    <w:rsid w:val="00D625B0"/>
    <w:rsid w:val="00D6269D"/>
    <w:rsid w:val="00D62CC4"/>
    <w:rsid w:val="00D6332F"/>
    <w:rsid w:val="00D634F4"/>
    <w:rsid w:val="00D63EC3"/>
    <w:rsid w:val="00D64796"/>
    <w:rsid w:val="00D6479A"/>
    <w:rsid w:val="00D6480D"/>
    <w:rsid w:val="00D64DCC"/>
    <w:rsid w:val="00D650FF"/>
    <w:rsid w:val="00D65A6F"/>
    <w:rsid w:val="00D66093"/>
    <w:rsid w:val="00D66C55"/>
    <w:rsid w:val="00D67D5D"/>
    <w:rsid w:val="00D705B9"/>
    <w:rsid w:val="00D70BBF"/>
    <w:rsid w:val="00D70DEC"/>
    <w:rsid w:val="00D70E88"/>
    <w:rsid w:val="00D717BE"/>
    <w:rsid w:val="00D72413"/>
    <w:rsid w:val="00D72AC0"/>
    <w:rsid w:val="00D72E71"/>
    <w:rsid w:val="00D730DF"/>
    <w:rsid w:val="00D73123"/>
    <w:rsid w:val="00D7317E"/>
    <w:rsid w:val="00D73ED1"/>
    <w:rsid w:val="00D74920"/>
    <w:rsid w:val="00D753AF"/>
    <w:rsid w:val="00D75E07"/>
    <w:rsid w:val="00D76BA7"/>
    <w:rsid w:val="00D76DD6"/>
    <w:rsid w:val="00D77368"/>
    <w:rsid w:val="00D7770A"/>
    <w:rsid w:val="00D779D9"/>
    <w:rsid w:val="00D77E90"/>
    <w:rsid w:val="00D80083"/>
    <w:rsid w:val="00D80526"/>
    <w:rsid w:val="00D805C5"/>
    <w:rsid w:val="00D806B0"/>
    <w:rsid w:val="00D80AB8"/>
    <w:rsid w:val="00D817A4"/>
    <w:rsid w:val="00D819F5"/>
    <w:rsid w:val="00D81A70"/>
    <w:rsid w:val="00D82383"/>
    <w:rsid w:val="00D82397"/>
    <w:rsid w:val="00D834D8"/>
    <w:rsid w:val="00D83689"/>
    <w:rsid w:val="00D83742"/>
    <w:rsid w:val="00D83D6C"/>
    <w:rsid w:val="00D83F92"/>
    <w:rsid w:val="00D84611"/>
    <w:rsid w:val="00D846D1"/>
    <w:rsid w:val="00D84D31"/>
    <w:rsid w:val="00D84D6C"/>
    <w:rsid w:val="00D87023"/>
    <w:rsid w:val="00D877B5"/>
    <w:rsid w:val="00D90125"/>
    <w:rsid w:val="00D90178"/>
    <w:rsid w:val="00D9052B"/>
    <w:rsid w:val="00D90799"/>
    <w:rsid w:val="00D90CF9"/>
    <w:rsid w:val="00D9112D"/>
    <w:rsid w:val="00D9113B"/>
    <w:rsid w:val="00D9160E"/>
    <w:rsid w:val="00D9197C"/>
    <w:rsid w:val="00D919B8"/>
    <w:rsid w:val="00D91A22"/>
    <w:rsid w:val="00D9234B"/>
    <w:rsid w:val="00D92440"/>
    <w:rsid w:val="00D92995"/>
    <w:rsid w:val="00D938C9"/>
    <w:rsid w:val="00D93CC7"/>
    <w:rsid w:val="00D93F4A"/>
    <w:rsid w:val="00D94507"/>
    <w:rsid w:val="00D95168"/>
    <w:rsid w:val="00D96AA1"/>
    <w:rsid w:val="00D97396"/>
    <w:rsid w:val="00D973A9"/>
    <w:rsid w:val="00D97B35"/>
    <w:rsid w:val="00DA150F"/>
    <w:rsid w:val="00DA1D9B"/>
    <w:rsid w:val="00DA3071"/>
    <w:rsid w:val="00DA3AB8"/>
    <w:rsid w:val="00DA3D81"/>
    <w:rsid w:val="00DA41B6"/>
    <w:rsid w:val="00DA4E5D"/>
    <w:rsid w:val="00DA4EDD"/>
    <w:rsid w:val="00DA5A6C"/>
    <w:rsid w:val="00DA5F55"/>
    <w:rsid w:val="00DA6938"/>
    <w:rsid w:val="00DA6C7A"/>
    <w:rsid w:val="00DA6D86"/>
    <w:rsid w:val="00DA6DBC"/>
    <w:rsid w:val="00DA74DF"/>
    <w:rsid w:val="00DA7603"/>
    <w:rsid w:val="00DA7A63"/>
    <w:rsid w:val="00DB06FF"/>
    <w:rsid w:val="00DB0B62"/>
    <w:rsid w:val="00DB0EE5"/>
    <w:rsid w:val="00DB19F2"/>
    <w:rsid w:val="00DB2279"/>
    <w:rsid w:val="00DB247F"/>
    <w:rsid w:val="00DB264A"/>
    <w:rsid w:val="00DB28E2"/>
    <w:rsid w:val="00DB34E1"/>
    <w:rsid w:val="00DB387F"/>
    <w:rsid w:val="00DB419C"/>
    <w:rsid w:val="00DB46C4"/>
    <w:rsid w:val="00DB519C"/>
    <w:rsid w:val="00DB5553"/>
    <w:rsid w:val="00DB5AA8"/>
    <w:rsid w:val="00DB5AB4"/>
    <w:rsid w:val="00DB5B30"/>
    <w:rsid w:val="00DB5B4A"/>
    <w:rsid w:val="00DB5D02"/>
    <w:rsid w:val="00DB5E00"/>
    <w:rsid w:val="00DB616A"/>
    <w:rsid w:val="00DB6242"/>
    <w:rsid w:val="00DB63F9"/>
    <w:rsid w:val="00DB779B"/>
    <w:rsid w:val="00DB7897"/>
    <w:rsid w:val="00DB7996"/>
    <w:rsid w:val="00DC0156"/>
    <w:rsid w:val="00DC03BE"/>
    <w:rsid w:val="00DC0657"/>
    <w:rsid w:val="00DC1B85"/>
    <w:rsid w:val="00DC1CCF"/>
    <w:rsid w:val="00DC28E0"/>
    <w:rsid w:val="00DC2952"/>
    <w:rsid w:val="00DC2F48"/>
    <w:rsid w:val="00DC313A"/>
    <w:rsid w:val="00DC4B17"/>
    <w:rsid w:val="00DC59CA"/>
    <w:rsid w:val="00DC5ED9"/>
    <w:rsid w:val="00DC6292"/>
    <w:rsid w:val="00DC63B1"/>
    <w:rsid w:val="00DC63F7"/>
    <w:rsid w:val="00DC6B1E"/>
    <w:rsid w:val="00DC7C2B"/>
    <w:rsid w:val="00DC7EC9"/>
    <w:rsid w:val="00DD0B04"/>
    <w:rsid w:val="00DD1304"/>
    <w:rsid w:val="00DD15C6"/>
    <w:rsid w:val="00DD17EB"/>
    <w:rsid w:val="00DD2598"/>
    <w:rsid w:val="00DD2640"/>
    <w:rsid w:val="00DD28CD"/>
    <w:rsid w:val="00DD2C7E"/>
    <w:rsid w:val="00DD36A7"/>
    <w:rsid w:val="00DD3CEC"/>
    <w:rsid w:val="00DD4359"/>
    <w:rsid w:val="00DD438A"/>
    <w:rsid w:val="00DD5A4F"/>
    <w:rsid w:val="00DD63D7"/>
    <w:rsid w:val="00DD64D1"/>
    <w:rsid w:val="00DD6549"/>
    <w:rsid w:val="00DD6570"/>
    <w:rsid w:val="00DD6CD8"/>
    <w:rsid w:val="00DD6D1A"/>
    <w:rsid w:val="00DD7000"/>
    <w:rsid w:val="00DE0F69"/>
    <w:rsid w:val="00DE264D"/>
    <w:rsid w:val="00DE26D6"/>
    <w:rsid w:val="00DE30D2"/>
    <w:rsid w:val="00DE3F0D"/>
    <w:rsid w:val="00DE3F63"/>
    <w:rsid w:val="00DE44EE"/>
    <w:rsid w:val="00DE47C8"/>
    <w:rsid w:val="00DE55C9"/>
    <w:rsid w:val="00DE582C"/>
    <w:rsid w:val="00DE6245"/>
    <w:rsid w:val="00DE6A52"/>
    <w:rsid w:val="00DE6B96"/>
    <w:rsid w:val="00DE6E10"/>
    <w:rsid w:val="00DE7651"/>
    <w:rsid w:val="00DE7A8E"/>
    <w:rsid w:val="00DE7CA5"/>
    <w:rsid w:val="00DE7F11"/>
    <w:rsid w:val="00DF0230"/>
    <w:rsid w:val="00DF0DAB"/>
    <w:rsid w:val="00DF1037"/>
    <w:rsid w:val="00DF239C"/>
    <w:rsid w:val="00DF2534"/>
    <w:rsid w:val="00DF2B95"/>
    <w:rsid w:val="00DF3388"/>
    <w:rsid w:val="00DF49E8"/>
    <w:rsid w:val="00DF5346"/>
    <w:rsid w:val="00DF540B"/>
    <w:rsid w:val="00DF5DCF"/>
    <w:rsid w:val="00DF5ED3"/>
    <w:rsid w:val="00DF6435"/>
    <w:rsid w:val="00DF6D4B"/>
    <w:rsid w:val="00DF7091"/>
    <w:rsid w:val="00DF7662"/>
    <w:rsid w:val="00E01C8D"/>
    <w:rsid w:val="00E01DFC"/>
    <w:rsid w:val="00E01E95"/>
    <w:rsid w:val="00E0227D"/>
    <w:rsid w:val="00E022E6"/>
    <w:rsid w:val="00E03D55"/>
    <w:rsid w:val="00E04139"/>
    <w:rsid w:val="00E0414A"/>
    <w:rsid w:val="00E0414B"/>
    <w:rsid w:val="00E04448"/>
    <w:rsid w:val="00E04986"/>
    <w:rsid w:val="00E04AF1"/>
    <w:rsid w:val="00E04E08"/>
    <w:rsid w:val="00E05805"/>
    <w:rsid w:val="00E05A82"/>
    <w:rsid w:val="00E06162"/>
    <w:rsid w:val="00E063C2"/>
    <w:rsid w:val="00E07337"/>
    <w:rsid w:val="00E07DA3"/>
    <w:rsid w:val="00E10440"/>
    <w:rsid w:val="00E10765"/>
    <w:rsid w:val="00E11078"/>
    <w:rsid w:val="00E1108D"/>
    <w:rsid w:val="00E117A0"/>
    <w:rsid w:val="00E11940"/>
    <w:rsid w:val="00E11D93"/>
    <w:rsid w:val="00E11E52"/>
    <w:rsid w:val="00E120A8"/>
    <w:rsid w:val="00E122A8"/>
    <w:rsid w:val="00E128B7"/>
    <w:rsid w:val="00E13397"/>
    <w:rsid w:val="00E133CB"/>
    <w:rsid w:val="00E133F0"/>
    <w:rsid w:val="00E141CE"/>
    <w:rsid w:val="00E15D25"/>
    <w:rsid w:val="00E16445"/>
    <w:rsid w:val="00E174AA"/>
    <w:rsid w:val="00E17925"/>
    <w:rsid w:val="00E17982"/>
    <w:rsid w:val="00E20288"/>
    <w:rsid w:val="00E20B8F"/>
    <w:rsid w:val="00E20F86"/>
    <w:rsid w:val="00E21893"/>
    <w:rsid w:val="00E22E04"/>
    <w:rsid w:val="00E2320E"/>
    <w:rsid w:val="00E23B01"/>
    <w:rsid w:val="00E23C13"/>
    <w:rsid w:val="00E23EE3"/>
    <w:rsid w:val="00E23FD1"/>
    <w:rsid w:val="00E24151"/>
    <w:rsid w:val="00E242FB"/>
    <w:rsid w:val="00E245BF"/>
    <w:rsid w:val="00E245E9"/>
    <w:rsid w:val="00E248AF"/>
    <w:rsid w:val="00E248BB"/>
    <w:rsid w:val="00E24B10"/>
    <w:rsid w:val="00E250E2"/>
    <w:rsid w:val="00E253F4"/>
    <w:rsid w:val="00E2553D"/>
    <w:rsid w:val="00E25673"/>
    <w:rsid w:val="00E25AB1"/>
    <w:rsid w:val="00E25DDF"/>
    <w:rsid w:val="00E265F6"/>
    <w:rsid w:val="00E26979"/>
    <w:rsid w:val="00E26A62"/>
    <w:rsid w:val="00E271A1"/>
    <w:rsid w:val="00E27EAD"/>
    <w:rsid w:val="00E30413"/>
    <w:rsid w:val="00E30B8D"/>
    <w:rsid w:val="00E3166E"/>
    <w:rsid w:val="00E31C4D"/>
    <w:rsid w:val="00E32DAE"/>
    <w:rsid w:val="00E33C82"/>
    <w:rsid w:val="00E3489C"/>
    <w:rsid w:val="00E348EA"/>
    <w:rsid w:val="00E34D5C"/>
    <w:rsid w:val="00E34EFC"/>
    <w:rsid w:val="00E35042"/>
    <w:rsid w:val="00E35E8D"/>
    <w:rsid w:val="00E35F6D"/>
    <w:rsid w:val="00E36034"/>
    <w:rsid w:val="00E36510"/>
    <w:rsid w:val="00E36951"/>
    <w:rsid w:val="00E36D48"/>
    <w:rsid w:val="00E36E19"/>
    <w:rsid w:val="00E40699"/>
    <w:rsid w:val="00E40B24"/>
    <w:rsid w:val="00E40C3A"/>
    <w:rsid w:val="00E417A9"/>
    <w:rsid w:val="00E417FE"/>
    <w:rsid w:val="00E418B6"/>
    <w:rsid w:val="00E41B1B"/>
    <w:rsid w:val="00E41EE7"/>
    <w:rsid w:val="00E425BA"/>
    <w:rsid w:val="00E42A15"/>
    <w:rsid w:val="00E42CE2"/>
    <w:rsid w:val="00E42F7C"/>
    <w:rsid w:val="00E433B9"/>
    <w:rsid w:val="00E439D1"/>
    <w:rsid w:val="00E43A86"/>
    <w:rsid w:val="00E43BE8"/>
    <w:rsid w:val="00E44328"/>
    <w:rsid w:val="00E44727"/>
    <w:rsid w:val="00E44BE1"/>
    <w:rsid w:val="00E44BFA"/>
    <w:rsid w:val="00E4513F"/>
    <w:rsid w:val="00E45366"/>
    <w:rsid w:val="00E46106"/>
    <w:rsid w:val="00E4649F"/>
    <w:rsid w:val="00E464A2"/>
    <w:rsid w:val="00E468BC"/>
    <w:rsid w:val="00E46E48"/>
    <w:rsid w:val="00E47702"/>
    <w:rsid w:val="00E47C3A"/>
    <w:rsid w:val="00E504D7"/>
    <w:rsid w:val="00E50826"/>
    <w:rsid w:val="00E50B51"/>
    <w:rsid w:val="00E50B6B"/>
    <w:rsid w:val="00E50ECD"/>
    <w:rsid w:val="00E5104A"/>
    <w:rsid w:val="00E51296"/>
    <w:rsid w:val="00E51307"/>
    <w:rsid w:val="00E51CC6"/>
    <w:rsid w:val="00E522C0"/>
    <w:rsid w:val="00E52680"/>
    <w:rsid w:val="00E5292D"/>
    <w:rsid w:val="00E52C1D"/>
    <w:rsid w:val="00E53706"/>
    <w:rsid w:val="00E53D7B"/>
    <w:rsid w:val="00E543F1"/>
    <w:rsid w:val="00E54537"/>
    <w:rsid w:val="00E54A4E"/>
    <w:rsid w:val="00E54A84"/>
    <w:rsid w:val="00E55128"/>
    <w:rsid w:val="00E5560C"/>
    <w:rsid w:val="00E5607F"/>
    <w:rsid w:val="00E5654E"/>
    <w:rsid w:val="00E56CFF"/>
    <w:rsid w:val="00E56F5E"/>
    <w:rsid w:val="00E56FDD"/>
    <w:rsid w:val="00E60873"/>
    <w:rsid w:val="00E61E07"/>
    <w:rsid w:val="00E61F26"/>
    <w:rsid w:val="00E622DE"/>
    <w:rsid w:val="00E62567"/>
    <w:rsid w:val="00E631A9"/>
    <w:rsid w:val="00E63313"/>
    <w:rsid w:val="00E63D1F"/>
    <w:rsid w:val="00E64B83"/>
    <w:rsid w:val="00E64F5C"/>
    <w:rsid w:val="00E64FC5"/>
    <w:rsid w:val="00E650D2"/>
    <w:rsid w:val="00E66413"/>
    <w:rsid w:val="00E66450"/>
    <w:rsid w:val="00E667AF"/>
    <w:rsid w:val="00E67F33"/>
    <w:rsid w:val="00E70556"/>
    <w:rsid w:val="00E70DD0"/>
    <w:rsid w:val="00E712D9"/>
    <w:rsid w:val="00E71618"/>
    <w:rsid w:val="00E71928"/>
    <w:rsid w:val="00E72AE5"/>
    <w:rsid w:val="00E72B89"/>
    <w:rsid w:val="00E72D45"/>
    <w:rsid w:val="00E73B73"/>
    <w:rsid w:val="00E73C1B"/>
    <w:rsid w:val="00E74570"/>
    <w:rsid w:val="00E747EE"/>
    <w:rsid w:val="00E74ADF"/>
    <w:rsid w:val="00E75ADF"/>
    <w:rsid w:val="00E75D1C"/>
    <w:rsid w:val="00E76885"/>
    <w:rsid w:val="00E76A0C"/>
    <w:rsid w:val="00E76C43"/>
    <w:rsid w:val="00E76DD6"/>
    <w:rsid w:val="00E770A1"/>
    <w:rsid w:val="00E774C2"/>
    <w:rsid w:val="00E77800"/>
    <w:rsid w:val="00E77F99"/>
    <w:rsid w:val="00E8083F"/>
    <w:rsid w:val="00E80DB8"/>
    <w:rsid w:val="00E81D4D"/>
    <w:rsid w:val="00E821CD"/>
    <w:rsid w:val="00E82441"/>
    <w:rsid w:val="00E824C2"/>
    <w:rsid w:val="00E825FE"/>
    <w:rsid w:val="00E82DDE"/>
    <w:rsid w:val="00E83611"/>
    <w:rsid w:val="00E83C38"/>
    <w:rsid w:val="00E84D9C"/>
    <w:rsid w:val="00E854CD"/>
    <w:rsid w:val="00E86806"/>
    <w:rsid w:val="00E8743F"/>
    <w:rsid w:val="00E87584"/>
    <w:rsid w:val="00E90346"/>
    <w:rsid w:val="00E90BC3"/>
    <w:rsid w:val="00E91DCC"/>
    <w:rsid w:val="00E929A8"/>
    <w:rsid w:val="00E92AD2"/>
    <w:rsid w:val="00E92DA9"/>
    <w:rsid w:val="00E9314F"/>
    <w:rsid w:val="00E93C5A"/>
    <w:rsid w:val="00E94C21"/>
    <w:rsid w:val="00E94E40"/>
    <w:rsid w:val="00E94EBB"/>
    <w:rsid w:val="00E95FB2"/>
    <w:rsid w:val="00E964A0"/>
    <w:rsid w:val="00E96994"/>
    <w:rsid w:val="00E97BE1"/>
    <w:rsid w:val="00EA01E4"/>
    <w:rsid w:val="00EA05E5"/>
    <w:rsid w:val="00EA1D73"/>
    <w:rsid w:val="00EA1F96"/>
    <w:rsid w:val="00EA1FB4"/>
    <w:rsid w:val="00EA2300"/>
    <w:rsid w:val="00EA3322"/>
    <w:rsid w:val="00EA349C"/>
    <w:rsid w:val="00EA3502"/>
    <w:rsid w:val="00EA3791"/>
    <w:rsid w:val="00EA3B18"/>
    <w:rsid w:val="00EA3D09"/>
    <w:rsid w:val="00EA3E80"/>
    <w:rsid w:val="00EA4664"/>
    <w:rsid w:val="00EA4F87"/>
    <w:rsid w:val="00EA5067"/>
    <w:rsid w:val="00EA5439"/>
    <w:rsid w:val="00EA57FE"/>
    <w:rsid w:val="00EA5C6B"/>
    <w:rsid w:val="00EA643B"/>
    <w:rsid w:val="00EA64C5"/>
    <w:rsid w:val="00EA693F"/>
    <w:rsid w:val="00EA6FE5"/>
    <w:rsid w:val="00EA7106"/>
    <w:rsid w:val="00EA78D7"/>
    <w:rsid w:val="00EA7D80"/>
    <w:rsid w:val="00EB0AF1"/>
    <w:rsid w:val="00EB0F0F"/>
    <w:rsid w:val="00EB161F"/>
    <w:rsid w:val="00EB1981"/>
    <w:rsid w:val="00EB1AF2"/>
    <w:rsid w:val="00EB1BB7"/>
    <w:rsid w:val="00EB1DE7"/>
    <w:rsid w:val="00EB21E5"/>
    <w:rsid w:val="00EB2335"/>
    <w:rsid w:val="00EB27D2"/>
    <w:rsid w:val="00EB331E"/>
    <w:rsid w:val="00EB3494"/>
    <w:rsid w:val="00EB37AA"/>
    <w:rsid w:val="00EB38B9"/>
    <w:rsid w:val="00EB38CC"/>
    <w:rsid w:val="00EB4249"/>
    <w:rsid w:val="00EB4854"/>
    <w:rsid w:val="00EB4E9A"/>
    <w:rsid w:val="00EB6085"/>
    <w:rsid w:val="00EB61F3"/>
    <w:rsid w:val="00EB6939"/>
    <w:rsid w:val="00EB6AA9"/>
    <w:rsid w:val="00EB6DDE"/>
    <w:rsid w:val="00EB6ED1"/>
    <w:rsid w:val="00EB70C5"/>
    <w:rsid w:val="00EB7691"/>
    <w:rsid w:val="00EC0793"/>
    <w:rsid w:val="00EC082B"/>
    <w:rsid w:val="00EC0A52"/>
    <w:rsid w:val="00EC0E16"/>
    <w:rsid w:val="00EC102B"/>
    <w:rsid w:val="00EC1421"/>
    <w:rsid w:val="00EC2877"/>
    <w:rsid w:val="00EC2C6B"/>
    <w:rsid w:val="00EC2D1F"/>
    <w:rsid w:val="00EC3347"/>
    <w:rsid w:val="00EC35C5"/>
    <w:rsid w:val="00EC3D01"/>
    <w:rsid w:val="00EC3FF3"/>
    <w:rsid w:val="00EC42E5"/>
    <w:rsid w:val="00EC4483"/>
    <w:rsid w:val="00EC4CC5"/>
    <w:rsid w:val="00EC5D56"/>
    <w:rsid w:val="00EC675B"/>
    <w:rsid w:val="00EC6981"/>
    <w:rsid w:val="00EC6B39"/>
    <w:rsid w:val="00ED04C0"/>
    <w:rsid w:val="00ED195E"/>
    <w:rsid w:val="00ED1B7A"/>
    <w:rsid w:val="00ED2241"/>
    <w:rsid w:val="00ED2853"/>
    <w:rsid w:val="00ED2CD2"/>
    <w:rsid w:val="00ED2FF2"/>
    <w:rsid w:val="00ED4735"/>
    <w:rsid w:val="00ED4A3D"/>
    <w:rsid w:val="00ED4CFD"/>
    <w:rsid w:val="00ED5403"/>
    <w:rsid w:val="00ED6190"/>
    <w:rsid w:val="00ED61B4"/>
    <w:rsid w:val="00ED64E4"/>
    <w:rsid w:val="00ED6A60"/>
    <w:rsid w:val="00ED73C2"/>
    <w:rsid w:val="00ED7879"/>
    <w:rsid w:val="00ED7C07"/>
    <w:rsid w:val="00EE06C7"/>
    <w:rsid w:val="00EE0B75"/>
    <w:rsid w:val="00EE1049"/>
    <w:rsid w:val="00EE10F6"/>
    <w:rsid w:val="00EE1323"/>
    <w:rsid w:val="00EE1BEE"/>
    <w:rsid w:val="00EE1C87"/>
    <w:rsid w:val="00EE25BD"/>
    <w:rsid w:val="00EE25E5"/>
    <w:rsid w:val="00EE48F6"/>
    <w:rsid w:val="00EE4E7A"/>
    <w:rsid w:val="00EE513B"/>
    <w:rsid w:val="00EE5195"/>
    <w:rsid w:val="00EE5CD2"/>
    <w:rsid w:val="00EE6399"/>
    <w:rsid w:val="00EE6598"/>
    <w:rsid w:val="00EE688A"/>
    <w:rsid w:val="00EE6C40"/>
    <w:rsid w:val="00EE7473"/>
    <w:rsid w:val="00EE7DE7"/>
    <w:rsid w:val="00EF0132"/>
    <w:rsid w:val="00EF1519"/>
    <w:rsid w:val="00EF17DF"/>
    <w:rsid w:val="00EF24A9"/>
    <w:rsid w:val="00EF2BFA"/>
    <w:rsid w:val="00EF2D26"/>
    <w:rsid w:val="00EF3E4C"/>
    <w:rsid w:val="00EF3E7B"/>
    <w:rsid w:val="00EF4047"/>
    <w:rsid w:val="00EF4708"/>
    <w:rsid w:val="00EF4B24"/>
    <w:rsid w:val="00EF4B58"/>
    <w:rsid w:val="00EF4E0E"/>
    <w:rsid w:val="00EF5215"/>
    <w:rsid w:val="00EF5525"/>
    <w:rsid w:val="00EF5E37"/>
    <w:rsid w:val="00EF5F31"/>
    <w:rsid w:val="00EF5FF2"/>
    <w:rsid w:val="00EF665D"/>
    <w:rsid w:val="00EF6690"/>
    <w:rsid w:val="00EF6750"/>
    <w:rsid w:val="00EF688B"/>
    <w:rsid w:val="00EF69FC"/>
    <w:rsid w:val="00EF6FEC"/>
    <w:rsid w:val="00F006D3"/>
    <w:rsid w:val="00F00BFB"/>
    <w:rsid w:val="00F012EC"/>
    <w:rsid w:val="00F0144A"/>
    <w:rsid w:val="00F02D6A"/>
    <w:rsid w:val="00F036C4"/>
    <w:rsid w:val="00F038F8"/>
    <w:rsid w:val="00F0409D"/>
    <w:rsid w:val="00F04D64"/>
    <w:rsid w:val="00F051F3"/>
    <w:rsid w:val="00F0555E"/>
    <w:rsid w:val="00F05A03"/>
    <w:rsid w:val="00F05C55"/>
    <w:rsid w:val="00F064D8"/>
    <w:rsid w:val="00F067D5"/>
    <w:rsid w:val="00F069FA"/>
    <w:rsid w:val="00F07154"/>
    <w:rsid w:val="00F073AF"/>
    <w:rsid w:val="00F0740A"/>
    <w:rsid w:val="00F07713"/>
    <w:rsid w:val="00F07F11"/>
    <w:rsid w:val="00F07FC7"/>
    <w:rsid w:val="00F107D7"/>
    <w:rsid w:val="00F10CC3"/>
    <w:rsid w:val="00F115B1"/>
    <w:rsid w:val="00F11976"/>
    <w:rsid w:val="00F1239D"/>
    <w:rsid w:val="00F12C3D"/>
    <w:rsid w:val="00F12E16"/>
    <w:rsid w:val="00F13542"/>
    <w:rsid w:val="00F13BE6"/>
    <w:rsid w:val="00F13BF7"/>
    <w:rsid w:val="00F13D98"/>
    <w:rsid w:val="00F13E5A"/>
    <w:rsid w:val="00F14199"/>
    <w:rsid w:val="00F1483E"/>
    <w:rsid w:val="00F15120"/>
    <w:rsid w:val="00F15AC3"/>
    <w:rsid w:val="00F1600D"/>
    <w:rsid w:val="00F168A6"/>
    <w:rsid w:val="00F168D9"/>
    <w:rsid w:val="00F16B16"/>
    <w:rsid w:val="00F17B48"/>
    <w:rsid w:val="00F17E17"/>
    <w:rsid w:val="00F17E6A"/>
    <w:rsid w:val="00F17EBE"/>
    <w:rsid w:val="00F201BB"/>
    <w:rsid w:val="00F20C0E"/>
    <w:rsid w:val="00F20D5D"/>
    <w:rsid w:val="00F211DE"/>
    <w:rsid w:val="00F2160D"/>
    <w:rsid w:val="00F23081"/>
    <w:rsid w:val="00F23201"/>
    <w:rsid w:val="00F233EA"/>
    <w:rsid w:val="00F23441"/>
    <w:rsid w:val="00F23FE6"/>
    <w:rsid w:val="00F241E2"/>
    <w:rsid w:val="00F24A1D"/>
    <w:rsid w:val="00F24EE2"/>
    <w:rsid w:val="00F25502"/>
    <w:rsid w:val="00F255EC"/>
    <w:rsid w:val="00F259E5"/>
    <w:rsid w:val="00F25C7B"/>
    <w:rsid w:val="00F26171"/>
    <w:rsid w:val="00F2630D"/>
    <w:rsid w:val="00F265CF"/>
    <w:rsid w:val="00F26706"/>
    <w:rsid w:val="00F26A1C"/>
    <w:rsid w:val="00F26F91"/>
    <w:rsid w:val="00F274F2"/>
    <w:rsid w:val="00F301E5"/>
    <w:rsid w:val="00F30613"/>
    <w:rsid w:val="00F31063"/>
    <w:rsid w:val="00F327E5"/>
    <w:rsid w:val="00F3290E"/>
    <w:rsid w:val="00F32B01"/>
    <w:rsid w:val="00F33686"/>
    <w:rsid w:val="00F33DA8"/>
    <w:rsid w:val="00F33E00"/>
    <w:rsid w:val="00F34707"/>
    <w:rsid w:val="00F349B4"/>
    <w:rsid w:val="00F34B73"/>
    <w:rsid w:val="00F356F7"/>
    <w:rsid w:val="00F35774"/>
    <w:rsid w:val="00F35809"/>
    <w:rsid w:val="00F35A3F"/>
    <w:rsid w:val="00F35E1A"/>
    <w:rsid w:val="00F375B0"/>
    <w:rsid w:val="00F37EE8"/>
    <w:rsid w:val="00F37F98"/>
    <w:rsid w:val="00F409C1"/>
    <w:rsid w:val="00F41351"/>
    <w:rsid w:val="00F413A7"/>
    <w:rsid w:val="00F416D7"/>
    <w:rsid w:val="00F4231C"/>
    <w:rsid w:val="00F42AD7"/>
    <w:rsid w:val="00F42FC7"/>
    <w:rsid w:val="00F43494"/>
    <w:rsid w:val="00F435E0"/>
    <w:rsid w:val="00F438F8"/>
    <w:rsid w:val="00F43A74"/>
    <w:rsid w:val="00F44285"/>
    <w:rsid w:val="00F4432D"/>
    <w:rsid w:val="00F44515"/>
    <w:rsid w:val="00F4467F"/>
    <w:rsid w:val="00F460F7"/>
    <w:rsid w:val="00F46C4F"/>
    <w:rsid w:val="00F470ED"/>
    <w:rsid w:val="00F50B7F"/>
    <w:rsid w:val="00F50F8B"/>
    <w:rsid w:val="00F5266C"/>
    <w:rsid w:val="00F5292B"/>
    <w:rsid w:val="00F529CF"/>
    <w:rsid w:val="00F52B67"/>
    <w:rsid w:val="00F53087"/>
    <w:rsid w:val="00F537F3"/>
    <w:rsid w:val="00F5396F"/>
    <w:rsid w:val="00F54A84"/>
    <w:rsid w:val="00F54D01"/>
    <w:rsid w:val="00F551E4"/>
    <w:rsid w:val="00F551FB"/>
    <w:rsid w:val="00F554E3"/>
    <w:rsid w:val="00F5567A"/>
    <w:rsid w:val="00F560EE"/>
    <w:rsid w:val="00F5669B"/>
    <w:rsid w:val="00F56D2E"/>
    <w:rsid w:val="00F56DED"/>
    <w:rsid w:val="00F56FEA"/>
    <w:rsid w:val="00F57823"/>
    <w:rsid w:val="00F57C9C"/>
    <w:rsid w:val="00F57DF7"/>
    <w:rsid w:val="00F57E6F"/>
    <w:rsid w:val="00F6032B"/>
    <w:rsid w:val="00F60FE5"/>
    <w:rsid w:val="00F62285"/>
    <w:rsid w:val="00F628A8"/>
    <w:rsid w:val="00F6329E"/>
    <w:rsid w:val="00F63804"/>
    <w:rsid w:val="00F6405B"/>
    <w:rsid w:val="00F671D2"/>
    <w:rsid w:val="00F675B0"/>
    <w:rsid w:val="00F704F9"/>
    <w:rsid w:val="00F706AE"/>
    <w:rsid w:val="00F70AA2"/>
    <w:rsid w:val="00F71992"/>
    <w:rsid w:val="00F7230B"/>
    <w:rsid w:val="00F72386"/>
    <w:rsid w:val="00F72486"/>
    <w:rsid w:val="00F727BB"/>
    <w:rsid w:val="00F73276"/>
    <w:rsid w:val="00F736EC"/>
    <w:rsid w:val="00F73BF1"/>
    <w:rsid w:val="00F7401A"/>
    <w:rsid w:val="00F7475B"/>
    <w:rsid w:val="00F752D0"/>
    <w:rsid w:val="00F755A2"/>
    <w:rsid w:val="00F758B2"/>
    <w:rsid w:val="00F75FA2"/>
    <w:rsid w:val="00F76661"/>
    <w:rsid w:val="00F76DFB"/>
    <w:rsid w:val="00F773D8"/>
    <w:rsid w:val="00F7745C"/>
    <w:rsid w:val="00F7775C"/>
    <w:rsid w:val="00F77F7D"/>
    <w:rsid w:val="00F8034B"/>
    <w:rsid w:val="00F80D80"/>
    <w:rsid w:val="00F80DAF"/>
    <w:rsid w:val="00F8128F"/>
    <w:rsid w:val="00F8159B"/>
    <w:rsid w:val="00F81611"/>
    <w:rsid w:val="00F8246C"/>
    <w:rsid w:val="00F82C5E"/>
    <w:rsid w:val="00F83F49"/>
    <w:rsid w:val="00F8456E"/>
    <w:rsid w:val="00F84DA3"/>
    <w:rsid w:val="00F85A36"/>
    <w:rsid w:val="00F8603D"/>
    <w:rsid w:val="00F86109"/>
    <w:rsid w:val="00F861BE"/>
    <w:rsid w:val="00F86552"/>
    <w:rsid w:val="00F878B6"/>
    <w:rsid w:val="00F87A5E"/>
    <w:rsid w:val="00F87D8A"/>
    <w:rsid w:val="00F906AD"/>
    <w:rsid w:val="00F916CD"/>
    <w:rsid w:val="00F916E1"/>
    <w:rsid w:val="00F91790"/>
    <w:rsid w:val="00F91993"/>
    <w:rsid w:val="00F93748"/>
    <w:rsid w:val="00F93AFA"/>
    <w:rsid w:val="00F94442"/>
    <w:rsid w:val="00F94E29"/>
    <w:rsid w:val="00F9559E"/>
    <w:rsid w:val="00F958B3"/>
    <w:rsid w:val="00F9613C"/>
    <w:rsid w:val="00F96A4F"/>
    <w:rsid w:val="00F96BE4"/>
    <w:rsid w:val="00F96E25"/>
    <w:rsid w:val="00F97235"/>
    <w:rsid w:val="00F9727A"/>
    <w:rsid w:val="00F97535"/>
    <w:rsid w:val="00F979EC"/>
    <w:rsid w:val="00F97D50"/>
    <w:rsid w:val="00FA016D"/>
    <w:rsid w:val="00FA0326"/>
    <w:rsid w:val="00FA10C8"/>
    <w:rsid w:val="00FA1769"/>
    <w:rsid w:val="00FA186F"/>
    <w:rsid w:val="00FA1EC1"/>
    <w:rsid w:val="00FA2198"/>
    <w:rsid w:val="00FA2962"/>
    <w:rsid w:val="00FA3716"/>
    <w:rsid w:val="00FA3811"/>
    <w:rsid w:val="00FA3D93"/>
    <w:rsid w:val="00FA4233"/>
    <w:rsid w:val="00FA48D3"/>
    <w:rsid w:val="00FA56B6"/>
    <w:rsid w:val="00FA624A"/>
    <w:rsid w:val="00FA6886"/>
    <w:rsid w:val="00FA6990"/>
    <w:rsid w:val="00FA72E7"/>
    <w:rsid w:val="00FA7509"/>
    <w:rsid w:val="00FA76AE"/>
    <w:rsid w:val="00FB0132"/>
    <w:rsid w:val="00FB05BF"/>
    <w:rsid w:val="00FB0C71"/>
    <w:rsid w:val="00FB11FB"/>
    <w:rsid w:val="00FB17F8"/>
    <w:rsid w:val="00FB20EE"/>
    <w:rsid w:val="00FB2538"/>
    <w:rsid w:val="00FB358B"/>
    <w:rsid w:val="00FB3634"/>
    <w:rsid w:val="00FB3DCF"/>
    <w:rsid w:val="00FB3F2D"/>
    <w:rsid w:val="00FB4403"/>
    <w:rsid w:val="00FB4988"/>
    <w:rsid w:val="00FB58B5"/>
    <w:rsid w:val="00FB5EEF"/>
    <w:rsid w:val="00FB6859"/>
    <w:rsid w:val="00FB72A9"/>
    <w:rsid w:val="00FB7520"/>
    <w:rsid w:val="00FC046A"/>
    <w:rsid w:val="00FC096B"/>
    <w:rsid w:val="00FC20D4"/>
    <w:rsid w:val="00FC23A4"/>
    <w:rsid w:val="00FC312E"/>
    <w:rsid w:val="00FC32CD"/>
    <w:rsid w:val="00FC3B6D"/>
    <w:rsid w:val="00FC3BEE"/>
    <w:rsid w:val="00FC3E8F"/>
    <w:rsid w:val="00FC3F04"/>
    <w:rsid w:val="00FC4744"/>
    <w:rsid w:val="00FC491C"/>
    <w:rsid w:val="00FC5934"/>
    <w:rsid w:val="00FC5CCC"/>
    <w:rsid w:val="00FC5D10"/>
    <w:rsid w:val="00FC6232"/>
    <w:rsid w:val="00FC6452"/>
    <w:rsid w:val="00FD0460"/>
    <w:rsid w:val="00FD169A"/>
    <w:rsid w:val="00FD173F"/>
    <w:rsid w:val="00FD2891"/>
    <w:rsid w:val="00FD2C3D"/>
    <w:rsid w:val="00FD322D"/>
    <w:rsid w:val="00FD40F0"/>
    <w:rsid w:val="00FD4CD8"/>
    <w:rsid w:val="00FD4D16"/>
    <w:rsid w:val="00FD5109"/>
    <w:rsid w:val="00FD53D3"/>
    <w:rsid w:val="00FD5C94"/>
    <w:rsid w:val="00FD5FB5"/>
    <w:rsid w:val="00FD6378"/>
    <w:rsid w:val="00FD6805"/>
    <w:rsid w:val="00FD69BD"/>
    <w:rsid w:val="00FD7691"/>
    <w:rsid w:val="00FD77C4"/>
    <w:rsid w:val="00FE04A6"/>
    <w:rsid w:val="00FE0684"/>
    <w:rsid w:val="00FE1248"/>
    <w:rsid w:val="00FE192D"/>
    <w:rsid w:val="00FE2F76"/>
    <w:rsid w:val="00FE3026"/>
    <w:rsid w:val="00FE3B12"/>
    <w:rsid w:val="00FE3D83"/>
    <w:rsid w:val="00FE3E24"/>
    <w:rsid w:val="00FE43BF"/>
    <w:rsid w:val="00FE47EB"/>
    <w:rsid w:val="00FE5813"/>
    <w:rsid w:val="00FE5A6C"/>
    <w:rsid w:val="00FE5B01"/>
    <w:rsid w:val="00FE5BC7"/>
    <w:rsid w:val="00FE705F"/>
    <w:rsid w:val="00FE70C2"/>
    <w:rsid w:val="00FE7270"/>
    <w:rsid w:val="00FE7756"/>
    <w:rsid w:val="00FE79AD"/>
    <w:rsid w:val="00FE79DF"/>
    <w:rsid w:val="00FF00B7"/>
    <w:rsid w:val="00FF0EB8"/>
    <w:rsid w:val="00FF1B93"/>
    <w:rsid w:val="00FF24FB"/>
    <w:rsid w:val="00FF28A4"/>
    <w:rsid w:val="00FF2C01"/>
    <w:rsid w:val="00FF3085"/>
    <w:rsid w:val="00FF3472"/>
    <w:rsid w:val="00FF4AC0"/>
    <w:rsid w:val="00FF5B6A"/>
    <w:rsid w:val="00FF5D33"/>
    <w:rsid w:val="00FF65E1"/>
    <w:rsid w:val="00FF6628"/>
    <w:rsid w:val="00FF67D6"/>
    <w:rsid w:val="00FF6F65"/>
    <w:rsid w:val="00FF753F"/>
    <w:rsid w:val="00FF7EF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293"/>
    <o:shapelayout v:ext="edit">
      <o:idmap v:ext="edit" data="2"/>
    </o:shapelayout>
  </w:shapeDefaults>
  <w:decimalSymbol w:val="."/>
  <w:listSeparator w:val=","/>
  <w14:docId w14:val="762AF596"/>
  <w15:docId w15:val="{E8C7FC02-8B10-4D97-B408-9F4AA984E47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imes New Roman" w:hAnsi="Arial"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01BE3"/>
    <w:rPr>
      <w:sz w:val="18"/>
    </w:rPr>
  </w:style>
  <w:style w:type="paragraph" w:styleId="Heading1">
    <w:name w:val="heading 1"/>
    <w:basedOn w:val="Normal"/>
    <w:next w:val="Normal"/>
    <w:link w:val="Heading1Char"/>
    <w:uiPriority w:val="9"/>
    <w:qFormat/>
    <w:rsid w:val="00A002F6"/>
    <w:pPr>
      <w:keepNext/>
      <w:outlineLvl w:val="0"/>
    </w:pPr>
    <w:rPr>
      <w:b/>
      <w:sz w:val="22"/>
    </w:rPr>
  </w:style>
  <w:style w:type="paragraph" w:styleId="Heading2">
    <w:name w:val="heading 2"/>
    <w:basedOn w:val="Normal"/>
    <w:next w:val="Normal"/>
    <w:link w:val="Heading2Char"/>
    <w:unhideWhenUsed/>
    <w:qFormat/>
    <w:rsid w:val="00C54DAF"/>
    <w:pPr>
      <w:keepNext/>
      <w:spacing w:before="240" w:after="60"/>
      <w:outlineLvl w:val="1"/>
    </w:pPr>
    <w:rPr>
      <w:rFonts w:ascii="Cambria" w:hAnsi="Cambria"/>
      <w:b/>
      <w:bCs/>
      <w:i/>
      <w:iCs/>
      <w:sz w:val="28"/>
      <w:szCs w:val="28"/>
    </w:rPr>
  </w:style>
  <w:style w:type="paragraph" w:styleId="Heading3">
    <w:name w:val="heading 3"/>
    <w:basedOn w:val="Normal"/>
    <w:next w:val="Normal"/>
    <w:link w:val="Heading3Char"/>
    <w:semiHidden/>
    <w:unhideWhenUsed/>
    <w:qFormat/>
    <w:rsid w:val="00A12B7E"/>
    <w:pPr>
      <w:keepNext/>
      <w:spacing w:before="240" w:after="60"/>
      <w:outlineLvl w:val="2"/>
    </w:pPr>
    <w:rPr>
      <w:rFonts w:ascii="Cambria" w:hAnsi="Cambria"/>
      <w:b/>
      <w:bCs/>
      <w:sz w:val="26"/>
      <w:szCs w:val="26"/>
    </w:rPr>
  </w:style>
  <w:style w:type="paragraph" w:styleId="Heading4">
    <w:name w:val="heading 4"/>
    <w:basedOn w:val="Normal"/>
    <w:next w:val="Normal"/>
    <w:link w:val="Heading4Char"/>
    <w:unhideWhenUsed/>
    <w:qFormat/>
    <w:rsid w:val="00A12B7E"/>
    <w:pPr>
      <w:keepNext/>
      <w:spacing w:before="240" w:after="60"/>
      <w:outlineLvl w:val="3"/>
    </w:pPr>
    <w:rPr>
      <w:rFonts w:ascii="Calibri" w:hAnsi="Calibri"/>
      <w:b/>
      <w:bCs/>
      <w:sz w:val="28"/>
      <w:szCs w:val="28"/>
    </w:rPr>
  </w:style>
  <w:style w:type="paragraph" w:styleId="Heading5">
    <w:name w:val="heading 5"/>
    <w:basedOn w:val="Normal"/>
    <w:next w:val="Normal"/>
    <w:link w:val="Heading5Char"/>
    <w:semiHidden/>
    <w:unhideWhenUsed/>
    <w:qFormat/>
    <w:rsid w:val="008F1AD2"/>
    <w:pPr>
      <w:keepNext/>
      <w:keepLines/>
      <w:spacing w:before="4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semiHidden/>
    <w:unhideWhenUsed/>
    <w:qFormat/>
    <w:rsid w:val="00C729C2"/>
    <w:pPr>
      <w:keepNext/>
      <w:keepLines/>
      <w:spacing w:before="4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010A48"/>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010A48"/>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010A48"/>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pPr>
      <w:tabs>
        <w:tab w:val="center" w:pos="4153"/>
        <w:tab w:val="right" w:pos="8306"/>
      </w:tabs>
    </w:pPr>
  </w:style>
  <w:style w:type="paragraph" w:styleId="Footer">
    <w:name w:val="footer"/>
    <w:basedOn w:val="Normal"/>
    <w:link w:val="FooterChar"/>
    <w:uiPriority w:val="99"/>
    <w:pPr>
      <w:tabs>
        <w:tab w:val="center" w:pos="4153"/>
        <w:tab w:val="right" w:pos="8306"/>
      </w:tabs>
    </w:pPr>
  </w:style>
  <w:style w:type="character" w:styleId="PageNumber">
    <w:name w:val="page number"/>
    <w:basedOn w:val="DefaultParagraphFont"/>
  </w:style>
  <w:style w:type="paragraph" w:styleId="Title">
    <w:name w:val="Title"/>
    <w:basedOn w:val="Normal"/>
    <w:link w:val="TitleChar"/>
    <w:qFormat/>
    <w:pPr>
      <w:jc w:val="center"/>
    </w:pPr>
    <w:rPr>
      <w:b/>
      <w:sz w:val="32"/>
    </w:rPr>
  </w:style>
  <w:style w:type="paragraph" w:styleId="ListParagraph">
    <w:name w:val="List Paragraph"/>
    <w:basedOn w:val="Normal"/>
    <w:link w:val="ListParagraphChar"/>
    <w:uiPriority w:val="34"/>
    <w:qFormat/>
    <w:rsid w:val="00E75ADF"/>
    <w:pPr>
      <w:ind w:left="720"/>
    </w:pPr>
  </w:style>
  <w:style w:type="paragraph" w:styleId="BalloonText">
    <w:name w:val="Balloon Text"/>
    <w:basedOn w:val="Normal"/>
    <w:link w:val="BalloonTextChar"/>
    <w:uiPriority w:val="99"/>
    <w:rsid w:val="00854E0F"/>
    <w:rPr>
      <w:rFonts w:ascii="Tahoma" w:hAnsi="Tahoma" w:cs="Tahoma"/>
      <w:sz w:val="16"/>
      <w:szCs w:val="16"/>
    </w:rPr>
  </w:style>
  <w:style w:type="character" w:customStyle="1" w:styleId="BalloonTextChar">
    <w:name w:val="Balloon Text Char"/>
    <w:link w:val="BalloonText"/>
    <w:uiPriority w:val="99"/>
    <w:rsid w:val="00854E0F"/>
    <w:rPr>
      <w:rFonts w:ascii="Tahoma" w:hAnsi="Tahoma" w:cs="Tahoma"/>
      <w:sz w:val="16"/>
      <w:szCs w:val="16"/>
      <w:lang w:eastAsia="en-US"/>
    </w:rPr>
  </w:style>
  <w:style w:type="character" w:customStyle="1" w:styleId="FooterChar">
    <w:name w:val="Footer Char"/>
    <w:link w:val="Footer"/>
    <w:uiPriority w:val="99"/>
    <w:rsid w:val="00EC5D56"/>
    <w:rPr>
      <w:lang w:eastAsia="en-US"/>
    </w:rPr>
  </w:style>
  <w:style w:type="character" w:customStyle="1" w:styleId="Heading2Char">
    <w:name w:val="Heading 2 Char"/>
    <w:link w:val="Heading2"/>
    <w:rsid w:val="00C54DAF"/>
    <w:rPr>
      <w:rFonts w:ascii="Cambria" w:eastAsia="Times New Roman" w:hAnsi="Cambria" w:cs="Times New Roman"/>
      <w:b/>
      <w:bCs/>
      <w:i/>
      <w:iCs/>
      <w:sz w:val="28"/>
      <w:szCs w:val="28"/>
    </w:rPr>
  </w:style>
  <w:style w:type="table" w:styleId="TableGrid">
    <w:name w:val="Table Grid"/>
    <w:basedOn w:val="TableNormal"/>
    <w:uiPriority w:val="39"/>
    <w:rsid w:val="00C54DAF"/>
    <w:rPr>
      <w:rFonts w:eastAsia="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erChar">
    <w:name w:val="Header Char"/>
    <w:link w:val="Header"/>
    <w:uiPriority w:val="99"/>
    <w:rsid w:val="00C54DAF"/>
    <w:rPr>
      <w:sz w:val="18"/>
    </w:rPr>
  </w:style>
  <w:style w:type="paragraph" w:styleId="NoSpacing">
    <w:name w:val="No Spacing"/>
    <w:uiPriority w:val="1"/>
    <w:qFormat/>
    <w:rsid w:val="00C54DAF"/>
    <w:rPr>
      <w:rFonts w:eastAsia="Calibri"/>
      <w:sz w:val="18"/>
      <w:szCs w:val="22"/>
    </w:rPr>
  </w:style>
  <w:style w:type="character" w:styleId="Hyperlink">
    <w:name w:val="Hyperlink"/>
    <w:uiPriority w:val="99"/>
    <w:unhideWhenUsed/>
    <w:rsid w:val="00C54DAF"/>
    <w:rPr>
      <w:color w:val="0000FF"/>
      <w:u w:val="single"/>
    </w:rPr>
  </w:style>
  <w:style w:type="paragraph" w:customStyle="1" w:styleId="Default">
    <w:name w:val="Default"/>
    <w:rsid w:val="00C54DAF"/>
    <w:pPr>
      <w:autoSpaceDE w:val="0"/>
      <w:autoSpaceDN w:val="0"/>
      <w:adjustRightInd w:val="0"/>
    </w:pPr>
    <w:rPr>
      <w:rFonts w:ascii="Times New Roman" w:eastAsia="Calibri" w:hAnsi="Times New Roman"/>
      <w:color w:val="000000"/>
      <w:sz w:val="24"/>
      <w:szCs w:val="24"/>
    </w:rPr>
  </w:style>
  <w:style w:type="character" w:styleId="CommentReference">
    <w:name w:val="annotation reference"/>
    <w:uiPriority w:val="99"/>
    <w:unhideWhenUsed/>
    <w:rsid w:val="00C54DAF"/>
    <w:rPr>
      <w:sz w:val="16"/>
      <w:szCs w:val="16"/>
    </w:rPr>
  </w:style>
  <w:style w:type="paragraph" w:styleId="CommentText">
    <w:name w:val="annotation text"/>
    <w:basedOn w:val="Normal"/>
    <w:link w:val="CommentTextChar"/>
    <w:uiPriority w:val="99"/>
    <w:unhideWhenUsed/>
    <w:rsid w:val="00C54DAF"/>
    <w:pPr>
      <w:spacing w:after="200" w:line="276" w:lineRule="auto"/>
    </w:pPr>
    <w:rPr>
      <w:rFonts w:eastAsia="Calibri"/>
      <w:sz w:val="20"/>
    </w:rPr>
  </w:style>
  <w:style w:type="character" w:customStyle="1" w:styleId="CommentTextChar">
    <w:name w:val="Comment Text Char"/>
    <w:link w:val="CommentText"/>
    <w:uiPriority w:val="99"/>
    <w:rsid w:val="00C54DAF"/>
    <w:rPr>
      <w:rFonts w:eastAsia="Calibri"/>
    </w:rPr>
  </w:style>
  <w:style w:type="paragraph" w:styleId="CommentSubject">
    <w:name w:val="annotation subject"/>
    <w:basedOn w:val="CommentText"/>
    <w:next w:val="CommentText"/>
    <w:link w:val="CommentSubjectChar"/>
    <w:uiPriority w:val="99"/>
    <w:unhideWhenUsed/>
    <w:rsid w:val="00C54DAF"/>
    <w:rPr>
      <w:b/>
      <w:bCs/>
    </w:rPr>
  </w:style>
  <w:style w:type="character" w:customStyle="1" w:styleId="CommentSubjectChar">
    <w:name w:val="Comment Subject Char"/>
    <w:link w:val="CommentSubject"/>
    <w:uiPriority w:val="99"/>
    <w:rsid w:val="00C54DAF"/>
    <w:rPr>
      <w:rFonts w:eastAsia="Calibri"/>
      <w:b/>
      <w:bCs/>
    </w:rPr>
  </w:style>
  <w:style w:type="character" w:customStyle="1" w:styleId="Heading3Char">
    <w:name w:val="Heading 3 Char"/>
    <w:link w:val="Heading3"/>
    <w:semiHidden/>
    <w:rsid w:val="00A12B7E"/>
    <w:rPr>
      <w:rFonts w:ascii="Cambria" w:eastAsia="Times New Roman" w:hAnsi="Cambria" w:cs="Times New Roman"/>
      <w:b/>
      <w:bCs/>
      <w:sz w:val="26"/>
      <w:szCs w:val="26"/>
    </w:rPr>
  </w:style>
  <w:style w:type="character" w:customStyle="1" w:styleId="Heading4Char">
    <w:name w:val="Heading 4 Char"/>
    <w:link w:val="Heading4"/>
    <w:uiPriority w:val="99"/>
    <w:rsid w:val="00A12B7E"/>
    <w:rPr>
      <w:rFonts w:ascii="Calibri" w:eastAsia="Times New Roman" w:hAnsi="Calibri" w:cs="Times New Roman"/>
      <w:b/>
      <w:bCs/>
      <w:sz w:val="28"/>
      <w:szCs w:val="28"/>
    </w:rPr>
  </w:style>
  <w:style w:type="paragraph" w:styleId="TOCHeading">
    <w:name w:val="TOC Heading"/>
    <w:basedOn w:val="Heading1"/>
    <w:next w:val="Normal"/>
    <w:uiPriority w:val="39"/>
    <w:unhideWhenUsed/>
    <w:qFormat/>
    <w:rsid w:val="00237267"/>
    <w:pPr>
      <w:keepLines/>
      <w:spacing w:before="480" w:line="276" w:lineRule="auto"/>
      <w:outlineLvl w:val="9"/>
    </w:pPr>
    <w:rPr>
      <w:rFonts w:asciiTheme="majorHAnsi" w:eastAsiaTheme="majorEastAsia" w:hAnsiTheme="majorHAnsi" w:cstheme="majorBidi"/>
      <w:bCs/>
      <w:color w:val="365F91" w:themeColor="accent1" w:themeShade="BF"/>
      <w:sz w:val="28"/>
      <w:szCs w:val="28"/>
      <w:lang w:val="en-US" w:eastAsia="ja-JP"/>
    </w:rPr>
  </w:style>
  <w:style w:type="paragraph" w:styleId="TOC1">
    <w:name w:val="toc 1"/>
    <w:basedOn w:val="Normal"/>
    <w:next w:val="Normal"/>
    <w:autoRedefine/>
    <w:uiPriority w:val="39"/>
    <w:rsid w:val="00237267"/>
    <w:pPr>
      <w:spacing w:after="100"/>
    </w:pPr>
  </w:style>
  <w:style w:type="paragraph" w:styleId="TOC2">
    <w:name w:val="toc 2"/>
    <w:basedOn w:val="Normal"/>
    <w:next w:val="Normal"/>
    <w:autoRedefine/>
    <w:uiPriority w:val="39"/>
    <w:rsid w:val="00237267"/>
    <w:pPr>
      <w:spacing w:after="100"/>
      <w:ind w:left="180"/>
    </w:pPr>
  </w:style>
  <w:style w:type="paragraph" w:styleId="TOC3">
    <w:name w:val="toc 3"/>
    <w:basedOn w:val="Normal"/>
    <w:next w:val="Normal"/>
    <w:autoRedefine/>
    <w:uiPriority w:val="39"/>
    <w:rsid w:val="00237267"/>
    <w:pPr>
      <w:spacing w:after="100"/>
      <w:ind w:left="360"/>
    </w:pPr>
  </w:style>
  <w:style w:type="paragraph" w:styleId="TOC4">
    <w:name w:val="toc 4"/>
    <w:basedOn w:val="Normal"/>
    <w:next w:val="Normal"/>
    <w:autoRedefine/>
    <w:uiPriority w:val="39"/>
    <w:unhideWhenUsed/>
    <w:rsid w:val="00237267"/>
    <w:pPr>
      <w:spacing w:after="100" w:line="276" w:lineRule="auto"/>
      <w:ind w:left="660"/>
    </w:pPr>
    <w:rPr>
      <w:rFonts w:asciiTheme="minorHAnsi" w:eastAsiaTheme="minorEastAsia" w:hAnsiTheme="minorHAnsi" w:cstheme="minorBidi"/>
      <w:sz w:val="22"/>
      <w:szCs w:val="22"/>
    </w:rPr>
  </w:style>
  <w:style w:type="paragraph" w:styleId="TOC5">
    <w:name w:val="toc 5"/>
    <w:basedOn w:val="Normal"/>
    <w:next w:val="Normal"/>
    <w:autoRedefine/>
    <w:uiPriority w:val="39"/>
    <w:unhideWhenUsed/>
    <w:rsid w:val="00237267"/>
    <w:pPr>
      <w:spacing w:after="100" w:line="276" w:lineRule="auto"/>
      <w:ind w:left="880"/>
    </w:pPr>
    <w:rPr>
      <w:rFonts w:asciiTheme="minorHAnsi" w:eastAsiaTheme="minorEastAsia" w:hAnsiTheme="minorHAnsi" w:cstheme="minorBidi"/>
      <w:sz w:val="22"/>
      <w:szCs w:val="22"/>
    </w:rPr>
  </w:style>
  <w:style w:type="paragraph" w:styleId="TOC6">
    <w:name w:val="toc 6"/>
    <w:basedOn w:val="Normal"/>
    <w:next w:val="Normal"/>
    <w:autoRedefine/>
    <w:uiPriority w:val="39"/>
    <w:unhideWhenUsed/>
    <w:rsid w:val="00237267"/>
    <w:pPr>
      <w:spacing w:after="100" w:line="276" w:lineRule="auto"/>
      <w:ind w:left="1100"/>
    </w:pPr>
    <w:rPr>
      <w:rFonts w:asciiTheme="minorHAnsi" w:eastAsiaTheme="minorEastAsia" w:hAnsiTheme="minorHAnsi" w:cstheme="minorBidi"/>
      <w:sz w:val="22"/>
      <w:szCs w:val="22"/>
    </w:rPr>
  </w:style>
  <w:style w:type="paragraph" w:styleId="TOC7">
    <w:name w:val="toc 7"/>
    <w:basedOn w:val="Normal"/>
    <w:next w:val="Normal"/>
    <w:autoRedefine/>
    <w:uiPriority w:val="39"/>
    <w:unhideWhenUsed/>
    <w:rsid w:val="00237267"/>
    <w:pPr>
      <w:spacing w:after="100" w:line="276" w:lineRule="auto"/>
      <w:ind w:left="1320"/>
    </w:pPr>
    <w:rPr>
      <w:rFonts w:asciiTheme="minorHAnsi" w:eastAsiaTheme="minorEastAsia" w:hAnsiTheme="minorHAnsi" w:cstheme="minorBidi"/>
      <w:sz w:val="22"/>
      <w:szCs w:val="22"/>
    </w:rPr>
  </w:style>
  <w:style w:type="paragraph" w:styleId="TOC8">
    <w:name w:val="toc 8"/>
    <w:basedOn w:val="Normal"/>
    <w:next w:val="Normal"/>
    <w:autoRedefine/>
    <w:uiPriority w:val="39"/>
    <w:unhideWhenUsed/>
    <w:rsid w:val="00237267"/>
    <w:pPr>
      <w:spacing w:after="100" w:line="276" w:lineRule="auto"/>
      <w:ind w:left="1540"/>
    </w:pPr>
    <w:rPr>
      <w:rFonts w:asciiTheme="minorHAnsi" w:eastAsiaTheme="minorEastAsia" w:hAnsiTheme="minorHAnsi" w:cstheme="minorBidi"/>
      <w:sz w:val="22"/>
      <w:szCs w:val="22"/>
    </w:rPr>
  </w:style>
  <w:style w:type="paragraph" w:styleId="TOC9">
    <w:name w:val="toc 9"/>
    <w:basedOn w:val="Normal"/>
    <w:next w:val="Normal"/>
    <w:autoRedefine/>
    <w:uiPriority w:val="39"/>
    <w:unhideWhenUsed/>
    <w:rsid w:val="00237267"/>
    <w:pPr>
      <w:spacing w:after="100" w:line="276" w:lineRule="auto"/>
      <w:ind w:left="1760"/>
    </w:pPr>
    <w:rPr>
      <w:rFonts w:asciiTheme="minorHAnsi" w:eastAsiaTheme="minorEastAsia" w:hAnsiTheme="minorHAnsi" w:cstheme="minorBidi"/>
      <w:sz w:val="22"/>
      <w:szCs w:val="22"/>
    </w:rPr>
  </w:style>
  <w:style w:type="paragraph" w:customStyle="1" w:styleId="09-Bodytext">
    <w:name w:val="09-Body text"/>
    <w:basedOn w:val="Normal"/>
    <w:qFormat/>
    <w:rsid w:val="007E61C9"/>
    <w:pPr>
      <w:spacing w:before="160" w:line="320" w:lineRule="atLeast"/>
      <w:ind w:left="454"/>
    </w:pPr>
    <w:rPr>
      <w:sz w:val="22"/>
      <w:szCs w:val="22"/>
      <w:lang w:eastAsia="en-US"/>
    </w:rPr>
  </w:style>
  <w:style w:type="paragraph" w:customStyle="1" w:styleId="16-Subhead2">
    <w:name w:val="16-Subhead 2"/>
    <w:basedOn w:val="Normal"/>
    <w:next w:val="Normal"/>
    <w:qFormat/>
    <w:rsid w:val="007E61C9"/>
    <w:pPr>
      <w:keepNext/>
      <w:keepLines/>
      <w:spacing w:before="280" w:after="140"/>
      <w:outlineLvl w:val="2"/>
    </w:pPr>
    <w:rPr>
      <w:b/>
      <w:color w:val="7F7F7F" w:themeColor="text1" w:themeTint="80"/>
      <w:sz w:val="26"/>
      <w:szCs w:val="26"/>
      <w:lang w:eastAsia="en-US"/>
    </w:rPr>
  </w:style>
  <w:style w:type="paragraph" w:customStyle="1" w:styleId="11-Bullet1">
    <w:name w:val="11-Bullet 1"/>
    <w:basedOn w:val="09-Bodytext"/>
    <w:qFormat/>
    <w:rsid w:val="007E61C9"/>
    <w:pPr>
      <w:numPr>
        <w:numId w:val="19"/>
      </w:numPr>
      <w:tabs>
        <w:tab w:val="left" w:pos="907"/>
      </w:tabs>
      <w:spacing w:before="80"/>
    </w:pPr>
  </w:style>
  <w:style w:type="character" w:customStyle="1" w:styleId="01-Bold">
    <w:name w:val="01-Bold"/>
    <w:basedOn w:val="DefaultParagraphFont"/>
    <w:uiPriority w:val="1"/>
    <w:qFormat/>
    <w:rsid w:val="007E61C9"/>
    <w:rPr>
      <w:b/>
    </w:rPr>
  </w:style>
  <w:style w:type="character" w:customStyle="1" w:styleId="04-Normalcharacter">
    <w:name w:val="04-Normal character"/>
    <w:uiPriority w:val="1"/>
    <w:qFormat/>
    <w:rsid w:val="007E61C9"/>
  </w:style>
  <w:style w:type="character" w:styleId="FollowedHyperlink">
    <w:name w:val="FollowedHyperlink"/>
    <w:basedOn w:val="DefaultParagraphFont"/>
    <w:semiHidden/>
    <w:unhideWhenUsed/>
    <w:rsid w:val="00F006D3"/>
    <w:rPr>
      <w:color w:val="800080" w:themeColor="followedHyperlink"/>
      <w:u w:val="single"/>
    </w:rPr>
  </w:style>
  <w:style w:type="paragraph" w:styleId="BodyText">
    <w:name w:val="Body Text"/>
    <w:basedOn w:val="Normal"/>
    <w:link w:val="BodyTextChar"/>
    <w:semiHidden/>
    <w:rsid w:val="00553E8A"/>
    <w:pPr>
      <w:jc w:val="both"/>
    </w:pPr>
    <w:rPr>
      <w:rFonts w:cs="Arial"/>
      <w:sz w:val="24"/>
      <w:szCs w:val="24"/>
      <w:lang w:eastAsia="en-US"/>
    </w:rPr>
  </w:style>
  <w:style w:type="character" w:customStyle="1" w:styleId="BodyTextChar">
    <w:name w:val="Body Text Char"/>
    <w:basedOn w:val="DefaultParagraphFont"/>
    <w:link w:val="BodyText"/>
    <w:semiHidden/>
    <w:rsid w:val="00553E8A"/>
    <w:rPr>
      <w:rFonts w:cs="Arial"/>
      <w:sz w:val="24"/>
      <w:szCs w:val="24"/>
      <w:lang w:eastAsia="en-US"/>
    </w:rPr>
  </w:style>
  <w:style w:type="paragraph" w:styleId="BodyText3">
    <w:name w:val="Body Text 3"/>
    <w:basedOn w:val="Normal"/>
    <w:link w:val="BodyText3Char"/>
    <w:semiHidden/>
    <w:rsid w:val="00553E8A"/>
    <w:pPr>
      <w:jc w:val="both"/>
    </w:pPr>
    <w:rPr>
      <w:rFonts w:cs="Arial"/>
      <w:b/>
      <w:bCs/>
      <w:sz w:val="24"/>
      <w:szCs w:val="24"/>
      <w:lang w:eastAsia="en-US"/>
    </w:rPr>
  </w:style>
  <w:style w:type="character" w:customStyle="1" w:styleId="BodyText3Char">
    <w:name w:val="Body Text 3 Char"/>
    <w:basedOn w:val="DefaultParagraphFont"/>
    <w:link w:val="BodyText3"/>
    <w:semiHidden/>
    <w:rsid w:val="00553E8A"/>
    <w:rPr>
      <w:rFonts w:cs="Arial"/>
      <w:b/>
      <w:bCs/>
      <w:sz w:val="24"/>
      <w:szCs w:val="24"/>
      <w:lang w:eastAsia="en-US"/>
    </w:rPr>
  </w:style>
  <w:style w:type="character" w:customStyle="1" w:styleId="ListParagraphChar">
    <w:name w:val="List Paragraph Char"/>
    <w:link w:val="ListParagraph"/>
    <w:uiPriority w:val="34"/>
    <w:locked/>
    <w:rsid w:val="00553E8A"/>
    <w:rPr>
      <w:sz w:val="18"/>
    </w:rPr>
  </w:style>
  <w:style w:type="character" w:styleId="Emphasis">
    <w:name w:val="Emphasis"/>
    <w:basedOn w:val="DefaultParagraphFont"/>
    <w:qFormat/>
    <w:rsid w:val="003028F3"/>
    <w:rPr>
      <w:i/>
      <w:iCs/>
    </w:rPr>
  </w:style>
  <w:style w:type="paragraph" w:customStyle="1" w:styleId="15-Subhead1">
    <w:name w:val="15-Subhead 1"/>
    <w:basedOn w:val="09-Bodytext"/>
    <w:next w:val="Normal"/>
    <w:qFormat/>
    <w:rsid w:val="000921C4"/>
    <w:pPr>
      <w:keepNext/>
      <w:spacing w:before="280" w:after="140" w:line="360" w:lineRule="exact"/>
      <w:ind w:left="0"/>
      <w:outlineLvl w:val="1"/>
    </w:pPr>
    <w:rPr>
      <w:b/>
      <w:color w:val="00607A"/>
      <w:sz w:val="30"/>
    </w:rPr>
  </w:style>
  <w:style w:type="paragraph" w:customStyle="1" w:styleId="AS-P06-Bodytext">
    <w:name w:val="AS-P06-Body text"/>
    <w:basedOn w:val="Normal"/>
    <w:uiPriority w:val="99"/>
    <w:qFormat/>
    <w:rsid w:val="00757278"/>
    <w:pPr>
      <w:spacing w:after="240"/>
    </w:pPr>
    <w:rPr>
      <w:color w:val="1F497D" w:themeColor="text2"/>
      <w:sz w:val="24"/>
    </w:rPr>
  </w:style>
  <w:style w:type="paragraph" w:customStyle="1" w:styleId="AS-P03-Subhead1">
    <w:name w:val="AS-P03-Subhead 1"/>
    <w:basedOn w:val="AS-P06-Bodytext"/>
    <w:next w:val="Normal"/>
    <w:uiPriority w:val="99"/>
    <w:qFormat/>
    <w:rsid w:val="00757278"/>
    <w:pPr>
      <w:keepNext/>
      <w:spacing w:before="240"/>
      <w:outlineLvl w:val="1"/>
    </w:pPr>
    <w:rPr>
      <w:b/>
      <w:color w:val="006B8D"/>
      <w:sz w:val="28"/>
    </w:rPr>
  </w:style>
  <w:style w:type="character" w:customStyle="1" w:styleId="Heading6Char">
    <w:name w:val="Heading 6 Char"/>
    <w:basedOn w:val="DefaultParagraphFont"/>
    <w:link w:val="Heading6"/>
    <w:semiHidden/>
    <w:rsid w:val="00C729C2"/>
    <w:rPr>
      <w:rFonts w:asciiTheme="majorHAnsi" w:eastAsiaTheme="majorEastAsia" w:hAnsiTheme="majorHAnsi" w:cstheme="majorBidi"/>
      <w:color w:val="243F60" w:themeColor="accent1" w:themeShade="7F"/>
      <w:sz w:val="18"/>
    </w:rPr>
  </w:style>
  <w:style w:type="character" w:customStyle="1" w:styleId="Heading5Char">
    <w:name w:val="Heading 5 Char"/>
    <w:basedOn w:val="DefaultParagraphFont"/>
    <w:link w:val="Heading5"/>
    <w:semiHidden/>
    <w:rsid w:val="008F1AD2"/>
    <w:rPr>
      <w:rFonts w:asciiTheme="majorHAnsi" w:eastAsiaTheme="majorEastAsia" w:hAnsiTheme="majorHAnsi" w:cstheme="majorBidi"/>
      <w:color w:val="365F91" w:themeColor="accent1" w:themeShade="BF"/>
      <w:sz w:val="18"/>
    </w:rPr>
  </w:style>
  <w:style w:type="paragraph" w:styleId="NormalWeb">
    <w:name w:val="Normal (Web)"/>
    <w:basedOn w:val="Normal"/>
    <w:uiPriority w:val="99"/>
    <w:unhideWhenUsed/>
    <w:rsid w:val="00445792"/>
    <w:pPr>
      <w:spacing w:before="100" w:beforeAutospacing="1" w:after="100" w:afterAutospacing="1"/>
    </w:pPr>
    <w:rPr>
      <w:rFonts w:ascii="Times New Roman" w:hAnsi="Times New Roman"/>
      <w:sz w:val="24"/>
      <w:szCs w:val="24"/>
    </w:rPr>
  </w:style>
  <w:style w:type="character" w:customStyle="1" w:styleId="atowb">
    <w:name w:val="atowb"/>
    <w:basedOn w:val="DefaultParagraphFont"/>
    <w:rsid w:val="00445792"/>
  </w:style>
  <w:style w:type="paragraph" w:customStyle="1" w:styleId="AS-P04-Subhead2">
    <w:name w:val="AS-P04-Subhead 2"/>
    <w:basedOn w:val="AS-P03-Subhead1"/>
    <w:next w:val="Normal"/>
    <w:qFormat/>
    <w:rsid w:val="00365493"/>
    <w:pPr>
      <w:keepLines/>
      <w:spacing w:after="120"/>
      <w:outlineLvl w:val="2"/>
    </w:pPr>
    <w:rPr>
      <w:color w:val="1F497D" w:themeColor="text2"/>
      <w:sz w:val="26"/>
      <w:szCs w:val="26"/>
    </w:rPr>
  </w:style>
  <w:style w:type="paragraph" w:customStyle="1" w:styleId="AS-P08-Bullet1">
    <w:name w:val="AS-P08-Bullet 1"/>
    <w:basedOn w:val="AS-P06-Bodytext"/>
    <w:qFormat/>
    <w:rsid w:val="00365493"/>
    <w:pPr>
      <w:numPr>
        <w:numId w:val="23"/>
      </w:numPr>
      <w:tabs>
        <w:tab w:val="left" w:pos="284"/>
        <w:tab w:val="left" w:pos="851"/>
      </w:tabs>
      <w:ind w:left="850" w:hanging="425"/>
    </w:pPr>
  </w:style>
  <w:style w:type="paragraph" w:customStyle="1" w:styleId="AS-P13-introtext">
    <w:name w:val="AS-P13-intro text"/>
    <w:locked/>
    <w:rsid w:val="00365493"/>
    <w:pPr>
      <w:spacing w:after="160"/>
      <w:ind w:right="1701"/>
    </w:pPr>
    <w:rPr>
      <w:color w:val="006B8D"/>
      <w:sz w:val="28"/>
      <w:szCs w:val="24"/>
    </w:rPr>
  </w:style>
  <w:style w:type="paragraph" w:styleId="Revision">
    <w:name w:val="Revision"/>
    <w:hidden/>
    <w:uiPriority w:val="99"/>
    <w:semiHidden/>
    <w:rsid w:val="0078521A"/>
    <w:rPr>
      <w:sz w:val="18"/>
    </w:rPr>
  </w:style>
  <w:style w:type="character" w:styleId="UnresolvedMention">
    <w:name w:val="Unresolved Mention"/>
    <w:basedOn w:val="DefaultParagraphFont"/>
    <w:uiPriority w:val="99"/>
    <w:semiHidden/>
    <w:unhideWhenUsed/>
    <w:rsid w:val="00F26706"/>
    <w:rPr>
      <w:color w:val="605E5C"/>
      <w:shd w:val="clear" w:color="auto" w:fill="E1DFDD"/>
    </w:rPr>
  </w:style>
  <w:style w:type="character" w:styleId="Strong">
    <w:name w:val="Strong"/>
    <w:basedOn w:val="DefaultParagraphFont"/>
    <w:uiPriority w:val="22"/>
    <w:qFormat/>
    <w:rsid w:val="00E20288"/>
    <w:rPr>
      <w:b/>
      <w:bCs/>
    </w:rPr>
  </w:style>
  <w:style w:type="character" w:customStyle="1" w:styleId="Heading1Char">
    <w:name w:val="Heading 1 Char"/>
    <w:basedOn w:val="DefaultParagraphFont"/>
    <w:link w:val="Heading1"/>
    <w:uiPriority w:val="9"/>
    <w:rsid w:val="00C6052B"/>
    <w:rPr>
      <w:b/>
      <w:sz w:val="22"/>
    </w:rPr>
  </w:style>
  <w:style w:type="character" w:customStyle="1" w:styleId="Heading7Char">
    <w:name w:val="Heading 7 Char"/>
    <w:basedOn w:val="DefaultParagraphFont"/>
    <w:link w:val="Heading7"/>
    <w:uiPriority w:val="9"/>
    <w:semiHidden/>
    <w:rsid w:val="00010A48"/>
    <w:rPr>
      <w:rFonts w:eastAsiaTheme="majorEastAsia" w:cstheme="majorBidi"/>
      <w:color w:val="595959" w:themeColor="text1" w:themeTint="A6"/>
      <w:sz w:val="18"/>
    </w:rPr>
  </w:style>
  <w:style w:type="character" w:customStyle="1" w:styleId="Heading8Char">
    <w:name w:val="Heading 8 Char"/>
    <w:basedOn w:val="DefaultParagraphFont"/>
    <w:link w:val="Heading8"/>
    <w:uiPriority w:val="9"/>
    <w:semiHidden/>
    <w:rsid w:val="00010A48"/>
    <w:rPr>
      <w:rFonts w:eastAsiaTheme="majorEastAsia" w:cstheme="majorBidi"/>
      <w:i/>
      <w:iCs/>
      <w:color w:val="272727" w:themeColor="text1" w:themeTint="D8"/>
      <w:sz w:val="18"/>
    </w:rPr>
  </w:style>
  <w:style w:type="character" w:customStyle="1" w:styleId="Heading9Char">
    <w:name w:val="Heading 9 Char"/>
    <w:basedOn w:val="DefaultParagraphFont"/>
    <w:link w:val="Heading9"/>
    <w:uiPriority w:val="9"/>
    <w:semiHidden/>
    <w:rsid w:val="00010A48"/>
    <w:rPr>
      <w:rFonts w:eastAsiaTheme="majorEastAsia" w:cstheme="majorBidi"/>
      <w:color w:val="272727" w:themeColor="text1" w:themeTint="D8"/>
      <w:sz w:val="18"/>
    </w:rPr>
  </w:style>
  <w:style w:type="character" w:customStyle="1" w:styleId="TitleChar">
    <w:name w:val="Title Char"/>
    <w:basedOn w:val="DefaultParagraphFont"/>
    <w:link w:val="Title"/>
    <w:rsid w:val="00010A48"/>
    <w:rPr>
      <w:b/>
      <w:sz w:val="32"/>
    </w:rPr>
  </w:style>
  <w:style w:type="paragraph" w:styleId="Subtitle">
    <w:name w:val="Subtitle"/>
    <w:basedOn w:val="Normal"/>
    <w:next w:val="Normal"/>
    <w:link w:val="SubtitleChar"/>
    <w:uiPriority w:val="11"/>
    <w:qFormat/>
    <w:rsid w:val="00010A48"/>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010A48"/>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010A48"/>
    <w:pPr>
      <w:spacing w:before="160"/>
      <w:jc w:val="center"/>
    </w:pPr>
    <w:rPr>
      <w:i/>
      <w:iCs/>
      <w:color w:val="404040" w:themeColor="text1" w:themeTint="BF"/>
    </w:rPr>
  </w:style>
  <w:style w:type="character" w:customStyle="1" w:styleId="QuoteChar">
    <w:name w:val="Quote Char"/>
    <w:basedOn w:val="DefaultParagraphFont"/>
    <w:link w:val="Quote"/>
    <w:uiPriority w:val="29"/>
    <w:rsid w:val="00010A48"/>
    <w:rPr>
      <w:i/>
      <w:iCs/>
      <w:color w:val="404040" w:themeColor="text1" w:themeTint="BF"/>
      <w:sz w:val="18"/>
    </w:rPr>
  </w:style>
  <w:style w:type="character" w:styleId="IntenseEmphasis">
    <w:name w:val="Intense Emphasis"/>
    <w:basedOn w:val="DefaultParagraphFont"/>
    <w:uiPriority w:val="21"/>
    <w:qFormat/>
    <w:rsid w:val="00010A48"/>
    <w:rPr>
      <w:i/>
      <w:iCs/>
      <w:color w:val="365F91" w:themeColor="accent1" w:themeShade="BF"/>
    </w:rPr>
  </w:style>
  <w:style w:type="paragraph" w:styleId="IntenseQuote">
    <w:name w:val="Intense Quote"/>
    <w:basedOn w:val="Normal"/>
    <w:next w:val="Normal"/>
    <w:link w:val="IntenseQuoteChar"/>
    <w:uiPriority w:val="30"/>
    <w:qFormat/>
    <w:rsid w:val="00010A48"/>
    <w:pPr>
      <w:pBdr>
        <w:top w:val="single" w:sz="4" w:space="10" w:color="365F91" w:themeColor="accent1" w:themeShade="BF"/>
        <w:bottom w:val="single" w:sz="4" w:space="10" w:color="365F91" w:themeColor="accent1" w:themeShade="BF"/>
      </w:pBdr>
      <w:spacing w:before="360" w:after="360"/>
      <w:ind w:left="864" w:right="864"/>
      <w:jc w:val="center"/>
    </w:pPr>
    <w:rPr>
      <w:i/>
      <w:iCs/>
      <w:color w:val="365F91" w:themeColor="accent1" w:themeShade="BF"/>
    </w:rPr>
  </w:style>
  <w:style w:type="character" w:customStyle="1" w:styleId="IntenseQuoteChar">
    <w:name w:val="Intense Quote Char"/>
    <w:basedOn w:val="DefaultParagraphFont"/>
    <w:link w:val="IntenseQuote"/>
    <w:uiPriority w:val="30"/>
    <w:rsid w:val="00010A48"/>
    <w:rPr>
      <w:i/>
      <w:iCs/>
      <w:color w:val="365F91" w:themeColor="accent1" w:themeShade="BF"/>
      <w:sz w:val="18"/>
    </w:rPr>
  </w:style>
  <w:style w:type="character" w:styleId="IntenseReference">
    <w:name w:val="Intense Reference"/>
    <w:basedOn w:val="DefaultParagraphFont"/>
    <w:uiPriority w:val="32"/>
    <w:qFormat/>
    <w:rsid w:val="00010A48"/>
    <w:rPr>
      <w:b/>
      <w:bCs/>
      <w:smallCaps/>
      <w:color w:val="365F91" w:themeColor="accent1" w:themeShade="BF"/>
      <w:spacing w:val="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34566">
      <w:bodyDiv w:val="1"/>
      <w:marLeft w:val="0"/>
      <w:marRight w:val="0"/>
      <w:marTop w:val="0"/>
      <w:marBottom w:val="0"/>
      <w:divBdr>
        <w:top w:val="none" w:sz="0" w:space="0" w:color="auto"/>
        <w:left w:val="none" w:sz="0" w:space="0" w:color="auto"/>
        <w:bottom w:val="none" w:sz="0" w:space="0" w:color="auto"/>
        <w:right w:val="none" w:sz="0" w:space="0" w:color="auto"/>
      </w:divBdr>
    </w:div>
    <w:div w:id="9112782">
      <w:bodyDiv w:val="1"/>
      <w:marLeft w:val="0"/>
      <w:marRight w:val="0"/>
      <w:marTop w:val="0"/>
      <w:marBottom w:val="0"/>
      <w:divBdr>
        <w:top w:val="none" w:sz="0" w:space="0" w:color="auto"/>
        <w:left w:val="none" w:sz="0" w:space="0" w:color="auto"/>
        <w:bottom w:val="none" w:sz="0" w:space="0" w:color="auto"/>
        <w:right w:val="none" w:sz="0" w:space="0" w:color="auto"/>
      </w:divBdr>
    </w:div>
    <w:div w:id="37438698">
      <w:bodyDiv w:val="1"/>
      <w:marLeft w:val="0"/>
      <w:marRight w:val="0"/>
      <w:marTop w:val="0"/>
      <w:marBottom w:val="0"/>
      <w:divBdr>
        <w:top w:val="none" w:sz="0" w:space="0" w:color="auto"/>
        <w:left w:val="none" w:sz="0" w:space="0" w:color="auto"/>
        <w:bottom w:val="none" w:sz="0" w:space="0" w:color="auto"/>
        <w:right w:val="none" w:sz="0" w:space="0" w:color="auto"/>
      </w:divBdr>
    </w:div>
    <w:div w:id="39212385">
      <w:bodyDiv w:val="1"/>
      <w:marLeft w:val="0"/>
      <w:marRight w:val="0"/>
      <w:marTop w:val="0"/>
      <w:marBottom w:val="0"/>
      <w:divBdr>
        <w:top w:val="none" w:sz="0" w:space="0" w:color="auto"/>
        <w:left w:val="none" w:sz="0" w:space="0" w:color="auto"/>
        <w:bottom w:val="none" w:sz="0" w:space="0" w:color="auto"/>
        <w:right w:val="none" w:sz="0" w:space="0" w:color="auto"/>
      </w:divBdr>
    </w:div>
    <w:div w:id="40449917">
      <w:bodyDiv w:val="1"/>
      <w:marLeft w:val="0"/>
      <w:marRight w:val="0"/>
      <w:marTop w:val="0"/>
      <w:marBottom w:val="0"/>
      <w:divBdr>
        <w:top w:val="none" w:sz="0" w:space="0" w:color="auto"/>
        <w:left w:val="none" w:sz="0" w:space="0" w:color="auto"/>
        <w:bottom w:val="none" w:sz="0" w:space="0" w:color="auto"/>
        <w:right w:val="none" w:sz="0" w:space="0" w:color="auto"/>
      </w:divBdr>
    </w:div>
    <w:div w:id="40905964">
      <w:bodyDiv w:val="1"/>
      <w:marLeft w:val="0"/>
      <w:marRight w:val="0"/>
      <w:marTop w:val="0"/>
      <w:marBottom w:val="0"/>
      <w:divBdr>
        <w:top w:val="none" w:sz="0" w:space="0" w:color="auto"/>
        <w:left w:val="none" w:sz="0" w:space="0" w:color="auto"/>
        <w:bottom w:val="none" w:sz="0" w:space="0" w:color="auto"/>
        <w:right w:val="none" w:sz="0" w:space="0" w:color="auto"/>
      </w:divBdr>
    </w:div>
    <w:div w:id="46342566">
      <w:bodyDiv w:val="1"/>
      <w:marLeft w:val="0"/>
      <w:marRight w:val="0"/>
      <w:marTop w:val="0"/>
      <w:marBottom w:val="0"/>
      <w:divBdr>
        <w:top w:val="none" w:sz="0" w:space="0" w:color="auto"/>
        <w:left w:val="none" w:sz="0" w:space="0" w:color="auto"/>
        <w:bottom w:val="none" w:sz="0" w:space="0" w:color="auto"/>
        <w:right w:val="none" w:sz="0" w:space="0" w:color="auto"/>
      </w:divBdr>
    </w:div>
    <w:div w:id="50276706">
      <w:bodyDiv w:val="1"/>
      <w:marLeft w:val="0"/>
      <w:marRight w:val="0"/>
      <w:marTop w:val="0"/>
      <w:marBottom w:val="0"/>
      <w:divBdr>
        <w:top w:val="none" w:sz="0" w:space="0" w:color="auto"/>
        <w:left w:val="none" w:sz="0" w:space="0" w:color="auto"/>
        <w:bottom w:val="none" w:sz="0" w:space="0" w:color="auto"/>
        <w:right w:val="none" w:sz="0" w:space="0" w:color="auto"/>
      </w:divBdr>
    </w:div>
    <w:div w:id="53237723">
      <w:bodyDiv w:val="1"/>
      <w:marLeft w:val="0"/>
      <w:marRight w:val="0"/>
      <w:marTop w:val="0"/>
      <w:marBottom w:val="0"/>
      <w:divBdr>
        <w:top w:val="none" w:sz="0" w:space="0" w:color="auto"/>
        <w:left w:val="none" w:sz="0" w:space="0" w:color="auto"/>
        <w:bottom w:val="none" w:sz="0" w:space="0" w:color="auto"/>
        <w:right w:val="none" w:sz="0" w:space="0" w:color="auto"/>
      </w:divBdr>
    </w:div>
    <w:div w:id="61758010">
      <w:bodyDiv w:val="1"/>
      <w:marLeft w:val="0"/>
      <w:marRight w:val="0"/>
      <w:marTop w:val="0"/>
      <w:marBottom w:val="0"/>
      <w:divBdr>
        <w:top w:val="none" w:sz="0" w:space="0" w:color="auto"/>
        <w:left w:val="none" w:sz="0" w:space="0" w:color="auto"/>
        <w:bottom w:val="none" w:sz="0" w:space="0" w:color="auto"/>
        <w:right w:val="none" w:sz="0" w:space="0" w:color="auto"/>
      </w:divBdr>
    </w:div>
    <w:div w:id="63573184">
      <w:bodyDiv w:val="1"/>
      <w:marLeft w:val="0"/>
      <w:marRight w:val="0"/>
      <w:marTop w:val="0"/>
      <w:marBottom w:val="0"/>
      <w:divBdr>
        <w:top w:val="none" w:sz="0" w:space="0" w:color="auto"/>
        <w:left w:val="none" w:sz="0" w:space="0" w:color="auto"/>
        <w:bottom w:val="none" w:sz="0" w:space="0" w:color="auto"/>
        <w:right w:val="none" w:sz="0" w:space="0" w:color="auto"/>
      </w:divBdr>
    </w:div>
    <w:div w:id="66726952">
      <w:bodyDiv w:val="1"/>
      <w:marLeft w:val="0"/>
      <w:marRight w:val="0"/>
      <w:marTop w:val="0"/>
      <w:marBottom w:val="0"/>
      <w:divBdr>
        <w:top w:val="none" w:sz="0" w:space="0" w:color="auto"/>
        <w:left w:val="none" w:sz="0" w:space="0" w:color="auto"/>
        <w:bottom w:val="none" w:sz="0" w:space="0" w:color="auto"/>
        <w:right w:val="none" w:sz="0" w:space="0" w:color="auto"/>
      </w:divBdr>
    </w:div>
    <w:div w:id="69086847">
      <w:bodyDiv w:val="1"/>
      <w:marLeft w:val="0"/>
      <w:marRight w:val="0"/>
      <w:marTop w:val="0"/>
      <w:marBottom w:val="0"/>
      <w:divBdr>
        <w:top w:val="none" w:sz="0" w:space="0" w:color="auto"/>
        <w:left w:val="none" w:sz="0" w:space="0" w:color="auto"/>
        <w:bottom w:val="none" w:sz="0" w:space="0" w:color="auto"/>
        <w:right w:val="none" w:sz="0" w:space="0" w:color="auto"/>
      </w:divBdr>
    </w:div>
    <w:div w:id="76442373">
      <w:bodyDiv w:val="1"/>
      <w:marLeft w:val="0"/>
      <w:marRight w:val="0"/>
      <w:marTop w:val="0"/>
      <w:marBottom w:val="0"/>
      <w:divBdr>
        <w:top w:val="none" w:sz="0" w:space="0" w:color="auto"/>
        <w:left w:val="none" w:sz="0" w:space="0" w:color="auto"/>
        <w:bottom w:val="none" w:sz="0" w:space="0" w:color="auto"/>
        <w:right w:val="none" w:sz="0" w:space="0" w:color="auto"/>
      </w:divBdr>
    </w:div>
    <w:div w:id="80295359">
      <w:bodyDiv w:val="1"/>
      <w:marLeft w:val="0"/>
      <w:marRight w:val="0"/>
      <w:marTop w:val="0"/>
      <w:marBottom w:val="0"/>
      <w:divBdr>
        <w:top w:val="none" w:sz="0" w:space="0" w:color="auto"/>
        <w:left w:val="none" w:sz="0" w:space="0" w:color="auto"/>
        <w:bottom w:val="none" w:sz="0" w:space="0" w:color="auto"/>
        <w:right w:val="none" w:sz="0" w:space="0" w:color="auto"/>
      </w:divBdr>
    </w:div>
    <w:div w:id="85854701">
      <w:bodyDiv w:val="1"/>
      <w:marLeft w:val="0"/>
      <w:marRight w:val="0"/>
      <w:marTop w:val="0"/>
      <w:marBottom w:val="0"/>
      <w:divBdr>
        <w:top w:val="none" w:sz="0" w:space="0" w:color="auto"/>
        <w:left w:val="none" w:sz="0" w:space="0" w:color="auto"/>
        <w:bottom w:val="none" w:sz="0" w:space="0" w:color="auto"/>
        <w:right w:val="none" w:sz="0" w:space="0" w:color="auto"/>
      </w:divBdr>
    </w:div>
    <w:div w:id="86924361">
      <w:bodyDiv w:val="1"/>
      <w:marLeft w:val="0"/>
      <w:marRight w:val="0"/>
      <w:marTop w:val="0"/>
      <w:marBottom w:val="0"/>
      <w:divBdr>
        <w:top w:val="none" w:sz="0" w:space="0" w:color="auto"/>
        <w:left w:val="none" w:sz="0" w:space="0" w:color="auto"/>
        <w:bottom w:val="none" w:sz="0" w:space="0" w:color="auto"/>
        <w:right w:val="none" w:sz="0" w:space="0" w:color="auto"/>
      </w:divBdr>
    </w:div>
    <w:div w:id="94057549">
      <w:bodyDiv w:val="1"/>
      <w:marLeft w:val="0"/>
      <w:marRight w:val="0"/>
      <w:marTop w:val="0"/>
      <w:marBottom w:val="0"/>
      <w:divBdr>
        <w:top w:val="none" w:sz="0" w:space="0" w:color="auto"/>
        <w:left w:val="none" w:sz="0" w:space="0" w:color="auto"/>
        <w:bottom w:val="none" w:sz="0" w:space="0" w:color="auto"/>
        <w:right w:val="none" w:sz="0" w:space="0" w:color="auto"/>
      </w:divBdr>
    </w:div>
    <w:div w:id="100564803">
      <w:bodyDiv w:val="1"/>
      <w:marLeft w:val="0"/>
      <w:marRight w:val="0"/>
      <w:marTop w:val="0"/>
      <w:marBottom w:val="0"/>
      <w:divBdr>
        <w:top w:val="none" w:sz="0" w:space="0" w:color="auto"/>
        <w:left w:val="none" w:sz="0" w:space="0" w:color="auto"/>
        <w:bottom w:val="none" w:sz="0" w:space="0" w:color="auto"/>
        <w:right w:val="none" w:sz="0" w:space="0" w:color="auto"/>
      </w:divBdr>
    </w:div>
    <w:div w:id="102847608">
      <w:bodyDiv w:val="1"/>
      <w:marLeft w:val="0"/>
      <w:marRight w:val="0"/>
      <w:marTop w:val="0"/>
      <w:marBottom w:val="0"/>
      <w:divBdr>
        <w:top w:val="none" w:sz="0" w:space="0" w:color="auto"/>
        <w:left w:val="none" w:sz="0" w:space="0" w:color="auto"/>
        <w:bottom w:val="none" w:sz="0" w:space="0" w:color="auto"/>
        <w:right w:val="none" w:sz="0" w:space="0" w:color="auto"/>
      </w:divBdr>
    </w:div>
    <w:div w:id="111172189">
      <w:bodyDiv w:val="1"/>
      <w:marLeft w:val="0"/>
      <w:marRight w:val="0"/>
      <w:marTop w:val="0"/>
      <w:marBottom w:val="0"/>
      <w:divBdr>
        <w:top w:val="none" w:sz="0" w:space="0" w:color="auto"/>
        <w:left w:val="none" w:sz="0" w:space="0" w:color="auto"/>
        <w:bottom w:val="none" w:sz="0" w:space="0" w:color="auto"/>
        <w:right w:val="none" w:sz="0" w:space="0" w:color="auto"/>
      </w:divBdr>
    </w:div>
    <w:div w:id="114452469">
      <w:bodyDiv w:val="1"/>
      <w:marLeft w:val="0"/>
      <w:marRight w:val="0"/>
      <w:marTop w:val="0"/>
      <w:marBottom w:val="0"/>
      <w:divBdr>
        <w:top w:val="none" w:sz="0" w:space="0" w:color="auto"/>
        <w:left w:val="none" w:sz="0" w:space="0" w:color="auto"/>
        <w:bottom w:val="none" w:sz="0" w:space="0" w:color="auto"/>
        <w:right w:val="none" w:sz="0" w:space="0" w:color="auto"/>
      </w:divBdr>
    </w:div>
    <w:div w:id="131559787">
      <w:bodyDiv w:val="1"/>
      <w:marLeft w:val="0"/>
      <w:marRight w:val="0"/>
      <w:marTop w:val="0"/>
      <w:marBottom w:val="0"/>
      <w:divBdr>
        <w:top w:val="none" w:sz="0" w:space="0" w:color="auto"/>
        <w:left w:val="none" w:sz="0" w:space="0" w:color="auto"/>
        <w:bottom w:val="none" w:sz="0" w:space="0" w:color="auto"/>
        <w:right w:val="none" w:sz="0" w:space="0" w:color="auto"/>
      </w:divBdr>
    </w:div>
    <w:div w:id="133832762">
      <w:bodyDiv w:val="1"/>
      <w:marLeft w:val="0"/>
      <w:marRight w:val="0"/>
      <w:marTop w:val="0"/>
      <w:marBottom w:val="0"/>
      <w:divBdr>
        <w:top w:val="none" w:sz="0" w:space="0" w:color="auto"/>
        <w:left w:val="none" w:sz="0" w:space="0" w:color="auto"/>
        <w:bottom w:val="none" w:sz="0" w:space="0" w:color="auto"/>
        <w:right w:val="none" w:sz="0" w:space="0" w:color="auto"/>
      </w:divBdr>
    </w:div>
    <w:div w:id="135337977">
      <w:bodyDiv w:val="1"/>
      <w:marLeft w:val="0"/>
      <w:marRight w:val="0"/>
      <w:marTop w:val="0"/>
      <w:marBottom w:val="0"/>
      <w:divBdr>
        <w:top w:val="none" w:sz="0" w:space="0" w:color="auto"/>
        <w:left w:val="none" w:sz="0" w:space="0" w:color="auto"/>
        <w:bottom w:val="none" w:sz="0" w:space="0" w:color="auto"/>
        <w:right w:val="none" w:sz="0" w:space="0" w:color="auto"/>
      </w:divBdr>
    </w:div>
    <w:div w:id="144901037">
      <w:bodyDiv w:val="1"/>
      <w:marLeft w:val="0"/>
      <w:marRight w:val="0"/>
      <w:marTop w:val="0"/>
      <w:marBottom w:val="0"/>
      <w:divBdr>
        <w:top w:val="none" w:sz="0" w:space="0" w:color="auto"/>
        <w:left w:val="none" w:sz="0" w:space="0" w:color="auto"/>
        <w:bottom w:val="none" w:sz="0" w:space="0" w:color="auto"/>
        <w:right w:val="none" w:sz="0" w:space="0" w:color="auto"/>
      </w:divBdr>
    </w:div>
    <w:div w:id="167134423">
      <w:bodyDiv w:val="1"/>
      <w:marLeft w:val="0"/>
      <w:marRight w:val="0"/>
      <w:marTop w:val="0"/>
      <w:marBottom w:val="0"/>
      <w:divBdr>
        <w:top w:val="none" w:sz="0" w:space="0" w:color="auto"/>
        <w:left w:val="none" w:sz="0" w:space="0" w:color="auto"/>
        <w:bottom w:val="none" w:sz="0" w:space="0" w:color="auto"/>
        <w:right w:val="none" w:sz="0" w:space="0" w:color="auto"/>
      </w:divBdr>
    </w:div>
    <w:div w:id="167988113">
      <w:bodyDiv w:val="1"/>
      <w:marLeft w:val="0"/>
      <w:marRight w:val="0"/>
      <w:marTop w:val="0"/>
      <w:marBottom w:val="0"/>
      <w:divBdr>
        <w:top w:val="none" w:sz="0" w:space="0" w:color="auto"/>
        <w:left w:val="none" w:sz="0" w:space="0" w:color="auto"/>
        <w:bottom w:val="none" w:sz="0" w:space="0" w:color="auto"/>
        <w:right w:val="none" w:sz="0" w:space="0" w:color="auto"/>
      </w:divBdr>
    </w:div>
    <w:div w:id="184945353">
      <w:bodyDiv w:val="1"/>
      <w:marLeft w:val="0"/>
      <w:marRight w:val="0"/>
      <w:marTop w:val="0"/>
      <w:marBottom w:val="0"/>
      <w:divBdr>
        <w:top w:val="none" w:sz="0" w:space="0" w:color="auto"/>
        <w:left w:val="none" w:sz="0" w:space="0" w:color="auto"/>
        <w:bottom w:val="none" w:sz="0" w:space="0" w:color="auto"/>
        <w:right w:val="none" w:sz="0" w:space="0" w:color="auto"/>
      </w:divBdr>
    </w:div>
    <w:div w:id="190920475">
      <w:bodyDiv w:val="1"/>
      <w:marLeft w:val="0"/>
      <w:marRight w:val="0"/>
      <w:marTop w:val="0"/>
      <w:marBottom w:val="0"/>
      <w:divBdr>
        <w:top w:val="none" w:sz="0" w:space="0" w:color="auto"/>
        <w:left w:val="none" w:sz="0" w:space="0" w:color="auto"/>
        <w:bottom w:val="none" w:sz="0" w:space="0" w:color="auto"/>
        <w:right w:val="none" w:sz="0" w:space="0" w:color="auto"/>
      </w:divBdr>
    </w:div>
    <w:div w:id="203831396">
      <w:bodyDiv w:val="1"/>
      <w:marLeft w:val="0"/>
      <w:marRight w:val="0"/>
      <w:marTop w:val="0"/>
      <w:marBottom w:val="0"/>
      <w:divBdr>
        <w:top w:val="none" w:sz="0" w:space="0" w:color="auto"/>
        <w:left w:val="none" w:sz="0" w:space="0" w:color="auto"/>
        <w:bottom w:val="none" w:sz="0" w:space="0" w:color="auto"/>
        <w:right w:val="none" w:sz="0" w:space="0" w:color="auto"/>
      </w:divBdr>
    </w:div>
    <w:div w:id="204369795">
      <w:bodyDiv w:val="1"/>
      <w:marLeft w:val="0"/>
      <w:marRight w:val="0"/>
      <w:marTop w:val="0"/>
      <w:marBottom w:val="0"/>
      <w:divBdr>
        <w:top w:val="none" w:sz="0" w:space="0" w:color="auto"/>
        <w:left w:val="none" w:sz="0" w:space="0" w:color="auto"/>
        <w:bottom w:val="none" w:sz="0" w:space="0" w:color="auto"/>
        <w:right w:val="none" w:sz="0" w:space="0" w:color="auto"/>
      </w:divBdr>
    </w:div>
    <w:div w:id="219177609">
      <w:bodyDiv w:val="1"/>
      <w:marLeft w:val="0"/>
      <w:marRight w:val="0"/>
      <w:marTop w:val="0"/>
      <w:marBottom w:val="0"/>
      <w:divBdr>
        <w:top w:val="none" w:sz="0" w:space="0" w:color="auto"/>
        <w:left w:val="none" w:sz="0" w:space="0" w:color="auto"/>
        <w:bottom w:val="none" w:sz="0" w:space="0" w:color="auto"/>
        <w:right w:val="none" w:sz="0" w:space="0" w:color="auto"/>
      </w:divBdr>
    </w:div>
    <w:div w:id="220752244">
      <w:bodyDiv w:val="1"/>
      <w:marLeft w:val="0"/>
      <w:marRight w:val="0"/>
      <w:marTop w:val="0"/>
      <w:marBottom w:val="0"/>
      <w:divBdr>
        <w:top w:val="none" w:sz="0" w:space="0" w:color="auto"/>
        <w:left w:val="none" w:sz="0" w:space="0" w:color="auto"/>
        <w:bottom w:val="none" w:sz="0" w:space="0" w:color="auto"/>
        <w:right w:val="none" w:sz="0" w:space="0" w:color="auto"/>
      </w:divBdr>
    </w:div>
    <w:div w:id="226234288">
      <w:bodyDiv w:val="1"/>
      <w:marLeft w:val="0"/>
      <w:marRight w:val="0"/>
      <w:marTop w:val="0"/>
      <w:marBottom w:val="0"/>
      <w:divBdr>
        <w:top w:val="none" w:sz="0" w:space="0" w:color="auto"/>
        <w:left w:val="none" w:sz="0" w:space="0" w:color="auto"/>
        <w:bottom w:val="none" w:sz="0" w:space="0" w:color="auto"/>
        <w:right w:val="none" w:sz="0" w:space="0" w:color="auto"/>
      </w:divBdr>
    </w:div>
    <w:div w:id="227156954">
      <w:bodyDiv w:val="1"/>
      <w:marLeft w:val="0"/>
      <w:marRight w:val="0"/>
      <w:marTop w:val="0"/>
      <w:marBottom w:val="0"/>
      <w:divBdr>
        <w:top w:val="none" w:sz="0" w:space="0" w:color="auto"/>
        <w:left w:val="none" w:sz="0" w:space="0" w:color="auto"/>
        <w:bottom w:val="none" w:sz="0" w:space="0" w:color="auto"/>
        <w:right w:val="none" w:sz="0" w:space="0" w:color="auto"/>
      </w:divBdr>
    </w:div>
    <w:div w:id="231964081">
      <w:bodyDiv w:val="1"/>
      <w:marLeft w:val="0"/>
      <w:marRight w:val="0"/>
      <w:marTop w:val="0"/>
      <w:marBottom w:val="0"/>
      <w:divBdr>
        <w:top w:val="none" w:sz="0" w:space="0" w:color="auto"/>
        <w:left w:val="none" w:sz="0" w:space="0" w:color="auto"/>
        <w:bottom w:val="none" w:sz="0" w:space="0" w:color="auto"/>
        <w:right w:val="none" w:sz="0" w:space="0" w:color="auto"/>
      </w:divBdr>
    </w:div>
    <w:div w:id="235014068">
      <w:bodyDiv w:val="1"/>
      <w:marLeft w:val="0"/>
      <w:marRight w:val="0"/>
      <w:marTop w:val="0"/>
      <w:marBottom w:val="0"/>
      <w:divBdr>
        <w:top w:val="none" w:sz="0" w:space="0" w:color="auto"/>
        <w:left w:val="none" w:sz="0" w:space="0" w:color="auto"/>
        <w:bottom w:val="none" w:sz="0" w:space="0" w:color="auto"/>
        <w:right w:val="none" w:sz="0" w:space="0" w:color="auto"/>
      </w:divBdr>
    </w:div>
    <w:div w:id="239948397">
      <w:bodyDiv w:val="1"/>
      <w:marLeft w:val="0"/>
      <w:marRight w:val="0"/>
      <w:marTop w:val="0"/>
      <w:marBottom w:val="0"/>
      <w:divBdr>
        <w:top w:val="none" w:sz="0" w:space="0" w:color="auto"/>
        <w:left w:val="none" w:sz="0" w:space="0" w:color="auto"/>
        <w:bottom w:val="none" w:sz="0" w:space="0" w:color="auto"/>
        <w:right w:val="none" w:sz="0" w:space="0" w:color="auto"/>
      </w:divBdr>
    </w:div>
    <w:div w:id="243608527">
      <w:bodyDiv w:val="1"/>
      <w:marLeft w:val="0"/>
      <w:marRight w:val="0"/>
      <w:marTop w:val="0"/>
      <w:marBottom w:val="0"/>
      <w:divBdr>
        <w:top w:val="none" w:sz="0" w:space="0" w:color="auto"/>
        <w:left w:val="none" w:sz="0" w:space="0" w:color="auto"/>
        <w:bottom w:val="none" w:sz="0" w:space="0" w:color="auto"/>
        <w:right w:val="none" w:sz="0" w:space="0" w:color="auto"/>
      </w:divBdr>
    </w:div>
    <w:div w:id="253519185">
      <w:bodyDiv w:val="1"/>
      <w:marLeft w:val="0"/>
      <w:marRight w:val="0"/>
      <w:marTop w:val="0"/>
      <w:marBottom w:val="0"/>
      <w:divBdr>
        <w:top w:val="none" w:sz="0" w:space="0" w:color="auto"/>
        <w:left w:val="none" w:sz="0" w:space="0" w:color="auto"/>
        <w:bottom w:val="none" w:sz="0" w:space="0" w:color="auto"/>
        <w:right w:val="none" w:sz="0" w:space="0" w:color="auto"/>
      </w:divBdr>
    </w:div>
    <w:div w:id="272372253">
      <w:bodyDiv w:val="1"/>
      <w:marLeft w:val="0"/>
      <w:marRight w:val="0"/>
      <w:marTop w:val="0"/>
      <w:marBottom w:val="0"/>
      <w:divBdr>
        <w:top w:val="none" w:sz="0" w:space="0" w:color="auto"/>
        <w:left w:val="none" w:sz="0" w:space="0" w:color="auto"/>
        <w:bottom w:val="none" w:sz="0" w:space="0" w:color="auto"/>
        <w:right w:val="none" w:sz="0" w:space="0" w:color="auto"/>
      </w:divBdr>
    </w:div>
    <w:div w:id="280262626">
      <w:bodyDiv w:val="1"/>
      <w:marLeft w:val="0"/>
      <w:marRight w:val="0"/>
      <w:marTop w:val="0"/>
      <w:marBottom w:val="0"/>
      <w:divBdr>
        <w:top w:val="none" w:sz="0" w:space="0" w:color="auto"/>
        <w:left w:val="none" w:sz="0" w:space="0" w:color="auto"/>
        <w:bottom w:val="none" w:sz="0" w:space="0" w:color="auto"/>
        <w:right w:val="none" w:sz="0" w:space="0" w:color="auto"/>
      </w:divBdr>
    </w:div>
    <w:div w:id="319039230">
      <w:bodyDiv w:val="1"/>
      <w:marLeft w:val="0"/>
      <w:marRight w:val="0"/>
      <w:marTop w:val="0"/>
      <w:marBottom w:val="0"/>
      <w:divBdr>
        <w:top w:val="none" w:sz="0" w:space="0" w:color="auto"/>
        <w:left w:val="none" w:sz="0" w:space="0" w:color="auto"/>
        <w:bottom w:val="none" w:sz="0" w:space="0" w:color="auto"/>
        <w:right w:val="none" w:sz="0" w:space="0" w:color="auto"/>
      </w:divBdr>
    </w:div>
    <w:div w:id="328290897">
      <w:bodyDiv w:val="1"/>
      <w:marLeft w:val="0"/>
      <w:marRight w:val="0"/>
      <w:marTop w:val="0"/>
      <w:marBottom w:val="0"/>
      <w:divBdr>
        <w:top w:val="none" w:sz="0" w:space="0" w:color="auto"/>
        <w:left w:val="none" w:sz="0" w:space="0" w:color="auto"/>
        <w:bottom w:val="none" w:sz="0" w:space="0" w:color="auto"/>
        <w:right w:val="none" w:sz="0" w:space="0" w:color="auto"/>
      </w:divBdr>
    </w:div>
    <w:div w:id="359741418">
      <w:bodyDiv w:val="1"/>
      <w:marLeft w:val="0"/>
      <w:marRight w:val="0"/>
      <w:marTop w:val="0"/>
      <w:marBottom w:val="0"/>
      <w:divBdr>
        <w:top w:val="none" w:sz="0" w:space="0" w:color="auto"/>
        <w:left w:val="none" w:sz="0" w:space="0" w:color="auto"/>
        <w:bottom w:val="none" w:sz="0" w:space="0" w:color="auto"/>
        <w:right w:val="none" w:sz="0" w:space="0" w:color="auto"/>
      </w:divBdr>
    </w:div>
    <w:div w:id="360597146">
      <w:bodyDiv w:val="1"/>
      <w:marLeft w:val="0"/>
      <w:marRight w:val="0"/>
      <w:marTop w:val="0"/>
      <w:marBottom w:val="0"/>
      <w:divBdr>
        <w:top w:val="none" w:sz="0" w:space="0" w:color="auto"/>
        <w:left w:val="none" w:sz="0" w:space="0" w:color="auto"/>
        <w:bottom w:val="none" w:sz="0" w:space="0" w:color="auto"/>
        <w:right w:val="none" w:sz="0" w:space="0" w:color="auto"/>
      </w:divBdr>
    </w:div>
    <w:div w:id="363024570">
      <w:bodyDiv w:val="1"/>
      <w:marLeft w:val="0"/>
      <w:marRight w:val="0"/>
      <w:marTop w:val="0"/>
      <w:marBottom w:val="0"/>
      <w:divBdr>
        <w:top w:val="none" w:sz="0" w:space="0" w:color="auto"/>
        <w:left w:val="none" w:sz="0" w:space="0" w:color="auto"/>
        <w:bottom w:val="none" w:sz="0" w:space="0" w:color="auto"/>
        <w:right w:val="none" w:sz="0" w:space="0" w:color="auto"/>
      </w:divBdr>
    </w:div>
    <w:div w:id="363746869">
      <w:bodyDiv w:val="1"/>
      <w:marLeft w:val="0"/>
      <w:marRight w:val="0"/>
      <w:marTop w:val="0"/>
      <w:marBottom w:val="0"/>
      <w:divBdr>
        <w:top w:val="none" w:sz="0" w:space="0" w:color="auto"/>
        <w:left w:val="none" w:sz="0" w:space="0" w:color="auto"/>
        <w:bottom w:val="none" w:sz="0" w:space="0" w:color="auto"/>
        <w:right w:val="none" w:sz="0" w:space="0" w:color="auto"/>
      </w:divBdr>
    </w:div>
    <w:div w:id="370693114">
      <w:bodyDiv w:val="1"/>
      <w:marLeft w:val="0"/>
      <w:marRight w:val="0"/>
      <w:marTop w:val="0"/>
      <w:marBottom w:val="0"/>
      <w:divBdr>
        <w:top w:val="none" w:sz="0" w:space="0" w:color="auto"/>
        <w:left w:val="none" w:sz="0" w:space="0" w:color="auto"/>
        <w:bottom w:val="none" w:sz="0" w:space="0" w:color="auto"/>
        <w:right w:val="none" w:sz="0" w:space="0" w:color="auto"/>
      </w:divBdr>
    </w:div>
    <w:div w:id="371998750">
      <w:bodyDiv w:val="1"/>
      <w:marLeft w:val="0"/>
      <w:marRight w:val="0"/>
      <w:marTop w:val="0"/>
      <w:marBottom w:val="0"/>
      <w:divBdr>
        <w:top w:val="none" w:sz="0" w:space="0" w:color="auto"/>
        <w:left w:val="none" w:sz="0" w:space="0" w:color="auto"/>
        <w:bottom w:val="none" w:sz="0" w:space="0" w:color="auto"/>
        <w:right w:val="none" w:sz="0" w:space="0" w:color="auto"/>
      </w:divBdr>
    </w:div>
    <w:div w:id="378093353">
      <w:bodyDiv w:val="1"/>
      <w:marLeft w:val="0"/>
      <w:marRight w:val="0"/>
      <w:marTop w:val="0"/>
      <w:marBottom w:val="0"/>
      <w:divBdr>
        <w:top w:val="none" w:sz="0" w:space="0" w:color="auto"/>
        <w:left w:val="none" w:sz="0" w:space="0" w:color="auto"/>
        <w:bottom w:val="none" w:sz="0" w:space="0" w:color="auto"/>
        <w:right w:val="none" w:sz="0" w:space="0" w:color="auto"/>
      </w:divBdr>
    </w:div>
    <w:div w:id="384109792">
      <w:bodyDiv w:val="1"/>
      <w:marLeft w:val="0"/>
      <w:marRight w:val="0"/>
      <w:marTop w:val="0"/>
      <w:marBottom w:val="0"/>
      <w:divBdr>
        <w:top w:val="none" w:sz="0" w:space="0" w:color="auto"/>
        <w:left w:val="none" w:sz="0" w:space="0" w:color="auto"/>
        <w:bottom w:val="none" w:sz="0" w:space="0" w:color="auto"/>
        <w:right w:val="none" w:sz="0" w:space="0" w:color="auto"/>
      </w:divBdr>
    </w:div>
    <w:div w:id="387994883">
      <w:bodyDiv w:val="1"/>
      <w:marLeft w:val="0"/>
      <w:marRight w:val="0"/>
      <w:marTop w:val="0"/>
      <w:marBottom w:val="0"/>
      <w:divBdr>
        <w:top w:val="none" w:sz="0" w:space="0" w:color="auto"/>
        <w:left w:val="none" w:sz="0" w:space="0" w:color="auto"/>
        <w:bottom w:val="none" w:sz="0" w:space="0" w:color="auto"/>
        <w:right w:val="none" w:sz="0" w:space="0" w:color="auto"/>
      </w:divBdr>
    </w:div>
    <w:div w:id="401368882">
      <w:bodyDiv w:val="1"/>
      <w:marLeft w:val="0"/>
      <w:marRight w:val="0"/>
      <w:marTop w:val="0"/>
      <w:marBottom w:val="0"/>
      <w:divBdr>
        <w:top w:val="none" w:sz="0" w:space="0" w:color="auto"/>
        <w:left w:val="none" w:sz="0" w:space="0" w:color="auto"/>
        <w:bottom w:val="none" w:sz="0" w:space="0" w:color="auto"/>
        <w:right w:val="none" w:sz="0" w:space="0" w:color="auto"/>
      </w:divBdr>
    </w:div>
    <w:div w:id="405999447">
      <w:bodyDiv w:val="1"/>
      <w:marLeft w:val="0"/>
      <w:marRight w:val="0"/>
      <w:marTop w:val="0"/>
      <w:marBottom w:val="0"/>
      <w:divBdr>
        <w:top w:val="none" w:sz="0" w:space="0" w:color="auto"/>
        <w:left w:val="none" w:sz="0" w:space="0" w:color="auto"/>
        <w:bottom w:val="none" w:sz="0" w:space="0" w:color="auto"/>
        <w:right w:val="none" w:sz="0" w:space="0" w:color="auto"/>
      </w:divBdr>
    </w:div>
    <w:div w:id="423960331">
      <w:bodyDiv w:val="1"/>
      <w:marLeft w:val="0"/>
      <w:marRight w:val="0"/>
      <w:marTop w:val="0"/>
      <w:marBottom w:val="0"/>
      <w:divBdr>
        <w:top w:val="none" w:sz="0" w:space="0" w:color="auto"/>
        <w:left w:val="none" w:sz="0" w:space="0" w:color="auto"/>
        <w:bottom w:val="none" w:sz="0" w:space="0" w:color="auto"/>
        <w:right w:val="none" w:sz="0" w:space="0" w:color="auto"/>
      </w:divBdr>
    </w:div>
    <w:div w:id="447892476">
      <w:bodyDiv w:val="1"/>
      <w:marLeft w:val="0"/>
      <w:marRight w:val="0"/>
      <w:marTop w:val="0"/>
      <w:marBottom w:val="0"/>
      <w:divBdr>
        <w:top w:val="none" w:sz="0" w:space="0" w:color="auto"/>
        <w:left w:val="none" w:sz="0" w:space="0" w:color="auto"/>
        <w:bottom w:val="none" w:sz="0" w:space="0" w:color="auto"/>
        <w:right w:val="none" w:sz="0" w:space="0" w:color="auto"/>
      </w:divBdr>
    </w:div>
    <w:div w:id="451830607">
      <w:bodyDiv w:val="1"/>
      <w:marLeft w:val="0"/>
      <w:marRight w:val="0"/>
      <w:marTop w:val="0"/>
      <w:marBottom w:val="0"/>
      <w:divBdr>
        <w:top w:val="none" w:sz="0" w:space="0" w:color="auto"/>
        <w:left w:val="none" w:sz="0" w:space="0" w:color="auto"/>
        <w:bottom w:val="none" w:sz="0" w:space="0" w:color="auto"/>
        <w:right w:val="none" w:sz="0" w:space="0" w:color="auto"/>
      </w:divBdr>
    </w:div>
    <w:div w:id="453327733">
      <w:bodyDiv w:val="1"/>
      <w:marLeft w:val="0"/>
      <w:marRight w:val="0"/>
      <w:marTop w:val="0"/>
      <w:marBottom w:val="0"/>
      <w:divBdr>
        <w:top w:val="none" w:sz="0" w:space="0" w:color="auto"/>
        <w:left w:val="none" w:sz="0" w:space="0" w:color="auto"/>
        <w:bottom w:val="none" w:sz="0" w:space="0" w:color="auto"/>
        <w:right w:val="none" w:sz="0" w:space="0" w:color="auto"/>
      </w:divBdr>
    </w:div>
    <w:div w:id="463623025">
      <w:bodyDiv w:val="1"/>
      <w:marLeft w:val="0"/>
      <w:marRight w:val="0"/>
      <w:marTop w:val="0"/>
      <w:marBottom w:val="0"/>
      <w:divBdr>
        <w:top w:val="none" w:sz="0" w:space="0" w:color="auto"/>
        <w:left w:val="none" w:sz="0" w:space="0" w:color="auto"/>
        <w:bottom w:val="none" w:sz="0" w:space="0" w:color="auto"/>
        <w:right w:val="none" w:sz="0" w:space="0" w:color="auto"/>
      </w:divBdr>
    </w:div>
    <w:div w:id="465196787">
      <w:bodyDiv w:val="1"/>
      <w:marLeft w:val="0"/>
      <w:marRight w:val="0"/>
      <w:marTop w:val="0"/>
      <w:marBottom w:val="0"/>
      <w:divBdr>
        <w:top w:val="none" w:sz="0" w:space="0" w:color="auto"/>
        <w:left w:val="none" w:sz="0" w:space="0" w:color="auto"/>
        <w:bottom w:val="none" w:sz="0" w:space="0" w:color="auto"/>
        <w:right w:val="none" w:sz="0" w:space="0" w:color="auto"/>
      </w:divBdr>
    </w:div>
    <w:div w:id="472530353">
      <w:bodyDiv w:val="1"/>
      <w:marLeft w:val="0"/>
      <w:marRight w:val="0"/>
      <w:marTop w:val="0"/>
      <w:marBottom w:val="0"/>
      <w:divBdr>
        <w:top w:val="none" w:sz="0" w:space="0" w:color="auto"/>
        <w:left w:val="none" w:sz="0" w:space="0" w:color="auto"/>
        <w:bottom w:val="none" w:sz="0" w:space="0" w:color="auto"/>
        <w:right w:val="none" w:sz="0" w:space="0" w:color="auto"/>
      </w:divBdr>
    </w:div>
    <w:div w:id="486286216">
      <w:bodyDiv w:val="1"/>
      <w:marLeft w:val="0"/>
      <w:marRight w:val="0"/>
      <w:marTop w:val="0"/>
      <w:marBottom w:val="0"/>
      <w:divBdr>
        <w:top w:val="none" w:sz="0" w:space="0" w:color="auto"/>
        <w:left w:val="none" w:sz="0" w:space="0" w:color="auto"/>
        <w:bottom w:val="none" w:sz="0" w:space="0" w:color="auto"/>
        <w:right w:val="none" w:sz="0" w:space="0" w:color="auto"/>
      </w:divBdr>
    </w:div>
    <w:div w:id="486821604">
      <w:bodyDiv w:val="1"/>
      <w:marLeft w:val="0"/>
      <w:marRight w:val="0"/>
      <w:marTop w:val="0"/>
      <w:marBottom w:val="0"/>
      <w:divBdr>
        <w:top w:val="none" w:sz="0" w:space="0" w:color="auto"/>
        <w:left w:val="none" w:sz="0" w:space="0" w:color="auto"/>
        <w:bottom w:val="none" w:sz="0" w:space="0" w:color="auto"/>
        <w:right w:val="none" w:sz="0" w:space="0" w:color="auto"/>
      </w:divBdr>
    </w:div>
    <w:div w:id="499008713">
      <w:bodyDiv w:val="1"/>
      <w:marLeft w:val="0"/>
      <w:marRight w:val="0"/>
      <w:marTop w:val="0"/>
      <w:marBottom w:val="0"/>
      <w:divBdr>
        <w:top w:val="none" w:sz="0" w:space="0" w:color="auto"/>
        <w:left w:val="none" w:sz="0" w:space="0" w:color="auto"/>
        <w:bottom w:val="none" w:sz="0" w:space="0" w:color="auto"/>
        <w:right w:val="none" w:sz="0" w:space="0" w:color="auto"/>
      </w:divBdr>
    </w:div>
    <w:div w:id="504244221">
      <w:bodyDiv w:val="1"/>
      <w:marLeft w:val="0"/>
      <w:marRight w:val="0"/>
      <w:marTop w:val="0"/>
      <w:marBottom w:val="0"/>
      <w:divBdr>
        <w:top w:val="none" w:sz="0" w:space="0" w:color="auto"/>
        <w:left w:val="none" w:sz="0" w:space="0" w:color="auto"/>
        <w:bottom w:val="none" w:sz="0" w:space="0" w:color="auto"/>
        <w:right w:val="none" w:sz="0" w:space="0" w:color="auto"/>
      </w:divBdr>
    </w:div>
    <w:div w:id="504784651">
      <w:bodyDiv w:val="1"/>
      <w:marLeft w:val="0"/>
      <w:marRight w:val="0"/>
      <w:marTop w:val="0"/>
      <w:marBottom w:val="0"/>
      <w:divBdr>
        <w:top w:val="none" w:sz="0" w:space="0" w:color="auto"/>
        <w:left w:val="none" w:sz="0" w:space="0" w:color="auto"/>
        <w:bottom w:val="none" w:sz="0" w:space="0" w:color="auto"/>
        <w:right w:val="none" w:sz="0" w:space="0" w:color="auto"/>
      </w:divBdr>
    </w:div>
    <w:div w:id="511377959">
      <w:bodyDiv w:val="1"/>
      <w:marLeft w:val="0"/>
      <w:marRight w:val="0"/>
      <w:marTop w:val="0"/>
      <w:marBottom w:val="0"/>
      <w:divBdr>
        <w:top w:val="none" w:sz="0" w:space="0" w:color="auto"/>
        <w:left w:val="none" w:sz="0" w:space="0" w:color="auto"/>
        <w:bottom w:val="none" w:sz="0" w:space="0" w:color="auto"/>
        <w:right w:val="none" w:sz="0" w:space="0" w:color="auto"/>
      </w:divBdr>
    </w:div>
    <w:div w:id="514735760">
      <w:bodyDiv w:val="1"/>
      <w:marLeft w:val="0"/>
      <w:marRight w:val="0"/>
      <w:marTop w:val="0"/>
      <w:marBottom w:val="0"/>
      <w:divBdr>
        <w:top w:val="none" w:sz="0" w:space="0" w:color="auto"/>
        <w:left w:val="none" w:sz="0" w:space="0" w:color="auto"/>
        <w:bottom w:val="none" w:sz="0" w:space="0" w:color="auto"/>
        <w:right w:val="none" w:sz="0" w:space="0" w:color="auto"/>
      </w:divBdr>
    </w:div>
    <w:div w:id="514851037">
      <w:bodyDiv w:val="1"/>
      <w:marLeft w:val="0"/>
      <w:marRight w:val="0"/>
      <w:marTop w:val="0"/>
      <w:marBottom w:val="0"/>
      <w:divBdr>
        <w:top w:val="none" w:sz="0" w:space="0" w:color="auto"/>
        <w:left w:val="none" w:sz="0" w:space="0" w:color="auto"/>
        <w:bottom w:val="none" w:sz="0" w:space="0" w:color="auto"/>
        <w:right w:val="none" w:sz="0" w:space="0" w:color="auto"/>
      </w:divBdr>
    </w:div>
    <w:div w:id="515576599">
      <w:bodyDiv w:val="1"/>
      <w:marLeft w:val="0"/>
      <w:marRight w:val="0"/>
      <w:marTop w:val="0"/>
      <w:marBottom w:val="0"/>
      <w:divBdr>
        <w:top w:val="none" w:sz="0" w:space="0" w:color="auto"/>
        <w:left w:val="none" w:sz="0" w:space="0" w:color="auto"/>
        <w:bottom w:val="none" w:sz="0" w:space="0" w:color="auto"/>
        <w:right w:val="none" w:sz="0" w:space="0" w:color="auto"/>
      </w:divBdr>
    </w:div>
    <w:div w:id="515922090">
      <w:bodyDiv w:val="1"/>
      <w:marLeft w:val="0"/>
      <w:marRight w:val="0"/>
      <w:marTop w:val="0"/>
      <w:marBottom w:val="0"/>
      <w:divBdr>
        <w:top w:val="none" w:sz="0" w:space="0" w:color="auto"/>
        <w:left w:val="none" w:sz="0" w:space="0" w:color="auto"/>
        <w:bottom w:val="none" w:sz="0" w:space="0" w:color="auto"/>
        <w:right w:val="none" w:sz="0" w:space="0" w:color="auto"/>
      </w:divBdr>
    </w:div>
    <w:div w:id="520319375">
      <w:bodyDiv w:val="1"/>
      <w:marLeft w:val="0"/>
      <w:marRight w:val="0"/>
      <w:marTop w:val="0"/>
      <w:marBottom w:val="0"/>
      <w:divBdr>
        <w:top w:val="none" w:sz="0" w:space="0" w:color="auto"/>
        <w:left w:val="none" w:sz="0" w:space="0" w:color="auto"/>
        <w:bottom w:val="none" w:sz="0" w:space="0" w:color="auto"/>
        <w:right w:val="none" w:sz="0" w:space="0" w:color="auto"/>
      </w:divBdr>
    </w:div>
    <w:div w:id="547299313">
      <w:bodyDiv w:val="1"/>
      <w:marLeft w:val="0"/>
      <w:marRight w:val="0"/>
      <w:marTop w:val="0"/>
      <w:marBottom w:val="0"/>
      <w:divBdr>
        <w:top w:val="none" w:sz="0" w:space="0" w:color="auto"/>
        <w:left w:val="none" w:sz="0" w:space="0" w:color="auto"/>
        <w:bottom w:val="none" w:sz="0" w:space="0" w:color="auto"/>
        <w:right w:val="none" w:sz="0" w:space="0" w:color="auto"/>
      </w:divBdr>
    </w:div>
    <w:div w:id="554781240">
      <w:bodyDiv w:val="1"/>
      <w:marLeft w:val="0"/>
      <w:marRight w:val="0"/>
      <w:marTop w:val="0"/>
      <w:marBottom w:val="0"/>
      <w:divBdr>
        <w:top w:val="none" w:sz="0" w:space="0" w:color="auto"/>
        <w:left w:val="none" w:sz="0" w:space="0" w:color="auto"/>
        <w:bottom w:val="none" w:sz="0" w:space="0" w:color="auto"/>
        <w:right w:val="none" w:sz="0" w:space="0" w:color="auto"/>
      </w:divBdr>
    </w:div>
    <w:div w:id="555626481">
      <w:bodyDiv w:val="1"/>
      <w:marLeft w:val="0"/>
      <w:marRight w:val="0"/>
      <w:marTop w:val="0"/>
      <w:marBottom w:val="0"/>
      <w:divBdr>
        <w:top w:val="none" w:sz="0" w:space="0" w:color="auto"/>
        <w:left w:val="none" w:sz="0" w:space="0" w:color="auto"/>
        <w:bottom w:val="none" w:sz="0" w:space="0" w:color="auto"/>
        <w:right w:val="none" w:sz="0" w:space="0" w:color="auto"/>
      </w:divBdr>
    </w:div>
    <w:div w:id="557085957">
      <w:bodyDiv w:val="1"/>
      <w:marLeft w:val="0"/>
      <w:marRight w:val="0"/>
      <w:marTop w:val="0"/>
      <w:marBottom w:val="0"/>
      <w:divBdr>
        <w:top w:val="none" w:sz="0" w:space="0" w:color="auto"/>
        <w:left w:val="none" w:sz="0" w:space="0" w:color="auto"/>
        <w:bottom w:val="none" w:sz="0" w:space="0" w:color="auto"/>
        <w:right w:val="none" w:sz="0" w:space="0" w:color="auto"/>
      </w:divBdr>
    </w:div>
    <w:div w:id="557860083">
      <w:bodyDiv w:val="1"/>
      <w:marLeft w:val="0"/>
      <w:marRight w:val="0"/>
      <w:marTop w:val="0"/>
      <w:marBottom w:val="0"/>
      <w:divBdr>
        <w:top w:val="none" w:sz="0" w:space="0" w:color="auto"/>
        <w:left w:val="none" w:sz="0" w:space="0" w:color="auto"/>
        <w:bottom w:val="none" w:sz="0" w:space="0" w:color="auto"/>
        <w:right w:val="none" w:sz="0" w:space="0" w:color="auto"/>
      </w:divBdr>
    </w:div>
    <w:div w:id="558782401">
      <w:bodyDiv w:val="1"/>
      <w:marLeft w:val="0"/>
      <w:marRight w:val="0"/>
      <w:marTop w:val="0"/>
      <w:marBottom w:val="0"/>
      <w:divBdr>
        <w:top w:val="none" w:sz="0" w:space="0" w:color="auto"/>
        <w:left w:val="none" w:sz="0" w:space="0" w:color="auto"/>
        <w:bottom w:val="none" w:sz="0" w:space="0" w:color="auto"/>
        <w:right w:val="none" w:sz="0" w:space="0" w:color="auto"/>
      </w:divBdr>
    </w:div>
    <w:div w:id="580992931">
      <w:bodyDiv w:val="1"/>
      <w:marLeft w:val="0"/>
      <w:marRight w:val="0"/>
      <w:marTop w:val="0"/>
      <w:marBottom w:val="0"/>
      <w:divBdr>
        <w:top w:val="none" w:sz="0" w:space="0" w:color="auto"/>
        <w:left w:val="none" w:sz="0" w:space="0" w:color="auto"/>
        <w:bottom w:val="none" w:sz="0" w:space="0" w:color="auto"/>
        <w:right w:val="none" w:sz="0" w:space="0" w:color="auto"/>
      </w:divBdr>
    </w:div>
    <w:div w:id="611788353">
      <w:bodyDiv w:val="1"/>
      <w:marLeft w:val="0"/>
      <w:marRight w:val="0"/>
      <w:marTop w:val="0"/>
      <w:marBottom w:val="0"/>
      <w:divBdr>
        <w:top w:val="none" w:sz="0" w:space="0" w:color="auto"/>
        <w:left w:val="none" w:sz="0" w:space="0" w:color="auto"/>
        <w:bottom w:val="none" w:sz="0" w:space="0" w:color="auto"/>
        <w:right w:val="none" w:sz="0" w:space="0" w:color="auto"/>
      </w:divBdr>
    </w:div>
    <w:div w:id="612325596">
      <w:bodyDiv w:val="1"/>
      <w:marLeft w:val="0"/>
      <w:marRight w:val="0"/>
      <w:marTop w:val="0"/>
      <w:marBottom w:val="0"/>
      <w:divBdr>
        <w:top w:val="none" w:sz="0" w:space="0" w:color="auto"/>
        <w:left w:val="none" w:sz="0" w:space="0" w:color="auto"/>
        <w:bottom w:val="none" w:sz="0" w:space="0" w:color="auto"/>
        <w:right w:val="none" w:sz="0" w:space="0" w:color="auto"/>
      </w:divBdr>
    </w:div>
    <w:div w:id="618101572">
      <w:bodyDiv w:val="1"/>
      <w:marLeft w:val="0"/>
      <w:marRight w:val="0"/>
      <w:marTop w:val="0"/>
      <w:marBottom w:val="0"/>
      <w:divBdr>
        <w:top w:val="none" w:sz="0" w:space="0" w:color="auto"/>
        <w:left w:val="none" w:sz="0" w:space="0" w:color="auto"/>
        <w:bottom w:val="none" w:sz="0" w:space="0" w:color="auto"/>
        <w:right w:val="none" w:sz="0" w:space="0" w:color="auto"/>
      </w:divBdr>
    </w:div>
    <w:div w:id="618101955">
      <w:bodyDiv w:val="1"/>
      <w:marLeft w:val="0"/>
      <w:marRight w:val="0"/>
      <w:marTop w:val="0"/>
      <w:marBottom w:val="0"/>
      <w:divBdr>
        <w:top w:val="none" w:sz="0" w:space="0" w:color="auto"/>
        <w:left w:val="none" w:sz="0" w:space="0" w:color="auto"/>
        <w:bottom w:val="none" w:sz="0" w:space="0" w:color="auto"/>
        <w:right w:val="none" w:sz="0" w:space="0" w:color="auto"/>
      </w:divBdr>
    </w:div>
    <w:div w:id="621038303">
      <w:bodyDiv w:val="1"/>
      <w:marLeft w:val="0"/>
      <w:marRight w:val="0"/>
      <w:marTop w:val="0"/>
      <w:marBottom w:val="0"/>
      <w:divBdr>
        <w:top w:val="none" w:sz="0" w:space="0" w:color="auto"/>
        <w:left w:val="none" w:sz="0" w:space="0" w:color="auto"/>
        <w:bottom w:val="none" w:sz="0" w:space="0" w:color="auto"/>
        <w:right w:val="none" w:sz="0" w:space="0" w:color="auto"/>
      </w:divBdr>
    </w:div>
    <w:div w:id="629555178">
      <w:bodyDiv w:val="1"/>
      <w:marLeft w:val="0"/>
      <w:marRight w:val="0"/>
      <w:marTop w:val="0"/>
      <w:marBottom w:val="0"/>
      <w:divBdr>
        <w:top w:val="none" w:sz="0" w:space="0" w:color="auto"/>
        <w:left w:val="none" w:sz="0" w:space="0" w:color="auto"/>
        <w:bottom w:val="none" w:sz="0" w:space="0" w:color="auto"/>
        <w:right w:val="none" w:sz="0" w:space="0" w:color="auto"/>
      </w:divBdr>
    </w:div>
    <w:div w:id="631638453">
      <w:bodyDiv w:val="1"/>
      <w:marLeft w:val="0"/>
      <w:marRight w:val="0"/>
      <w:marTop w:val="0"/>
      <w:marBottom w:val="0"/>
      <w:divBdr>
        <w:top w:val="none" w:sz="0" w:space="0" w:color="auto"/>
        <w:left w:val="none" w:sz="0" w:space="0" w:color="auto"/>
        <w:bottom w:val="none" w:sz="0" w:space="0" w:color="auto"/>
        <w:right w:val="none" w:sz="0" w:space="0" w:color="auto"/>
      </w:divBdr>
    </w:div>
    <w:div w:id="646083903">
      <w:bodyDiv w:val="1"/>
      <w:marLeft w:val="0"/>
      <w:marRight w:val="0"/>
      <w:marTop w:val="0"/>
      <w:marBottom w:val="0"/>
      <w:divBdr>
        <w:top w:val="none" w:sz="0" w:space="0" w:color="auto"/>
        <w:left w:val="none" w:sz="0" w:space="0" w:color="auto"/>
        <w:bottom w:val="none" w:sz="0" w:space="0" w:color="auto"/>
        <w:right w:val="none" w:sz="0" w:space="0" w:color="auto"/>
      </w:divBdr>
    </w:div>
    <w:div w:id="647053484">
      <w:bodyDiv w:val="1"/>
      <w:marLeft w:val="0"/>
      <w:marRight w:val="0"/>
      <w:marTop w:val="0"/>
      <w:marBottom w:val="0"/>
      <w:divBdr>
        <w:top w:val="none" w:sz="0" w:space="0" w:color="auto"/>
        <w:left w:val="none" w:sz="0" w:space="0" w:color="auto"/>
        <w:bottom w:val="none" w:sz="0" w:space="0" w:color="auto"/>
        <w:right w:val="none" w:sz="0" w:space="0" w:color="auto"/>
      </w:divBdr>
    </w:div>
    <w:div w:id="649747691">
      <w:bodyDiv w:val="1"/>
      <w:marLeft w:val="0"/>
      <w:marRight w:val="0"/>
      <w:marTop w:val="0"/>
      <w:marBottom w:val="0"/>
      <w:divBdr>
        <w:top w:val="none" w:sz="0" w:space="0" w:color="auto"/>
        <w:left w:val="none" w:sz="0" w:space="0" w:color="auto"/>
        <w:bottom w:val="none" w:sz="0" w:space="0" w:color="auto"/>
        <w:right w:val="none" w:sz="0" w:space="0" w:color="auto"/>
      </w:divBdr>
    </w:div>
    <w:div w:id="655768263">
      <w:bodyDiv w:val="1"/>
      <w:marLeft w:val="0"/>
      <w:marRight w:val="0"/>
      <w:marTop w:val="0"/>
      <w:marBottom w:val="0"/>
      <w:divBdr>
        <w:top w:val="none" w:sz="0" w:space="0" w:color="auto"/>
        <w:left w:val="none" w:sz="0" w:space="0" w:color="auto"/>
        <w:bottom w:val="none" w:sz="0" w:space="0" w:color="auto"/>
        <w:right w:val="none" w:sz="0" w:space="0" w:color="auto"/>
      </w:divBdr>
    </w:div>
    <w:div w:id="660625080">
      <w:bodyDiv w:val="1"/>
      <w:marLeft w:val="0"/>
      <w:marRight w:val="0"/>
      <w:marTop w:val="0"/>
      <w:marBottom w:val="0"/>
      <w:divBdr>
        <w:top w:val="none" w:sz="0" w:space="0" w:color="auto"/>
        <w:left w:val="none" w:sz="0" w:space="0" w:color="auto"/>
        <w:bottom w:val="none" w:sz="0" w:space="0" w:color="auto"/>
        <w:right w:val="none" w:sz="0" w:space="0" w:color="auto"/>
      </w:divBdr>
    </w:div>
    <w:div w:id="667294855">
      <w:bodyDiv w:val="1"/>
      <w:marLeft w:val="0"/>
      <w:marRight w:val="0"/>
      <w:marTop w:val="0"/>
      <w:marBottom w:val="0"/>
      <w:divBdr>
        <w:top w:val="none" w:sz="0" w:space="0" w:color="auto"/>
        <w:left w:val="none" w:sz="0" w:space="0" w:color="auto"/>
        <w:bottom w:val="none" w:sz="0" w:space="0" w:color="auto"/>
        <w:right w:val="none" w:sz="0" w:space="0" w:color="auto"/>
      </w:divBdr>
    </w:div>
    <w:div w:id="668295781">
      <w:bodyDiv w:val="1"/>
      <w:marLeft w:val="0"/>
      <w:marRight w:val="0"/>
      <w:marTop w:val="0"/>
      <w:marBottom w:val="0"/>
      <w:divBdr>
        <w:top w:val="none" w:sz="0" w:space="0" w:color="auto"/>
        <w:left w:val="none" w:sz="0" w:space="0" w:color="auto"/>
        <w:bottom w:val="none" w:sz="0" w:space="0" w:color="auto"/>
        <w:right w:val="none" w:sz="0" w:space="0" w:color="auto"/>
      </w:divBdr>
    </w:div>
    <w:div w:id="676998974">
      <w:bodyDiv w:val="1"/>
      <w:marLeft w:val="0"/>
      <w:marRight w:val="0"/>
      <w:marTop w:val="0"/>
      <w:marBottom w:val="0"/>
      <w:divBdr>
        <w:top w:val="none" w:sz="0" w:space="0" w:color="auto"/>
        <w:left w:val="none" w:sz="0" w:space="0" w:color="auto"/>
        <w:bottom w:val="none" w:sz="0" w:space="0" w:color="auto"/>
        <w:right w:val="none" w:sz="0" w:space="0" w:color="auto"/>
      </w:divBdr>
    </w:div>
    <w:div w:id="683366134">
      <w:bodyDiv w:val="1"/>
      <w:marLeft w:val="0"/>
      <w:marRight w:val="0"/>
      <w:marTop w:val="0"/>
      <w:marBottom w:val="0"/>
      <w:divBdr>
        <w:top w:val="none" w:sz="0" w:space="0" w:color="auto"/>
        <w:left w:val="none" w:sz="0" w:space="0" w:color="auto"/>
        <w:bottom w:val="none" w:sz="0" w:space="0" w:color="auto"/>
        <w:right w:val="none" w:sz="0" w:space="0" w:color="auto"/>
      </w:divBdr>
    </w:div>
    <w:div w:id="690764928">
      <w:bodyDiv w:val="1"/>
      <w:marLeft w:val="0"/>
      <w:marRight w:val="0"/>
      <w:marTop w:val="0"/>
      <w:marBottom w:val="0"/>
      <w:divBdr>
        <w:top w:val="none" w:sz="0" w:space="0" w:color="auto"/>
        <w:left w:val="none" w:sz="0" w:space="0" w:color="auto"/>
        <w:bottom w:val="none" w:sz="0" w:space="0" w:color="auto"/>
        <w:right w:val="none" w:sz="0" w:space="0" w:color="auto"/>
      </w:divBdr>
    </w:div>
    <w:div w:id="693576305">
      <w:bodyDiv w:val="1"/>
      <w:marLeft w:val="0"/>
      <w:marRight w:val="0"/>
      <w:marTop w:val="0"/>
      <w:marBottom w:val="0"/>
      <w:divBdr>
        <w:top w:val="none" w:sz="0" w:space="0" w:color="auto"/>
        <w:left w:val="none" w:sz="0" w:space="0" w:color="auto"/>
        <w:bottom w:val="none" w:sz="0" w:space="0" w:color="auto"/>
        <w:right w:val="none" w:sz="0" w:space="0" w:color="auto"/>
      </w:divBdr>
    </w:div>
    <w:div w:id="694620014">
      <w:bodyDiv w:val="1"/>
      <w:marLeft w:val="0"/>
      <w:marRight w:val="0"/>
      <w:marTop w:val="0"/>
      <w:marBottom w:val="0"/>
      <w:divBdr>
        <w:top w:val="none" w:sz="0" w:space="0" w:color="auto"/>
        <w:left w:val="none" w:sz="0" w:space="0" w:color="auto"/>
        <w:bottom w:val="none" w:sz="0" w:space="0" w:color="auto"/>
        <w:right w:val="none" w:sz="0" w:space="0" w:color="auto"/>
      </w:divBdr>
    </w:div>
    <w:div w:id="697894779">
      <w:bodyDiv w:val="1"/>
      <w:marLeft w:val="0"/>
      <w:marRight w:val="0"/>
      <w:marTop w:val="0"/>
      <w:marBottom w:val="0"/>
      <w:divBdr>
        <w:top w:val="none" w:sz="0" w:space="0" w:color="auto"/>
        <w:left w:val="none" w:sz="0" w:space="0" w:color="auto"/>
        <w:bottom w:val="none" w:sz="0" w:space="0" w:color="auto"/>
        <w:right w:val="none" w:sz="0" w:space="0" w:color="auto"/>
      </w:divBdr>
    </w:div>
    <w:div w:id="703671486">
      <w:bodyDiv w:val="1"/>
      <w:marLeft w:val="0"/>
      <w:marRight w:val="0"/>
      <w:marTop w:val="0"/>
      <w:marBottom w:val="0"/>
      <w:divBdr>
        <w:top w:val="none" w:sz="0" w:space="0" w:color="auto"/>
        <w:left w:val="none" w:sz="0" w:space="0" w:color="auto"/>
        <w:bottom w:val="none" w:sz="0" w:space="0" w:color="auto"/>
        <w:right w:val="none" w:sz="0" w:space="0" w:color="auto"/>
      </w:divBdr>
    </w:div>
    <w:div w:id="710615403">
      <w:bodyDiv w:val="1"/>
      <w:marLeft w:val="0"/>
      <w:marRight w:val="0"/>
      <w:marTop w:val="0"/>
      <w:marBottom w:val="0"/>
      <w:divBdr>
        <w:top w:val="none" w:sz="0" w:space="0" w:color="auto"/>
        <w:left w:val="none" w:sz="0" w:space="0" w:color="auto"/>
        <w:bottom w:val="none" w:sz="0" w:space="0" w:color="auto"/>
        <w:right w:val="none" w:sz="0" w:space="0" w:color="auto"/>
      </w:divBdr>
    </w:div>
    <w:div w:id="713844981">
      <w:bodyDiv w:val="1"/>
      <w:marLeft w:val="0"/>
      <w:marRight w:val="0"/>
      <w:marTop w:val="0"/>
      <w:marBottom w:val="0"/>
      <w:divBdr>
        <w:top w:val="none" w:sz="0" w:space="0" w:color="auto"/>
        <w:left w:val="none" w:sz="0" w:space="0" w:color="auto"/>
        <w:bottom w:val="none" w:sz="0" w:space="0" w:color="auto"/>
        <w:right w:val="none" w:sz="0" w:space="0" w:color="auto"/>
      </w:divBdr>
    </w:div>
    <w:div w:id="717049792">
      <w:bodyDiv w:val="1"/>
      <w:marLeft w:val="0"/>
      <w:marRight w:val="0"/>
      <w:marTop w:val="0"/>
      <w:marBottom w:val="0"/>
      <w:divBdr>
        <w:top w:val="none" w:sz="0" w:space="0" w:color="auto"/>
        <w:left w:val="none" w:sz="0" w:space="0" w:color="auto"/>
        <w:bottom w:val="none" w:sz="0" w:space="0" w:color="auto"/>
        <w:right w:val="none" w:sz="0" w:space="0" w:color="auto"/>
      </w:divBdr>
    </w:div>
    <w:div w:id="730689401">
      <w:bodyDiv w:val="1"/>
      <w:marLeft w:val="0"/>
      <w:marRight w:val="0"/>
      <w:marTop w:val="0"/>
      <w:marBottom w:val="0"/>
      <w:divBdr>
        <w:top w:val="none" w:sz="0" w:space="0" w:color="auto"/>
        <w:left w:val="none" w:sz="0" w:space="0" w:color="auto"/>
        <w:bottom w:val="none" w:sz="0" w:space="0" w:color="auto"/>
        <w:right w:val="none" w:sz="0" w:space="0" w:color="auto"/>
      </w:divBdr>
    </w:div>
    <w:div w:id="761952445">
      <w:bodyDiv w:val="1"/>
      <w:marLeft w:val="0"/>
      <w:marRight w:val="0"/>
      <w:marTop w:val="0"/>
      <w:marBottom w:val="0"/>
      <w:divBdr>
        <w:top w:val="none" w:sz="0" w:space="0" w:color="auto"/>
        <w:left w:val="none" w:sz="0" w:space="0" w:color="auto"/>
        <w:bottom w:val="none" w:sz="0" w:space="0" w:color="auto"/>
        <w:right w:val="none" w:sz="0" w:space="0" w:color="auto"/>
      </w:divBdr>
    </w:div>
    <w:div w:id="763188180">
      <w:bodyDiv w:val="1"/>
      <w:marLeft w:val="0"/>
      <w:marRight w:val="0"/>
      <w:marTop w:val="0"/>
      <w:marBottom w:val="0"/>
      <w:divBdr>
        <w:top w:val="none" w:sz="0" w:space="0" w:color="auto"/>
        <w:left w:val="none" w:sz="0" w:space="0" w:color="auto"/>
        <w:bottom w:val="none" w:sz="0" w:space="0" w:color="auto"/>
        <w:right w:val="none" w:sz="0" w:space="0" w:color="auto"/>
      </w:divBdr>
    </w:div>
    <w:div w:id="773087818">
      <w:bodyDiv w:val="1"/>
      <w:marLeft w:val="0"/>
      <w:marRight w:val="0"/>
      <w:marTop w:val="0"/>
      <w:marBottom w:val="0"/>
      <w:divBdr>
        <w:top w:val="none" w:sz="0" w:space="0" w:color="auto"/>
        <w:left w:val="none" w:sz="0" w:space="0" w:color="auto"/>
        <w:bottom w:val="none" w:sz="0" w:space="0" w:color="auto"/>
        <w:right w:val="none" w:sz="0" w:space="0" w:color="auto"/>
      </w:divBdr>
    </w:div>
    <w:div w:id="782044036">
      <w:bodyDiv w:val="1"/>
      <w:marLeft w:val="0"/>
      <w:marRight w:val="0"/>
      <w:marTop w:val="0"/>
      <w:marBottom w:val="0"/>
      <w:divBdr>
        <w:top w:val="none" w:sz="0" w:space="0" w:color="auto"/>
        <w:left w:val="none" w:sz="0" w:space="0" w:color="auto"/>
        <w:bottom w:val="none" w:sz="0" w:space="0" w:color="auto"/>
        <w:right w:val="none" w:sz="0" w:space="0" w:color="auto"/>
      </w:divBdr>
    </w:div>
    <w:div w:id="788015960">
      <w:bodyDiv w:val="1"/>
      <w:marLeft w:val="0"/>
      <w:marRight w:val="0"/>
      <w:marTop w:val="0"/>
      <w:marBottom w:val="0"/>
      <w:divBdr>
        <w:top w:val="none" w:sz="0" w:space="0" w:color="auto"/>
        <w:left w:val="none" w:sz="0" w:space="0" w:color="auto"/>
        <w:bottom w:val="none" w:sz="0" w:space="0" w:color="auto"/>
        <w:right w:val="none" w:sz="0" w:space="0" w:color="auto"/>
      </w:divBdr>
    </w:div>
    <w:div w:id="797913755">
      <w:bodyDiv w:val="1"/>
      <w:marLeft w:val="0"/>
      <w:marRight w:val="0"/>
      <w:marTop w:val="0"/>
      <w:marBottom w:val="0"/>
      <w:divBdr>
        <w:top w:val="none" w:sz="0" w:space="0" w:color="auto"/>
        <w:left w:val="none" w:sz="0" w:space="0" w:color="auto"/>
        <w:bottom w:val="none" w:sz="0" w:space="0" w:color="auto"/>
        <w:right w:val="none" w:sz="0" w:space="0" w:color="auto"/>
      </w:divBdr>
    </w:div>
    <w:div w:id="805976509">
      <w:bodyDiv w:val="1"/>
      <w:marLeft w:val="0"/>
      <w:marRight w:val="0"/>
      <w:marTop w:val="0"/>
      <w:marBottom w:val="0"/>
      <w:divBdr>
        <w:top w:val="none" w:sz="0" w:space="0" w:color="auto"/>
        <w:left w:val="none" w:sz="0" w:space="0" w:color="auto"/>
        <w:bottom w:val="none" w:sz="0" w:space="0" w:color="auto"/>
        <w:right w:val="none" w:sz="0" w:space="0" w:color="auto"/>
      </w:divBdr>
    </w:div>
    <w:div w:id="823667497">
      <w:bodyDiv w:val="1"/>
      <w:marLeft w:val="0"/>
      <w:marRight w:val="0"/>
      <w:marTop w:val="0"/>
      <w:marBottom w:val="0"/>
      <w:divBdr>
        <w:top w:val="none" w:sz="0" w:space="0" w:color="auto"/>
        <w:left w:val="none" w:sz="0" w:space="0" w:color="auto"/>
        <w:bottom w:val="none" w:sz="0" w:space="0" w:color="auto"/>
        <w:right w:val="none" w:sz="0" w:space="0" w:color="auto"/>
      </w:divBdr>
    </w:div>
    <w:div w:id="840313101">
      <w:bodyDiv w:val="1"/>
      <w:marLeft w:val="0"/>
      <w:marRight w:val="0"/>
      <w:marTop w:val="0"/>
      <w:marBottom w:val="0"/>
      <w:divBdr>
        <w:top w:val="none" w:sz="0" w:space="0" w:color="auto"/>
        <w:left w:val="none" w:sz="0" w:space="0" w:color="auto"/>
        <w:bottom w:val="none" w:sz="0" w:space="0" w:color="auto"/>
        <w:right w:val="none" w:sz="0" w:space="0" w:color="auto"/>
      </w:divBdr>
    </w:div>
    <w:div w:id="854805953">
      <w:bodyDiv w:val="1"/>
      <w:marLeft w:val="0"/>
      <w:marRight w:val="0"/>
      <w:marTop w:val="0"/>
      <w:marBottom w:val="0"/>
      <w:divBdr>
        <w:top w:val="none" w:sz="0" w:space="0" w:color="auto"/>
        <w:left w:val="none" w:sz="0" w:space="0" w:color="auto"/>
        <w:bottom w:val="none" w:sz="0" w:space="0" w:color="auto"/>
        <w:right w:val="none" w:sz="0" w:space="0" w:color="auto"/>
      </w:divBdr>
    </w:div>
    <w:div w:id="855581249">
      <w:bodyDiv w:val="1"/>
      <w:marLeft w:val="0"/>
      <w:marRight w:val="0"/>
      <w:marTop w:val="0"/>
      <w:marBottom w:val="0"/>
      <w:divBdr>
        <w:top w:val="none" w:sz="0" w:space="0" w:color="auto"/>
        <w:left w:val="none" w:sz="0" w:space="0" w:color="auto"/>
        <w:bottom w:val="none" w:sz="0" w:space="0" w:color="auto"/>
        <w:right w:val="none" w:sz="0" w:space="0" w:color="auto"/>
      </w:divBdr>
    </w:div>
    <w:div w:id="862551139">
      <w:bodyDiv w:val="1"/>
      <w:marLeft w:val="0"/>
      <w:marRight w:val="0"/>
      <w:marTop w:val="0"/>
      <w:marBottom w:val="0"/>
      <w:divBdr>
        <w:top w:val="none" w:sz="0" w:space="0" w:color="auto"/>
        <w:left w:val="none" w:sz="0" w:space="0" w:color="auto"/>
        <w:bottom w:val="none" w:sz="0" w:space="0" w:color="auto"/>
        <w:right w:val="none" w:sz="0" w:space="0" w:color="auto"/>
      </w:divBdr>
    </w:div>
    <w:div w:id="863204470">
      <w:bodyDiv w:val="1"/>
      <w:marLeft w:val="0"/>
      <w:marRight w:val="0"/>
      <w:marTop w:val="0"/>
      <w:marBottom w:val="0"/>
      <w:divBdr>
        <w:top w:val="none" w:sz="0" w:space="0" w:color="auto"/>
        <w:left w:val="none" w:sz="0" w:space="0" w:color="auto"/>
        <w:bottom w:val="none" w:sz="0" w:space="0" w:color="auto"/>
        <w:right w:val="none" w:sz="0" w:space="0" w:color="auto"/>
      </w:divBdr>
    </w:div>
    <w:div w:id="877204425">
      <w:bodyDiv w:val="1"/>
      <w:marLeft w:val="0"/>
      <w:marRight w:val="0"/>
      <w:marTop w:val="0"/>
      <w:marBottom w:val="0"/>
      <w:divBdr>
        <w:top w:val="none" w:sz="0" w:space="0" w:color="auto"/>
        <w:left w:val="none" w:sz="0" w:space="0" w:color="auto"/>
        <w:bottom w:val="none" w:sz="0" w:space="0" w:color="auto"/>
        <w:right w:val="none" w:sz="0" w:space="0" w:color="auto"/>
      </w:divBdr>
    </w:div>
    <w:div w:id="877930270">
      <w:bodyDiv w:val="1"/>
      <w:marLeft w:val="0"/>
      <w:marRight w:val="0"/>
      <w:marTop w:val="0"/>
      <w:marBottom w:val="0"/>
      <w:divBdr>
        <w:top w:val="none" w:sz="0" w:space="0" w:color="auto"/>
        <w:left w:val="none" w:sz="0" w:space="0" w:color="auto"/>
        <w:bottom w:val="none" w:sz="0" w:space="0" w:color="auto"/>
        <w:right w:val="none" w:sz="0" w:space="0" w:color="auto"/>
      </w:divBdr>
    </w:div>
    <w:div w:id="878080749">
      <w:bodyDiv w:val="1"/>
      <w:marLeft w:val="0"/>
      <w:marRight w:val="0"/>
      <w:marTop w:val="0"/>
      <w:marBottom w:val="0"/>
      <w:divBdr>
        <w:top w:val="none" w:sz="0" w:space="0" w:color="auto"/>
        <w:left w:val="none" w:sz="0" w:space="0" w:color="auto"/>
        <w:bottom w:val="none" w:sz="0" w:space="0" w:color="auto"/>
        <w:right w:val="none" w:sz="0" w:space="0" w:color="auto"/>
      </w:divBdr>
    </w:div>
    <w:div w:id="890074462">
      <w:bodyDiv w:val="1"/>
      <w:marLeft w:val="0"/>
      <w:marRight w:val="0"/>
      <w:marTop w:val="0"/>
      <w:marBottom w:val="0"/>
      <w:divBdr>
        <w:top w:val="none" w:sz="0" w:space="0" w:color="auto"/>
        <w:left w:val="none" w:sz="0" w:space="0" w:color="auto"/>
        <w:bottom w:val="none" w:sz="0" w:space="0" w:color="auto"/>
        <w:right w:val="none" w:sz="0" w:space="0" w:color="auto"/>
      </w:divBdr>
    </w:div>
    <w:div w:id="897518443">
      <w:bodyDiv w:val="1"/>
      <w:marLeft w:val="0"/>
      <w:marRight w:val="0"/>
      <w:marTop w:val="0"/>
      <w:marBottom w:val="0"/>
      <w:divBdr>
        <w:top w:val="none" w:sz="0" w:space="0" w:color="auto"/>
        <w:left w:val="none" w:sz="0" w:space="0" w:color="auto"/>
        <w:bottom w:val="none" w:sz="0" w:space="0" w:color="auto"/>
        <w:right w:val="none" w:sz="0" w:space="0" w:color="auto"/>
      </w:divBdr>
    </w:div>
    <w:div w:id="902715983">
      <w:bodyDiv w:val="1"/>
      <w:marLeft w:val="0"/>
      <w:marRight w:val="0"/>
      <w:marTop w:val="0"/>
      <w:marBottom w:val="0"/>
      <w:divBdr>
        <w:top w:val="none" w:sz="0" w:space="0" w:color="auto"/>
        <w:left w:val="none" w:sz="0" w:space="0" w:color="auto"/>
        <w:bottom w:val="none" w:sz="0" w:space="0" w:color="auto"/>
        <w:right w:val="none" w:sz="0" w:space="0" w:color="auto"/>
      </w:divBdr>
    </w:div>
    <w:div w:id="917980386">
      <w:bodyDiv w:val="1"/>
      <w:marLeft w:val="0"/>
      <w:marRight w:val="0"/>
      <w:marTop w:val="0"/>
      <w:marBottom w:val="0"/>
      <w:divBdr>
        <w:top w:val="none" w:sz="0" w:space="0" w:color="auto"/>
        <w:left w:val="none" w:sz="0" w:space="0" w:color="auto"/>
        <w:bottom w:val="none" w:sz="0" w:space="0" w:color="auto"/>
        <w:right w:val="none" w:sz="0" w:space="0" w:color="auto"/>
      </w:divBdr>
    </w:div>
    <w:div w:id="930771072">
      <w:bodyDiv w:val="1"/>
      <w:marLeft w:val="0"/>
      <w:marRight w:val="0"/>
      <w:marTop w:val="0"/>
      <w:marBottom w:val="0"/>
      <w:divBdr>
        <w:top w:val="none" w:sz="0" w:space="0" w:color="auto"/>
        <w:left w:val="none" w:sz="0" w:space="0" w:color="auto"/>
        <w:bottom w:val="none" w:sz="0" w:space="0" w:color="auto"/>
        <w:right w:val="none" w:sz="0" w:space="0" w:color="auto"/>
      </w:divBdr>
    </w:div>
    <w:div w:id="931401414">
      <w:bodyDiv w:val="1"/>
      <w:marLeft w:val="0"/>
      <w:marRight w:val="0"/>
      <w:marTop w:val="0"/>
      <w:marBottom w:val="0"/>
      <w:divBdr>
        <w:top w:val="none" w:sz="0" w:space="0" w:color="auto"/>
        <w:left w:val="none" w:sz="0" w:space="0" w:color="auto"/>
        <w:bottom w:val="none" w:sz="0" w:space="0" w:color="auto"/>
        <w:right w:val="none" w:sz="0" w:space="0" w:color="auto"/>
      </w:divBdr>
    </w:div>
    <w:div w:id="934939159">
      <w:bodyDiv w:val="1"/>
      <w:marLeft w:val="0"/>
      <w:marRight w:val="0"/>
      <w:marTop w:val="0"/>
      <w:marBottom w:val="0"/>
      <w:divBdr>
        <w:top w:val="none" w:sz="0" w:space="0" w:color="auto"/>
        <w:left w:val="none" w:sz="0" w:space="0" w:color="auto"/>
        <w:bottom w:val="none" w:sz="0" w:space="0" w:color="auto"/>
        <w:right w:val="none" w:sz="0" w:space="0" w:color="auto"/>
      </w:divBdr>
    </w:div>
    <w:div w:id="936445340">
      <w:bodyDiv w:val="1"/>
      <w:marLeft w:val="0"/>
      <w:marRight w:val="0"/>
      <w:marTop w:val="0"/>
      <w:marBottom w:val="0"/>
      <w:divBdr>
        <w:top w:val="none" w:sz="0" w:space="0" w:color="auto"/>
        <w:left w:val="none" w:sz="0" w:space="0" w:color="auto"/>
        <w:bottom w:val="none" w:sz="0" w:space="0" w:color="auto"/>
        <w:right w:val="none" w:sz="0" w:space="0" w:color="auto"/>
      </w:divBdr>
    </w:div>
    <w:div w:id="939141415">
      <w:bodyDiv w:val="1"/>
      <w:marLeft w:val="0"/>
      <w:marRight w:val="0"/>
      <w:marTop w:val="0"/>
      <w:marBottom w:val="0"/>
      <w:divBdr>
        <w:top w:val="none" w:sz="0" w:space="0" w:color="auto"/>
        <w:left w:val="none" w:sz="0" w:space="0" w:color="auto"/>
        <w:bottom w:val="none" w:sz="0" w:space="0" w:color="auto"/>
        <w:right w:val="none" w:sz="0" w:space="0" w:color="auto"/>
      </w:divBdr>
    </w:div>
    <w:div w:id="940836474">
      <w:bodyDiv w:val="1"/>
      <w:marLeft w:val="0"/>
      <w:marRight w:val="0"/>
      <w:marTop w:val="0"/>
      <w:marBottom w:val="0"/>
      <w:divBdr>
        <w:top w:val="none" w:sz="0" w:space="0" w:color="auto"/>
        <w:left w:val="none" w:sz="0" w:space="0" w:color="auto"/>
        <w:bottom w:val="none" w:sz="0" w:space="0" w:color="auto"/>
        <w:right w:val="none" w:sz="0" w:space="0" w:color="auto"/>
      </w:divBdr>
    </w:div>
    <w:div w:id="958874881">
      <w:bodyDiv w:val="1"/>
      <w:marLeft w:val="0"/>
      <w:marRight w:val="0"/>
      <w:marTop w:val="0"/>
      <w:marBottom w:val="0"/>
      <w:divBdr>
        <w:top w:val="none" w:sz="0" w:space="0" w:color="auto"/>
        <w:left w:val="none" w:sz="0" w:space="0" w:color="auto"/>
        <w:bottom w:val="none" w:sz="0" w:space="0" w:color="auto"/>
        <w:right w:val="none" w:sz="0" w:space="0" w:color="auto"/>
      </w:divBdr>
    </w:div>
    <w:div w:id="959607846">
      <w:bodyDiv w:val="1"/>
      <w:marLeft w:val="0"/>
      <w:marRight w:val="0"/>
      <w:marTop w:val="0"/>
      <w:marBottom w:val="0"/>
      <w:divBdr>
        <w:top w:val="none" w:sz="0" w:space="0" w:color="auto"/>
        <w:left w:val="none" w:sz="0" w:space="0" w:color="auto"/>
        <w:bottom w:val="none" w:sz="0" w:space="0" w:color="auto"/>
        <w:right w:val="none" w:sz="0" w:space="0" w:color="auto"/>
      </w:divBdr>
    </w:div>
    <w:div w:id="959650852">
      <w:bodyDiv w:val="1"/>
      <w:marLeft w:val="0"/>
      <w:marRight w:val="0"/>
      <w:marTop w:val="0"/>
      <w:marBottom w:val="0"/>
      <w:divBdr>
        <w:top w:val="none" w:sz="0" w:space="0" w:color="auto"/>
        <w:left w:val="none" w:sz="0" w:space="0" w:color="auto"/>
        <w:bottom w:val="none" w:sz="0" w:space="0" w:color="auto"/>
        <w:right w:val="none" w:sz="0" w:space="0" w:color="auto"/>
      </w:divBdr>
    </w:div>
    <w:div w:id="961610984">
      <w:bodyDiv w:val="1"/>
      <w:marLeft w:val="0"/>
      <w:marRight w:val="0"/>
      <w:marTop w:val="0"/>
      <w:marBottom w:val="0"/>
      <w:divBdr>
        <w:top w:val="none" w:sz="0" w:space="0" w:color="auto"/>
        <w:left w:val="none" w:sz="0" w:space="0" w:color="auto"/>
        <w:bottom w:val="none" w:sz="0" w:space="0" w:color="auto"/>
        <w:right w:val="none" w:sz="0" w:space="0" w:color="auto"/>
      </w:divBdr>
    </w:div>
    <w:div w:id="964652237">
      <w:bodyDiv w:val="1"/>
      <w:marLeft w:val="0"/>
      <w:marRight w:val="0"/>
      <w:marTop w:val="0"/>
      <w:marBottom w:val="0"/>
      <w:divBdr>
        <w:top w:val="none" w:sz="0" w:space="0" w:color="auto"/>
        <w:left w:val="none" w:sz="0" w:space="0" w:color="auto"/>
        <w:bottom w:val="none" w:sz="0" w:space="0" w:color="auto"/>
        <w:right w:val="none" w:sz="0" w:space="0" w:color="auto"/>
      </w:divBdr>
    </w:div>
    <w:div w:id="968125716">
      <w:bodyDiv w:val="1"/>
      <w:marLeft w:val="0"/>
      <w:marRight w:val="0"/>
      <w:marTop w:val="0"/>
      <w:marBottom w:val="0"/>
      <w:divBdr>
        <w:top w:val="none" w:sz="0" w:space="0" w:color="auto"/>
        <w:left w:val="none" w:sz="0" w:space="0" w:color="auto"/>
        <w:bottom w:val="none" w:sz="0" w:space="0" w:color="auto"/>
        <w:right w:val="none" w:sz="0" w:space="0" w:color="auto"/>
      </w:divBdr>
    </w:div>
    <w:div w:id="974140220">
      <w:bodyDiv w:val="1"/>
      <w:marLeft w:val="0"/>
      <w:marRight w:val="0"/>
      <w:marTop w:val="0"/>
      <w:marBottom w:val="0"/>
      <w:divBdr>
        <w:top w:val="none" w:sz="0" w:space="0" w:color="auto"/>
        <w:left w:val="none" w:sz="0" w:space="0" w:color="auto"/>
        <w:bottom w:val="none" w:sz="0" w:space="0" w:color="auto"/>
        <w:right w:val="none" w:sz="0" w:space="0" w:color="auto"/>
      </w:divBdr>
    </w:div>
    <w:div w:id="983117868">
      <w:bodyDiv w:val="1"/>
      <w:marLeft w:val="0"/>
      <w:marRight w:val="0"/>
      <w:marTop w:val="0"/>
      <w:marBottom w:val="0"/>
      <w:divBdr>
        <w:top w:val="none" w:sz="0" w:space="0" w:color="auto"/>
        <w:left w:val="none" w:sz="0" w:space="0" w:color="auto"/>
        <w:bottom w:val="none" w:sz="0" w:space="0" w:color="auto"/>
        <w:right w:val="none" w:sz="0" w:space="0" w:color="auto"/>
      </w:divBdr>
    </w:div>
    <w:div w:id="985281703">
      <w:bodyDiv w:val="1"/>
      <w:marLeft w:val="0"/>
      <w:marRight w:val="0"/>
      <w:marTop w:val="0"/>
      <w:marBottom w:val="0"/>
      <w:divBdr>
        <w:top w:val="none" w:sz="0" w:space="0" w:color="auto"/>
        <w:left w:val="none" w:sz="0" w:space="0" w:color="auto"/>
        <w:bottom w:val="none" w:sz="0" w:space="0" w:color="auto"/>
        <w:right w:val="none" w:sz="0" w:space="0" w:color="auto"/>
      </w:divBdr>
    </w:div>
    <w:div w:id="989094695">
      <w:bodyDiv w:val="1"/>
      <w:marLeft w:val="0"/>
      <w:marRight w:val="0"/>
      <w:marTop w:val="0"/>
      <w:marBottom w:val="0"/>
      <w:divBdr>
        <w:top w:val="none" w:sz="0" w:space="0" w:color="auto"/>
        <w:left w:val="none" w:sz="0" w:space="0" w:color="auto"/>
        <w:bottom w:val="none" w:sz="0" w:space="0" w:color="auto"/>
        <w:right w:val="none" w:sz="0" w:space="0" w:color="auto"/>
      </w:divBdr>
    </w:div>
    <w:div w:id="1005212350">
      <w:bodyDiv w:val="1"/>
      <w:marLeft w:val="0"/>
      <w:marRight w:val="0"/>
      <w:marTop w:val="0"/>
      <w:marBottom w:val="0"/>
      <w:divBdr>
        <w:top w:val="none" w:sz="0" w:space="0" w:color="auto"/>
        <w:left w:val="none" w:sz="0" w:space="0" w:color="auto"/>
        <w:bottom w:val="none" w:sz="0" w:space="0" w:color="auto"/>
        <w:right w:val="none" w:sz="0" w:space="0" w:color="auto"/>
      </w:divBdr>
    </w:div>
    <w:div w:id="1006442313">
      <w:bodyDiv w:val="1"/>
      <w:marLeft w:val="0"/>
      <w:marRight w:val="0"/>
      <w:marTop w:val="0"/>
      <w:marBottom w:val="0"/>
      <w:divBdr>
        <w:top w:val="none" w:sz="0" w:space="0" w:color="auto"/>
        <w:left w:val="none" w:sz="0" w:space="0" w:color="auto"/>
        <w:bottom w:val="none" w:sz="0" w:space="0" w:color="auto"/>
        <w:right w:val="none" w:sz="0" w:space="0" w:color="auto"/>
      </w:divBdr>
    </w:div>
    <w:div w:id="1012953299">
      <w:bodyDiv w:val="1"/>
      <w:marLeft w:val="0"/>
      <w:marRight w:val="0"/>
      <w:marTop w:val="0"/>
      <w:marBottom w:val="0"/>
      <w:divBdr>
        <w:top w:val="none" w:sz="0" w:space="0" w:color="auto"/>
        <w:left w:val="none" w:sz="0" w:space="0" w:color="auto"/>
        <w:bottom w:val="none" w:sz="0" w:space="0" w:color="auto"/>
        <w:right w:val="none" w:sz="0" w:space="0" w:color="auto"/>
      </w:divBdr>
    </w:div>
    <w:div w:id="1021125061">
      <w:bodyDiv w:val="1"/>
      <w:marLeft w:val="0"/>
      <w:marRight w:val="0"/>
      <w:marTop w:val="0"/>
      <w:marBottom w:val="0"/>
      <w:divBdr>
        <w:top w:val="none" w:sz="0" w:space="0" w:color="auto"/>
        <w:left w:val="none" w:sz="0" w:space="0" w:color="auto"/>
        <w:bottom w:val="none" w:sz="0" w:space="0" w:color="auto"/>
        <w:right w:val="none" w:sz="0" w:space="0" w:color="auto"/>
      </w:divBdr>
    </w:div>
    <w:div w:id="1024863452">
      <w:bodyDiv w:val="1"/>
      <w:marLeft w:val="0"/>
      <w:marRight w:val="0"/>
      <w:marTop w:val="0"/>
      <w:marBottom w:val="0"/>
      <w:divBdr>
        <w:top w:val="none" w:sz="0" w:space="0" w:color="auto"/>
        <w:left w:val="none" w:sz="0" w:space="0" w:color="auto"/>
        <w:bottom w:val="none" w:sz="0" w:space="0" w:color="auto"/>
        <w:right w:val="none" w:sz="0" w:space="0" w:color="auto"/>
      </w:divBdr>
    </w:div>
    <w:div w:id="1029183547">
      <w:bodyDiv w:val="1"/>
      <w:marLeft w:val="0"/>
      <w:marRight w:val="0"/>
      <w:marTop w:val="0"/>
      <w:marBottom w:val="0"/>
      <w:divBdr>
        <w:top w:val="none" w:sz="0" w:space="0" w:color="auto"/>
        <w:left w:val="none" w:sz="0" w:space="0" w:color="auto"/>
        <w:bottom w:val="none" w:sz="0" w:space="0" w:color="auto"/>
        <w:right w:val="none" w:sz="0" w:space="0" w:color="auto"/>
      </w:divBdr>
    </w:div>
    <w:div w:id="1029258530">
      <w:bodyDiv w:val="1"/>
      <w:marLeft w:val="0"/>
      <w:marRight w:val="0"/>
      <w:marTop w:val="0"/>
      <w:marBottom w:val="0"/>
      <w:divBdr>
        <w:top w:val="none" w:sz="0" w:space="0" w:color="auto"/>
        <w:left w:val="none" w:sz="0" w:space="0" w:color="auto"/>
        <w:bottom w:val="none" w:sz="0" w:space="0" w:color="auto"/>
        <w:right w:val="none" w:sz="0" w:space="0" w:color="auto"/>
      </w:divBdr>
    </w:div>
    <w:div w:id="1037657593">
      <w:bodyDiv w:val="1"/>
      <w:marLeft w:val="0"/>
      <w:marRight w:val="0"/>
      <w:marTop w:val="0"/>
      <w:marBottom w:val="0"/>
      <w:divBdr>
        <w:top w:val="none" w:sz="0" w:space="0" w:color="auto"/>
        <w:left w:val="none" w:sz="0" w:space="0" w:color="auto"/>
        <w:bottom w:val="none" w:sz="0" w:space="0" w:color="auto"/>
        <w:right w:val="none" w:sz="0" w:space="0" w:color="auto"/>
      </w:divBdr>
    </w:div>
    <w:div w:id="1038702016">
      <w:bodyDiv w:val="1"/>
      <w:marLeft w:val="0"/>
      <w:marRight w:val="0"/>
      <w:marTop w:val="0"/>
      <w:marBottom w:val="0"/>
      <w:divBdr>
        <w:top w:val="none" w:sz="0" w:space="0" w:color="auto"/>
        <w:left w:val="none" w:sz="0" w:space="0" w:color="auto"/>
        <w:bottom w:val="none" w:sz="0" w:space="0" w:color="auto"/>
        <w:right w:val="none" w:sz="0" w:space="0" w:color="auto"/>
      </w:divBdr>
    </w:div>
    <w:div w:id="1049722795">
      <w:bodyDiv w:val="1"/>
      <w:marLeft w:val="0"/>
      <w:marRight w:val="0"/>
      <w:marTop w:val="0"/>
      <w:marBottom w:val="0"/>
      <w:divBdr>
        <w:top w:val="none" w:sz="0" w:space="0" w:color="auto"/>
        <w:left w:val="none" w:sz="0" w:space="0" w:color="auto"/>
        <w:bottom w:val="none" w:sz="0" w:space="0" w:color="auto"/>
        <w:right w:val="none" w:sz="0" w:space="0" w:color="auto"/>
      </w:divBdr>
    </w:div>
    <w:div w:id="1068573102">
      <w:bodyDiv w:val="1"/>
      <w:marLeft w:val="0"/>
      <w:marRight w:val="0"/>
      <w:marTop w:val="0"/>
      <w:marBottom w:val="0"/>
      <w:divBdr>
        <w:top w:val="none" w:sz="0" w:space="0" w:color="auto"/>
        <w:left w:val="none" w:sz="0" w:space="0" w:color="auto"/>
        <w:bottom w:val="none" w:sz="0" w:space="0" w:color="auto"/>
        <w:right w:val="none" w:sz="0" w:space="0" w:color="auto"/>
      </w:divBdr>
    </w:div>
    <w:div w:id="1070419594">
      <w:bodyDiv w:val="1"/>
      <w:marLeft w:val="0"/>
      <w:marRight w:val="0"/>
      <w:marTop w:val="0"/>
      <w:marBottom w:val="0"/>
      <w:divBdr>
        <w:top w:val="none" w:sz="0" w:space="0" w:color="auto"/>
        <w:left w:val="none" w:sz="0" w:space="0" w:color="auto"/>
        <w:bottom w:val="none" w:sz="0" w:space="0" w:color="auto"/>
        <w:right w:val="none" w:sz="0" w:space="0" w:color="auto"/>
      </w:divBdr>
    </w:div>
    <w:div w:id="1072001026">
      <w:bodyDiv w:val="1"/>
      <w:marLeft w:val="0"/>
      <w:marRight w:val="0"/>
      <w:marTop w:val="0"/>
      <w:marBottom w:val="0"/>
      <w:divBdr>
        <w:top w:val="none" w:sz="0" w:space="0" w:color="auto"/>
        <w:left w:val="none" w:sz="0" w:space="0" w:color="auto"/>
        <w:bottom w:val="none" w:sz="0" w:space="0" w:color="auto"/>
        <w:right w:val="none" w:sz="0" w:space="0" w:color="auto"/>
      </w:divBdr>
    </w:div>
    <w:div w:id="1074746182">
      <w:bodyDiv w:val="1"/>
      <w:marLeft w:val="0"/>
      <w:marRight w:val="0"/>
      <w:marTop w:val="0"/>
      <w:marBottom w:val="0"/>
      <w:divBdr>
        <w:top w:val="none" w:sz="0" w:space="0" w:color="auto"/>
        <w:left w:val="none" w:sz="0" w:space="0" w:color="auto"/>
        <w:bottom w:val="none" w:sz="0" w:space="0" w:color="auto"/>
        <w:right w:val="none" w:sz="0" w:space="0" w:color="auto"/>
      </w:divBdr>
    </w:div>
    <w:div w:id="1086151796">
      <w:bodyDiv w:val="1"/>
      <w:marLeft w:val="0"/>
      <w:marRight w:val="0"/>
      <w:marTop w:val="0"/>
      <w:marBottom w:val="0"/>
      <w:divBdr>
        <w:top w:val="none" w:sz="0" w:space="0" w:color="auto"/>
        <w:left w:val="none" w:sz="0" w:space="0" w:color="auto"/>
        <w:bottom w:val="none" w:sz="0" w:space="0" w:color="auto"/>
        <w:right w:val="none" w:sz="0" w:space="0" w:color="auto"/>
      </w:divBdr>
    </w:div>
    <w:div w:id="1089694719">
      <w:bodyDiv w:val="1"/>
      <w:marLeft w:val="0"/>
      <w:marRight w:val="0"/>
      <w:marTop w:val="0"/>
      <w:marBottom w:val="0"/>
      <w:divBdr>
        <w:top w:val="none" w:sz="0" w:space="0" w:color="auto"/>
        <w:left w:val="none" w:sz="0" w:space="0" w:color="auto"/>
        <w:bottom w:val="none" w:sz="0" w:space="0" w:color="auto"/>
        <w:right w:val="none" w:sz="0" w:space="0" w:color="auto"/>
      </w:divBdr>
    </w:div>
    <w:div w:id="1091731318">
      <w:bodyDiv w:val="1"/>
      <w:marLeft w:val="0"/>
      <w:marRight w:val="0"/>
      <w:marTop w:val="0"/>
      <w:marBottom w:val="0"/>
      <w:divBdr>
        <w:top w:val="none" w:sz="0" w:space="0" w:color="auto"/>
        <w:left w:val="none" w:sz="0" w:space="0" w:color="auto"/>
        <w:bottom w:val="none" w:sz="0" w:space="0" w:color="auto"/>
        <w:right w:val="none" w:sz="0" w:space="0" w:color="auto"/>
      </w:divBdr>
    </w:div>
    <w:div w:id="1116288511">
      <w:bodyDiv w:val="1"/>
      <w:marLeft w:val="0"/>
      <w:marRight w:val="0"/>
      <w:marTop w:val="0"/>
      <w:marBottom w:val="0"/>
      <w:divBdr>
        <w:top w:val="none" w:sz="0" w:space="0" w:color="auto"/>
        <w:left w:val="none" w:sz="0" w:space="0" w:color="auto"/>
        <w:bottom w:val="none" w:sz="0" w:space="0" w:color="auto"/>
        <w:right w:val="none" w:sz="0" w:space="0" w:color="auto"/>
      </w:divBdr>
    </w:div>
    <w:div w:id="1146816319">
      <w:bodyDiv w:val="1"/>
      <w:marLeft w:val="0"/>
      <w:marRight w:val="0"/>
      <w:marTop w:val="0"/>
      <w:marBottom w:val="0"/>
      <w:divBdr>
        <w:top w:val="none" w:sz="0" w:space="0" w:color="auto"/>
        <w:left w:val="none" w:sz="0" w:space="0" w:color="auto"/>
        <w:bottom w:val="none" w:sz="0" w:space="0" w:color="auto"/>
        <w:right w:val="none" w:sz="0" w:space="0" w:color="auto"/>
      </w:divBdr>
    </w:div>
    <w:div w:id="1152135658">
      <w:bodyDiv w:val="1"/>
      <w:marLeft w:val="0"/>
      <w:marRight w:val="0"/>
      <w:marTop w:val="0"/>
      <w:marBottom w:val="0"/>
      <w:divBdr>
        <w:top w:val="none" w:sz="0" w:space="0" w:color="auto"/>
        <w:left w:val="none" w:sz="0" w:space="0" w:color="auto"/>
        <w:bottom w:val="none" w:sz="0" w:space="0" w:color="auto"/>
        <w:right w:val="none" w:sz="0" w:space="0" w:color="auto"/>
      </w:divBdr>
    </w:div>
    <w:div w:id="1156920058">
      <w:bodyDiv w:val="1"/>
      <w:marLeft w:val="0"/>
      <w:marRight w:val="0"/>
      <w:marTop w:val="0"/>
      <w:marBottom w:val="0"/>
      <w:divBdr>
        <w:top w:val="none" w:sz="0" w:space="0" w:color="auto"/>
        <w:left w:val="none" w:sz="0" w:space="0" w:color="auto"/>
        <w:bottom w:val="none" w:sz="0" w:space="0" w:color="auto"/>
        <w:right w:val="none" w:sz="0" w:space="0" w:color="auto"/>
      </w:divBdr>
    </w:div>
    <w:div w:id="1158231390">
      <w:bodyDiv w:val="1"/>
      <w:marLeft w:val="0"/>
      <w:marRight w:val="0"/>
      <w:marTop w:val="0"/>
      <w:marBottom w:val="0"/>
      <w:divBdr>
        <w:top w:val="none" w:sz="0" w:space="0" w:color="auto"/>
        <w:left w:val="none" w:sz="0" w:space="0" w:color="auto"/>
        <w:bottom w:val="none" w:sz="0" w:space="0" w:color="auto"/>
        <w:right w:val="none" w:sz="0" w:space="0" w:color="auto"/>
      </w:divBdr>
    </w:div>
    <w:div w:id="1172572658">
      <w:bodyDiv w:val="1"/>
      <w:marLeft w:val="0"/>
      <w:marRight w:val="0"/>
      <w:marTop w:val="0"/>
      <w:marBottom w:val="0"/>
      <w:divBdr>
        <w:top w:val="none" w:sz="0" w:space="0" w:color="auto"/>
        <w:left w:val="none" w:sz="0" w:space="0" w:color="auto"/>
        <w:bottom w:val="none" w:sz="0" w:space="0" w:color="auto"/>
        <w:right w:val="none" w:sz="0" w:space="0" w:color="auto"/>
      </w:divBdr>
    </w:div>
    <w:div w:id="1183056743">
      <w:bodyDiv w:val="1"/>
      <w:marLeft w:val="0"/>
      <w:marRight w:val="0"/>
      <w:marTop w:val="0"/>
      <w:marBottom w:val="0"/>
      <w:divBdr>
        <w:top w:val="none" w:sz="0" w:space="0" w:color="auto"/>
        <w:left w:val="none" w:sz="0" w:space="0" w:color="auto"/>
        <w:bottom w:val="none" w:sz="0" w:space="0" w:color="auto"/>
        <w:right w:val="none" w:sz="0" w:space="0" w:color="auto"/>
      </w:divBdr>
    </w:div>
    <w:div w:id="1191265025">
      <w:bodyDiv w:val="1"/>
      <w:marLeft w:val="0"/>
      <w:marRight w:val="0"/>
      <w:marTop w:val="0"/>
      <w:marBottom w:val="0"/>
      <w:divBdr>
        <w:top w:val="none" w:sz="0" w:space="0" w:color="auto"/>
        <w:left w:val="none" w:sz="0" w:space="0" w:color="auto"/>
        <w:bottom w:val="none" w:sz="0" w:space="0" w:color="auto"/>
        <w:right w:val="none" w:sz="0" w:space="0" w:color="auto"/>
      </w:divBdr>
    </w:div>
    <w:div w:id="1193886021">
      <w:bodyDiv w:val="1"/>
      <w:marLeft w:val="0"/>
      <w:marRight w:val="0"/>
      <w:marTop w:val="0"/>
      <w:marBottom w:val="0"/>
      <w:divBdr>
        <w:top w:val="none" w:sz="0" w:space="0" w:color="auto"/>
        <w:left w:val="none" w:sz="0" w:space="0" w:color="auto"/>
        <w:bottom w:val="none" w:sz="0" w:space="0" w:color="auto"/>
        <w:right w:val="none" w:sz="0" w:space="0" w:color="auto"/>
      </w:divBdr>
    </w:div>
    <w:div w:id="1200898115">
      <w:bodyDiv w:val="1"/>
      <w:marLeft w:val="0"/>
      <w:marRight w:val="0"/>
      <w:marTop w:val="0"/>
      <w:marBottom w:val="0"/>
      <w:divBdr>
        <w:top w:val="none" w:sz="0" w:space="0" w:color="auto"/>
        <w:left w:val="none" w:sz="0" w:space="0" w:color="auto"/>
        <w:bottom w:val="none" w:sz="0" w:space="0" w:color="auto"/>
        <w:right w:val="none" w:sz="0" w:space="0" w:color="auto"/>
      </w:divBdr>
    </w:div>
    <w:div w:id="1218786094">
      <w:bodyDiv w:val="1"/>
      <w:marLeft w:val="0"/>
      <w:marRight w:val="0"/>
      <w:marTop w:val="0"/>
      <w:marBottom w:val="0"/>
      <w:divBdr>
        <w:top w:val="none" w:sz="0" w:space="0" w:color="auto"/>
        <w:left w:val="none" w:sz="0" w:space="0" w:color="auto"/>
        <w:bottom w:val="none" w:sz="0" w:space="0" w:color="auto"/>
        <w:right w:val="none" w:sz="0" w:space="0" w:color="auto"/>
      </w:divBdr>
    </w:div>
    <w:div w:id="1224951033">
      <w:bodyDiv w:val="1"/>
      <w:marLeft w:val="0"/>
      <w:marRight w:val="0"/>
      <w:marTop w:val="0"/>
      <w:marBottom w:val="0"/>
      <w:divBdr>
        <w:top w:val="none" w:sz="0" w:space="0" w:color="auto"/>
        <w:left w:val="none" w:sz="0" w:space="0" w:color="auto"/>
        <w:bottom w:val="none" w:sz="0" w:space="0" w:color="auto"/>
        <w:right w:val="none" w:sz="0" w:space="0" w:color="auto"/>
      </w:divBdr>
    </w:div>
    <w:div w:id="1227912399">
      <w:bodyDiv w:val="1"/>
      <w:marLeft w:val="0"/>
      <w:marRight w:val="0"/>
      <w:marTop w:val="0"/>
      <w:marBottom w:val="0"/>
      <w:divBdr>
        <w:top w:val="none" w:sz="0" w:space="0" w:color="auto"/>
        <w:left w:val="none" w:sz="0" w:space="0" w:color="auto"/>
        <w:bottom w:val="none" w:sz="0" w:space="0" w:color="auto"/>
        <w:right w:val="none" w:sz="0" w:space="0" w:color="auto"/>
      </w:divBdr>
    </w:div>
    <w:div w:id="1231117785">
      <w:bodyDiv w:val="1"/>
      <w:marLeft w:val="0"/>
      <w:marRight w:val="0"/>
      <w:marTop w:val="0"/>
      <w:marBottom w:val="0"/>
      <w:divBdr>
        <w:top w:val="none" w:sz="0" w:space="0" w:color="auto"/>
        <w:left w:val="none" w:sz="0" w:space="0" w:color="auto"/>
        <w:bottom w:val="none" w:sz="0" w:space="0" w:color="auto"/>
        <w:right w:val="none" w:sz="0" w:space="0" w:color="auto"/>
      </w:divBdr>
    </w:div>
    <w:div w:id="1235822061">
      <w:bodyDiv w:val="1"/>
      <w:marLeft w:val="0"/>
      <w:marRight w:val="0"/>
      <w:marTop w:val="0"/>
      <w:marBottom w:val="0"/>
      <w:divBdr>
        <w:top w:val="none" w:sz="0" w:space="0" w:color="auto"/>
        <w:left w:val="none" w:sz="0" w:space="0" w:color="auto"/>
        <w:bottom w:val="none" w:sz="0" w:space="0" w:color="auto"/>
        <w:right w:val="none" w:sz="0" w:space="0" w:color="auto"/>
      </w:divBdr>
    </w:div>
    <w:div w:id="1238900906">
      <w:bodyDiv w:val="1"/>
      <w:marLeft w:val="0"/>
      <w:marRight w:val="0"/>
      <w:marTop w:val="0"/>
      <w:marBottom w:val="0"/>
      <w:divBdr>
        <w:top w:val="none" w:sz="0" w:space="0" w:color="auto"/>
        <w:left w:val="none" w:sz="0" w:space="0" w:color="auto"/>
        <w:bottom w:val="none" w:sz="0" w:space="0" w:color="auto"/>
        <w:right w:val="none" w:sz="0" w:space="0" w:color="auto"/>
      </w:divBdr>
    </w:div>
    <w:div w:id="1253588508">
      <w:bodyDiv w:val="1"/>
      <w:marLeft w:val="0"/>
      <w:marRight w:val="0"/>
      <w:marTop w:val="0"/>
      <w:marBottom w:val="0"/>
      <w:divBdr>
        <w:top w:val="none" w:sz="0" w:space="0" w:color="auto"/>
        <w:left w:val="none" w:sz="0" w:space="0" w:color="auto"/>
        <w:bottom w:val="none" w:sz="0" w:space="0" w:color="auto"/>
        <w:right w:val="none" w:sz="0" w:space="0" w:color="auto"/>
      </w:divBdr>
    </w:div>
    <w:div w:id="1257714851">
      <w:bodyDiv w:val="1"/>
      <w:marLeft w:val="0"/>
      <w:marRight w:val="0"/>
      <w:marTop w:val="0"/>
      <w:marBottom w:val="0"/>
      <w:divBdr>
        <w:top w:val="none" w:sz="0" w:space="0" w:color="auto"/>
        <w:left w:val="none" w:sz="0" w:space="0" w:color="auto"/>
        <w:bottom w:val="none" w:sz="0" w:space="0" w:color="auto"/>
        <w:right w:val="none" w:sz="0" w:space="0" w:color="auto"/>
      </w:divBdr>
    </w:div>
    <w:div w:id="1267739101">
      <w:bodyDiv w:val="1"/>
      <w:marLeft w:val="0"/>
      <w:marRight w:val="0"/>
      <w:marTop w:val="0"/>
      <w:marBottom w:val="0"/>
      <w:divBdr>
        <w:top w:val="none" w:sz="0" w:space="0" w:color="auto"/>
        <w:left w:val="none" w:sz="0" w:space="0" w:color="auto"/>
        <w:bottom w:val="none" w:sz="0" w:space="0" w:color="auto"/>
        <w:right w:val="none" w:sz="0" w:space="0" w:color="auto"/>
      </w:divBdr>
    </w:div>
    <w:div w:id="1288967562">
      <w:bodyDiv w:val="1"/>
      <w:marLeft w:val="0"/>
      <w:marRight w:val="0"/>
      <w:marTop w:val="0"/>
      <w:marBottom w:val="0"/>
      <w:divBdr>
        <w:top w:val="none" w:sz="0" w:space="0" w:color="auto"/>
        <w:left w:val="none" w:sz="0" w:space="0" w:color="auto"/>
        <w:bottom w:val="none" w:sz="0" w:space="0" w:color="auto"/>
        <w:right w:val="none" w:sz="0" w:space="0" w:color="auto"/>
      </w:divBdr>
    </w:div>
    <w:div w:id="1303929722">
      <w:bodyDiv w:val="1"/>
      <w:marLeft w:val="0"/>
      <w:marRight w:val="0"/>
      <w:marTop w:val="0"/>
      <w:marBottom w:val="0"/>
      <w:divBdr>
        <w:top w:val="none" w:sz="0" w:space="0" w:color="auto"/>
        <w:left w:val="none" w:sz="0" w:space="0" w:color="auto"/>
        <w:bottom w:val="none" w:sz="0" w:space="0" w:color="auto"/>
        <w:right w:val="none" w:sz="0" w:space="0" w:color="auto"/>
      </w:divBdr>
    </w:div>
    <w:div w:id="1343120376">
      <w:bodyDiv w:val="1"/>
      <w:marLeft w:val="0"/>
      <w:marRight w:val="0"/>
      <w:marTop w:val="0"/>
      <w:marBottom w:val="0"/>
      <w:divBdr>
        <w:top w:val="none" w:sz="0" w:space="0" w:color="auto"/>
        <w:left w:val="none" w:sz="0" w:space="0" w:color="auto"/>
        <w:bottom w:val="none" w:sz="0" w:space="0" w:color="auto"/>
        <w:right w:val="none" w:sz="0" w:space="0" w:color="auto"/>
      </w:divBdr>
    </w:div>
    <w:div w:id="1350447923">
      <w:bodyDiv w:val="1"/>
      <w:marLeft w:val="0"/>
      <w:marRight w:val="0"/>
      <w:marTop w:val="0"/>
      <w:marBottom w:val="0"/>
      <w:divBdr>
        <w:top w:val="none" w:sz="0" w:space="0" w:color="auto"/>
        <w:left w:val="none" w:sz="0" w:space="0" w:color="auto"/>
        <w:bottom w:val="none" w:sz="0" w:space="0" w:color="auto"/>
        <w:right w:val="none" w:sz="0" w:space="0" w:color="auto"/>
      </w:divBdr>
    </w:div>
    <w:div w:id="1352487217">
      <w:bodyDiv w:val="1"/>
      <w:marLeft w:val="0"/>
      <w:marRight w:val="0"/>
      <w:marTop w:val="0"/>
      <w:marBottom w:val="0"/>
      <w:divBdr>
        <w:top w:val="none" w:sz="0" w:space="0" w:color="auto"/>
        <w:left w:val="none" w:sz="0" w:space="0" w:color="auto"/>
        <w:bottom w:val="none" w:sz="0" w:space="0" w:color="auto"/>
        <w:right w:val="none" w:sz="0" w:space="0" w:color="auto"/>
      </w:divBdr>
    </w:div>
    <w:div w:id="1369643190">
      <w:bodyDiv w:val="1"/>
      <w:marLeft w:val="0"/>
      <w:marRight w:val="0"/>
      <w:marTop w:val="0"/>
      <w:marBottom w:val="0"/>
      <w:divBdr>
        <w:top w:val="none" w:sz="0" w:space="0" w:color="auto"/>
        <w:left w:val="none" w:sz="0" w:space="0" w:color="auto"/>
        <w:bottom w:val="none" w:sz="0" w:space="0" w:color="auto"/>
        <w:right w:val="none" w:sz="0" w:space="0" w:color="auto"/>
      </w:divBdr>
    </w:div>
    <w:div w:id="1408108473">
      <w:bodyDiv w:val="1"/>
      <w:marLeft w:val="0"/>
      <w:marRight w:val="0"/>
      <w:marTop w:val="0"/>
      <w:marBottom w:val="0"/>
      <w:divBdr>
        <w:top w:val="none" w:sz="0" w:space="0" w:color="auto"/>
        <w:left w:val="none" w:sz="0" w:space="0" w:color="auto"/>
        <w:bottom w:val="none" w:sz="0" w:space="0" w:color="auto"/>
        <w:right w:val="none" w:sz="0" w:space="0" w:color="auto"/>
      </w:divBdr>
    </w:div>
    <w:div w:id="1410929971">
      <w:bodyDiv w:val="1"/>
      <w:marLeft w:val="0"/>
      <w:marRight w:val="0"/>
      <w:marTop w:val="0"/>
      <w:marBottom w:val="0"/>
      <w:divBdr>
        <w:top w:val="none" w:sz="0" w:space="0" w:color="auto"/>
        <w:left w:val="none" w:sz="0" w:space="0" w:color="auto"/>
        <w:bottom w:val="none" w:sz="0" w:space="0" w:color="auto"/>
        <w:right w:val="none" w:sz="0" w:space="0" w:color="auto"/>
      </w:divBdr>
    </w:div>
    <w:div w:id="1411776621">
      <w:bodyDiv w:val="1"/>
      <w:marLeft w:val="0"/>
      <w:marRight w:val="0"/>
      <w:marTop w:val="0"/>
      <w:marBottom w:val="0"/>
      <w:divBdr>
        <w:top w:val="none" w:sz="0" w:space="0" w:color="auto"/>
        <w:left w:val="none" w:sz="0" w:space="0" w:color="auto"/>
        <w:bottom w:val="none" w:sz="0" w:space="0" w:color="auto"/>
        <w:right w:val="none" w:sz="0" w:space="0" w:color="auto"/>
      </w:divBdr>
    </w:div>
    <w:div w:id="1413549166">
      <w:bodyDiv w:val="1"/>
      <w:marLeft w:val="0"/>
      <w:marRight w:val="0"/>
      <w:marTop w:val="0"/>
      <w:marBottom w:val="0"/>
      <w:divBdr>
        <w:top w:val="none" w:sz="0" w:space="0" w:color="auto"/>
        <w:left w:val="none" w:sz="0" w:space="0" w:color="auto"/>
        <w:bottom w:val="none" w:sz="0" w:space="0" w:color="auto"/>
        <w:right w:val="none" w:sz="0" w:space="0" w:color="auto"/>
      </w:divBdr>
    </w:div>
    <w:div w:id="1447893380">
      <w:bodyDiv w:val="1"/>
      <w:marLeft w:val="0"/>
      <w:marRight w:val="0"/>
      <w:marTop w:val="0"/>
      <w:marBottom w:val="0"/>
      <w:divBdr>
        <w:top w:val="none" w:sz="0" w:space="0" w:color="auto"/>
        <w:left w:val="none" w:sz="0" w:space="0" w:color="auto"/>
        <w:bottom w:val="none" w:sz="0" w:space="0" w:color="auto"/>
        <w:right w:val="none" w:sz="0" w:space="0" w:color="auto"/>
      </w:divBdr>
    </w:div>
    <w:div w:id="1451317580">
      <w:bodyDiv w:val="1"/>
      <w:marLeft w:val="0"/>
      <w:marRight w:val="0"/>
      <w:marTop w:val="0"/>
      <w:marBottom w:val="0"/>
      <w:divBdr>
        <w:top w:val="none" w:sz="0" w:space="0" w:color="auto"/>
        <w:left w:val="none" w:sz="0" w:space="0" w:color="auto"/>
        <w:bottom w:val="none" w:sz="0" w:space="0" w:color="auto"/>
        <w:right w:val="none" w:sz="0" w:space="0" w:color="auto"/>
      </w:divBdr>
    </w:div>
    <w:div w:id="1456830577">
      <w:bodyDiv w:val="1"/>
      <w:marLeft w:val="0"/>
      <w:marRight w:val="0"/>
      <w:marTop w:val="0"/>
      <w:marBottom w:val="0"/>
      <w:divBdr>
        <w:top w:val="none" w:sz="0" w:space="0" w:color="auto"/>
        <w:left w:val="none" w:sz="0" w:space="0" w:color="auto"/>
        <w:bottom w:val="none" w:sz="0" w:space="0" w:color="auto"/>
        <w:right w:val="none" w:sz="0" w:space="0" w:color="auto"/>
      </w:divBdr>
    </w:div>
    <w:div w:id="1482843598">
      <w:bodyDiv w:val="1"/>
      <w:marLeft w:val="0"/>
      <w:marRight w:val="0"/>
      <w:marTop w:val="0"/>
      <w:marBottom w:val="0"/>
      <w:divBdr>
        <w:top w:val="none" w:sz="0" w:space="0" w:color="auto"/>
        <w:left w:val="none" w:sz="0" w:space="0" w:color="auto"/>
        <w:bottom w:val="none" w:sz="0" w:space="0" w:color="auto"/>
        <w:right w:val="none" w:sz="0" w:space="0" w:color="auto"/>
      </w:divBdr>
    </w:div>
    <w:div w:id="1487284398">
      <w:bodyDiv w:val="1"/>
      <w:marLeft w:val="0"/>
      <w:marRight w:val="0"/>
      <w:marTop w:val="0"/>
      <w:marBottom w:val="0"/>
      <w:divBdr>
        <w:top w:val="none" w:sz="0" w:space="0" w:color="auto"/>
        <w:left w:val="none" w:sz="0" w:space="0" w:color="auto"/>
        <w:bottom w:val="none" w:sz="0" w:space="0" w:color="auto"/>
        <w:right w:val="none" w:sz="0" w:space="0" w:color="auto"/>
      </w:divBdr>
    </w:div>
    <w:div w:id="1495954385">
      <w:bodyDiv w:val="1"/>
      <w:marLeft w:val="0"/>
      <w:marRight w:val="0"/>
      <w:marTop w:val="0"/>
      <w:marBottom w:val="0"/>
      <w:divBdr>
        <w:top w:val="none" w:sz="0" w:space="0" w:color="auto"/>
        <w:left w:val="none" w:sz="0" w:space="0" w:color="auto"/>
        <w:bottom w:val="none" w:sz="0" w:space="0" w:color="auto"/>
        <w:right w:val="none" w:sz="0" w:space="0" w:color="auto"/>
      </w:divBdr>
    </w:div>
    <w:div w:id="1509370174">
      <w:bodyDiv w:val="1"/>
      <w:marLeft w:val="0"/>
      <w:marRight w:val="0"/>
      <w:marTop w:val="0"/>
      <w:marBottom w:val="0"/>
      <w:divBdr>
        <w:top w:val="none" w:sz="0" w:space="0" w:color="auto"/>
        <w:left w:val="none" w:sz="0" w:space="0" w:color="auto"/>
        <w:bottom w:val="none" w:sz="0" w:space="0" w:color="auto"/>
        <w:right w:val="none" w:sz="0" w:space="0" w:color="auto"/>
      </w:divBdr>
    </w:div>
    <w:div w:id="1524442504">
      <w:bodyDiv w:val="1"/>
      <w:marLeft w:val="0"/>
      <w:marRight w:val="0"/>
      <w:marTop w:val="0"/>
      <w:marBottom w:val="0"/>
      <w:divBdr>
        <w:top w:val="none" w:sz="0" w:space="0" w:color="auto"/>
        <w:left w:val="none" w:sz="0" w:space="0" w:color="auto"/>
        <w:bottom w:val="none" w:sz="0" w:space="0" w:color="auto"/>
        <w:right w:val="none" w:sz="0" w:space="0" w:color="auto"/>
      </w:divBdr>
    </w:div>
    <w:div w:id="1534078784">
      <w:bodyDiv w:val="1"/>
      <w:marLeft w:val="0"/>
      <w:marRight w:val="0"/>
      <w:marTop w:val="0"/>
      <w:marBottom w:val="0"/>
      <w:divBdr>
        <w:top w:val="none" w:sz="0" w:space="0" w:color="auto"/>
        <w:left w:val="none" w:sz="0" w:space="0" w:color="auto"/>
        <w:bottom w:val="none" w:sz="0" w:space="0" w:color="auto"/>
        <w:right w:val="none" w:sz="0" w:space="0" w:color="auto"/>
      </w:divBdr>
    </w:div>
    <w:div w:id="1537737066">
      <w:bodyDiv w:val="1"/>
      <w:marLeft w:val="0"/>
      <w:marRight w:val="0"/>
      <w:marTop w:val="0"/>
      <w:marBottom w:val="0"/>
      <w:divBdr>
        <w:top w:val="none" w:sz="0" w:space="0" w:color="auto"/>
        <w:left w:val="none" w:sz="0" w:space="0" w:color="auto"/>
        <w:bottom w:val="none" w:sz="0" w:space="0" w:color="auto"/>
        <w:right w:val="none" w:sz="0" w:space="0" w:color="auto"/>
      </w:divBdr>
    </w:div>
    <w:div w:id="1551846601">
      <w:bodyDiv w:val="1"/>
      <w:marLeft w:val="0"/>
      <w:marRight w:val="0"/>
      <w:marTop w:val="0"/>
      <w:marBottom w:val="0"/>
      <w:divBdr>
        <w:top w:val="none" w:sz="0" w:space="0" w:color="auto"/>
        <w:left w:val="none" w:sz="0" w:space="0" w:color="auto"/>
        <w:bottom w:val="none" w:sz="0" w:space="0" w:color="auto"/>
        <w:right w:val="none" w:sz="0" w:space="0" w:color="auto"/>
      </w:divBdr>
    </w:div>
    <w:div w:id="1552110882">
      <w:bodyDiv w:val="1"/>
      <w:marLeft w:val="0"/>
      <w:marRight w:val="0"/>
      <w:marTop w:val="0"/>
      <w:marBottom w:val="0"/>
      <w:divBdr>
        <w:top w:val="none" w:sz="0" w:space="0" w:color="auto"/>
        <w:left w:val="none" w:sz="0" w:space="0" w:color="auto"/>
        <w:bottom w:val="none" w:sz="0" w:space="0" w:color="auto"/>
        <w:right w:val="none" w:sz="0" w:space="0" w:color="auto"/>
      </w:divBdr>
    </w:div>
    <w:div w:id="1554658090">
      <w:bodyDiv w:val="1"/>
      <w:marLeft w:val="0"/>
      <w:marRight w:val="0"/>
      <w:marTop w:val="0"/>
      <w:marBottom w:val="0"/>
      <w:divBdr>
        <w:top w:val="none" w:sz="0" w:space="0" w:color="auto"/>
        <w:left w:val="none" w:sz="0" w:space="0" w:color="auto"/>
        <w:bottom w:val="none" w:sz="0" w:space="0" w:color="auto"/>
        <w:right w:val="none" w:sz="0" w:space="0" w:color="auto"/>
      </w:divBdr>
    </w:div>
    <w:div w:id="1565338211">
      <w:bodyDiv w:val="1"/>
      <w:marLeft w:val="0"/>
      <w:marRight w:val="0"/>
      <w:marTop w:val="0"/>
      <w:marBottom w:val="0"/>
      <w:divBdr>
        <w:top w:val="none" w:sz="0" w:space="0" w:color="auto"/>
        <w:left w:val="none" w:sz="0" w:space="0" w:color="auto"/>
        <w:bottom w:val="none" w:sz="0" w:space="0" w:color="auto"/>
        <w:right w:val="none" w:sz="0" w:space="0" w:color="auto"/>
      </w:divBdr>
    </w:div>
    <w:div w:id="1582133254">
      <w:bodyDiv w:val="1"/>
      <w:marLeft w:val="0"/>
      <w:marRight w:val="0"/>
      <w:marTop w:val="0"/>
      <w:marBottom w:val="0"/>
      <w:divBdr>
        <w:top w:val="none" w:sz="0" w:space="0" w:color="auto"/>
        <w:left w:val="none" w:sz="0" w:space="0" w:color="auto"/>
        <w:bottom w:val="none" w:sz="0" w:space="0" w:color="auto"/>
        <w:right w:val="none" w:sz="0" w:space="0" w:color="auto"/>
      </w:divBdr>
    </w:div>
    <w:div w:id="1586111689">
      <w:bodyDiv w:val="1"/>
      <w:marLeft w:val="0"/>
      <w:marRight w:val="0"/>
      <w:marTop w:val="0"/>
      <w:marBottom w:val="0"/>
      <w:divBdr>
        <w:top w:val="none" w:sz="0" w:space="0" w:color="auto"/>
        <w:left w:val="none" w:sz="0" w:space="0" w:color="auto"/>
        <w:bottom w:val="none" w:sz="0" w:space="0" w:color="auto"/>
        <w:right w:val="none" w:sz="0" w:space="0" w:color="auto"/>
      </w:divBdr>
    </w:div>
    <w:div w:id="1586957255">
      <w:bodyDiv w:val="1"/>
      <w:marLeft w:val="0"/>
      <w:marRight w:val="0"/>
      <w:marTop w:val="0"/>
      <w:marBottom w:val="0"/>
      <w:divBdr>
        <w:top w:val="none" w:sz="0" w:space="0" w:color="auto"/>
        <w:left w:val="none" w:sz="0" w:space="0" w:color="auto"/>
        <w:bottom w:val="none" w:sz="0" w:space="0" w:color="auto"/>
        <w:right w:val="none" w:sz="0" w:space="0" w:color="auto"/>
      </w:divBdr>
    </w:div>
    <w:div w:id="1623073074">
      <w:bodyDiv w:val="1"/>
      <w:marLeft w:val="0"/>
      <w:marRight w:val="0"/>
      <w:marTop w:val="0"/>
      <w:marBottom w:val="0"/>
      <w:divBdr>
        <w:top w:val="none" w:sz="0" w:space="0" w:color="auto"/>
        <w:left w:val="none" w:sz="0" w:space="0" w:color="auto"/>
        <w:bottom w:val="none" w:sz="0" w:space="0" w:color="auto"/>
        <w:right w:val="none" w:sz="0" w:space="0" w:color="auto"/>
      </w:divBdr>
    </w:div>
    <w:div w:id="1655992205">
      <w:bodyDiv w:val="1"/>
      <w:marLeft w:val="0"/>
      <w:marRight w:val="0"/>
      <w:marTop w:val="0"/>
      <w:marBottom w:val="0"/>
      <w:divBdr>
        <w:top w:val="none" w:sz="0" w:space="0" w:color="auto"/>
        <w:left w:val="none" w:sz="0" w:space="0" w:color="auto"/>
        <w:bottom w:val="none" w:sz="0" w:space="0" w:color="auto"/>
        <w:right w:val="none" w:sz="0" w:space="0" w:color="auto"/>
      </w:divBdr>
    </w:div>
    <w:div w:id="1659268616">
      <w:bodyDiv w:val="1"/>
      <w:marLeft w:val="0"/>
      <w:marRight w:val="0"/>
      <w:marTop w:val="0"/>
      <w:marBottom w:val="0"/>
      <w:divBdr>
        <w:top w:val="none" w:sz="0" w:space="0" w:color="auto"/>
        <w:left w:val="none" w:sz="0" w:space="0" w:color="auto"/>
        <w:bottom w:val="none" w:sz="0" w:space="0" w:color="auto"/>
        <w:right w:val="none" w:sz="0" w:space="0" w:color="auto"/>
      </w:divBdr>
    </w:div>
    <w:div w:id="1662855099">
      <w:bodyDiv w:val="1"/>
      <w:marLeft w:val="0"/>
      <w:marRight w:val="0"/>
      <w:marTop w:val="0"/>
      <w:marBottom w:val="0"/>
      <w:divBdr>
        <w:top w:val="none" w:sz="0" w:space="0" w:color="auto"/>
        <w:left w:val="none" w:sz="0" w:space="0" w:color="auto"/>
        <w:bottom w:val="none" w:sz="0" w:space="0" w:color="auto"/>
        <w:right w:val="none" w:sz="0" w:space="0" w:color="auto"/>
      </w:divBdr>
    </w:div>
    <w:div w:id="1669865555">
      <w:bodyDiv w:val="1"/>
      <w:marLeft w:val="0"/>
      <w:marRight w:val="0"/>
      <w:marTop w:val="0"/>
      <w:marBottom w:val="0"/>
      <w:divBdr>
        <w:top w:val="none" w:sz="0" w:space="0" w:color="auto"/>
        <w:left w:val="none" w:sz="0" w:space="0" w:color="auto"/>
        <w:bottom w:val="none" w:sz="0" w:space="0" w:color="auto"/>
        <w:right w:val="none" w:sz="0" w:space="0" w:color="auto"/>
      </w:divBdr>
    </w:div>
    <w:div w:id="1677537548">
      <w:bodyDiv w:val="1"/>
      <w:marLeft w:val="0"/>
      <w:marRight w:val="0"/>
      <w:marTop w:val="0"/>
      <w:marBottom w:val="0"/>
      <w:divBdr>
        <w:top w:val="none" w:sz="0" w:space="0" w:color="auto"/>
        <w:left w:val="none" w:sz="0" w:space="0" w:color="auto"/>
        <w:bottom w:val="none" w:sz="0" w:space="0" w:color="auto"/>
        <w:right w:val="none" w:sz="0" w:space="0" w:color="auto"/>
      </w:divBdr>
    </w:div>
    <w:div w:id="1678312284">
      <w:bodyDiv w:val="1"/>
      <w:marLeft w:val="0"/>
      <w:marRight w:val="0"/>
      <w:marTop w:val="0"/>
      <w:marBottom w:val="0"/>
      <w:divBdr>
        <w:top w:val="none" w:sz="0" w:space="0" w:color="auto"/>
        <w:left w:val="none" w:sz="0" w:space="0" w:color="auto"/>
        <w:bottom w:val="none" w:sz="0" w:space="0" w:color="auto"/>
        <w:right w:val="none" w:sz="0" w:space="0" w:color="auto"/>
      </w:divBdr>
    </w:div>
    <w:div w:id="1686592195">
      <w:bodyDiv w:val="1"/>
      <w:marLeft w:val="0"/>
      <w:marRight w:val="0"/>
      <w:marTop w:val="0"/>
      <w:marBottom w:val="0"/>
      <w:divBdr>
        <w:top w:val="none" w:sz="0" w:space="0" w:color="auto"/>
        <w:left w:val="none" w:sz="0" w:space="0" w:color="auto"/>
        <w:bottom w:val="none" w:sz="0" w:space="0" w:color="auto"/>
        <w:right w:val="none" w:sz="0" w:space="0" w:color="auto"/>
      </w:divBdr>
    </w:div>
    <w:div w:id="1692296229">
      <w:bodyDiv w:val="1"/>
      <w:marLeft w:val="0"/>
      <w:marRight w:val="0"/>
      <w:marTop w:val="0"/>
      <w:marBottom w:val="0"/>
      <w:divBdr>
        <w:top w:val="none" w:sz="0" w:space="0" w:color="auto"/>
        <w:left w:val="none" w:sz="0" w:space="0" w:color="auto"/>
        <w:bottom w:val="none" w:sz="0" w:space="0" w:color="auto"/>
        <w:right w:val="none" w:sz="0" w:space="0" w:color="auto"/>
      </w:divBdr>
    </w:div>
    <w:div w:id="1701861721">
      <w:bodyDiv w:val="1"/>
      <w:marLeft w:val="0"/>
      <w:marRight w:val="0"/>
      <w:marTop w:val="0"/>
      <w:marBottom w:val="0"/>
      <w:divBdr>
        <w:top w:val="none" w:sz="0" w:space="0" w:color="auto"/>
        <w:left w:val="none" w:sz="0" w:space="0" w:color="auto"/>
        <w:bottom w:val="none" w:sz="0" w:space="0" w:color="auto"/>
        <w:right w:val="none" w:sz="0" w:space="0" w:color="auto"/>
      </w:divBdr>
    </w:div>
    <w:div w:id="1701927445">
      <w:bodyDiv w:val="1"/>
      <w:marLeft w:val="0"/>
      <w:marRight w:val="0"/>
      <w:marTop w:val="0"/>
      <w:marBottom w:val="0"/>
      <w:divBdr>
        <w:top w:val="none" w:sz="0" w:space="0" w:color="auto"/>
        <w:left w:val="none" w:sz="0" w:space="0" w:color="auto"/>
        <w:bottom w:val="none" w:sz="0" w:space="0" w:color="auto"/>
        <w:right w:val="none" w:sz="0" w:space="0" w:color="auto"/>
      </w:divBdr>
    </w:div>
    <w:div w:id="1712923954">
      <w:bodyDiv w:val="1"/>
      <w:marLeft w:val="0"/>
      <w:marRight w:val="0"/>
      <w:marTop w:val="0"/>
      <w:marBottom w:val="0"/>
      <w:divBdr>
        <w:top w:val="none" w:sz="0" w:space="0" w:color="auto"/>
        <w:left w:val="none" w:sz="0" w:space="0" w:color="auto"/>
        <w:bottom w:val="none" w:sz="0" w:space="0" w:color="auto"/>
        <w:right w:val="none" w:sz="0" w:space="0" w:color="auto"/>
      </w:divBdr>
    </w:div>
    <w:div w:id="1728142423">
      <w:bodyDiv w:val="1"/>
      <w:marLeft w:val="0"/>
      <w:marRight w:val="0"/>
      <w:marTop w:val="0"/>
      <w:marBottom w:val="0"/>
      <w:divBdr>
        <w:top w:val="none" w:sz="0" w:space="0" w:color="auto"/>
        <w:left w:val="none" w:sz="0" w:space="0" w:color="auto"/>
        <w:bottom w:val="none" w:sz="0" w:space="0" w:color="auto"/>
        <w:right w:val="none" w:sz="0" w:space="0" w:color="auto"/>
      </w:divBdr>
    </w:div>
    <w:div w:id="1730227009">
      <w:bodyDiv w:val="1"/>
      <w:marLeft w:val="0"/>
      <w:marRight w:val="0"/>
      <w:marTop w:val="0"/>
      <w:marBottom w:val="0"/>
      <w:divBdr>
        <w:top w:val="none" w:sz="0" w:space="0" w:color="auto"/>
        <w:left w:val="none" w:sz="0" w:space="0" w:color="auto"/>
        <w:bottom w:val="none" w:sz="0" w:space="0" w:color="auto"/>
        <w:right w:val="none" w:sz="0" w:space="0" w:color="auto"/>
      </w:divBdr>
    </w:div>
    <w:div w:id="1731032886">
      <w:bodyDiv w:val="1"/>
      <w:marLeft w:val="0"/>
      <w:marRight w:val="0"/>
      <w:marTop w:val="0"/>
      <w:marBottom w:val="0"/>
      <w:divBdr>
        <w:top w:val="none" w:sz="0" w:space="0" w:color="auto"/>
        <w:left w:val="none" w:sz="0" w:space="0" w:color="auto"/>
        <w:bottom w:val="none" w:sz="0" w:space="0" w:color="auto"/>
        <w:right w:val="none" w:sz="0" w:space="0" w:color="auto"/>
      </w:divBdr>
    </w:div>
    <w:div w:id="1734083810">
      <w:bodyDiv w:val="1"/>
      <w:marLeft w:val="0"/>
      <w:marRight w:val="0"/>
      <w:marTop w:val="0"/>
      <w:marBottom w:val="0"/>
      <w:divBdr>
        <w:top w:val="none" w:sz="0" w:space="0" w:color="auto"/>
        <w:left w:val="none" w:sz="0" w:space="0" w:color="auto"/>
        <w:bottom w:val="none" w:sz="0" w:space="0" w:color="auto"/>
        <w:right w:val="none" w:sz="0" w:space="0" w:color="auto"/>
      </w:divBdr>
    </w:div>
    <w:div w:id="1734114629">
      <w:bodyDiv w:val="1"/>
      <w:marLeft w:val="0"/>
      <w:marRight w:val="0"/>
      <w:marTop w:val="0"/>
      <w:marBottom w:val="0"/>
      <w:divBdr>
        <w:top w:val="none" w:sz="0" w:space="0" w:color="auto"/>
        <w:left w:val="none" w:sz="0" w:space="0" w:color="auto"/>
        <w:bottom w:val="none" w:sz="0" w:space="0" w:color="auto"/>
        <w:right w:val="none" w:sz="0" w:space="0" w:color="auto"/>
      </w:divBdr>
    </w:div>
    <w:div w:id="1764183864">
      <w:bodyDiv w:val="1"/>
      <w:marLeft w:val="0"/>
      <w:marRight w:val="0"/>
      <w:marTop w:val="0"/>
      <w:marBottom w:val="0"/>
      <w:divBdr>
        <w:top w:val="none" w:sz="0" w:space="0" w:color="auto"/>
        <w:left w:val="none" w:sz="0" w:space="0" w:color="auto"/>
        <w:bottom w:val="none" w:sz="0" w:space="0" w:color="auto"/>
        <w:right w:val="none" w:sz="0" w:space="0" w:color="auto"/>
      </w:divBdr>
    </w:div>
    <w:div w:id="1776091979">
      <w:bodyDiv w:val="1"/>
      <w:marLeft w:val="0"/>
      <w:marRight w:val="0"/>
      <w:marTop w:val="0"/>
      <w:marBottom w:val="0"/>
      <w:divBdr>
        <w:top w:val="none" w:sz="0" w:space="0" w:color="auto"/>
        <w:left w:val="none" w:sz="0" w:space="0" w:color="auto"/>
        <w:bottom w:val="none" w:sz="0" w:space="0" w:color="auto"/>
        <w:right w:val="none" w:sz="0" w:space="0" w:color="auto"/>
      </w:divBdr>
    </w:div>
    <w:div w:id="1793137020">
      <w:bodyDiv w:val="1"/>
      <w:marLeft w:val="0"/>
      <w:marRight w:val="0"/>
      <w:marTop w:val="0"/>
      <w:marBottom w:val="0"/>
      <w:divBdr>
        <w:top w:val="none" w:sz="0" w:space="0" w:color="auto"/>
        <w:left w:val="none" w:sz="0" w:space="0" w:color="auto"/>
        <w:bottom w:val="none" w:sz="0" w:space="0" w:color="auto"/>
        <w:right w:val="none" w:sz="0" w:space="0" w:color="auto"/>
      </w:divBdr>
    </w:div>
    <w:div w:id="1805929348">
      <w:bodyDiv w:val="1"/>
      <w:marLeft w:val="0"/>
      <w:marRight w:val="0"/>
      <w:marTop w:val="0"/>
      <w:marBottom w:val="0"/>
      <w:divBdr>
        <w:top w:val="none" w:sz="0" w:space="0" w:color="auto"/>
        <w:left w:val="none" w:sz="0" w:space="0" w:color="auto"/>
        <w:bottom w:val="none" w:sz="0" w:space="0" w:color="auto"/>
        <w:right w:val="none" w:sz="0" w:space="0" w:color="auto"/>
      </w:divBdr>
    </w:div>
    <w:div w:id="1807508241">
      <w:bodyDiv w:val="1"/>
      <w:marLeft w:val="0"/>
      <w:marRight w:val="0"/>
      <w:marTop w:val="0"/>
      <w:marBottom w:val="0"/>
      <w:divBdr>
        <w:top w:val="none" w:sz="0" w:space="0" w:color="auto"/>
        <w:left w:val="none" w:sz="0" w:space="0" w:color="auto"/>
        <w:bottom w:val="none" w:sz="0" w:space="0" w:color="auto"/>
        <w:right w:val="none" w:sz="0" w:space="0" w:color="auto"/>
      </w:divBdr>
    </w:div>
    <w:div w:id="1813132754">
      <w:bodyDiv w:val="1"/>
      <w:marLeft w:val="0"/>
      <w:marRight w:val="0"/>
      <w:marTop w:val="0"/>
      <w:marBottom w:val="0"/>
      <w:divBdr>
        <w:top w:val="none" w:sz="0" w:space="0" w:color="auto"/>
        <w:left w:val="none" w:sz="0" w:space="0" w:color="auto"/>
        <w:bottom w:val="none" w:sz="0" w:space="0" w:color="auto"/>
        <w:right w:val="none" w:sz="0" w:space="0" w:color="auto"/>
      </w:divBdr>
    </w:div>
    <w:div w:id="1816098059">
      <w:bodyDiv w:val="1"/>
      <w:marLeft w:val="0"/>
      <w:marRight w:val="0"/>
      <w:marTop w:val="0"/>
      <w:marBottom w:val="0"/>
      <w:divBdr>
        <w:top w:val="none" w:sz="0" w:space="0" w:color="auto"/>
        <w:left w:val="none" w:sz="0" w:space="0" w:color="auto"/>
        <w:bottom w:val="none" w:sz="0" w:space="0" w:color="auto"/>
        <w:right w:val="none" w:sz="0" w:space="0" w:color="auto"/>
      </w:divBdr>
    </w:div>
    <w:div w:id="1817406419">
      <w:bodyDiv w:val="1"/>
      <w:marLeft w:val="0"/>
      <w:marRight w:val="0"/>
      <w:marTop w:val="0"/>
      <w:marBottom w:val="0"/>
      <w:divBdr>
        <w:top w:val="none" w:sz="0" w:space="0" w:color="auto"/>
        <w:left w:val="none" w:sz="0" w:space="0" w:color="auto"/>
        <w:bottom w:val="none" w:sz="0" w:space="0" w:color="auto"/>
        <w:right w:val="none" w:sz="0" w:space="0" w:color="auto"/>
      </w:divBdr>
    </w:div>
    <w:div w:id="1824349672">
      <w:bodyDiv w:val="1"/>
      <w:marLeft w:val="0"/>
      <w:marRight w:val="0"/>
      <w:marTop w:val="0"/>
      <w:marBottom w:val="0"/>
      <w:divBdr>
        <w:top w:val="none" w:sz="0" w:space="0" w:color="auto"/>
        <w:left w:val="none" w:sz="0" w:space="0" w:color="auto"/>
        <w:bottom w:val="none" w:sz="0" w:space="0" w:color="auto"/>
        <w:right w:val="none" w:sz="0" w:space="0" w:color="auto"/>
      </w:divBdr>
    </w:div>
    <w:div w:id="1826898817">
      <w:bodyDiv w:val="1"/>
      <w:marLeft w:val="0"/>
      <w:marRight w:val="0"/>
      <w:marTop w:val="0"/>
      <w:marBottom w:val="0"/>
      <w:divBdr>
        <w:top w:val="none" w:sz="0" w:space="0" w:color="auto"/>
        <w:left w:val="none" w:sz="0" w:space="0" w:color="auto"/>
        <w:bottom w:val="none" w:sz="0" w:space="0" w:color="auto"/>
        <w:right w:val="none" w:sz="0" w:space="0" w:color="auto"/>
      </w:divBdr>
    </w:div>
    <w:div w:id="1830750218">
      <w:bodyDiv w:val="1"/>
      <w:marLeft w:val="0"/>
      <w:marRight w:val="0"/>
      <w:marTop w:val="0"/>
      <w:marBottom w:val="0"/>
      <w:divBdr>
        <w:top w:val="none" w:sz="0" w:space="0" w:color="auto"/>
        <w:left w:val="none" w:sz="0" w:space="0" w:color="auto"/>
        <w:bottom w:val="none" w:sz="0" w:space="0" w:color="auto"/>
        <w:right w:val="none" w:sz="0" w:space="0" w:color="auto"/>
      </w:divBdr>
    </w:div>
    <w:div w:id="1833788326">
      <w:bodyDiv w:val="1"/>
      <w:marLeft w:val="0"/>
      <w:marRight w:val="0"/>
      <w:marTop w:val="0"/>
      <w:marBottom w:val="0"/>
      <w:divBdr>
        <w:top w:val="none" w:sz="0" w:space="0" w:color="auto"/>
        <w:left w:val="none" w:sz="0" w:space="0" w:color="auto"/>
        <w:bottom w:val="none" w:sz="0" w:space="0" w:color="auto"/>
        <w:right w:val="none" w:sz="0" w:space="0" w:color="auto"/>
      </w:divBdr>
    </w:div>
    <w:div w:id="1844197166">
      <w:bodyDiv w:val="1"/>
      <w:marLeft w:val="0"/>
      <w:marRight w:val="0"/>
      <w:marTop w:val="0"/>
      <w:marBottom w:val="0"/>
      <w:divBdr>
        <w:top w:val="none" w:sz="0" w:space="0" w:color="auto"/>
        <w:left w:val="none" w:sz="0" w:space="0" w:color="auto"/>
        <w:bottom w:val="none" w:sz="0" w:space="0" w:color="auto"/>
        <w:right w:val="none" w:sz="0" w:space="0" w:color="auto"/>
      </w:divBdr>
    </w:div>
    <w:div w:id="1851525844">
      <w:bodyDiv w:val="1"/>
      <w:marLeft w:val="0"/>
      <w:marRight w:val="0"/>
      <w:marTop w:val="0"/>
      <w:marBottom w:val="0"/>
      <w:divBdr>
        <w:top w:val="none" w:sz="0" w:space="0" w:color="auto"/>
        <w:left w:val="none" w:sz="0" w:space="0" w:color="auto"/>
        <w:bottom w:val="none" w:sz="0" w:space="0" w:color="auto"/>
        <w:right w:val="none" w:sz="0" w:space="0" w:color="auto"/>
      </w:divBdr>
    </w:div>
    <w:div w:id="1857308630">
      <w:bodyDiv w:val="1"/>
      <w:marLeft w:val="0"/>
      <w:marRight w:val="0"/>
      <w:marTop w:val="0"/>
      <w:marBottom w:val="0"/>
      <w:divBdr>
        <w:top w:val="none" w:sz="0" w:space="0" w:color="auto"/>
        <w:left w:val="none" w:sz="0" w:space="0" w:color="auto"/>
        <w:bottom w:val="none" w:sz="0" w:space="0" w:color="auto"/>
        <w:right w:val="none" w:sz="0" w:space="0" w:color="auto"/>
      </w:divBdr>
    </w:div>
    <w:div w:id="1859348439">
      <w:bodyDiv w:val="1"/>
      <w:marLeft w:val="0"/>
      <w:marRight w:val="0"/>
      <w:marTop w:val="0"/>
      <w:marBottom w:val="0"/>
      <w:divBdr>
        <w:top w:val="none" w:sz="0" w:space="0" w:color="auto"/>
        <w:left w:val="none" w:sz="0" w:space="0" w:color="auto"/>
        <w:bottom w:val="none" w:sz="0" w:space="0" w:color="auto"/>
        <w:right w:val="none" w:sz="0" w:space="0" w:color="auto"/>
      </w:divBdr>
    </w:div>
    <w:div w:id="1873378220">
      <w:bodyDiv w:val="1"/>
      <w:marLeft w:val="0"/>
      <w:marRight w:val="0"/>
      <w:marTop w:val="0"/>
      <w:marBottom w:val="0"/>
      <w:divBdr>
        <w:top w:val="none" w:sz="0" w:space="0" w:color="auto"/>
        <w:left w:val="none" w:sz="0" w:space="0" w:color="auto"/>
        <w:bottom w:val="none" w:sz="0" w:space="0" w:color="auto"/>
        <w:right w:val="none" w:sz="0" w:space="0" w:color="auto"/>
      </w:divBdr>
    </w:div>
    <w:div w:id="1875773120">
      <w:bodyDiv w:val="1"/>
      <w:marLeft w:val="0"/>
      <w:marRight w:val="0"/>
      <w:marTop w:val="0"/>
      <w:marBottom w:val="0"/>
      <w:divBdr>
        <w:top w:val="none" w:sz="0" w:space="0" w:color="auto"/>
        <w:left w:val="none" w:sz="0" w:space="0" w:color="auto"/>
        <w:bottom w:val="none" w:sz="0" w:space="0" w:color="auto"/>
        <w:right w:val="none" w:sz="0" w:space="0" w:color="auto"/>
      </w:divBdr>
    </w:div>
    <w:div w:id="1876959485">
      <w:bodyDiv w:val="1"/>
      <w:marLeft w:val="0"/>
      <w:marRight w:val="0"/>
      <w:marTop w:val="0"/>
      <w:marBottom w:val="0"/>
      <w:divBdr>
        <w:top w:val="none" w:sz="0" w:space="0" w:color="auto"/>
        <w:left w:val="none" w:sz="0" w:space="0" w:color="auto"/>
        <w:bottom w:val="none" w:sz="0" w:space="0" w:color="auto"/>
        <w:right w:val="none" w:sz="0" w:space="0" w:color="auto"/>
      </w:divBdr>
    </w:div>
    <w:div w:id="1905527894">
      <w:bodyDiv w:val="1"/>
      <w:marLeft w:val="0"/>
      <w:marRight w:val="0"/>
      <w:marTop w:val="0"/>
      <w:marBottom w:val="0"/>
      <w:divBdr>
        <w:top w:val="none" w:sz="0" w:space="0" w:color="auto"/>
        <w:left w:val="none" w:sz="0" w:space="0" w:color="auto"/>
        <w:bottom w:val="none" w:sz="0" w:space="0" w:color="auto"/>
        <w:right w:val="none" w:sz="0" w:space="0" w:color="auto"/>
      </w:divBdr>
    </w:div>
    <w:div w:id="1913151263">
      <w:bodyDiv w:val="1"/>
      <w:marLeft w:val="0"/>
      <w:marRight w:val="0"/>
      <w:marTop w:val="0"/>
      <w:marBottom w:val="0"/>
      <w:divBdr>
        <w:top w:val="none" w:sz="0" w:space="0" w:color="auto"/>
        <w:left w:val="none" w:sz="0" w:space="0" w:color="auto"/>
        <w:bottom w:val="none" w:sz="0" w:space="0" w:color="auto"/>
        <w:right w:val="none" w:sz="0" w:space="0" w:color="auto"/>
      </w:divBdr>
    </w:div>
    <w:div w:id="1920476351">
      <w:bodyDiv w:val="1"/>
      <w:marLeft w:val="0"/>
      <w:marRight w:val="0"/>
      <w:marTop w:val="0"/>
      <w:marBottom w:val="0"/>
      <w:divBdr>
        <w:top w:val="none" w:sz="0" w:space="0" w:color="auto"/>
        <w:left w:val="none" w:sz="0" w:space="0" w:color="auto"/>
        <w:bottom w:val="none" w:sz="0" w:space="0" w:color="auto"/>
        <w:right w:val="none" w:sz="0" w:space="0" w:color="auto"/>
      </w:divBdr>
    </w:div>
    <w:div w:id="1932395901">
      <w:bodyDiv w:val="1"/>
      <w:marLeft w:val="0"/>
      <w:marRight w:val="0"/>
      <w:marTop w:val="0"/>
      <w:marBottom w:val="0"/>
      <w:divBdr>
        <w:top w:val="none" w:sz="0" w:space="0" w:color="auto"/>
        <w:left w:val="none" w:sz="0" w:space="0" w:color="auto"/>
        <w:bottom w:val="none" w:sz="0" w:space="0" w:color="auto"/>
        <w:right w:val="none" w:sz="0" w:space="0" w:color="auto"/>
      </w:divBdr>
    </w:div>
    <w:div w:id="1936287483">
      <w:bodyDiv w:val="1"/>
      <w:marLeft w:val="0"/>
      <w:marRight w:val="0"/>
      <w:marTop w:val="0"/>
      <w:marBottom w:val="0"/>
      <w:divBdr>
        <w:top w:val="none" w:sz="0" w:space="0" w:color="auto"/>
        <w:left w:val="none" w:sz="0" w:space="0" w:color="auto"/>
        <w:bottom w:val="none" w:sz="0" w:space="0" w:color="auto"/>
        <w:right w:val="none" w:sz="0" w:space="0" w:color="auto"/>
      </w:divBdr>
    </w:div>
    <w:div w:id="1937589350">
      <w:bodyDiv w:val="1"/>
      <w:marLeft w:val="0"/>
      <w:marRight w:val="0"/>
      <w:marTop w:val="0"/>
      <w:marBottom w:val="0"/>
      <w:divBdr>
        <w:top w:val="none" w:sz="0" w:space="0" w:color="auto"/>
        <w:left w:val="none" w:sz="0" w:space="0" w:color="auto"/>
        <w:bottom w:val="none" w:sz="0" w:space="0" w:color="auto"/>
        <w:right w:val="none" w:sz="0" w:space="0" w:color="auto"/>
      </w:divBdr>
    </w:div>
    <w:div w:id="1940328749">
      <w:bodyDiv w:val="1"/>
      <w:marLeft w:val="0"/>
      <w:marRight w:val="0"/>
      <w:marTop w:val="0"/>
      <w:marBottom w:val="0"/>
      <w:divBdr>
        <w:top w:val="none" w:sz="0" w:space="0" w:color="auto"/>
        <w:left w:val="none" w:sz="0" w:space="0" w:color="auto"/>
        <w:bottom w:val="none" w:sz="0" w:space="0" w:color="auto"/>
        <w:right w:val="none" w:sz="0" w:space="0" w:color="auto"/>
      </w:divBdr>
    </w:div>
    <w:div w:id="1953394645">
      <w:bodyDiv w:val="1"/>
      <w:marLeft w:val="0"/>
      <w:marRight w:val="0"/>
      <w:marTop w:val="0"/>
      <w:marBottom w:val="0"/>
      <w:divBdr>
        <w:top w:val="none" w:sz="0" w:space="0" w:color="auto"/>
        <w:left w:val="none" w:sz="0" w:space="0" w:color="auto"/>
        <w:bottom w:val="none" w:sz="0" w:space="0" w:color="auto"/>
        <w:right w:val="none" w:sz="0" w:space="0" w:color="auto"/>
      </w:divBdr>
    </w:div>
    <w:div w:id="1957983712">
      <w:bodyDiv w:val="1"/>
      <w:marLeft w:val="0"/>
      <w:marRight w:val="0"/>
      <w:marTop w:val="0"/>
      <w:marBottom w:val="0"/>
      <w:divBdr>
        <w:top w:val="none" w:sz="0" w:space="0" w:color="auto"/>
        <w:left w:val="none" w:sz="0" w:space="0" w:color="auto"/>
        <w:bottom w:val="none" w:sz="0" w:space="0" w:color="auto"/>
        <w:right w:val="none" w:sz="0" w:space="0" w:color="auto"/>
      </w:divBdr>
    </w:div>
    <w:div w:id="1961298707">
      <w:bodyDiv w:val="1"/>
      <w:marLeft w:val="0"/>
      <w:marRight w:val="0"/>
      <w:marTop w:val="0"/>
      <w:marBottom w:val="0"/>
      <w:divBdr>
        <w:top w:val="none" w:sz="0" w:space="0" w:color="auto"/>
        <w:left w:val="none" w:sz="0" w:space="0" w:color="auto"/>
        <w:bottom w:val="none" w:sz="0" w:space="0" w:color="auto"/>
        <w:right w:val="none" w:sz="0" w:space="0" w:color="auto"/>
      </w:divBdr>
    </w:div>
    <w:div w:id="1973049609">
      <w:bodyDiv w:val="1"/>
      <w:marLeft w:val="0"/>
      <w:marRight w:val="0"/>
      <w:marTop w:val="0"/>
      <w:marBottom w:val="0"/>
      <w:divBdr>
        <w:top w:val="none" w:sz="0" w:space="0" w:color="auto"/>
        <w:left w:val="none" w:sz="0" w:space="0" w:color="auto"/>
        <w:bottom w:val="none" w:sz="0" w:space="0" w:color="auto"/>
        <w:right w:val="none" w:sz="0" w:space="0" w:color="auto"/>
      </w:divBdr>
    </w:div>
    <w:div w:id="1986467750">
      <w:bodyDiv w:val="1"/>
      <w:marLeft w:val="0"/>
      <w:marRight w:val="0"/>
      <w:marTop w:val="0"/>
      <w:marBottom w:val="0"/>
      <w:divBdr>
        <w:top w:val="none" w:sz="0" w:space="0" w:color="auto"/>
        <w:left w:val="none" w:sz="0" w:space="0" w:color="auto"/>
        <w:bottom w:val="none" w:sz="0" w:space="0" w:color="auto"/>
        <w:right w:val="none" w:sz="0" w:space="0" w:color="auto"/>
      </w:divBdr>
    </w:div>
    <w:div w:id="1991906382">
      <w:bodyDiv w:val="1"/>
      <w:marLeft w:val="0"/>
      <w:marRight w:val="0"/>
      <w:marTop w:val="0"/>
      <w:marBottom w:val="0"/>
      <w:divBdr>
        <w:top w:val="none" w:sz="0" w:space="0" w:color="auto"/>
        <w:left w:val="none" w:sz="0" w:space="0" w:color="auto"/>
        <w:bottom w:val="none" w:sz="0" w:space="0" w:color="auto"/>
        <w:right w:val="none" w:sz="0" w:space="0" w:color="auto"/>
      </w:divBdr>
    </w:div>
    <w:div w:id="2000498473">
      <w:bodyDiv w:val="1"/>
      <w:marLeft w:val="0"/>
      <w:marRight w:val="0"/>
      <w:marTop w:val="0"/>
      <w:marBottom w:val="0"/>
      <w:divBdr>
        <w:top w:val="none" w:sz="0" w:space="0" w:color="auto"/>
        <w:left w:val="none" w:sz="0" w:space="0" w:color="auto"/>
        <w:bottom w:val="none" w:sz="0" w:space="0" w:color="auto"/>
        <w:right w:val="none" w:sz="0" w:space="0" w:color="auto"/>
      </w:divBdr>
    </w:div>
    <w:div w:id="2003197386">
      <w:bodyDiv w:val="1"/>
      <w:marLeft w:val="0"/>
      <w:marRight w:val="0"/>
      <w:marTop w:val="0"/>
      <w:marBottom w:val="0"/>
      <w:divBdr>
        <w:top w:val="none" w:sz="0" w:space="0" w:color="auto"/>
        <w:left w:val="none" w:sz="0" w:space="0" w:color="auto"/>
        <w:bottom w:val="none" w:sz="0" w:space="0" w:color="auto"/>
        <w:right w:val="none" w:sz="0" w:space="0" w:color="auto"/>
      </w:divBdr>
    </w:div>
    <w:div w:id="2018968297">
      <w:bodyDiv w:val="1"/>
      <w:marLeft w:val="0"/>
      <w:marRight w:val="0"/>
      <w:marTop w:val="0"/>
      <w:marBottom w:val="0"/>
      <w:divBdr>
        <w:top w:val="none" w:sz="0" w:space="0" w:color="auto"/>
        <w:left w:val="none" w:sz="0" w:space="0" w:color="auto"/>
        <w:bottom w:val="none" w:sz="0" w:space="0" w:color="auto"/>
        <w:right w:val="none" w:sz="0" w:space="0" w:color="auto"/>
      </w:divBdr>
    </w:div>
    <w:div w:id="2023317488">
      <w:bodyDiv w:val="1"/>
      <w:marLeft w:val="0"/>
      <w:marRight w:val="0"/>
      <w:marTop w:val="0"/>
      <w:marBottom w:val="0"/>
      <w:divBdr>
        <w:top w:val="none" w:sz="0" w:space="0" w:color="auto"/>
        <w:left w:val="none" w:sz="0" w:space="0" w:color="auto"/>
        <w:bottom w:val="none" w:sz="0" w:space="0" w:color="auto"/>
        <w:right w:val="none" w:sz="0" w:space="0" w:color="auto"/>
      </w:divBdr>
    </w:div>
    <w:div w:id="2024239916">
      <w:bodyDiv w:val="1"/>
      <w:marLeft w:val="0"/>
      <w:marRight w:val="0"/>
      <w:marTop w:val="0"/>
      <w:marBottom w:val="0"/>
      <w:divBdr>
        <w:top w:val="none" w:sz="0" w:space="0" w:color="auto"/>
        <w:left w:val="none" w:sz="0" w:space="0" w:color="auto"/>
        <w:bottom w:val="none" w:sz="0" w:space="0" w:color="auto"/>
        <w:right w:val="none" w:sz="0" w:space="0" w:color="auto"/>
      </w:divBdr>
    </w:div>
    <w:div w:id="2027755994">
      <w:bodyDiv w:val="1"/>
      <w:marLeft w:val="0"/>
      <w:marRight w:val="0"/>
      <w:marTop w:val="0"/>
      <w:marBottom w:val="0"/>
      <w:divBdr>
        <w:top w:val="none" w:sz="0" w:space="0" w:color="auto"/>
        <w:left w:val="none" w:sz="0" w:space="0" w:color="auto"/>
        <w:bottom w:val="none" w:sz="0" w:space="0" w:color="auto"/>
        <w:right w:val="none" w:sz="0" w:space="0" w:color="auto"/>
      </w:divBdr>
    </w:div>
    <w:div w:id="2027948183">
      <w:bodyDiv w:val="1"/>
      <w:marLeft w:val="0"/>
      <w:marRight w:val="0"/>
      <w:marTop w:val="0"/>
      <w:marBottom w:val="0"/>
      <w:divBdr>
        <w:top w:val="none" w:sz="0" w:space="0" w:color="auto"/>
        <w:left w:val="none" w:sz="0" w:space="0" w:color="auto"/>
        <w:bottom w:val="none" w:sz="0" w:space="0" w:color="auto"/>
        <w:right w:val="none" w:sz="0" w:space="0" w:color="auto"/>
      </w:divBdr>
    </w:div>
    <w:div w:id="2029866864">
      <w:bodyDiv w:val="1"/>
      <w:marLeft w:val="0"/>
      <w:marRight w:val="0"/>
      <w:marTop w:val="0"/>
      <w:marBottom w:val="0"/>
      <w:divBdr>
        <w:top w:val="none" w:sz="0" w:space="0" w:color="auto"/>
        <w:left w:val="none" w:sz="0" w:space="0" w:color="auto"/>
        <w:bottom w:val="none" w:sz="0" w:space="0" w:color="auto"/>
        <w:right w:val="none" w:sz="0" w:space="0" w:color="auto"/>
      </w:divBdr>
    </w:div>
    <w:div w:id="2052876026">
      <w:bodyDiv w:val="1"/>
      <w:marLeft w:val="0"/>
      <w:marRight w:val="0"/>
      <w:marTop w:val="0"/>
      <w:marBottom w:val="0"/>
      <w:divBdr>
        <w:top w:val="none" w:sz="0" w:space="0" w:color="auto"/>
        <w:left w:val="none" w:sz="0" w:space="0" w:color="auto"/>
        <w:bottom w:val="none" w:sz="0" w:space="0" w:color="auto"/>
        <w:right w:val="none" w:sz="0" w:space="0" w:color="auto"/>
      </w:divBdr>
    </w:div>
    <w:div w:id="2058893969">
      <w:bodyDiv w:val="1"/>
      <w:marLeft w:val="0"/>
      <w:marRight w:val="0"/>
      <w:marTop w:val="0"/>
      <w:marBottom w:val="0"/>
      <w:divBdr>
        <w:top w:val="none" w:sz="0" w:space="0" w:color="auto"/>
        <w:left w:val="none" w:sz="0" w:space="0" w:color="auto"/>
        <w:bottom w:val="none" w:sz="0" w:space="0" w:color="auto"/>
        <w:right w:val="none" w:sz="0" w:space="0" w:color="auto"/>
      </w:divBdr>
    </w:div>
    <w:div w:id="2070299717">
      <w:bodyDiv w:val="1"/>
      <w:marLeft w:val="0"/>
      <w:marRight w:val="0"/>
      <w:marTop w:val="0"/>
      <w:marBottom w:val="0"/>
      <w:divBdr>
        <w:top w:val="none" w:sz="0" w:space="0" w:color="auto"/>
        <w:left w:val="none" w:sz="0" w:space="0" w:color="auto"/>
        <w:bottom w:val="none" w:sz="0" w:space="0" w:color="auto"/>
        <w:right w:val="none" w:sz="0" w:space="0" w:color="auto"/>
      </w:divBdr>
    </w:div>
    <w:div w:id="2072146598">
      <w:bodyDiv w:val="1"/>
      <w:marLeft w:val="0"/>
      <w:marRight w:val="0"/>
      <w:marTop w:val="0"/>
      <w:marBottom w:val="0"/>
      <w:divBdr>
        <w:top w:val="none" w:sz="0" w:space="0" w:color="auto"/>
        <w:left w:val="none" w:sz="0" w:space="0" w:color="auto"/>
        <w:bottom w:val="none" w:sz="0" w:space="0" w:color="auto"/>
        <w:right w:val="none" w:sz="0" w:space="0" w:color="auto"/>
      </w:divBdr>
    </w:div>
    <w:div w:id="2076583952">
      <w:bodyDiv w:val="1"/>
      <w:marLeft w:val="0"/>
      <w:marRight w:val="0"/>
      <w:marTop w:val="0"/>
      <w:marBottom w:val="0"/>
      <w:divBdr>
        <w:top w:val="none" w:sz="0" w:space="0" w:color="auto"/>
        <w:left w:val="none" w:sz="0" w:space="0" w:color="auto"/>
        <w:bottom w:val="none" w:sz="0" w:space="0" w:color="auto"/>
        <w:right w:val="none" w:sz="0" w:space="0" w:color="auto"/>
      </w:divBdr>
    </w:div>
    <w:div w:id="2082671838">
      <w:bodyDiv w:val="1"/>
      <w:marLeft w:val="0"/>
      <w:marRight w:val="0"/>
      <w:marTop w:val="0"/>
      <w:marBottom w:val="0"/>
      <w:divBdr>
        <w:top w:val="none" w:sz="0" w:space="0" w:color="auto"/>
        <w:left w:val="none" w:sz="0" w:space="0" w:color="auto"/>
        <w:bottom w:val="none" w:sz="0" w:space="0" w:color="auto"/>
        <w:right w:val="none" w:sz="0" w:space="0" w:color="auto"/>
      </w:divBdr>
    </w:div>
    <w:div w:id="2090081473">
      <w:bodyDiv w:val="1"/>
      <w:marLeft w:val="0"/>
      <w:marRight w:val="0"/>
      <w:marTop w:val="0"/>
      <w:marBottom w:val="0"/>
      <w:divBdr>
        <w:top w:val="none" w:sz="0" w:space="0" w:color="auto"/>
        <w:left w:val="none" w:sz="0" w:space="0" w:color="auto"/>
        <w:bottom w:val="none" w:sz="0" w:space="0" w:color="auto"/>
        <w:right w:val="none" w:sz="0" w:space="0" w:color="auto"/>
      </w:divBdr>
    </w:div>
    <w:div w:id="2092726938">
      <w:bodyDiv w:val="1"/>
      <w:marLeft w:val="0"/>
      <w:marRight w:val="0"/>
      <w:marTop w:val="0"/>
      <w:marBottom w:val="0"/>
      <w:divBdr>
        <w:top w:val="none" w:sz="0" w:space="0" w:color="auto"/>
        <w:left w:val="none" w:sz="0" w:space="0" w:color="auto"/>
        <w:bottom w:val="none" w:sz="0" w:space="0" w:color="auto"/>
        <w:right w:val="none" w:sz="0" w:space="0" w:color="auto"/>
      </w:divBdr>
    </w:div>
    <w:div w:id="2097749387">
      <w:bodyDiv w:val="1"/>
      <w:marLeft w:val="0"/>
      <w:marRight w:val="0"/>
      <w:marTop w:val="0"/>
      <w:marBottom w:val="0"/>
      <w:divBdr>
        <w:top w:val="none" w:sz="0" w:space="0" w:color="auto"/>
        <w:left w:val="none" w:sz="0" w:space="0" w:color="auto"/>
        <w:bottom w:val="none" w:sz="0" w:space="0" w:color="auto"/>
        <w:right w:val="none" w:sz="0" w:space="0" w:color="auto"/>
      </w:divBdr>
    </w:div>
    <w:div w:id="2099399006">
      <w:bodyDiv w:val="1"/>
      <w:marLeft w:val="0"/>
      <w:marRight w:val="0"/>
      <w:marTop w:val="0"/>
      <w:marBottom w:val="0"/>
      <w:divBdr>
        <w:top w:val="none" w:sz="0" w:space="0" w:color="auto"/>
        <w:left w:val="none" w:sz="0" w:space="0" w:color="auto"/>
        <w:bottom w:val="none" w:sz="0" w:space="0" w:color="auto"/>
        <w:right w:val="none" w:sz="0" w:space="0" w:color="auto"/>
      </w:divBdr>
    </w:div>
    <w:div w:id="2118715266">
      <w:bodyDiv w:val="1"/>
      <w:marLeft w:val="0"/>
      <w:marRight w:val="0"/>
      <w:marTop w:val="0"/>
      <w:marBottom w:val="0"/>
      <w:divBdr>
        <w:top w:val="none" w:sz="0" w:space="0" w:color="auto"/>
        <w:left w:val="none" w:sz="0" w:space="0" w:color="auto"/>
        <w:bottom w:val="none" w:sz="0" w:space="0" w:color="auto"/>
        <w:right w:val="none" w:sz="0" w:space="0" w:color="auto"/>
      </w:divBdr>
    </w:div>
    <w:div w:id="2140605900">
      <w:bodyDiv w:val="1"/>
      <w:marLeft w:val="0"/>
      <w:marRight w:val="0"/>
      <w:marTop w:val="0"/>
      <w:marBottom w:val="0"/>
      <w:divBdr>
        <w:top w:val="none" w:sz="0" w:space="0" w:color="auto"/>
        <w:left w:val="none" w:sz="0" w:space="0" w:color="auto"/>
        <w:bottom w:val="none" w:sz="0" w:space="0" w:color="auto"/>
        <w:right w:val="none" w:sz="0" w:space="0" w:color="auto"/>
      </w:divBdr>
    </w:div>
    <w:div w:id="214519365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17" Type="http://schemas.openxmlformats.org/officeDocument/2006/relationships/package" Target="embeddings/Microsoft_Excel_Worksheet18.xlsx"/><Relationship Id="rId299" Type="http://schemas.openxmlformats.org/officeDocument/2006/relationships/package" Target="embeddings/Microsoft_Excel_Worksheet108.xlsx"/><Relationship Id="rId21" Type="http://schemas.openxmlformats.org/officeDocument/2006/relationships/hyperlink" Target="https://moray.cmis.uk.com/Moray/Document.ashx?czJKcaeAi5tUFL1DTL2UE4zNRBcoShgo=8mFF3Rd1Dc1NcOSLU3XhOO085Q2HU%2bjFnZAkSCBBvVpHkAYTg174Ew%3d%3d&amp;rUzwRPf%2bZ3zd4E7Ikn8Lyw%3d%3d=pwRE6AGJFLDNlh225F5QMaQWCtPHwdhUfCZ%2fLUQzgA2uL5jNRG4jdQ%3d%3d&amp;mCTIbCubSFfXsDGW9IXnlg%3d%3d=hFflUdN3100%3d&amp;kCx1AnS9%2fpWZQ40DXFvdEw%3d%3d=hFflUdN3100%3d&amp;uJovDxwdjMPoYv%2bAJvYtyA%3d%3d=ctNJFf55vVA%3d&amp;FgPlIEJYlotS%2bYGoBi5olA%3d%3d=NHdURQburHA%3d&amp;d9Qjj0ag1Pd993jsyOJqFvmyB7X0CSQK=ctNJFf55vVA%3d&amp;WGewmoAfeNR9xqBux0r1Q8Za60lavYmz=ctNJFf55vVA%3d&amp;WGewmoAfeNQ16B2MHuCpMRKZMwaG1PaO=ctNJFf55vVA%3d" TargetMode="External"/><Relationship Id="rId63" Type="http://schemas.microsoft.com/office/2007/relationships/diagramDrawing" Target="diagrams/drawing3.xml"/><Relationship Id="rId159" Type="http://schemas.openxmlformats.org/officeDocument/2006/relationships/package" Target="embeddings/Microsoft_Excel_Worksheet39.xlsx"/><Relationship Id="rId324" Type="http://schemas.openxmlformats.org/officeDocument/2006/relationships/image" Target="media/image148.emf"/><Relationship Id="rId170" Type="http://schemas.openxmlformats.org/officeDocument/2006/relationships/image" Target="media/image71.emf"/><Relationship Id="rId226" Type="http://schemas.openxmlformats.org/officeDocument/2006/relationships/image" Target="media/image99.emf"/><Relationship Id="rId268" Type="http://schemas.openxmlformats.org/officeDocument/2006/relationships/image" Target="media/image120.emf"/><Relationship Id="rId32" Type="http://schemas.openxmlformats.org/officeDocument/2006/relationships/chart" Target="charts/chart1.xml"/><Relationship Id="rId74" Type="http://schemas.openxmlformats.org/officeDocument/2006/relationships/chart" Target="charts/chart3.xml"/><Relationship Id="rId128" Type="http://schemas.openxmlformats.org/officeDocument/2006/relationships/image" Target="media/image50.emf"/><Relationship Id="rId5" Type="http://schemas.openxmlformats.org/officeDocument/2006/relationships/customXml" Target="../customXml/item5.xml"/><Relationship Id="rId181" Type="http://schemas.openxmlformats.org/officeDocument/2006/relationships/package" Target="embeddings/Microsoft_Excel_Worksheet50.xlsx"/><Relationship Id="rId237" Type="http://schemas.openxmlformats.org/officeDocument/2006/relationships/package" Target="embeddings/Microsoft_Excel_Worksheet78.xlsx"/><Relationship Id="rId279" Type="http://schemas.openxmlformats.org/officeDocument/2006/relationships/package" Target="embeddings/Microsoft_Excel_Worksheet98.xlsx"/><Relationship Id="rId43" Type="http://schemas.openxmlformats.org/officeDocument/2006/relationships/image" Target="media/image7.png"/><Relationship Id="rId139" Type="http://schemas.openxmlformats.org/officeDocument/2006/relationships/package" Target="embeddings/Microsoft_Excel_Worksheet29.xlsx"/><Relationship Id="rId290" Type="http://schemas.openxmlformats.org/officeDocument/2006/relationships/image" Target="media/image131.emf"/><Relationship Id="rId304" Type="http://schemas.openxmlformats.org/officeDocument/2006/relationships/image" Target="media/image138.emf"/><Relationship Id="rId85" Type="http://schemas.openxmlformats.org/officeDocument/2006/relationships/image" Target="media/image30.emf"/><Relationship Id="rId150" Type="http://schemas.openxmlformats.org/officeDocument/2006/relationships/image" Target="media/image61.emf"/><Relationship Id="rId192" Type="http://schemas.openxmlformats.org/officeDocument/2006/relationships/image" Target="media/image82.emf"/><Relationship Id="rId206" Type="http://schemas.openxmlformats.org/officeDocument/2006/relationships/image" Target="media/image89.emf"/><Relationship Id="rId248" Type="http://schemas.openxmlformats.org/officeDocument/2006/relationships/image" Target="media/image110.emf"/><Relationship Id="rId12" Type="http://schemas.openxmlformats.org/officeDocument/2006/relationships/webSettings" Target="webSettings.xml"/><Relationship Id="rId108" Type="http://schemas.openxmlformats.org/officeDocument/2006/relationships/image" Target="media/image40.emf"/><Relationship Id="rId315" Type="http://schemas.openxmlformats.org/officeDocument/2006/relationships/hyperlink" Target="https://data-moray.opendata.arcgis.com" TargetMode="External"/><Relationship Id="rId54" Type="http://schemas.openxmlformats.org/officeDocument/2006/relationships/image" Target="media/image16.png"/><Relationship Id="rId96" Type="http://schemas.openxmlformats.org/officeDocument/2006/relationships/image" Target="media/image34.emf"/><Relationship Id="rId161" Type="http://schemas.openxmlformats.org/officeDocument/2006/relationships/package" Target="embeddings/Microsoft_Excel_Worksheet40.xlsx"/><Relationship Id="rId217" Type="http://schemas.openxmlformats.org/officeDocument/2006/relationships/package" Target="embeddings/Microsoft_Excel_Worksheet68.xlsx"/><Relationship Id="rId259" Type="http://schemas.openxmlformats.org/officeDocument/2006/relationships/oleObject" Target="embeddings/Microsoft_Excel_97-2003_Worksheet.xls"/><Relationship Id="rId23" Type="http://schemas.openxmlformats.org/officeDocument/2006/relationships/header" Target="header1.xml"/><Relationship Id="rId119" Type="http://schemas.openxmlformats.org/officeDocument/2006/relationships/package" Target="embeddings/Microsoft_Excel_Worksheet19.xlsx"/><Relationship Id="rId270" Type="http://schemas.openxmlformats.org/officeDocument/2006/relationships/image" Target="media/image121.emf"/><Relationship Id="rId326" Type="http://schemas.openxmlformats.org/officeDocument/2006/relationships/footer" Target="footer6.xml"/><Relationship Id="rId65" Type="http://schemas.openxmlformats.org/officeDocument/2006/relationships/image" Target="media/image21.png"/><Relationship Id="rId130" Type="http://schemas.openxmlformats.org/officeDocument/2006/relationships/image" Target="media/image51.emf"/><Relationship Id="rId172" Type="http://schemas.openxmlformats.org/officeDocument/2006/relationships/image" Target="media/image72.emf"/><Relationship Id="rId228" Type="http://schemas.openxmlformats.org/officeDocument/2006/relationships/image" Target="media/image100.emf"/><Relationship Id="rId281" Type="http://schemas.openxmlformats.org/officeDocument/2006/relationships/package" Target="embeddings/Microsoft_Excel_Worksheet99.xlsx"/><Relationship Id="rId34" Type="http://schemas.openxmlformats.org/officeDocument/2006/relationships/image" Target="media/image4.png"/><Relationship Id="rId76" Type="http://schemas.openxmlformats.org/officeDocument/2006/relationships/chart" Target="charts/chart5.xml"/><Relationship Id="rId141" Type="http://schemas.openxmlformats.org/officeDocument/2006/relationships/package" Target="embeddings/Microsoft_Excel_Worksheet30.xlsx"/><Relationship Id="rId7" Type="http://schemas.openxmlformats.org/officeDocument/2006/relationships/customXml" Target="../customXml/item7.xml"/><Relationship Id="rId162" Type="http://schemas.openxmlformats.org/officeDocument/2006/relationships/image" Target="media/image67.emf"/><Relationship Id="rId183" Type="http://schemas.openxmlformats.org/officeDocument/2006/relationships/package" Target="embeddings/Microsoft_Excel_Worksheet51.xlsx"/><Relationship Id="rId218" Type="http://schemas.openxmlformats.org/officeDocument/2006/relationships/image" Target="media/image95.emf"/><Relationship Id="rId239" Type="http://schemas.openxmlformats.org/officeDocument/2006/relationships/package" Target="embeddings/Microsoft_Excel_Worksheet79.xlsx"/><Relationship Id="rId250" Type="http://schemas.openxmlformats.org/officeDocument/2006/relationships/image" Target="media/image111.emf"/><Relationship Id="rId271" Type="http://schemas.openxmlformats.org/officeDocument/2006/relationships/package" Target="embeddings/Microsoft_Excel_Worksheet94.xlsx"/><Relationship Id="rId292" Type="http://schemas.openxmlformats.org/officeDocument/2006/relationships/image" Target="media/image132.emf"/><Relationship Id="rId306" Type="http://schemas.openxmlformats.org/officeDocument/2006/relationships/image" Target="media/image139.emf"/><Relationship Id="rId24" Type="http://schemas.openxmlformats.org/officeDocument/2006/relationships/footer" Target="footer4.xml"/><Relationship Id="rId45" Type="http://schemas.openxmlformats.org/officeDocument/2006/relationships/hyperlink" Target="https://newsroom.moray.gov.uk/news" TargetMode="External"/><Relationship Id="rId66" Type="http://schemas.openxmlformats.org/officeDocument/2006/relationships/image" Target="media/image22.jpeg"/><Relationship Id="rId87" Type="http://schemas.openxmlformats.org/officeDocument/2006/relationships/image" Target="media/image31.emf"/><Relationship Id="rId110" Type="http://schemas.openxmlformats.org/officeDocument/2006/relationships/image" Target="media/image41.emf"/><Relationship Id="rId131" Type="http://schemas.openxmlformats.org/officeDocument/2006/relationships/package" Target="embeddings/Microsoft_Excel_Worksheet25.xlsx"/><Relationship Id="rId327" Type="http://schemas.openxmlformats.org/officeDocument/2006/relationships/fontTable" Target="fontTable.xml"/><Relationship Id="rId152" Type="http://schemas.openxmlformats.org/officeDocument/2006/relationships/image" Target="media/image62.emf"/><Relationship Id="rId173" Type="http://schemas.openxmlformats.org/officeDocument/2006/relationships/package" Target="embeddings/Microsoft_Excel_Worksheet46.xlsx"/><Relationship Id="rId194" Type="http://schemas.openxmlformats.org/officeDocument/2006/relationships/image" Target="media/image83.emf"/><Relationship Id="rId208" Type="http://schemas.openxmlformats.org/officeDocument/2006/relationships/image" Target="media/image90.emf"/><Relationship Id="rId229" Type="http://schemas.openxmlformats.org/officeDocument/2006/relationships/package" Target="embeddings/Microsoft_Excel_Worksheet74.xlsx"/><Relationship Id="rId240" Type="http://schemas.openxmlformats.org/officeDocument/2006/relationships/image" Target="media/image106.emf"/><Relationship Id="rId261" Type="http://schemas.openxmlformats.org/officeDocument/2006/relationships/package" Target="embeddings/Microsoft_Excel_Worksheet89.xlsx"/><Relationship Id="rId14" Type="http://schemas.openxmlformats.org/officeDocument/2006/relationships/endnotes" Target="endnotes.xml"/><Relationship Id="rId35" Type="http://schemas.openxmlformats.org/officeDocument/2006/relationships/diagramData" Target="diagrams/data2.xml"/><Relationship Id="rId56" Type="http://schemas.openxmlformats.org/officeDocument/2006/relationships/image" Target="media/image18.png"/><Relationship Id="rId77" Type="http://schemas.openxmlformats.org/officeDocument/2006/relationships/diagramData" Target="diagrams/data4.xml"/><Relationship Id="rId100" Type="http://schemas.openxmlformats.org/officeDocument/2006/relationships/image" Target="media/image36.emf"/><Relationship Id="rId282" Type="http://schemas.openxmlformats.org/officeDocument/2006/relationships/image" Target="media/image127.emf"/><Relationship Id="rId317" Type="http://schemas.openxmlformats.org/officeDocument/2006/relationships/package" Target="embeddings/Microsoft_Excel_Worksheet116.xlsx"/><Relationship Id="rId8" Type="http://schemas.openxmlformats.org/officeDocument/2006/relationships/customXml" Target="../customXml/item8.xml"/><Relationship Id="rId98" Type="http://schemas.openxmlformats.org/officeDocument/2006/relationships/image" Target="media/image35.emf"/><Relationship Id="rId121" Type="http://schemas.openxmlformats.org/officeDocument/2006/relationships/package" Target="embeddings/Microsoft_Excel_Worksheet20.xlsx"/><Relationship Id="rId142" Type="http://schemas.openxmlformats.org/officeDocument/2006/relationships/image" Target="media/image57.emf"/><Relationship Id="rId163" Type="http://schemas.openxmlformats.org/officeDocument/2006/relationships/package" Target="embeddings/Microsoft_Excel_Worksheet41.xlsx"/><Relationship Id="rId184" Type="http://schemas.openxmlformats.org/officeDocument/2006/relationships/image" Target="media/image78.emf"/><Relationship Id="rId219" Type="http://schemas.openxmlformats.org/officeDocument/2006/relationships/package" Target="embeddings/Microsoft_Excel_Worksheet69.xlsx"/><Relationship Id="rId230" Type="http://schemas.openxmlformats.org/officeDocument/2006/relationships/image" Target="media/image101.emf"/><Relationship Id="rId251" Type="http://schemas.openxmlformats.org/officeDocument/2006/relationships/package" Target="embeddings/Microsoft_Excel_Worksheet85.xlsx"/><Relationship Id="rId25" Type="http://schemas.openxmlformats.org/officeDocument/2006/relationships/image" Target="media/image2.png"/><Relationship Id="rId46" Type="http://schemas.openxmlformats.org/officeDocument/2006/relationships/image" Target="media/image8.png"/><Relationship Id="rId67" Type="http://schemas.openxmlformats.org/officeDocument/2006/relationships/image" Target="cid:image002.jpg@01D99E01.751756C0" TargetMode="External"/><Relationship Id="rId272" Type="http://schemas.openxmlformats.org/officeDocument/2006/relationships/image" Target="media/image122.emf"/><Relationship Id="rId293" Type="http://schemas.openxmlformats.org/officeDocument/2006/relationships/package" Target="embeddings/Microsoft_Excel_Worksheet105.xlsx"/><Relationship Id="rId307" Type="http://schemas.openxmlformats.org/officeDocument/2006/relationships/package" Target="embeddings/Microsoft_Excel_Worksheet112.xlsx"/><Relationship Id="rId328" Type="http://schemas.openxmlformats.org/officeDocument/2006/relationships/theme" Target="theme/theme1.xml"/><Relationship Id="rId88" Type="http://schemas.openxmlformats.org/officeDocument/2006/relationships/package" Target="embeddings/Microsoft_Excel_Worksheet5.xlsx"/><Relationship Id="rId111" Type="http://schemas.openxmlformats.org/officeDocument/2006/relationships/package" Target="embeddings/Microsoft_Excel_Worksheet15.xlsx"/><Relationship Id="rId132" Type="http://schemas.openxmlformats.org/officeDocument/2006/relationships/image" Target="media/image52.emf"/><Relationship Id="rId153" Type="http://schemas.openxmlformats.org/officeDocument/2006/relationships/package" Target="embeddings/Microsoft_Excel_Worksheet36.xlsx"/><Relationship Id="rId174" Type="http://schemas.openxmlformats.org/officeDocument/2006/relationships/image" Target="media/image73.emf"/><Relationship Id="rId195" Type="http://schemas.openxmlformats.org/officeDocument/2006/relationships/package" Target="embeddings/Microsoft_Excel_Worksheet57.xlsx"/><Relationship Id="rId209" Type="http://schemas.openxmlformats.org/officeDocument/2006/relationships/package" Target="embeddings/Microsoft_Excel_Worksheet64.xlsx"/><Relationship Id="rId220" Type="http://schemas.openxmlformats.org/officeDocument/2006/relationships/image" Target="media/image96.emf"/><Relationship Id="rId241" Type="http://schemas.openxmlformats.org/officeDocument/2006/relationships/package" Target="embeddings/Microsoft_Excel_Worksheet80.xlsx"/><Relationship Id="rId15" Type="http://schemas.openxmlformats.org/officeDocument/2006/relationships/image" Target="media/image1.png"/><Relationship Id="rId36" Type="http://schemas.openxmlformats.org/officeDocument/2006/relationships/diagramLayout" Target="diagrams/layout2.xml"/><Relationship Id="rId57" Type="http://schemas.openxmlformats.org/officeDocument/2006/relationships/image" Target="media/image19.png"/><Relationship Id="rId262" Type="http://schemas.openxmlformats.org/officeDocument/2006/relationships/image" Target="media/image117.emf"/><Relationship Id="rId283" Type="http://schemas.openxmlformats.org/officeDocument/2006/relationships/package" Target="embeddings/Microsoft_Excel_Worksheet100.xlsx"/><Relationship Id="rId318" Type="http://schemas.openxmlformats.org/officeDocument/2006/relationships/image" Target="media/image145.emf"/><Relationship Id="rId78" Type="http://schemas.openxmlformats.org/officeDocument/2006/relationships/diagramLayout" Target="diagrams/layout4.xml"/><Relationship Id="rId99" Type="http://schemas.openxmlformats.org/officeDocument/2006/relationships/package" Target="embeddings/Microsoft_Excel_Worksheet9.xlsx"/><Relationship Id="rId101" Type="http://schemas.openxmlformats.org/officeDocument/2006/relationships/package" Target="embeddings/Microsoft_Excel_Worksheet10.xlsx"/><Relationship Id="rId122" Type="http://schemas.openxmlformats.org/officeDocument/2006/relationships/image" Target="media/image47.emf"/><Relationship Id="rId143" Type="http://schemas.openxmlformats.org/officeDocument/2006/relationships/package" Target="embeddings/Microsoft_Excel_Worksheet31.xlsx"/><Relationship Id="rId164" Type="http://schemas.openxmlformats.org/officeDocument/2006/relationships/image" Target="media/image68.emf"/><Relationship Id="rId185" Type="http://schemas.openxmlformats.org/officeDocument/2006/relationships/package" Target="embeddings/Microsoft_Excel_Worksheet52.xlsx"/><Relationship Id="rId9" Type="http://schemas.openxmlformats.org/officeDocument/2006/relationships/numbering" Target="numbering.xml"/><Relationship Id="rId210" Type="http://schemas.openxmlformats.org/officeDocument/2006/relationships/image" Target="media/image91.emf"/><Relationship Id="rId26" Type="http://schemas.openxmlformats.org/officeDocument/2006/relationships/diagramData" Target="diagrams/data1.xml"/><Relationship Id="rId231" Type="http://schemas.openxmlformats.org/officeDocument/2006/relationships/package" Target="embeddings/Microsoft_Excel_Worksheet75.xlsx"/><Relationship Id="rId252" Type="http://schemas.openxmlformats.org/officeDocument/2006/relationships/image" Target="media/image112.emf"/><Relationship Id="rId273" Type="http://schemas.openxmlformats.org/officeDocument/2006/relationships/package" Target="embeddings/Microsoft_Excel_Worksheet95.xlsx"/><Relationship Id="rId294" Type="http://schemas.openxmlformats.org/officeDocument/2006/relationships/image" Target="media/image133.emf"/><Relationship Id="rId308" Type="http://schemas.openxmlformats.org/officeDocument/2006/relationships/image" Target="media/image140.emf"/><Relationship Id="rId47" Type="http://schemas.openxmlformats.org/officeDocument/2006/relationships/image" Target="media/image9.png"/><Relationship Id="rId68" Type="http://schemas.openxmlformats.org/officeDocument/2006/relationships/image" Target="media/image23.png"/><Relationship Id="rId89" Type="http://schemas.openxmlformats.org/officeDocument/2006/relationships/hyperlink" Target="https://pensions.gov.scot/sites/default/files/2025-03/2025-02_LGPS_Circular_-_Tiered_Contribution_Rate_System_5_%20March_2025V2.pdf" TargetMode="External"/><Relationship Id="rId112" Type="http://schemas.openxmlformats.org/officeDocument/2006/relationships/image" Target="media/image42.emf"/><Relationship Id="rId133" Type="http://schemas.openxmlformats.org/officeDocument/2006/relationships/package" Target="embeddings/Microsoft_Excel_Worksheet26.xlsx"/><Relationship Id="rId154" Type="http://schemas.openxmlformats.org/officeDocument/2006/relationships/image" Target="media/image63.emf"/><Relationship Id="rId175" Type="http://schemas.openxmlformats.org/officeDocument/2006/relationships/package" Target="embeddings/Microsoft_Excel_Worksheet47.xlsx"/><Relationship Id="rId196" Type="http://schemas.openxmlformats.org/officeDocument/2006/relationships/image" Target="media/image84.emf"/><Relationship Id="rId200" Type="http://schemas.openxmlformats.org/officeDocument/2006/relationships/image" Target="media/image86.emf"/><Relationship Id="rId16" Type="http://schemas.openxmlformats.org/officeDocument/2006/relationships/footer" Target="footer1.xml"/><Relationship Id="rId221" Type="http://schemas.openxmlformats.org/officeDocument/2006/relationships/package" Target="embeddings/Microsoft_Excel_Worksheet70.xlsx"/><Relationship Id="rId242" Type="http://schemas.openxmlformats.org/officeDocument/2006/relationships/image" Target="media/image107.emf"/><Relationship Id="rId263" Type="http://schemas.openxmlformats.org/officeDocument/2006/relationships/package" Target="embeddings/Microsoft_Excel_Worksheet90.xlsx"/><Relationship Id="rId284" Type="http://schemas.openxmlformats.org/officeDocument/2006/relationships/image" Target="media/image128.emf"/><Relationship Id="rId319" Type="http://schemas.openxmlformats.org/officeDocument/2006/relationships/package" Target="embeddings/Microsoft_Excel_Worksheet117.xlsx"/><Relationship Id="rId37" Type="http://schemas.openxmlformats.org/officeDocument/2006/relationships/diagramQuickStyle" Target="diagrams/quickStyle2.xml"/><Relationship Id="rId58" Type="http://schemas.openxmlformats.org/officeDocument/2006/relationships/image" Target="media/image20.png"/><Relationship Id="rId79" Type="http://schemas.openxmlformats.org/officeDocument/2006/relationships/diagramQuickStyle" Target="diagrams/quickStyle4.xml"/><Relationship Id="rId102" Type="http://schemas.openxmlformats.org/officeDocument/2006/relationships/image" Target="media/image37.emf"/><Relationship Id="rId123" Type="http://schemas.openxmlformats.org/officeDocument/2006/relationships/package" Target="embeddings/Microsoft_Excel_Worksheet21.xlsx"/><Relationship Id="rId144" Type="http://schemas.openxmlformats.org/officeDocument/2006/relationships/image" Target="media/image58.emf"/><Relationship Id="rId90" Type="http://schemas.openxmlformats.org/officeDocument/2006/relationships/header" Target="header4.xml"/><Relationship Id="rId165" Type="http://schemas.openxmlformats.org/officeDocument/2006/relationships/package" Target="embeddings/Microsoft_Excel_Worksheet42.xlsx"/><Relationship Id="rId186" Type="http://schemas.openxmlformats.org/officeDocument/2006/relationships/image" Target="media/image79.emf"/><Relationship Id="rId211" Type="http://schemas.openxmlformats.org/officeDocument/2006/relationships/package" Target="embeddings/Microsoft_Excel_Worksheet65.xlsx"/><Relationship Id="rId232" Type="http://schemas.openxmlformats.org/officeDocument/2006/relationships/image" Target="media/image102.emf"/><Relationship Id="rId253" Type="http://schemas.openxmlformats.org/officeDocument/2006/relationships/package" Target="embeddings/Microsoft_Excel_Worksheet86.xlsx"/><Relationship Id="rId274" Type="http://schemas.openxmlformats.org/officeDocument/2006/relationships/image" Target="media/image123.emf"/><Relationship Id="rId295" Type="http://schemas.openxmlformats.org/officeDocument/2006/relationships/package" Target="embeddings/Microsoft_Excel_Worksheet106.xlsx"/><Relationship Id="rId309" Type="http://schemas.openxmlformats.org/officeDocument/2006/relationships/package" Target="embeddings/Microsoft_Excel_Worksheet113.xlsx"/><Relationship Id="rId27" Type="http://schemas.openxmlformats.org/officeDocument/2006/relationships/diagramLayout" Target="diagrams/layout1.xml"/><Relationship Id="rId48" Type="http://schemas.openxmlformats.org/officeDocument/2006/relationships/image" Target="media/image10.png"/><Relationship Id="rId69" Type="http://schemas.openxmlformats.org/officeDocument/2006/relationships/image" Target="media/image24.svg"/><Relationship Id="rId113" Type="http://schemas.openxmlformats.org/officeDocument/2006/relationships/package" Target="embeddings/Microsoft_Excel_Worksheet16.xlsx"/><Relationship Id="rId134" Type="http://schemas.openxmlformats.org/officeDocument/2006/relationships/image" Target="media/image53.emf"/><Relationship Id="rId320" Type="http://schemas.openxmlformats.org/officeDocument/2006/relationships/image" Target="media/image146.emf"/><Relationship Id="rId80" Type="http://schemas.openxmlformats.org/officeDocument/2006/relationships/diagramColors" Target="diagrams/colors4.xml"/><Relationship Id="rId155" Type="http://schemas.openxmlformats.org/officeDocument/2006/relationships/package" Target="embeddings/Microsoft_Excel_Worksheet37.xlsx"/><Relationship Id="rId176" Type="http://schemas.openxmlformats.org/officeDocument/2006/relationships/image" Target="media/image74.emf"/><Relationship Id="rId197" Type="http://schemas.openxmlformats.org/officeDocument/2006/relationships/package" Target="embeddings/Microsoft_Excel_Worksheet58.xlsx"/><Relationship Id="rId201" Type="http://schemas.openxmlformats.org/officeDocument/2006/relationships/package" Target="embeddings/Microsoft_Excel_Worksheet60.xlsx"/><Relationship Id="rId222" Type="http://schemas.openxmlformats.org/officeDocument/2006/relationships/image" Target="media/image97.emf"/><Relationship Id="rId243" Type="http://schemas.openxmlformats.org/officeDocument/2006/relationships/package" Target="embeddings/Microsoft_Excel_Worksheet81.xlsx"/><Relationship Id="rId264" Type="http://schemas.openxmlformats.org/officeDocument/2006/relationships/image" Target="media/image118.emf"/><Relationship Id="rId285" Type="http://schemas.openxmlformats.org/officeDocument/2006/relationships/package" Target="embeddings/Microsoft_Excel_Worksheet101.xlsx"/><Relationship Id="rId17" Type="http://schemas.openxmlformats.org/officeDocument/2006/relationships/footer" Target="footer2.xml"/><Relationship Id="rId38" Type="http://schemas.openxmlformats.org/officeDocument/2006/relationships/diagramColors" Target="diagrams/colors2.xml"/><Relationship Id="rId59" Type="http://schemas.openxmlformats.org/officeDocument/2006/relationships/diagramData" Target="diagrams/data3.xml"/><Relationship Id="rId103" Type="http://schemas.openxmlformats.org/officeDocument/2006/relationships/package" Target="embeddings/Microsoft_Excel_Worksheet11.xlsx"/><Relationship Id="rId124" Type="http://schemas.openxmlformats.org/officeDocument/2006/relationships/image" Target="media/image48.emf"/><Relationship Id="rId310" Type="http://schemas.openxmlformats.org/officeDocument/2006/relationships/image" Target="media/image141.emf"/><Relationship Id="rId70" Type="http://schemas.openxmlformats.org/officeDocument/2006/relationships/image" Target="media/image25.png"/><Relationship Id="rId91" Type="http://schemas.openxmlformats.org/officeDocument/2006/relationships/footer" Target="footer5.xml"/><Relationship Id="rId145" Type="http://schemas.openxmlformats.org/officeDocument/2006/relationships/package" Target="embeddings/Microsoft_Excel_Worksheet32.xlsx"/><Relationship Id="rId166" Type="http://schemas.openxmlformats.org/officeDocument/2006/relationships/image" Target="media/image69.emf"/><Relationship Id="rId187" Type="http://schemas.openxmlformats.org/officeDocument/2006/relationships/package" Target="embeddings/Microsoft_Excel_Worksheet53.xlsx"/><Relationship Id="rId1" Type="http://schemas.openxmlformats.org/officeDocument/2006/relationships/customXml" Target="../customXml/item1.xml"/><Relationship Id="rId212" Type="http://schemas.openxmlformats.org/officeDocument/2006/relationships/image" Target="media/image92.emf"/><Relationship Id="rId233" Type="http://schemas.openxmlformats.org/officeDocument/2006/relationships/package" Target="embeddings/Microsoft_Excel_Worksheet76.xlsx"/><Relationship Id="rId254" Type="http://schemas.openxmlformats.org/officeDocument/2006/relationships/image" Target="media/image113.emf"/><Relationship Id="rId28" Type="http://schemas.openxmlformats.org/officeDocument/2006/relationships/diagramQuickStyle" Target="diagrams/quickStyle1.xml"/><Relationship Id="rId49" Type="http://schemas.openxmlformats.org/officeDocument/2006/relationships/image" Target="media/image11.png"/><Relationship Id="rId114" Type="http://schemas.openxmlformats.org/officeDocument/2006/relationships/image" Target="media/image43.emf"/><Relationship Id="rId275" Type="http://schemas.openxmlformats.org/officeDocument/2006/relationships/package" Target="embeddings/Microsoft_Excel_Worksheet96.xlsx"/><Relationship Id="rId296" Type="http://schemas.openxmlformats.org/officeDocument/2006/relationships/image" Target="media/image134.emf"/><Relationship Id="rId300" Type="http://schemas.openxmlformats.org/officeDocument/2006/relationships/image" Target="media/image136.emf"/><Relationship Id="rId60" Type="http://schemas.openxmlformats.org/officeDocument/2006/relationships/diagramLayout" Target="diagrams/layout3.xml"/><Relationship Id="rId81" Type="http://schemas.microsoft.com/office/2007/relationships/diagramDrawing" Target="diagrams/drawing4.xml"/><Relationship Id="rId135" Type="http://schemas.openxmlformats.org/officeDocument/2006/relationships/package" Target="embeddings/Microsoft_Excel_Worksheet27.xlsx"/><Relationship Id="rId156" Type="http://schemas.openxmlformats.org/officeDocument/2006/relationships/image" Target="media/image64.emf"/><Relationship Id="rId177" Type="http://schemas.openxmlformats.org/officeDocument/2006/relationships/package" Target="embeddings/Microsoft_Excel_Worksheet48.xlsx"/><Relationship Id="rId198" Type="http://schemas.openxmlformats.org/officeDocument/2006/relationships/image" Target="media/image85.emf"/><Relationship Id="rId321" Type="http://schemas.openxmlformats.org/officeDocument/2006/relationships/package" Target="embeddings/Microsoft_Excel_Worksheet118.xlsx"/><Relationship Id="rId202" Type="http://schemas.openxmlformats.org/officeDocument/2006/relationships/image" Target="media/image87.emf"/><Relationship Id="rId223" Type="http://schemas.openxmlformats.org/officeDocument/2006/relationships/package" Target="embeddings/Microsoft_Excel_Worksheet71.xlsx"/><Relationship Id="rId244" Type="http://schemas.openxmlformats.org/officeDocument/2006/relationships/image" Target="media/image108.emf"/><Relationship Id="rId18" Type="http://schemas.openxmlformats.org/officeDocument/2006/relationships/footer" Target="footer3.xml"/><Relationship Id="rId39" Type="http://schemas.microsoft.com/office/2007/relationships/diagramDrawing" Target="diagrams/drawing2.xml"/><Relationship Id="rId265" Type="http://schemas.openxmlformats.org/officeDocument/2006/relationships/package" Target="embeddings/Microsoft_Excel_Worksheet91.xlsx"/><Relationship Id="rId286" Type="http://schemas.openxmlformats.org/officeDocument/2006/relationships/image" Target="media/image129.emf"/><Relationship Id="rId50" Type="http://schemas.openxmlformats.org/officeDocument/2006/relationships/image" Target="media/image12.png"/><Relationship Id="rId104" Type="http://schemas.openxmlformats.org/officeDocument/2006/relationships/image" Target="media/image38.emf"/><Relationship Id="rId125" Type="http://schemas.openxmlformats.org/officeDocument/2006/relationships/package" Target="embeddings/Microsoft_Excel_Worksheet22.xlsx"/><Relationship Id="rId146" Type="http://schemas.openxmlformats.org/officeDocument/2006/relationships/image" Target="media/image59.emf"/><Relationship Id="rId167" Type="http://schemas.openxmlformats.org/officeDocument/2006/relationships/package" Target="embeddings/Microsoft_Excel_Worksheet43.xlsx"/><Relationship Id="rId188" Type="http://schemas.openxmlformats.org/officeDocument/2006/relationships/image" Target="media/image80.emf"/><Relationship Id="rId311" Type="http://schemas.openxmlformats.org/officeDocument/2006/relationships/image" Target="media/image142.emf"/><Relationship Id="rId71" Type="http://schemas.openxmlformats.org/officeDocument/2006/relationships/image" Target="media/image26.svg"/><Relationship Id="rId92" Type="http://schemas.openxmlformats.org/officeDocument/2006/relationships/image" Target="media/image32.emf"/><Relationship Id="rId213" Type="http://schemas.openxmlformats.org/officeDocument/2006/relationships/package" Target="embeddings/Microsoft_Excel_Worksheet66.xlsx"/><Relationship Id="rId234" Type="http://schemas.openxmlformats.org/officeDocument/2006/relationships/image" Target="media/image103.emf"/><Relationship Id="rId2" Type="http://schemas.openxmlformats.org/officeDocument/2006/relationships/customXml" Target="../customXml/item2.xml"/><Relationship Id="rId29" Type="http://schemas.openxmlformats.org/officeDocument/2006/relationships/diagramColors" Target="diagrams/colors1.xml"/><Relationship Id="rId255" Type="http://schemas.openxmlformats.org/officeDocument/2006/relationships/package" Target="embeddings/Microsoft_Excel_Worksheet87.xlsx"/><Relationship Id="rId276" Type="http://schemas.openxmlformats.org/officeDocument/2006/relationships/image" Target="media/image124.emf"/><Relationship Id="rId297" Type="http://schemas.openxmlformats.org/officeDocument/2006/relationships/package" Target="embeddings/Microsoft_Excel_Worksheet107.xlsx"/><Relationship Id="rId40" Type="http://schemas.openxmlformats.org/officeDocument/2006/relationships/hyperlink" Target="http://www.moray.gov.uk/moray_standard/page_160162.html" TargetMode="External"/><Relationship Id="rId115" Type="http://schemas.openxmlformats.org/officeDocument/2006/relationships/package" Target="embeddings/Microsoft_Excel_Worksheet17.xlsx"/><Relationship Id="rId136" Type="http://schemas.openxmlformats.org/officeDocument/2006/relationships/image" Target="media/image54.emf"/><Relationship Id="rId157" Type="http://schemas.openxmlformats.org/officeDocument/2006/relationships/package" Target="embeddings/Microsoft_Excel_Worksheet38.xlsx"/><Relationship Id="rId178" Type="http://schemas.openxmlformats.org/officeDocument/2006/relationships/image" Target="media/image75.emf"/><Relationship Id="rId301" Type="http://schemas.openxmlformats.org/officeDocument/2006/relationships/package" Target="embeddings/Microsoft_Excel_Worksheet109.xlsx"/><Relationship Id="rId322" Type="http://schemas.openxmlformats.org/officeDocument/2006/relationships/image" Target="media/image147.emf"/><Relationship Id="rId61" Type="http://schemas.openxmlformats.org/officeDocument/2006/relationships/diagramQuickStyle" Target="diagrams/quickStyle3.xml"/><Relationship Id="rId82" Type="http://schemas.openxmlformats.org/officeDocument/2006/relationships/image" Target="media/image29.emf"/><Relationship Id="rId199" Type="http://schemas.openxmlformats.org/officeDocument/2006/relationships/package" Target="embeddings/Microsoft_Excel_Worksheet59.xlsx"/><Relationship Id="rId203" Type="http://schemas.openxmlformats.org/officeDocument/2006/relationships/package" Target="embeddings/Microsoft_Excel_Worksheet61.xlsx"/><Relationship Id="rId19" Type="http://schemas.openxmlformats.org/officeDocument/2006/relationships/hyperlink" Target="https://moray.cmis.uk.com/moray/Document.ashx?czJKcaeAi5tUFL1DTL2UE4zNRBcoShgo=uQj6esFi60Fe9x29XVX6LZqXvGHAoFOazGHtY5dYzOPgB7fGoidKJA%3d%3d&amp;rUzwRPf%2bZ3zd4E7Ikn8Lyw%3d%3d=pwRE6AGJFLDNlh225F5QMaQWCtPHwdhUfCZ%2fLUQzgA2uL5jNRG4jdQ%3d%3d&amp;mCTIbCubSFfXsDGW9IXnlg%3d%3d=hFflUdN3100%3d&amp;kCx1AnS9%2fpWZQ40DXFvdEw%3d%3d=hFflUdN3100%3d&amp;uJovDxwdjMPoYv%2bAJvYtyA%3d%3d=ctNJFf55vVA%3d&amp;FgPlIEJYlotS%2bYGoBi5olA%3d%3d=NHdURQburHA%3d&amp;d9Qjj0ag1Pd993jsyOJqFvmyB7X0CSQK=ctNJFf55vVA%3d&amp;WGewmoAfeNR9xqBux0r1Q8Za60lavYmz=ctNJFf55vVA%3d&amp;WGewmoAfeNQ16B2MHuCpMRKZMwaG1PaO=ctNJFf55vVA%3d" TargetMode="External"/><Relationship Id="rId224" Type="http://schemas.openxmlformats.org/officeDocument/2006/relationships/image" Target="media/image98.emf"/><Relationship Id="rId245" Type="http://schemas.openxmlformats.org/officeDocument/2006/relationships/package" Target="embeddings/Microsoft_Excel_Worksheet82.xlsx"/><Relationship Id="rId266" Type="http://schemas.openxmlformats.org/officeDocument/2006/relationships/image" Target="media/image119.emf"/><Relationship Id="rId287" Type="http://schemas.openxmlformats.org/officeDocument/2006/relationships/package" Target="embeddings/Microsoft_Excel_Worksheet102.xlsx"/><Relationship Id="rId30" Type="http://schemas.microsoft.com/office/2007/relationships/diagramDrawing" Target="diagrams/drawing1.xml"/><Relationship Id="rId105" Type="http://schemas.openxmlformats.org/officeDocument/2006/relationships/package" Target="embeddings/Microsoft_Excel_Worksheet12.xlsx"/><Relationship Id="rId126" Type="http://schemas.openxmlformats.org/officeDocument/2006/relationships/image" Target="media/image49.emf"/><Relationship Id="rId147" Type="http://schemas.openxmlformats.org/officeDocument/2006/relationships/package" Target="embeddings/Microsoft_Excel_Worksheet33.xlsx"/><Relationship Id="rId168" Type="http://schemas.openxmlformats.org/officeDocument/2006/relationships/image" Target="media/image70.emf"/><Relationship Id="rId312" Type="http://schemas.openxmlformats.org/officeDocument/2006/relationships/package" Target="embeddings/Microsoft_Excel_Worksheet114.xlsx"/><Relationship Id="rId51" Type="http://schemas.openxmlformats.org/officeDocument/2006/relationships/image" Target="media/image13.png"/><Relationship Id="rId72" Type="http://schemas.openxmlformats.org/officeDocument/2006/relationships/image" Target="media/image27.png"/><Relationship Id="rId93" Type="http://schemas.openxmlformats.org/officeDocument/2006/relationships/package" Target="embeddings/Microsoft_Excel_Worksheet6.xlsx"/><Relationship Id="rId189" Type="http://schemas.openxmlformats.org/officeDocument/2006/relationships/package" Target="embeddings/Microsoft_Excel_Worksheet54.xlsx"/><Relationship Id="rId3" Type="http://schemas.openxmlformats.org/officeDocument/2006/relationships/customXml" Target="../customXml/item3.xml"/><Relationship Id="rId214" Type="http://schemas.openxmlformats.org/officeDocument/2006/relationships/image" Target="media/image93.emf"/><Relationship Id="rId235" Type="http://schemas.openxmlformats.org/officeDocument/2006/relationships/package" Target="embeddings/Microsoft_Excel_Worksheet77.xlsx"/><Relationship Id="rId256" Type="http://schemas.openxmlformats.org/officeDocument/2006/relationships/image" Target="media/image114.emf"/><Relationship Id="rId277" Type="http://schemas.openxmlformats.org/officeDocument/2006/relationships/package" Target="embeddings/Microsoft_Excel_Worksheet97.xlsx"/><Relationship Id="rId298" Type="http://schemas.openxmlformats.org/officeDocument/2006/relationships/image" Target="media/image135.emf"/><Relationship Id="rId116" Type="http://schemas.openxmlformats.org/officeDocument/2006/relationships/image" Target="media/image44.emf"/><Relationship Id="rId137" Type="http://schemas.openxmlformats.org/officeDocument/2006/relationships/package" Target="embeddings/Microsoft_Excel_Worksheet28.xlsx"/><Relationship Id="rId158" Type="http://schemas.openxmlformats.org/officeDocument/2006/relationships/image" Target="media/image65.emf"/><Relationship Id="rId302" Type="http://schemas.openxmlformats.org/officeDocument/2006/relationships/image" Target="media/image137.emf"/><Relationship Id="rId323" Type="http://schemas.openxmlformats.org/officeDocument/2006/relationships/package" Target="embeddings/Microsoft_Excel_Worksheet119.xlsx"/><Relationship Id="rId20" Type="http://schemas.openxmlformats.org/officeDocument/2006/relationships/hyperlink" Target="https://moray.cmis.uk.com/Moray/Document.ashx?czJKcaeAi5tUFL1DTL2UE4zNRBcoShgo=d90GAJsldMmMAvotmiRrySVMFbIJNU0GpaWrJ%2bbwLe67h29QZQYzSw%3d%3d&amp;rUzwRPf%2bZ3zd4E7Ikn8Lyw%3d%3d=pwRE6AGJFLDNlh225F5QMaQWCtPHwdhUfCZ%2fLUQzgA2uL5jNRG4jdQ%3d%3d&amp;mCTIbCubSFfXsDGW9IXnlg%3d%3d=hFflUdN3100%3d&amp;kCx1AnS9%2fpWZQ40DXFvdEw%3d%3d=hFflUdN3100%3d&amp;uJovDxwdjMPoYv%2bAJvYtyA%3d%3d=ctNJFf55vVA%3d&amp;FgPlIEJYlotS%2bYGoBi5olA%3d%3d=NHdURQburHA%3d&amp;d9Qjj0ag1Pd993jsyOJqFvmyB7X0CSQK=ctNJFf55vVA%3d&amp;WGewmoAfeNR9xqBux0r1Q8Za60lavYmz=ctNJFf55vVA%3d&amp;WGewmoAfeNQ16B2MHuCpMRKZMwaG1PaO=ctNJFf55vVA%3d" TargetMode="External"/><Relationship Id="rId41" Type="http://schemas.openxmlformats.org/officeDocument/2006/relationships/image" Target="media/image5.png"/><Relationship Id="rId62" Type="http://schemas.openxmlformats.org/officeDocument/2006/relationships/diagramColors" Target="diagrams/colors3.xml"/><Relationship Id="rId83" Type="http://schemas.openxmlformats.org/officeDocument/2006/relationships/package" Target="embeddings/Microsoft_Excel_Worksheet3.xlsx"/><Relationship Id="rId179" Type="http://schemas.openxmlformats.org/officeDocument/2006/relationships/package" Target="embeddings/Microsoft_Excel_Worksheet49.xlsx"/><Relationship Id="rId190" Type="http://schemas.openxmlformats.org/officeDocument/2006/relationships/image" Target="media/image81.emf"/><Relationship Id="rId204" Type="http://schemas.openxmlformats.org/officeDocument/2006/relationships/image" Target="media/image88.emf"/><Relationship Id="rId225" Type="http://schemas.openxmlformats.org/officeDocument/2006/relationships/package" Target="embeddings/Microsoft_Excel_Worksheet72.xlsx"/><Relationship Id="rId246" Type="http://schemas.openxmlformats.org/officeDocument/2006/relationships/image" Target="media/image109.emf"/><Relationship Id="rId267" Type="http://schemas.openxmlformats.org/officeDocument/2006/relationships/package" Target="embeddings/Microsoft_Excel_Worksheet92.xlsx"/><Relationship Id="rId288" Type="http://schemas.openxmlformats.org/officeDocument/2006/relationships/image" Target="media/image130.emf"/><Relationship Id="rId106" Type="http://schemas.openxmlformats.org/officeDocument/2006/relationships/image" Target="media/image39.emf"/><Relationship Id="rId127" Type="http://schemas.openxmlformats.org/officeDocument/2006/relationships/package" Target="embeddings/Microsoft_Excel_Worksheet23.xlsx"/><Relationship Id="rId313" Type="http://schemas.openxmlformats.org/officeDocument/2006/relationships/image" Target="media/image143.emf"/><Relationship Id="rId10" Type="http://schemas.openxmlformats.org/officeDocument/2006/relationships/styles" Target="styles.xml"/><Relationship Id="rId31" Type="http://schemas.openxmlformats.org/officeDocument/2006/relationships/image" Target="media/image3.png"/><Relationship Id="rId52" Type="http://schemas.openxmlformats.org/officeDocument/2006/relationships/image" Target="media/image14.png"/><Relationship Id="rId73" Type="http://schemas.openxmlformats.org/officeDocument/2006/relationships/image" Target="media/image28.svg"/><Relationship Id="rId94" Type="http://schemas.openxmlformats.org/officeDocument/2006/relationships/image" Target="media/image33.emf"/><Relationship Id="rId148" Type="http://schemas.openxmlformats.org/officeDocument/2006/relationships/image" Target="media/image60.emf"/><Relationship Id="rId169" Type="http://schemas.openxmlformats.org/officeDocument/2006/relationships/package" Target="embeddings/Microsoft_Excel_Worksheet44.xlsx"/><Relationship Id="rId4" Type="http://schemas.openxmlformats.org/officeDocument/2006/relationships/customXml" Target="../customXml/item4.xml"/><Relationship Id="rId180" Type="http://schemas.openxmlformats.org/officeDocument/2006/relationships/image" Target="media/image76.emf"/><Relationship Id="rId215" Type="http://schemas.openxmlformats.org/officeDocument/2006/relationships/package" Target="embeddings/Microsoft_Excel_Worksheet67.xlsx"/><Relationship Id="rId236" Type="http://schemas.openxmlformats.org/officeDocument/2006/relationships/image" Target="media/image104.emf"/><Relationship Id="rId257" Type="http://schemas.openxmlformats.org/officeDocument/2006/relationships/package" Target="embeddings/Microsoft_Excel_Worksheet88.xlsx"/><Relationship Id="rId278" Type="http://schemas.openxmlformats.org/officeDocument/2006/relationships/image" Target="media/image125.emf"/><Relationship Id="rId303" Type="http://schemas.openxmlformats.org/officeDocument/2006/relationships/package" Target="embeddings/Microsoft_Excel_Worksheet110.xlsx"/><Relationship Id="rId42" Type="http://schemas.openxmlformats.org/officeDocument/2006/relationships/image" Target="media/image6.png"/><Relationship Id="rId84" Type="http://schemas.openxmlformats.org/officeDocument/2006/relationships/hyperlink" Target="http://www.moray.gov.uk/moray_standard/page_90017.html" TargetMode="External"/><Relationship Id="rId138" Type="http://schemas.openxmlformats.org/officeDocument/2006/relationships/image" Target="media/image55.emf"/><Relationship Id="rId191" Type="http://schemas.openxmlformats.org/officeDocument/2006/relationships/package" Target="embeddings/Microsoft_Excel_Worksheet55.xlsx"/><Relationship Id="rId205" Type="http://schemas.openxmlformats.org/officeDocument/2006/relationships/package" Target="embeddings/Microsoft_Excel_Worksheet62.xlsx"/><Relationship Id="rId247" Type="http://schemas.openxmlformats.org/officeDocument/2006/relationships/package" Target="embeddings/Microsoft_Excel_Worksheet83.xlsx"/><Relationship Id="rId107" Type="http://schemas.openxmlformats.org/officeDocument/2006/relationships/package" Target="embeddings/Microsoft_Excel_Worksheet13.xlsx"/><Relationship Id="rId289" Type="http://schemas.openxmlformats.org/officeDocument/2006/relationships/package" Target="embeddings/Microsoft_Excel_Worksheet103.xlsx"/><Relationship Id="rId11" Type="http://schemas.openxmlformats.org/officeDocument/2006/relationships/settings" Target="settings.xml"/><Relationship Id="rId53" Type="http://schemas.openxmlformats.org/officeDocument/2006/relationships/image" Target="media/image15.png"/><Relationship Id="rId149" Type="http://schemas.openxmlformats.org/officeDocument/2006/relationships/package" Target="embeddings/Microsoft_Excel_Worksheet34.xlsx"/><Relationship Id="rId314" Type="http://schemas.openxmlformats.org/officeDocument/2006/relationships/package" Target="embeddings/Microsoft_Excel_Worksheet115.xlsx"/><Relationship Id="rId95" Type="http://schemas.openxmlformats.org/officeDocument/2006/relationships/package" Target="embeddings/Microsoft_Excel_Worksheet7.xlsx"/><Relationship Id="rId160" Type="http://schemas.openxmlformats.org/officeDocument/2006/relationships/image" Target="media/image66.emf"/><Relationship Id="rId216" Type="http://schemas.openxmlformats.org/officeDocument/2006/relationships/image" Target="media/image94.emf"/><Relationship Id="rId258" Type="http://schemas.openxmlformats.org/officeDocument/2006/relationships/image" Target="media/image115.emf"/><Relationship Id="rId22" Type="http://schemas.openxmlformats.org/officeDocument/2006/relationships/hyperlink" Target="http://www.moray.gov.uk/moray_standard/page_92320.html" TargetMode="External"/><Relationship Id="rId64" Type="http://schemas.openxmlformats.org/officeDocument/2006/relationships/header" Target="header3.xml"/><Relationship Id="rId118" Type="http://schemas.openxmlformats.org/officeDocument/2006/relationships/image" Target="media/image45.emf"/><Relationship Id="rId325" Type="http://schemas.openxmlformats.org/officeDocument/2006/relationships/package" Target="embeddings/Microsoft_Excel_Worksheet120.xlsx"/><Relationship Id="rId171" Type="http://schemas.openxmlformats.org/officeDocument/2006/relationships/package" Target="embeddings/Microsoft_Excel_Worksheet45.xlsx"/><Relationship Id="rId227" Type="http://schemas.openxmlformats.org/officeDocument/2006/relationships/package" Target="embeddings/Microsoft_Excel_Worksheet73.xlsx"/><Relationship Id="rId269" Type="http://schemas.openxmlformats.org/officeDocument/2006/relationships/package" Target="embeddings/Microsoft_Excel_Worksheet93.xlsx"/><Relationship Id="rId33" Type="http://schemas.openxmlformats.org/officeDocument/2006/relationships/chart" Target="charts/chart2.xml"/><Relationship Id="rId129" Type="http://schemas.openxmlformats.org/officeDocument/2006/relationships/package" Target="embeddings/Microsoft_Excel_Worksheet24.xlsx"/><Relationship Id="rId280" Type="http://schemas.openxmlformats.org/officeDocument/2006/relationships/image" Target="media/image126.emf"/><Relationship Id="rId75" Type="http://schemas.openxmlformats.org/officeDocument/2006/relationships/chart" Target="charts/chart4.xml"/><Relationship Id="rId140" Type="http://schemas.openxmlformats.org/officeDocument/2006/relationships/image" Target="media/image56.emf"/><Relationship Id="rId182" Type="http://schemas.openxmlformats.org/officeDocument/2006/relationships/image" Target="media/image77.emf"/><Relationship Id="rId6" Type="http://schemas.openxmlformats.org/officeDocument/2006/relationships/customXml" Target="../customXml/item6.xml"/><Relationship Id="rId238" Type="http://schemas.openxmlformats.org/officeDocument/2006/relationships/image" Target="media/image105.emf"/><Relationship Id="rId291" Type="http://schemas.openxmlformats.org/officeDocument/2006/relationships/package" Target="embeddings/Microsoft_Excel_Worksheet104.xlsx"/><Relationship Id="rId305" Type="http://schemas.openxmlformats.org/officeDocument/2006/relationships/package" Target="embeddings/Microsoft_Excel_Worksheet111.xlsx"/><Relationship Id="rId44" Type="http://schemas.openxmlformats.org/officeDocument/2006/relationships/header" Target="header2.xml"/><Relationship Id="rId86" Type="http://schemas.openxmlformats.org/officeDocument/2006/relationships/package" Target="embeddings/Microsoft_Excel_Worksheet4.xlsx"/><Relationship Id="rId151" Type="http://schemas.openxmlformats.org/officeDocument/2006/relationships/package" Target="embeddings/Microsoft_Excel_Worksheet35.xlsx"/><Relationship Id="rId193" Type="http://schemas.openxmlformats.org/officeDocument/2006/relationships/package" Target="embeddings/Microsoft_Excel_Worksheet56.xlsx"/><Relationship Id="rId207" Type="http://schemas.openxmlformats.org/officeDocument/2006/relationships/package" Target="embeddings/Microsoft_Excel_Worksheet63.xlsx"/><Relationship Id="rId249" Type="http://schemas.openxmlformats.org/officeDocument/2006/relationships/package" Target="embeddings/Microsoft_Excel_Worksheet84.xlsx"/><Relationship Id="rId13" Type="http://schemas.openxmlformats.org/officeDocument/2006/relationships/footnotes" Target="footnotes.xml"/><Relationship Id="rId109" Type="http://schemas.openxmlformats.org/officeDocument/2006/relationships/package" Target="embeddings/Microsoft_Excel_Worksheet14.xlsx"/><Relationship Id="rId260" Type="http://schemas.openxmlformats.org/officeDocument/2006/relationships/image" Target="media/image116.emf"/><Relationship Id="rId316" Type="http://schemas.openxmlformats.org/officeDocument/2006/relationships/image" Target="media/image144.emf"/><Relationship Id="rId55" Type="http://schemas.openxmlformats.org/officeDocument/2006/relationships/image" Target="media/image17.png"/><Relationship Id="rId97" Type="http://schemas.openxmlformats.org/officeDocument/2006/relationships/package" Target="embeddings/Microsoft_Excel_Worksheet8.xlsx"/><Relationship Id="rId120" Type="http://schemas.openxmlformats.org/officeDocument/2006/relationships/image" Target="media/image46.emf"/></Relationships>
</file>

<file path=word/charts/_rels/chart1.xml.rels><?xml version="1.0" encoding="UTF-8" standalone="yes"?>
<Relationships xmlns="http://schemas.openxmlformats.org/package/2006/relationships"><Relationship Id="rId3" Type="http://schemas.openxmlformats.org/officeDocument/2006/relationships/oleObject" Target="http://spfinance.moray.gov.uk/FinAccountSite/AccAuditSite/WorkPapLib/A%20-%20General%2025-26/Management%20Commentary%2025.26%20funding%20-%20Infographic%20Data.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pfinance.moray.gov.uk/FinAccountSite/AccAuditSite/WorkPapLib/A%20-%20General%2025-26/Management%20Commentary%2025.26%20funding%20-%20Infographic%20Data.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r>
              <a:rPr lang="en-US" sz="1600" b="1"/>
              <a:t>£300m</a:t>
            </a:r>
          </a:p>
        </c:rich>
      </c:tx>
      <c:layout>
        <c:manualLayout>
          <c:xMode val="edge"/>
          <c:yMode val="edge"/>
          <c:x val="0.42530417253484215"/>
          <c:y val="0.49074074074074076"/>
        </c:manualLayout>
      </c:layout>
      <c:overlay val="0"/>
      <c:spPr>
        <a:noFill/>
        <a:ln>
          <a:noFill/>
        </a:ln>
        <a:effectLst/>
      </c:spPr>
      <c:txPr>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1"/>
          <c:order val="1"/>
          <c:tx>
            <c:strRef>
              <c:f>Funding!$C$4</c:f>
              <c:strCache>
                <c:ptCount val="1"/>
                <c:pt idx="0">
                  <c:v>%</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924-403E-8F05-0CDD895AB46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924-403E-8F05-0CDD895AB46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924-403E-8F05-0CDD895AB466}"/>
              </c:ext>
            </c:extLst>
          </c:dPt>
          <c:dLbls>
            <c:dLbl>
              <c:idx val="0"/>
              <c:layout>
                <c:manualLayout>
                  <c:x val="0.23022519489896476"/>
                  <c:y val="2.4906143061231269E-2"/>
                </c:manualLayout>
              </c:layout>
              <c:showLegendKey val="0"/>
              <c:showVal val="0"/>
              <c:showCatName val="1"/>
              <c:showSerName val="0"/>
              <c:showPercent val="1"/>
              <c:showBubbleSize val="0"/>
              <c:extLst>
                <c:ext xmlns:c15="http://schemas.microsoft.com/office/drawing/2012/chart" uri="{CE6537A1-D6FC-4f65-9D91-7224C49458BB}">
                  <c15:layout>
                    <c:manualLayout>
                      <c:w val="0.29357296880640849"/>
                      <c:h val="0.25526595567959071"/>
                    </c:manualLayout>
                  </c15:layout>
                </c:ext>
                <c:ext xmlns:c16="http://schemas.microsoft.com/office/drawing/2014/chart" uri="{C3380CC4-5D6E-409C-BE32-E72D297353CC}">
                  <c16:uniqueId val="{00000001-A924-403E-8F05-0CDD895AB466}"/>
                </c:ext>
              </c:extLst>
            </c:dLbl>
            <c:dLbl>
              <c:idx val="1"/>
              <c:layout>
                <c:manualLayout>
                  <c:x val="-0.18888888888888888"/>
                  <c:y val="-4.2437781360066642E-1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A924-403E-8F05-0CDD895AB466}"/>
                </c:ext>
              </c:extLst>
            </c:dLbl>
            <c:dLbl>
              <c:idx val="2"/>
              <c:layout>
                <c:manualLayout>
                  <c:x val="0.16388888888888889"/>
                  <c:y val="-0.10185185185185185"/>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924-403E-8F05-0CDD895AB466}"/>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Funding!$A$5:$A$7</c:f>
              <c:strCache>
                <c:ptCount val="3"/>
                <c:pt idx="0">
                  <c:v>Scottish Government Grant</c:v>
                </c:pt>
                <c:pt idx="1">
                  <c:v>Council Tax</c:v>
                </c:pt>
                <c:pt idx="2">
                  <c:v>Reserves</c:v>
                </c:pt>
              </c:strCache>
            </c:strRef>
          </c:cat>
          <c:val>
            <c:numRef>
              <c:f>Funding!$C$5:$C$7</c:f>
              <c:numCache>
                <c:formatCode>0%</c:formatCode>
                <c:ptCount val="3"/>
                <c:pt idx="0">
                  <c:v>0.80333333333333334</c:v>
                </c:pt>
                <c:pt idx="1">
                  <c:v>0.19</c:v>
                </c:pt>
                <c:pt idx="2">
                  <c:v>6.6666666666666671E-3</c:v>
                </c:pt>
              </c:numCache>
            </c:numRef>
          </c:val>
          <c:extLst>
            <c:ext xmlns:c16="http://schemas.microsoft.com/office/drawing/2014/chart" uri="{C3380CC4-5D6E-409C-BE32-E72D297353CC}">
              <c16:uniqueId val="{00000006-A924-403E-8F05-0CDD895AB466}"/>
            </c:ext>
          </c:extLst>
        </c:ser>
        <c:dLbls>
          <c:showLegendKey val="0"/>
          <c:showVal val="0"/>
          <c:showCatName val="0"/>
          <c:showSerName val="0"/>
          <c:showPercent val="0"/>
          <c:showBubbleSize val="0"/>
          <c:showLeaderLines val="0"/>
        </c:dLbls>
        <c:firstSliceAng val="0"/>
        <c:holeSize val="75"/>
        <c:extLst>
          <c:ext xmlns:c15="http://schemas.microsoft.com/office/drawing/2012/chart" uri="{02D57815-91ED-43cb-92C2-25804820EDAC}">
            <c15:filteredPieSeries>
              <c15:ser>
                <c:idx val="0"/>
                <c:order val="0"/>
                <c:tx>
                  <c:strRef>
                    <c:extLst>
                      <c:ext uri="{02D57815-91ED-43cb-92C2-25804820EDAC}">
                        <c15:formulaRef>
                          <c15:sqref>Funding!$B$4</c15:sqref>
                        </c15:formulaRef>
                      </c:ext>
                    </c:extLst>
                    <c:strCache>
                      <c:ptCount val="1"/>
                      <c:pt idx="0">
                        <c:v>2025/26</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8-A924-403E-8F05-0CDD895AB46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A-A924-403E-8F05-0CDD895AB46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C-A924-403E-8F05-0CDD895AB466}"/>
                    </c:ext>
                  </c:extLst>
                </c:dPt>
                <c:dLbls>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showLeaderLines val="0"/>
                  <c:extLst>
                    <c:ext uri="{CE6537A1-D6FC-4f65-9D91-7224C49458BB}">
                      <c15:spPr xmlns:c15="http://schemas.microsoft.com/office/drawing/2012/chart">
                        <a:prstGeom prst="wedgeRectCallout">
                          <a:avLst/>
                        </a:prstGeom>
                        <a:noFill/>
                        <a:ln>
                          <a:noFill/>
                        </a:ln>
                      </c15:spPr>
                    </c:ext>
                  </c:extLst>
                </c:dLbls>
                <c:cat>
                  <c:strRef>
                    <c:extLst>
                      <c:ext uri="{02D57815-91ED-43cb-92C2-25804820EDAC}">
                        <c15:formulaRef>
                          <c15:sqref>Funding!$A$5:$A$7</c15:sqref>
                        </c15:formulaRef>
                      </c:ext>
                    </c:extLst>
                    <c:strCache>
                      <c:ptCount val="3"/>
                      <c:pt idx="0">
                        <c:v>Scottish Government Grant</c:v>
                      </c:pt>
                      <c:pt idx="1">
                        <c:v>Council Tax</c:v>
                      </c:pt>
                      <c:pt idx="2">
                        <c:v>Reserves</c:v>
                      </c:pt>
                    </c:strCache>
                  </c:strRef>
                </c:cat>
                <c:val>
                  <c:numRef>
                    <c:extLst>
                      <c:ext uri="{02D57815-91ED-43cb-92C2-25804820EDAC}">
                        <c15:formulaRef>
                          <c15:sqref>Funding!$B$5:$B$7</c15:sqref>
                        </c15:formulaRef>
                      </c:ext>
                    </c:extLst>
                    <c:numCache>
                      <c:formatCode>General</c:formatCode>
                      <c:ptCount val="3"/>
                      <c:pt idx="0">
                        <c:v>241</c:v>
                      </c:pt>
                      <c:pt idx="1">
                        <c:v>57</c:v>
                      </c:pt>
                      <c:pt idx="2">
                        <c:v>2</c:v>
                      </c:pt>
                    </c:numCache>
                  </c:numRef>
                </c:val>
                <c:extLst>
                  <c:ext xmlns:c16="http://schemas.microsoft.com/office/drawing/2014/chart" uri="{C3380CC4-5D6E-409C-BE32-E72D297353CC}">
                    <c16:uniqueId val="{0000000D-A924-403E-8F05-0CDD895AB466}"/>
                  </c:ext>
                </c:extLst>
              </c15:ser>
            </c15:filteredPieSeries>
          </c:ext>
        </c:extLst>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r>
              <a:rPr lang="en-US" sz="2000" b="1"/>
              <a:t>£300m</a:t>
            </a:r>
          </a:p>
        </c:rich>
      </c:tx>
      <c:layout>
        <c:manualLayout>
          <c:xMode val="edge"/>
          <c:yMode val="edge"/>
          <c:x val="0.42331169201675878"/>
          <c:y val="0.4880623359580053"/>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9698447069116363"/>
          <c:y val="0.20351560221638962"/>
          <c:w val="0.40047572178477692"/>
          <c:h val="0.66745953630796151"/>
        </c:manualLayout>
      </c:layout>
      <c:doughnutChart>
        <c:varyColors val="1"/>
        <c:ser>
          <c:idx val="1"/>
          <c:order val="1"/>
          <c:tx>
            <c:strRef>
              <c:f>Funding!$L$4</c:f>
              <c:strCache>
                <c:ptCount val="1"/>
                <c:pt idx="0">
                  <c:v>%</c:v>
                </c:pt>
              </c:strCache>
            </c:strRef>
          </c:tx>
          <c:explosion val="2"/>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A19-4EAC-A58B-D216EACCF8E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CA19-4EAC-A58B-D216EACCF8E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CA19-4EAC-A58B-D216EACCF8E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CA19-4EAC-A58B-D216EACCF8E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CA19-4EAC-A58B-D216EACCF8E7}"/>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CA19-4EAC-A58B-D216EACCF8E7}"/>
              </c:ext>
            </c:extLst>
          </c:dPt>
          <c:dLbls>
            <c:dLbl>
              <c:idx val="0"/>
              <c:layout>
                <c:manualLayout>
                  <c:x val="0.17892358183976428"/>
                  <c:y val="9.3359315157230255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CA19-4EAC-A58B-D216EACCF8E7}"/>
                </c:ext>
              </c:extLst>
            </c:dLbl>
            <c:dLbl>
              <c:idx val="1"/>
              <c:layout>
                <c:manualLayout>
                  <c:x val="-0.22231653719459565"/>
                  <c:y val="5.5717979779154825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CA19-4EAC-A58B-D216EACCF8E7}"/>
                </c:ext>
              </c:extLst>
            </c:dLbl>
            <c:dLbl>
              <c:idx val="2"/>
              <c:layout>
                <c:manualLayout>
                  <c:x val="-0.21429213126882629"/>
                  <c:y val="0.1414725341285002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CA19-4EAC-A58B-D216EACCF8E7}"/>
                </c:ext>
              </c:extLst>
            </c:dLbl>
            <c:dLbl>
              <c:idx val="3"/>
              <c:layout>
                <c:manualLayout>
                  <c:x val="-0.27652944388662826"/>
                  <c:y val="1.091374303064188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CA19-4EAC-A58B-D216EACCF8E7}"/>
                </c:ext>
              </c:extLst>
            </c:dLbl>
            <c:dLbl>
              <c:idx val="4"/>
              <c:layout>
                <c:manualLayout>
                  <c:x val="-0.10402533827893276"/>
                  <c:y val="-0.1344374138264116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CA19-4EAC-A58B-D216EACCF8E7}"/>
                </c:ext>
              </c:extLst>
            </c:dLbl>
            <c:dLbl>
              <c:idx val="5"/>
              <c:layout>
                <c:manualLayout>
                  <c:x val="0.22053371715133729"/>
                  <c:y val="-9.3359315157230338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B-CA19-4EAC-A58B-D216EACCF8E7}"/>
                </c:ext>
              </c:extLst>
            </c:dLbl>
            <c:numFmt formatCode="0.00%" sourceLinked="0"/>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Funding!$J$5:$J$10</c:f>
              <c:strCache>
                <c:ptCount val="6"/>
                <c:pt idx="0">
                  <c:v>Education, Housing &amp; Communities</c:v>
                </c:pt>
                <c:pt idx="1">
                  <c:v>Health and Social Care</c:v>
                </c:pt>
                <c:pt idx="2">
                  <c:v>Economy, Enterprise &amp; Operations</c:v>
                </c:pt>
                <c:pt idx="3">
                  <c:v>Financing the Capital Plan </c:v>
                </c:pt>
                <c:pt idx="4">
                  <c:v>Finance, Strategy &amp; Transformation</c:v>
                </c:pt>
                <c:pt idx="5">
                  <c:v>Chief Executive Function</c:v>
                </c:pt>
              </c:strCache>
            </c:strRef>
          </c:cat>
          <c:val>
            <c:numRef>
              <c:f>Funding!$L$5:$L$10</c:f>
              <c:numCache>
                <c:formatCode>0.00%</c:formatCode>
                <c:ptCount val="6"/>
                <c:pt idx="0">
                  <c:v>0.44257492075449051</c:v>
                </c:pt>
                <c:pt idx="1">
                  <c:v>0.30133292446761345</c:v>
                </c:pt>
                <c:pt idx="2">
                  <c:v>0.12023318678608211</c:v>
                </c:pt>
                <c:pt idx="3">
                  <c:v>8.1725368895762554E-2</c:v>
                </c:pt>
                <c:pt idx="4">
                  <c:v>5.1717069366069249E-2</c:v>
                </c:pt>
                <c:pt idx="5">
                  <c:v>2.4165297299819674E-3</c:v>
                </c:pt>
              </c:numCache>
            </c:numRef>
          </c:val>
          <c:extLst>
            <c:ext xmlns:c16="http://schemas.microsoft.com/office/drawing/2014/chart" uri="{C3380CC4-5D6E-409C-BE32-E72D297353CC}">
              <c16:uniqueId val="{0000000C-CA19-4EAC-A58B-D216EACCF8E7}"/>
            </c:ext>
          </c:extLst>
        </c:ser>
        <c:dLbls>
          <c:showLegendKey val="0"/>
          <c:showVal val="0"/>
          <c:showCatName val="0"/>
          <c:showSerName val="0"/>
          <c:showPercent val="0"/>
          <c:showBubbleSize val="0"/>
          <c:showLeaderLines val="0"/>
        </c:dLbls>
        <c:firstSliceAng val="0"/>
        <c:holeSize val="75"/>
        <c:extLst>
          <c:ext xmlns:c15="http://schemas.microsoft.com/office/drawing/2012/chart" uri="{02D57815-91ED-43cb-92C2-25804820EDAC}">
            <c15:filteredPieSeries>
              <c15:ser>
                <c:idx val="0"/>
                <c:order val="0"/>
                <c:tx>
                  <c:strRef>
                    <c:extLst>
                      <c:ext uri="{02D57815-91ED-43cb-92C2-25804820EDAC}">
                        <c15:formulaRef>
                          <c15:sqref>Funding!$K$4</c15:sqref>
                        </c15:formulaRef>
                      </c:ext>
                    </c:extLst>
                    <c:strCache>
                      <c:ptCount val="1"/>
                      <c:pt idx="0">
                        <c:v>2025/26</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E-CA19-4EAC-A58B-D216EACCF8E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10-CA19-4EAC-A58B-D216EACCF8E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12-CA19-4EAC-A58B-D216EACCF8E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14-CA19-4EAC-A58B-D216EACCF8E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16-CA19-4EAC-A58B-D216EACCF8E7}"/>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18-CA19-4EAC-A58B-D216EACCF8E7}"/>
                    </c:ext>
                  </c:extLst>
                </c:dPt>
                <c:dLbls>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showLeaderLines val="0"/>
                  <c:extLst>
                    <c:ext uri="{CE6537A1-D6FC-4f65-9D91-7224C49458BB}">
                      <c15:spPr xmlns:c15="http://schemas.microsoft.com/office/drawing/2012/chart">
                        <a:prstGeom prst="wedgeRectCallout">
                          <a:avLst/>
                        </a:prstGeom>
                        <a:noFill/>
                        <a:ln>
                          <a:noFill/>
                        </a:ln>
                      </c15:spPr>
                    </c:ext>
                  </c:extLst>
                </c:dLbls>
                <c:cat>
                  <c:strRef>
                    <c:extLst>
                      <c:ext uri="{02D57815-91ED-43cb-92C2-25804820EDAC}">
                        <c15:formulaRef>
                          <c15:sqref>Funding!$J$5:$J$10</c15:sqref>
                        </c15:formulaRef>
                      </c:ext>
                    </c:extLst>
                    <c:strCache>
                      <c:ptCount val="6"/>
                      <c:pt idx="0">
                        <c:v>Education, Housing &amp; Communities</c:v>
                      </c:pt>
                      <c:pt idx="1">
                        <c:v>Health and Social Care</c:v>
                      </c:pt>
                      <c:pt idx="2">
                        <c:v>Economy, Enterprise &amp; Operations</c:v>
                      </c:pt>
                      <c:pt idx="3">
                        <c:v>Financing the Capital Plan </c:v>
                      </c:pt>
                      <c:pt idx="4">
                        <c:v>Finance, Strategy &amp; Transformation</c:v>
                      </c:pt>
                      <c:pt idx="5">
                        <c:v>Chief Executive Function</c:v>
                      </c:pt>
                    </c:strCache>
                  </c:strRef>
                </c:cat>
                <c:val>
                  <c:numRef>
                    <c:extLst>
                      <c:ext uri="{02D57815-91ED-43cb-92C2-25804820EDAC}">
                        <c15:formulaRef>
                          <c15:sqref>Funding!$K$5:$K$10</c15:sqref>
                        </c15:formulaRef>
                      </c:ext>
                    </c:extLst>
                    <c:numCache>
                      <c:formatCode>General</c:formatCode>
                      <c:ptCount val="6"/>
                      <c:pt idx="0" formatCode="#,##0">
                        <c:v>132780</c:v>
                      </c:pt>
                      <c:pt idx="1">
                        <c:v>90405</c:v>
                      </c:pt>
                      <c:pt idx="2" formatCode="#,##0">
                        <c:v>36072</c:v>
                      </c:pt>
                      <c:pt idx="3" formatCode="#,##0">
                        <c:v>24519</c:v>
                      </c:pt>
                      <c:pt idx="4" formatCode="#,##0">
                        <c:v>15516</c:v>
                      </c:pt>
                      <c:pt idx="5" formatCode="#,##0">
                        <c:v>725</c:v>
                      </c:pt>
                    </c:numCache>
                  </c:numRef>
                </c:val>
                <c:extLst>
                  <c:ext xmlns:c16="http://schemas.microsoft.com/office/drawing/2014/chart" uri="{C3380CC4-5D6E-409C-BE32-E72D297353CC}">
                    <c16:uniqueId val="{00000019-CA19-4EAC-A58B-D216EACCF8E7}"/>
                  </c:ext>
                </c:extLst>
              </c15:ser>
            </c15:filteredPieSeries>
          </c:ext>
        </c:extLst>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2025/26</a:t>
            </a:r>
          </a:p>
          <a:p>
            <a:pPr>
              <a:defRPr/>
            </a:pPr>
            <a:endParaRPr lang="en-GB" sz="800" b="1"/>
          </a:p>
          <a:p>
            <a:pPr>
              <a:defRPr/>
            </a:pPr>
            <a:r>
              <a:rPr lang="en-GB" sz="900" b="1"/>
              <a:t>2024/25</a:t>
            </a:r>
            <a:endParaRPr lang="en-GB" sz="1400" b="0"/>
          </a:p>
        </c:rich>
      </c:tx>
      <c:layout>
        <c:manualLayout>
          <c:xMode val="edge"/>
          <c:yMode val="edge"/>
          <c:x val="0.37600960780685705"/>
          <c:y val="0.50580744714602988"/>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2025/26</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3F7-4B9D-8C5D-AEF283B1833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3F7-4B9D-8C5D-AEF283B1833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3F7-4B9D-8C5D-AEF283B18337}"/>
              </c:ext>
            </c:extLst>
          </c:dPt>
          <c:cat>
            <c:strRef>
              <c:f>Sheet1!$A$2:$A$4</c:f>
              <c:strCache>
                <c:ptCount val="3"/>
                <c:pt idx="1">
                  <c:v>Fixed Assets</c:v>
                </c:pt>
                <c:pt idx="2">
                  <c:v>Current Assets</c:v>
                </c:pt>
              </c:strCache>
            </c:strRef>
          </c:cat>
          <c:val>
            <c:numRef>
              <c:f>Sheet1!$B$2:$B$4</c:f>
              <c:numCache>
                <c:formatCode>"£"#,##0</c:formatCode>
                <c:ptCount val="3"/>
                <c:pt idx="0" formatCode="&quot;£&quot;#,##0_);[Red]\(&quot;£&quot;#,##0\)">
                  <c:v>0</c:v>
                </c:pt>
                <c:pt idx="1">
                  <c:v>1369368</c:v>
                </c:pt>
                <c:pt idx="2">
                  <c:v>43458</c:v>
                </c:pt>
              </c:numCache>
            </c:numRef>
          </c:val>
          <c:extLst>
            <c:ext xmlns:c16="http://schemas.microsoft.com/office/drawing/2014/chart" uri="{C3380CC4-5D6E-409C-BE32-E72D297353CC}">
              <c16:uniqueId val="{00000006-63F7-4B9D-8C5D-AEF283B18337}"/>
            </c:ext>
          </c:extLst>
        </c:ser>
        <c:ser>
          <c:idx val="1"/>
          <c:order val="1"/>
          <c:tx>
            <c:strRef>
              <c:f>Sheet1!$C$1</c:f>
              <c:strCache>
                <c:ptCount val="1"/>
                <c:pt idx="0">
                  <c:v>2024/25</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8-63F7-4B9D-8C5D-AEF283B1833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A-63F7-4B9D-8C5D-AEF283B1833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C-63F7-4B9D-8C5D-AEF283B18337}"/>
              </c:ext>
            </c:extLst>
          </c:dPt>
          <c:cat>
            <c:strRef>
              <c:f>Sheet1!$A$2:$A$4</c:f>
              <c:strCache>
                <c:ptCount val="3"/>
                <c:pt idx="1">
                  <c:v>Fixed Assets</c:v>
                </c:pt>
                <c:pt idx="2">
                  <c:v>Current Assets</c:v>
                </c:pt>
              </c:strCache>
            </c:strRef>
          </c:cat>
          <c:val>
            <c:numRef>
              <c:f>Sheet1!$C$2:$C$4</c:f>
              <c:numCache>
                <c:formatCode>"£"#,##0</c:formatCode>
                <c:ptCount val="3"/>
                <c:pt idx="0" formatCode="&quot;£&quot;#,##0_);[Red]\(&quot;£&quot;#,##0\)">
                  <c:v>0</c:v>
                </c:pt>
                <c:pt idx="1">
                  <c:v>1278711</c:v>
                </c:pt>
                <c:pt idx="2">
                  <c:v>40754</c:v>
                </c:pt>
              </c:numCache>
            </c:numRef>
          </c:val>
          <c:extLst>
            <c:ext xmlns:c16="http://schemas.microsoft.com/office/drawing/2014/chart" uri="{C3380CC4-5D6E-409C-BE32-E72D297353CC}">
              <c16:uniqueId val="{0000000D-63F7-4B9D-8C5D-AEF283B18337}"/>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2025/26</a:t>
            </a:r>
          </a:p>
          <a:p>
            <a:pPr>
              <a:defRPr/>
            </a:pPr>
            <a:endParaRPr lang="en-GB" sz="800" b="1"/>
          </a:p>
          <a:p>
            <a:pPr>
              <a:defRPr/>
            </a:pPr>
            <a:r>
              <a:rPr lang="en-GB" sz="900" b="1"/>
              <a:t>2024/25</a:t>
            </a:r>
            <a:endParaRPr lang="en-GB" sz="1400" b="0"/>
          </a:p>
        </c:rich>
      </c:tx>
      <c:layout>
        <c:manualLayout>
          <c:xMode val="edge"/>
          <c:yMode val="edge"/>
          <c:x val="0.37600960780685705"/>
          <c:y val="0.50580744714602988"/>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2025/26</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E06-4CE3-BC94-20A2CAC5DADA}"/>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8E06-4CE3-BC94-20A2CAC5DADA}"/>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5-8E06-4CE3-BC94-20A2CAC5DADA}"/>
              </c:ext>
            </c:extLst>
          </c:dPt>
          <c:cat>
            <c:strRef>
              <c:f>Sheet1!$A$2:$A$4</c:f>
              <c:strCache>
                <c:ptCount val="3"/>
                <c:pt idx="1">
                  <c:v>Current Liabilities</c:v>
                </c:pt>
                <c:pt idx="2">
                  <c:v>Long Term Liabilities</c:v>
                </c:pt>
              </c:strCache>
            </c:strRef>
          </c:cat>
          <c:val>
            <c:numRef>
              <c:f>Sheet1!$B$2:$B$4</c:f>
              <c:numCache>
                <c:formatCode>"£"#,##0</c:formatCode>
                <c:ptCount val="3"/>
                <c:pt idx="0" formatCode="&quot;£&quot;#,##0_);[Red]\(&quot;£&quot;#,##0\)">
                  <c:v>0</c:v>
                </c:pt>
                <c:pt idx="1">
                  <c:v>189809</c:v>
                </c:pt>
                <c:pt idx="2">
                  <c:v>260455</c:v>
                </c:pt>
              </c:numCache>
            </c:numRef>
          </c:val>
          <c:extLst>
            <c:ext xmlns:c16="http://schemas.microsoft.com/office/drawing/2014/chart" uri="{C3380CC4-5D6E-409C-BE32-E72D297353CC}">
              <c16:uniqueId val="{00000006-8E06-4CE3-BC94-20A2CAC5DADA}"/>
            </c:ext>
          </c:extLst>
        </c:ser>
        <c:ser>
          <c:idx val="1"/>
          <c:order val="1"/>
          <c:tx>
            <c:strRef>
              <c:f>Sheet1!$C$1</c:f>
              <c:strCache>
                <c:ptCount val="1"/>
                <c:pt idx="0">
                  <c:v>2024/25</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8-8E06-4CE3-BC94-20A2CAC5DADA}"/>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A-8E06-4CE3-BC94-20A2CAC5DADA}"/>
              </c:ext>
            </c:extLst>
          </c:dPt>
          <c:dPt>
            <c:idx val="2"/>
            <c:bubble3D val="0"/>
            <c:spPr>
              <a:solidFill>
                <a:schemeClr val="accent5"/>
              </a:solidFill>
              <a:ln w="19050">
                <a:solidFill>
                  <a:schemeClr val="lt1"/>
                </a:solidFill>
              </a:ln>
              <a:effectLst/>
            </c:spPr>
            <c:extLst>
              <c:ext xmlns:c16="http://schemas.microsoft.com/office/drawing/2014/chart" uri="{C3380CC4-5D6E-409C-BE32-E72D297353CC}">
                <c16:uniqueId val="{0000000C-8E06-4CE3-BC94-20A2CAC5DADA}"/>
              </c:ext>
            </c:extLst>
          </c:dPt>
          <c:cat>
            <c:strRef>
              <c:f>Sheet1!$A$2:$A$4</c:f>
              <c:strCache>
                <c:ptCount val="3"/>
                <c:pt idx="1">
                  <c:v>Current Liabilities</c:v>
                </c:pt>
                <c:pt idx="2">
                  <c:v>Long Term Liabilities</c:v>
                </c:pt>
              </c:strCache>
            </c:strRef>
          </c:cat>
          <c:val>
            <c:numRef>
              <c:f>Sheet1!$C$2:$C$4</c:f>
              <c:numCache>
                <c:formatCode>"£"#,##0</c:formatCode>
                <c:ptCount val="3"/>
                <c:pt idx="0" formatCode="&quot;£&quot;#,##0_);[Red]\(&quot;£&quot;#,##0\)">
                  <c:v>0</c:v>
                </c:pt>
                <c:pt idx="1">
                  <c:v>162433</c:v>
                </c:pt>
                <c:pt idx="2">
                  <c:v>259745</c:v>
                </c:pt>
              </c:numCache>
            </c:numRef>
          </c:val>
          <c:extLst>
            <c:ext xmlns:c16="http://schemas.microsoft.com/office/drawing/2014/chart" uri="{C3380CC4-5D6E-409C-BE32-E72D297353CC}">
              <c16:uniqueId val="{0000000D-8E06-4CE3-BC94-20A2CAC5DADA}"/>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strCache>
            </c:strRef>
          </c:tx>
          <c:spPr>
            <a:solidFill>
              <a:schemeClr val="bg1">
                <a:lumMod val="85000"/>
              </a:schemeClr>
            </a:solidFill>
            <a:ln>
              <a:noFill/>
            </a:ln>
            <a:effectLst/>
          </c:spPr>
          <c:invertIfNegative val="0"/>
          <c:cat>
            <c:strRef>
              <c:f>Sheet1!$A$2:$A$6</c:f>
              <c:strCache>
                <c:ptCount val="5"/>
                <c:pt idx="0">
                  <c:v>2021/22</c:v>
                </c:pt>
                <c:pt idx="1">
                  <c:v>2022/23</c:v>
                </c:pt>
                <c:pt idx="2">
                  <c:v>2023/24</c:v>
                </c:pt>
                <c:pt idx="3">
                  <c:v>2024/25</c:v>
                </c:pt>
                <c:pt idx="4">
                  <c:v>2025/26</c:v>
                </c:pt>
              </c:strCache>
            </c:strRef>
          </c:cat>
          <c:val>
            <c:numRef>
              <c:f>Sheet1!$B$2:$B$6</c:f>
              <c:numCache>
                <c:formatCode>"£"#,##0_);[Red]\("£"#,##0\)</c:formatCode>
                <c:ptCount val="5"/>
                <c:pt idx="0">
                  <c:v>816433</c:v>
                </c:pt>
                <c:pt idx="1">
                  <c:v>910769</c:v>
                </c:pt>
                <c:pt idx="2">
                  <c:v>887574</c:v>
                </c:pt>
                <c:pt idx="3">
                  <c:v>919837</c:v>
                </c:pt>
                <c:pt idx="4">
                  <c:v>962562</c:v>
                </c:pt>
              </c:numCache>
            </c:numRef>
          </c:val>
          <c:extLst>
            <c:ext xmlns:c16="http://schemas.microsoft.com/office/drawing/2014/chart" uri="{C3380CC4-5D6E-409C-BE32-E72D297353CC}">
              <c16:uniqueId val="{00000000-7B24-49E3-B957-65FB9CE6AAD3}"/>
            </c:ext>
          </c:extLst>
        </c:ser>
        <c:dLbls>
          <c:showLegendKey val="0"/>
          <c:showVal val="0"/>
          <c:showCatName val="0"/>
          <c:showSerName val="0"/>
          <c:showPercent val="0"/>
          <c:showBubbleSize val="0"/>
        </c:dLbls>
        <c:gapWidth val="219"/>
        <c:axId val="1307644416"/>
        <c:axId val="1307644896"/>
      </c:barChart>
      <c:lineChart>
        <c:grouping val="standard"/>
        <c:varyColors val="0"/>
        <c:ser>
          <c:idx val="1"/>
          <c:order val="1"/>
          <c:tx>
            <c:strRef>
              <c:f>Sheet1!$C$1</c:f>
              <c:strCache>
                <c:ptCount val="1"/>
              </c:strCache>
            </c:strRef>
          </c:tx>
          <c:spPr>
            <a:ln w="28575" cap="rnd">
              <a:solidFill>
                <a:schemeClr val="tx1"/>
              </a:solidFill>
              <a:round/>
            </a:ln>
            <a:effectLst/>
          </c:spPr>
          <c:marker>
            <c:symbol val="none"/>
          </c:marker>
          <c:cat>
            <c:strRef>
              <c:f>Sheet1!$A$2:$A$6</c:f>
              <c:strCache>
                <c:ptCount val="5"/>
                <c:pt idx="0">
                  <c:v>2021/22</c:v>
                </c:pt>
                <c:pt idx="1">
                  <c:v>2022/23</c:v>
                </c:pt>
                <c:pt idx="2">
                  <c:v>2023/24</c:v>
                </c:pt>
                <c:pt idx="3">
                  <c:v>2024/25</c:v>
                </c:pt>
                <c:pt idx="4">
                  <c:v>2025/26</c:v>
                </c:pt>
              </c:strCache>
            </c:strRef>
          </c:cat>
          <c:val>
            <c:numRef>
              <c:f>Sheet1!$C$2:$C$6</c:f>
              <c:numCache>
                <c:formatCode>"£"#,##0_);[Red]\("£"#,##0\)</c:formatCode>
                <c:ptCount val="5"/>
                <c:pt idx="0">
                  <c:v>816433</c:v>
                </c:pt>
                <c:pt idx="1">
                  <c:v>910769</c:v>
                </c:pt>
                <c:pt idx="2">
                  <c:v>887574</c:v>
                </c:pt>
                <c:pt idx="3">
                  <c:v>919837</c:v>
                </c:pt>
                <c:pt idx="4">
                  <c:v>962562</c:v>
                </c:pt>
              </c:numCache>
            </c:numRef>
          </c:val>
          <c:smooth val="0"/>
          <c:extLst>
            <c:ext xmlns:c16="http://schemas.microsoft.com/office/drawing/2014/chart" uri="{C3380CC4-5D6E-409C-BE32-E72D297353CC}">
              <c16:uniqueId val="{00000001-7B24-49E3-B957-65FB9CE6AAD3}"/>
            </c:ext>
          </c:extLst>
        </c:ser>
        <c:dLbls>
          <c:showLegendKey val="0"/>
          <c:showVal val="0"/>
          <c:showCatName val="0"/>
          <c:showSerName val="0"/>
          <c:showPercent val="0"/>
          <c:showBubbleSize val="0"/>
        </c:dLbls>
        <c:marker val="1"/>
        <c:smooth val="0"/>
        <c:axId val="1307644416"/>
        <c:axId val="1307644896"/>
      </c:lineChart>
      <c:catAx>
        <c:axId val="1307644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07644896"/>
        <c:crosses val="autoZero"/>
        <c:auto val="1"/>
        <c:lblAlgn val="ctr"/>
        <c:lblOffset val="100"/>
        <c:noMultiLvlLbl val="0"/>
      </c:catAx>
      <c:valAx>
        <c:axId val="1307644896"/>
        <c:scaling>
          <c:orientation val="minMax"/>
        </c:scaling>
        <c:delete val="0"/>
        <c:axPos val="l"/>
        <c:majorGridlines>
          <c:spPr>
            <a:ln w="9525" cap="flat" cmpd="sng" algn="ctr">
              <a:solidFill>
                <a:schemeClr val="tx1">
                  <a:lumMod val="15000"/>
                  <a:lumOff val="85000"/>
                </a:schemeClr>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0764441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1CFED34-7915-47CF-B555-03DE1836A5D7}" type="doc">
      <dgm:prSet loTypeId="urn:microsoft.com/office/officeart/2005/8/layout/orgChart1" loCatId="hierarchy" qsTypeId="urn:microsoft.com/office/officeart/2005/8/quickstyle/simple1" qsCatId="simple" csTypeId="urn:microsoft.com/office/officeart/2005/8/colors/accent4_3" csCatId="accent4" phldr="1"/>
      <dgm:spPr/>
      <dgm:t>
        <a:bodyPr/>
        <a:lstStyle/>
        <a:p>
          <a:endParaRPr lang="en-GB"/>
        </a:p>
      </dgm:t>
    </dgm:pt>
    <dgm:pt modelId="{CB4BACD4-0987-41ED-945F-399049581532}">
      <dgm:prSet phldrT="[Text]" custT="1"/>
      <dgm:spPr>
        <a:solidFill>
          <a:srgbClr val="CC3399"/>
        </a:solidFill>
      </dgm:spPr>
      <dgm:t>
        <a:bodyPr/>
        <a:lstStyle/>
        <a:p>
          <a:r>
            <a:rPr lang="en-GB" sz="900"/>
            <a:t>Karen Greaves BEM</a:t>
          </a:r>
        </a:p>
        <a:p>
          <a:r>
            <a:rPr lang="en-GB" sz="900"/>
            <a:t>Chief Executive</a:t>
          </a:r>
        </a:p>
      </dgm:t>
    </dgm:pt>
    <dgm:pt modelId="{A8DD00B6-6B22-485F-9FFF-422494E523C3}" type="parTrans" cxnId="{72C72AFA-1929-4B21-9825-231AEC02583F}">
      <dgm:prSet/>
      <dgm:spPr/>
      <dgm:t>
        <a:bodyPr/>
        <a:lstStyle/>
        <a:p>
          <a:endParaRPr lang="en-GB" sz="900"/>
        </a:p>
      </dgm:t>
    </dgm:pt>
    <dgm:pt modelId="{0FF58ACD-89C7-4823-8409-CC5C17EFCC1E}" type="sibTrans" cxnId="{72C72AFA-1929-4B21-9825-231AEC02583F}">
      <dgm:prSet/>
      <dgm:spPr/>
      <dgm:t>
        <a:bodyPr/>
        <a:lstStyle/>
        <a:p>
          <a:endParaRPr lang="en-GB" sz="900"/>
        </a:p>
      </dgm:t>
    </dgm:pt>
    <dgm:pt modelId="{549623C2-87C0-477F-8197-DA29A4D76D58}">
      <dgm:prSet phldrT="[Text]" custT="1"/>
      <dgm:spPr>
        <a:solidFill>
          <a:srgbClr val="CC3399"/>
        </a:solidFill>
      </dgm:spPr>
      <dgm:t>
        <a:bodyPr/>
        <a:lstStyle/>
        <a:p>
          <a:r>
            <a:rPr lang="en-GB" sz="900"/>
            <a:t>Judith Proctor</a:t>
          </a:r>
        </a:p>
        <a:p>
          <a:r>
            <a:rPr lang="en-GB" sz="900"/>
            <a:t>Chief Officer</a:t>
          </a:r>
        </a:p>
        <a:p>
          <a:r>
            <a:rPr lang="en-GB" sz="900"/>
            <a:t>Moray Integrated Joint Board</a:t>
          </a:r>
        </a:p>
      </dgm:t>
    </dgm:pt>
    <dgm:pt modelId="{2A8F508F-5D02-4C5C-93B0-116CE7AC49BC}" type="parTrans" cxnId="{3FED1EA1-2A0D-410A-A5F7-CD89D1EF53D5}">
      <dgm:prSet/>
      <dgm:spPr/>
      <dgm:t>
        <a:bodyPr/>
        <a:lstStyle/>
        <a:p>
          <a:endParaRPr lang="en-GB" sz="900"/>
        </a:p>
      </dgm:t>
    </dgm:pt>
    <dgm:pt modelId="{0F448C5D-310C-49A5-9116-61C01D77D7E7}" type="sibTrans" cxnId="{3FED1EA1-2A0D-410A-A5F7-CD89D1EF53D5}">
      <dgm:prSet/>
      <dgm:spPr/>
      <dgm:t>
        <a:bodyPr/>
        <a:lstStyle/>
        <a:p>
          <a:endParaRPr lang="en-GB" sz="900"/>
        </a:p>
      </dgm:t>
    </dgm:pt>
    <dgm:pt modelId="{AEF8FF23-0D73-4E68-8DCA-4A5FED4174C0}">
      <dgm:prSet phldrT="[Text]" custT="1"/>
      <dgm:spPr>
        <a:solidFill>
          <a:srgbClr val="CC3399"/>
        </a:solidFill>
      </dgm:spPr>
      <dgm:t>
        <a:bodyPr/>
        <a:lstStyle/>
        <a:p>
          <a:r>
            <a:rPr lang="en-GB" sz="900"/>
            <a:t>Rhona Gunn</a:t>
          </a:r>
        </a:p>
        <a:p>
          <a:r>
            <a:rPr lang="en-GB" sz="900"/>
            <a:t>Executive Director</a:t>
          </a:r>
        </a:p>
        <a:p>
          <a:r>
            <a:rPr lang="en-GB" sz="900"/>
            <a:t>Economy, Enterprise &amp; Operations</a:t>
          </a:r>
        </a:p>
      </dgm:t>
    </dgm:pt>
    <dgm:pt modelId="{BCC4E886-10A9-4F1F-8BF3-3CEA5DAC3DCE}" type="parTrans" cxnId="{799791CE-67EE-4320-B470-823D857E324A}">
      <dgm:prSet/>
      <dgm:spPr/>
      <dgm:t>
        <a:bodyPr/>
        <a:lstStyle/>
        <a:p>
          <a:endParaRPr lang="en-GB" sz="900"/>
        </a:p>
      </dgm:t>
    </dgm:pt>
    <dgm:pt modelId="{F82C1052-F571-43CF-B344-BB0020E5215D}" type="sibTrans" cxnId="{799791CE-67EE-4320-B470-823D857E324A}">
      <dgm:prSet/>
      <dgm:spPr/>
      <dgm:t>
        <a:bodyPr/>
        <a:lstStyle/>
        <a:p>
          <a:endParaRPr lang="en-GB" sz="900"/>
        </a:p>
      </dgm:t>
    </dgm:pt>
    <dgm:pt modelId="{3BF14719-58B7-455D-B2B3-5E0A01D9D726}">
      <dgm:prSet phldrT="[Text]" custT="1"/>
      <dgm:spPr>
        <a:solidFill>
          <a:srgbClr val="CC3399"/>
        </a:solidFill>
      </dgm:spPr>
      <dgm:t>
        <a:bodyPr/>
        <a:lstStyle/>
        <a:p>
          <a:r>
            <a:rPr lang="en-GB" sz="900">
              <a:latin typeface="+mn-lt"/>
            </a:rPr>
            <a:t>Denise Whitworth</a:t>
          </a:r>
        </a:p>
        <a:p>
          <a:r>
            <a:rPr lang="en-GB" sz="900">
              <a:latin typeface="+mn-lt"/>
            </a:rPr>
            <a:t>Executive Director</a:t>
          </a:r>
        </a:p>
        <a:p>
          <a:r>
            <a:rPr lang="en-GB" sz="900">
              <a:latin typeface="+mn-lt"/>
            </a:rPr>
            <a:t>Education, Housing &amp; Communities</a:t>
          </a:r>
        </a:p>
      </dgm:t>
    </dgm:pt>
    <dgm:pt modelId="{B4243579-5501-482C-9670-46203916A94B}" type="parTrans" cxnId="{B8090B88-9A22-4BAC-99CA-36A3959F7073}">
      <dgm:prSet/>
      <dgm:spPr/>
      <dgm:t>
        <a:bodyPr/>
        <a:lstStyle/>
        <a:p>
          <a:endParaRPr lang="en-GB" sz="900"/>
        </a:p>
      </dgm:t>
    </dgm:pt>
    <dgm:pt modelId="{7329A51B-E922-46FD-953A-68C6CCBCBA72}" type="sibTrans" cxnId="{B8090B88-9A22-4BAC-99CA-36A3959F7073}">
      <dgm:prSet/>
      <dgm:spPr/>
      <dgm:t>
        <a:bodyPr/>
        <a:lstStyle/>
        <a:p>
          <a:endParaRPr lang="en-GB" sz="900"/>
        </a:p>
      </dgm:t>
    </dgm:pt>
    <dgm:pt modelId="{A00EA07C-68F6-4B5B-B1D2-2BE0C11B35DE}">
      <dgm:prSet custT="1"/>
      <dgm:spPr>
        <a:solidFill>
          <a:srgbClr val="CC3399"/>
        </a:solidFill>
      </dgm:spPr>
      <dgm:t>
        <a:bodyPr/>
        <a:lstStyle/>
        <a:p>
          <a:r>
            <a:rPr lang="en-GB" sz="900"/>
            <a:t>Jon Matthews </a:t>
          </a:r>
        </a:p>
        <a:p>
          <a:r>
            <a:rPr lang="en-GB" sz="800">
              <a:latin typeface="Arial" panose="020B0604020202020204" pitchFamily="34" charset="0"/>
              <a:cs typeface="Arial" panose="020B0604020202020204" pitchFamily="34" charset="0"/>
            </a:rPr>
            <a:t>Executive</a:t>
          </a:r>
          <a:r>
            <a:rPr lang="en-GB" sz="900"/>
            <a:t> Director</a:t>
          </a:r>
        </a:p>
        <a:p>
          <a:r>
            <a:rPr lang="en-GB" sz="900"/>
            <a:t>Finance, Strategy &amp; Transformation</a:t>
          </a:r>
        </a:p>
      </dgm:t>
    </dgm:pt>
    <dgm:pt modelId="{4888BCF8-4212-4B1B-9722-1A736BB38798}" type="parTrans" cxnId="{5915E080-A0AD-4A2B-B8D0-DCB15DEE79C5}">
      <dgm:prSet/>
      <dgm:spPr/>
      <dgm:t>
        <a:bodyPr/>
        <a:lstStyle/>
        <a:p>
          <a:endParaRPr lang="en-GB" sz="900"/>
        </a:p>
      </dgm:t>
    </dgm:pt>
    <dgm:pt modelId="{8DAAF127-0181-446E-BF6C-DDF337780C35}" type="sibTrans" cxnId="{5915E080-A0AD-4A2B-B8D0-DCB15DEE79C5}">
      <dgm:prSet/>
      <dgm:spPr/>
      <dgm:t>
        <a:bodyPr/>
        <a:lstStyle/>
        <a:p>
          <a:endParaRPr lang="en-GB" sz="900"/>
        </a:p>
      </dgm:t>
    </dgm:pt>
    <dgm:pt modelId="{D0DF43F0-1E6B-402B-AC58-E984D9FB5A44}" type="pres">
      <dgm:prSet presAssocID="{21CFED34-7915-47CF-B555-03DE1836A5D7}" presName="hierChild1" presStyleCnt="0">
        <dgm:presLayoutVars>
          <dgm:orgChart val="1"/>
          <dgm:chPref val="1"/>
          <dgm:dir val="rev"/>
          <dgm:animOne val="branch"/>
          <dgm:animLvl val="lvl"/>
          <dgm:resizeHandles/>
        </dgm:presLayoutVars>
      </dgm:prSet>
      <dgm:spPr/>
    </dgm:pt>
    <dgm:pt modelId="{3C5331C6-82CE-462D-83ED-1DBA33450D1C}" type="pres">
      <dgm:prSet presAssocID="{CB4BACD4-0987-41ED-945F-399049581532}" presName="hierRoot1" presStyleCnt="0">
        <dgm:presLayoutVars>
          <dgm:hierBranch val="init"/>
        </dgm:presLayoutVars>
      </dgm:prSet>
      <dgm:spPr/>
    </dgm:pt>
    <dgm:pt modelId="{6398D1CB-9DCC-4595-A87B-5058518BAB90}" type="pres">
      <dgm:prSet presAssocID="{CB4BACD4-0987-41ED-945F-399049581532}" presName="rootComposite1" presStyleCnt="0"/>
      <dgm:spPr/>
    </dgm:pt>
    <dgm:pt modelId="{5F486917-9EC7-4ECF-98E5-C7AC4A794DFD}" type="pres">
      <dgm:prSet presAssocID="{CB4BACD4-0987-41ED-945F-399049581532}" presName="rootText1" presStyleLbl="node0" presStyleIdx="0" presStyleCnt="1">
        <dgm:presLayoutVars>
          <dgm:chPref val="3"/>
        </dgm:presLayoutVars>
      </dgm:prSet>
      <dgm:spPr>
        <a:prstGeom prst="roundRect">
          <a:avLst/>
        </a:prstGeom>
      </dgm:spPr>
    </dgm:pt>
    <dgm:pt modelId="{794AF574-C1D6-42CF-ACA7-64F6B79F409B}" type="pres">
      <dgm:prSet presAssocID="{CB4BACD4-0987-41ED-945F-399049581532}" presName="rootConnector1" presStyleLbl="node1" presStyleIdx="0" presStyleCnt="0"/>
      <dgm:spPr/>
    </dgm:pt>
    <dgm:pt modelId="{C0928DA7-CA2D-483C-8A3F-D27A396FEC2C}" type="pres">
      <dgm:prSet presAssocID="{CB4BACD4-0987-41ED-945F-399049581532}" presName="hierChild2" presStyleCnt="0"/>
      <dgm:spPr/>
    </dgm:pt>
    <dgm:pt modelId="{5892E171-238A-4A84-A4E4-6968B4505535}" type="pres">
      <dgm:prSet presAssocID="{2A8F508F-5D02-4C5C-93B0-116CE7AC49BC}" presName="Name37" presStyleLbl="parChTrans1D2" presStyleIdx="0" presStyleCnt="4"/>
      <dgm:spPr/>
    </dgm:pt>
    <dgm:pt modelId="{2777FDF4-6F62-441D-B6B2-EFAFC2A24530}" type="pres">
      <dgm:prSet presAssocID="{549623C2-87C0-477F-8197-DA29A4D76D58}" presName="hierRoot2" presStyleCnt="0">
        <dgm:presLayoutVars>
          <dgm:hierBranch val="init"/>
        </dgm:presLayoutVars>
      </dgm:prSet>
      <dgm:spPr/>
    </dgm:pt>
    <dgm:pt modelId="{E99DBAE8-4D4C-4BF7-9940-E82F3E710AF6}" type="pres">
      <dgm:prSet presAssocID="{549623C2-87C0-477F-8197-DA29A4D76D58}" presName="rootComposite" presStyleCnt="0"/>
      <dgm:spPr/>
    </dgm:pt>
    <dgm:pt modelId="{9E81D3EE-A7FA-46BF-A156-BE4611CB1170}" type="pres">
      <dgm:prSet presAssocID="{549623C2-87C0-477F-8197-DA29A4D76D58}" presName="rootText" presStyleLbl="node2" presStyleIdx="0" presStyleCnt="4" custLinFactX="237" custLinFactNeighborX="100000" custLinFactNeighborY="-2746">
        <dgm:presLayoutVars>
          <dgm:chPref val="3"/>
        </dgm:presLayoutVars>
      </dgm:prSet>
      <dgm:spPr>
        <a:prstGeom prst="roundRect">
          <a:avLst/>
        </a:prstGeom>
      </dgm:spPr>
    </dgm:pt>
    <dgm:pt modelId="{154614FC-BC4B-45A7-A3D2-31C9DE8D62FF}" type="pres">
      <dgm:prSet presAssocID="{549623C2-87C0-477F-8197-DA29A4D76D58}" presName="rootConnector" presStyleLbl="node2" presStyleIdx="0" presStyleCnt="4"/>
      <dgm:spPr/>
    </dgm:pt>
    <dgm:pt modelId="{7A9C20D3-1824-432F-BDB3-E733211042B8}" type="pres">
      <dgm:prSet presAssocID="{549623C2-87C0-477F-8197-DA29A4D76D58}" presName="hierChild4" presStyleCnt="0"/>
      <dgm:spPr/>
    </dgm:pt>
    <dgm:pt modelId="{77B0BCE6-053D-4952-8DE0-2DB186A3B955}" type="pres">
      <dgm:prSet presAssocID="{549623C2-87C0-477F-8197-DA29A4D76D58}" presName="hierChild5" presStyleCnt="0"/>
      <dgm:spPr/>
    </dgm:pt>
    <dgm:pt modelId="{D7D93AD9-C4C8-48EA-BCA1-ACE0D052BFA4}" type="pres">
      <dgm:prSet presAssocID="{4888BCF8-4212-4B1B-9722-1A736BB38798}" presName="Name37" presStyleLbl="parChTrans1D2" presStyleIdx="1" presStyleCnt="4"/>
      <dgm:spPr/>
    </dgm:pt>
    <dgm:pt modelId="{791F1E1A-91D0-440E-BCBD-FB481BBCB919}" type="pres">
      <dgm:prSet presAssocID="{A00EA07C-68F6-4B5B-B1D2-2BE0C11B35DE}" presName="hierRoot2" presStyleCnt="0">
        <dgm:presLayoutVars>
          <dgm:hierBranch val="init"/>
        </dgm:presLayoutVars>
      </dgm:prSet>
      <dgm:spPr/>
    </dgm:pt>
    <dgm:pt modelId="{2B42C7E8-4350-46C1-A955-102404A1A5A8}" type="pres">
      <dgm:prSet presAssocID="{A00EA07C-68F6-4B5B-B1D2-2BE0C11B35DE}" presName="rootComposite" presStyleCnt="0"/>
      <dgm:spPr/>
    </dgm:pt>
    <dgm:pt modelId="{A929EF0C-B35E-4759-96E4-B55E94FFCF03}" type="pres">
      <dgm:prSet presAssocID="{A00EA07C-68F6-4B5B-B1D2-2BE0C11B35DE}" presName="rootText" presStyleLbl="node2" presStyleIdx="1" presStyleCnt="4" custLinFactX="-100000" custLinFactNeighborX="-172333" custLinFactNeighborY="-2746">
        <dgm:presLayoutVars>
          <dgm:chPref val="3"/>
        </dgm:presLayoutVars>
      </dgm:prSet>
      <dgm:spPr>
        <a:prstGeom prst="roundRect">
          <a:avLst/>
        </a:prstGeom>
      </dgm:spPr>
    </dgm:pt>
    <dgm:pt modelId="{183317BD-B424-4BF8-AB76-BAEF15468497}" type="pres">
      <dgm:prSet presAssocID="{A00EA07C-68F6-4B5B-B1D2-2BE0C11B35DE}" presName="rootConnector" presStyleLbl="node2" presStyleIdx="1" presStyleCnt="4"/>
      <dgm:spPr/>
    </dgm:pt>
    <dgm:pt modelId="{AA4D7CEC-806A-46E7-B04C-D84DC56092E0}" type="pres">
      <dgm:prSet presAssocID="{A00EA07C-68F6-4B5B-B1D2-2BE0C11B35DE}" presName="hierChild4" presStyleCnt="0"/>
      <dgm:spPr/>
    </dgm:pt>
    <dgm:pt modelId="{EDCB54A8-4AC6-4E0E-936D-B03195E693D3}" type="pres">
      <dgm:prSet presAssocID="{A00EA07C-68F6-4B5B-B1D2-2BE0C11B35DE}" presName="hierChild5" presStyleCnt="0"/>
      <dgm:spPr/>
    </dgm:pt>
    <dgm:pt modelId="{721C2E0A-1B68-47AE-A77F-6EC1A6B162AA}" type="pres">
      <dgm:prSet presAssocID="{BCC4E886-10A9-4F1F-8BF3-3CEA5DAC3DCE}" presName="Name37" presStyleLbl="parChTrans1D2" presStyleIdx="2" presStyleCnt="4"/>
      <dgm:spPr/>
    </dgm:pt>
    <dgm:pt modelId="{097EBFFD-BB6A-4D90-969D-E6DBFC0F0123}" type="pres">
      <dgm:prSet presAssocID="{AEF8FF23-0D73-4E68-8DCA-4A5FED4174C0}" presName="hierRoot2" presStyleCnt="0">
        <dgm:presLayoutVars>
          <dgm:hierBranch val="init"/>
        </dgm:presLayoutVars>
      </dgm:prSet>
      <dgm:spPr/>
    </dgm:pt>
    <dgm:pt modelId="{6E43386C-1581-433F-8387-A6B0A8830ED4}" type="pres">
      <dgm:prSet presAssocID="{AEF8FF23-0D73-4E68-8DCA-4A5FED4174C0}" presName="rootComposite" presStyleCnt="0"/>
      <dgm:spPr/>
    </dgm:pt>
    <dgm:pt modelId="{422233A9-DB1C-4863-B683-E9F37F72DD4A}" type="pres">
      <dgm:prSet presAssocID="{AEF8FF23-0D73-4E68-8DCA-4A5FED4174C0}" presName="rootText" presStyleLbl="node2" presStyleIdx="2" presStyleCnt="4" custLinFactX="25879" custLinFactNeighborX="100000" custLinFactNeighborY="-2650">
        <dgm:presLayoutVars>
          <dgm:chPref val="3"/>
        </dgm:presLayoutVars>
      </dgm:prSet>
      <dgm:spPr>
        <a:prstGeom prst="roundRect">
          <a:avLst/>
        </a:prstGeom>
      </dgm:spPr>
    </dgm:pt>
    <dgm:pt modelId="{0C58391D-BADD-45C3-8923-41779E17753C}" type="pres">
      <dgm:prSet presAssocID="{AEF8FF23-0D73-4E68-8DCA-4A5FED4174C0}" presName="rootConnector" presStyleLbl="node2" presStyleIdx="2" presStyleCnt="4"/>
      <dgm:spPr/>
    </dgm:pt>
    <dgm:pt modelId="{F8F06844-FE54-4F79-926D-733728138BC8}" type="pres">
      <dgm:prSet presAssocID="{AEF8FF23-0D73-4E68-8DCA-4A5FED4174C0}" presName="hierChild4" presStyleCnt="0"/>
      <dgm:spPr/>
    </dgm:pt>
    <dgm:pt modelId="{5EEDD69C-0CDA-47E0-A4A0-36D1C12877C2}" type="pres">
      <dgm:prSet presAssocID="{AEF8FF23-0D73-4E68-8DCA-4A5FED4174C0}" presName="hierChild5" presStyleCnt="0"/>
      <dgm:spPr/>
    </dgm:pt>
    <dgm:pt modelId="{41659B09-8B7A-4B21-9635-E1FF24FF6311}" type="pres">
      <dgm:prSet presAssocID="{B4243579-5501-482C-9670-46203916A94B}" presName="Name37" presStyleLbl="parChTrans1D2" presStyleIdx="3" presStyleCnt="4"/>
      <dgm:spPr/>
    </dgm:pt>
    <dgm:pt modelId="{1D1D700C-A90E-4AF9-AAA1-63CA3676BF3B}" type="pres">
      <dgm:prSet presAssocID="{3BF14719-58B7-455D-B2B3-5E0A01D9D726}" presName="hierRoot2" presStyleCnt="0">
        <dgm:presLayoutVars>
          <dgm:hierBranch val="init"/>
        </dgm:presLayoutVars>
      </dgm:prSet>
      <dgm:spPr/>
    </dgm:pt>
    <dgm:pt modelId="{F24D3991-579E-417E-ABFE-1264E3B93447}" type="pres">
      <dgm:prSet presAssocID="{3BF14719-58B7-455D-B2B3-5E0A01D9D726}" presName="rootComposite" presStyleCnt="0"/>
      <dgm:spPr/>
    </dgm:pt>
    <dgm:pt modelId="{6260CB7B-F97B-437A-B4A4-D06CBFC3286B}" type="pres">
      <dgm:prSet presAssocID="{3BF14719-58B7-455D-B2B3-5E0A01D9D726}" presName="rootText" presStyleLbl="node2" presStyleIdx="3" presStyleCnt="4" custLinFactX="20089" custLinFactNeighborX="100000" custLinFactNeighborY="-1927">
        <dgm:presLayoutVars>
          <dgm:chPref val="3"/>
        </dgm:presLayoutVars>
      </dgm:prSet>
      <dgm:spPr>
        <a:prstGeom prst="roundRect">
          <a:avLst/>
        </a:prstGeom>
      </dgm:spPr>
    </dgm:pt>
    <dgm:pt modelId="{46B85DB9-5C31-4CE6-BD93-D2718542CDCC}" type="pres">
      <dgm:prSet presAssocID="{3BF14719-58B7-455D-B2B3-5E0A01D9D726}" presName="rootConnector" presStyleLbl="node2" presStyleIdx="3" presStyleCnt="4"/>
      <dgm:spPr/>
    </dgm:pt>
    <dgm:pt modelId="{04DDE459-A1DB-4A7B-B691-62C733C28C67}" type="pres">
      <dgm:prSet presAssocID="{3BF14719-58B7-455D-B2B3-5E0A01D9D726}" presName="hierChild4" presStyleCnt="0"/>
      <dgm:spPr/>
    </dgm:pt>
    <dgm:pt modelId="{1E697ABE-2C60-4F2C-A8D4-B76386A75530}" type="pres">
      <dgm:prSet presAssocID="{3BF14719-58B7-455D-B2B3-5E0A01D9D726}" presName="hierChild5" presStyleCnt="0"/>
      <dgm:spPr/>
    </dgm:pt>
    <dgm:pt modelId="{E6ED7059-7936-48A8-94D7-672BFE9821BC}" type="pres">
      <dgm:prSet presAssocID="{CB4BACD4-0987-41ED-945F-399049581532}" presName="hierChild3" presStyleCnt="0"/>
      <dgm:spPr/>
    </dgm:pt>
  </dgm:ptLst>
  <dgm:cxnLst>
    <dgm:cxn modelId="{A20B6F1D-5D53-404C-9BB7-071A7C4FACC2}" type="presOf" srcId="{A00EA07C-68F6-4B5B-B1D2-2BE0C11B35DE}" destId="{183317BD-B424-4BF8-AB76-BAEF15468497}" srcOrd="1" destOrd="0" presId="urn:microsoft.com/office/officeart/2005/8/layout/orgChart1"/>
    <dgm:cxn modelId="{9B3CE533-5E56-4DDD-832D-145F999AB08E}" type="presOf" srcId="{549623C2-87C0-477F-8197-DA29A4D76D58}" destId="{154614FC-BC4B-45A7-A3D2-31C9DE8D62FF}" srcOrd="1" destOrd="0" presId="urn:microsoft.com/office/officeart/2005/8/layout/orgChart1"/>
    <dgm:cxn modelId="{33527B39-6BA8-49C3-9377-4A5C96917817}" type="presOf" srcId="{549623C2-87C0-477F-8197-DA29A4D76D58}" destId="{9E81D3EE-A7FA-46BF-A156-BE4611CB1170}" srcOrd="0" destOrd="0" presId="urn:microsoft.com/office/officeart/2005/8/layout/orgChart1"/>
    <dgm:cxn modelId="{565F4D70-2D2C-4358-8699-C6778CF2FE72}" type="presOf" srcId="{CB4BACD4-0987-41ED-945F-399049581532}" destId="{5F486917-9EC7-4ECF-98E5-C7AC4A794DFD}" srcOrd="0" destOrd="0" presId="urn:microsoft.com/office/officeart/2005/8/layout/orgChart1"/>
    <dgm:cxn modelId="{F6EBD071-8B5C-481E-B366-A7FF10C6C3A1}" type="presOf" srcId="{AEF8FF23-0D73-4E68-8DCA-4A5FED4174C0}" destId="{0C58391D-BADD-45C3-8923-41779E17753C}" srcOrd="1" destOrd="0" presId="urn:microsoft.com/office/officeart/2005/8/layout/orgChart1"/>
    <dgm:cxn modelId="{D27D2875-BAD1-4D53-9212-C3463544E318}" type="presOf" srcId="{B4243579-5501-482C-9670-46203916A94B}" destId="{41659B09-8B7A-4B21-9635-E1FF24FF6311}" srcOrd="0" destOrd="0" presId="urn:microsoft.com/office/officeart/2005/8/layout/orgChart1"/>
    <dgm:cxn modelId="{354E1359-8639-4248-85CE-584F3A37D091}" type="presOf" srcId="{A00EA07C-68F6-4B5B-B1D2-2BE0C11B35DE}" destId="{A929EF0C-B35E-4759-96E4-B55E94FFCF03}" srcOrd="0" destOrd="0" presId="urn:microsoft.com/office/officeart/2005/8/layout/orgChart1"/>
    <dgm:cxn modelId="{E5D4987E-CEF3-4C7F-8E39-F75E6980AC22}" type="presOf" srcId="{21CFED34-7915-47CF-B555-03DE1836A5D7}" destId="{D0DF43F0-1E6B-402B-AC58-E984D9FB5A44}" srcOrd="0" destOrd="0" presId="urn:microsoft.com/office/officeart/2005/8/layout/orgChart1"/>
    <dgm:cxn modelId="{5915E080-A0AD-4A2B-B8D0-DCB15DEE79C5}" srcId="{CB4BACD4-0987-41ED-945F-399049581532}" destId="{A00EA07C-68F6-4B5B-B1D2-2BE0C11B35DE}" srcOrd="1" destOrd="0" parTransId="{4888BCF8-4212-4B1B-9722-1A736BB38798}" sibTransId="{8DAAF127-0181-446E-BF6C-DDF337780C35}"/>
    <dgm:cxn modelId="{B8090B88-9A22-4BAC-99CA-36A3959F7073}" srcId="{CB4BACD4-0987-41ED-945F-399049581532}" destId="{3BF14719-58B7-455D-B2B3-5E0A01D9D726}" srcOrd="3" destOrd="0" parTransId="{B4243579-5501-482C-9670-46203916A94B}" sibTransId="{7329A51B-E922-46FD-953A-68C6CCBCBA72}"/>
    <dgm:cxn modelId="{F6B450A0-93AA-491A-9956-26A1B34CC769}" type="presOf" srcId="{BCC4E886-10A9-4F1F-8BF3-3CEA5DAC3DCE}" destId="{721C2E0A-1B68-47AE-A77F-6EC1A6B162AA}" srcOrd="0" destOrd="0" presId="urn:microsoft.com/office/officeart/2005/8/layout/orgChart1"/>
    <dgm:cxn modelId="{3FED1EA1-2A0D-410A-A5F7-CD89D1EF53D5}" srcId="{CB4BACD4-0987-41ED-945F-399049581532}" destId="{549623C2-87C0-477F-8197-DA29A4D76D58}" srcOrd="0" destOrd="0" parTransId="{2A8F508F-5D02-4C5C-93B0-116CE7AC49BC}" sibTransId="{0F448C5D-310C-49A5-9116-61C01D77D7E7}"/>
    <dgm:cxn modelId="{AE6136A2-DE56-4F00-8360-10575FDC422C}" type="presOf" srcId="{3BF14719-58B7-455D-B2B3-5E0A01D9D726}" destId="{46B85DB9-5C31-4CE6-BD93-D2718542CDCC}" srcOrd="1" destOrd="0" presId="urn:microsoft.com/office/officeart/2005/8/layout/orgChart1"/>
    <dgm:cxn modelId="{A4261FAA-DA16-4CCD-A7AB-420990B2959F}" type="presOf" srcId="{CB4BACD4-0987-41ED-945F-399049581532}" destId="{794AF574-C1D6-42CF-ACA7-64F6B79F409B}" srcOrd="1" destOrd="0" presId="urn:microsoft.com/office/officeart/2005/8/layout/orgChart1"/>
    <dgm:cxn modelId="{D7E351AD-053B-4198-93B0-3DC87754838E}" type="presOf" srcId="{2A8F508F-5D02-4C5C-93B0-116CE7AC49BC}" destId="{5892E171-238A-4A84-A4E4-6968B4505535}" srcOrd="0" destOrd="0" presId="urn:microsoft.com/office/officeart/2005/8/layout/orgChart1"/>
    <dgm:cxn modelId="{799791CE-67EE-4320-B470-823D857E324A}" srcId="{CB4BACD4-0987-41ED-945F-399049581532}" destId="{AEF8FF23-0D73-4E68-8DCA-4A5FED4174C0}" srcOrd="2" destOrd="0" parTransId="{BCC4E886-10A9-4F1F-8BF3-3CEA5DAC3DCE}" sibTransId="{F82C1052-F571-43CF-B344-BB0020E5215D}"/>
    <dgm:cxn modelId="{B3F1BBD1-D1AF-4765-B241-6D303776F7AA}" type="presOf" srcId="{4888BCF8-4212-4B1B-9722-1A736BB38798}" destId="{D7D93AD9-C4C8-48EA-BCA1-ACE0D052BFA4}" srcOrd="0" destOrd="0" presId="urn:microsoft.com/office/officeart/2005/8/layout/orgChart1"/>
    <dgm:cxn modelId="{D98FE6E1-A61A-4518-B181-33B22D5856F6}" type="presOf" srcId="{AEF8FF23-0D73-4E68-8DCA-4A5FED4174C0}" destId="{422233A9-DB1C-4863-B683-E9F37F72DD4A}" srcOrd="0" destOrd="0" presId="urn:microsoft.com/office/officeart/2005/8/layout/orgChart1"/>
    <dgm:cxn modelId="{D1CDC0F8-EBC4-408D-8D28-4F8B06A907AB}" type="presOf" srcId="{3BF14719-58B7-455D-B2B3-5E0A01D9D726}" destId="{6260CB7B-F97B-437A-B4A4-D06CBFC3286B}" srcOrd="0" destOrd="0" presId="urn:microsoft.com/office/officeart/2005/8/layout/orgChart1"/>
    <dgm:cxn modelId="{72C72AFA-1929-4B21-9825-231AEC02583F}" srcId="{21CFED34-7915-47CF-B555-03DE1836A5D7}" destId="{CB4BACD4-0987-41ED-945F-399049581532}" srcOrd="0" destOrd="0" parTransId="{A8DD00B6-6B22-485F-9FFF-422494E523C3}" sibTransId="{0FF58ACD-89C7-4823-8409-CC5C17EFCC1E}"/>
    <dgm:cxn modelId="{828EEF41-02F8-4586-8430-46F6770FAB62}" type="presParOf" srcId="{D0DF43F0-1E6B-402B-AC58-E984D9FB5A44}" destId="{3C5331C6-82CE-462D-83ED-1DBA33450D1C}" srcOrd="0" destOrd="0" presId="urn:microsoft.com/office/officeart/2005/8/layout/orgChart1"/>
    <dgm:cxn modelId="{0AA483A9-25E1-4871-9257-DC4D399BD4B1}" type="presParOf" srcId="{3C5331C6-82CE-462D-83ED-1DBA33450D1C}" destId="{6398D1CB-9DCC-4595-A87B-5058518BAB90}" srcOrd="0" destOrd="0" presId="urn:microsoft.com/office/officeart/2005/8/layout/orgChart1"/>
    <dgm:cxn modelId="{E208D6B2-C2E0-4231-936B-76D676F026C3}" type="presParOf" srcId="{6398D1CB-9DCC-4595-A87B-5058518BAB90}" destId="{5F486917-9EC7-4ECF-98E5-C7AC4A794DFD}" srcOrd="0" destOrd="0" presId="urn:microsoft.com/office/officeart/2005/8/layout/orgChart1"/>
    <dgm:cxn modelId="{9F6CE439-19CD-4121-92D1-1BA7BB5D21F8}" type="presParOf" srcId="{6398D1CB-9DCC-4595-A87B-5058518BAB90}" destId="{794AF574-C1D6-42CF-ACA7-64F6B79F409B}" srcOrd="1" destOrd="0" presId="urn:microsoft.com/office/officeart/2005/8/layout/orgChart1"/>
    <dgm:cxn modelId="{E0CD6219-6635-456C-A076-64C5FA16069A}" type="presParOf" srcId="{3C5331C6-82CE-462D-83ED-1DBA33450D1C}" destId="{C0928DA7-CA2D-483C-8A3F-D27A396FEC2C}" srcOrd="1" destOrd="0" presId="urn:microsoft.com/office/officeart/2005/8/layout/orgChart1"/>
    <dgm:cxn modelId="{ED96038E-551A-44BA-A4D5-148CA1BDBFF2}" type="presParOf" srcId="{C0928DA7-CA2D-483C-8A3F-D27A396FEC2C}" destId="{5892E171-238A-4A84-A4E4-6968B4505535}" srcOrd="0" destOrd="0" presId="urn:microsoft.com/office/officeart/2005/8/layout/orgChart1"/>
    <dgm:cxn modelId="{3EE54388-6CA8-42A4-948E-96C1A25F932A}" type="presParOf" srcId="{C0928DA7-CA2D-483C-8A3F-D27A396FEC2C}" destId="{2777FDF4-6F62-441D-B6B2-EFAFC2A24530}" srcOrd="1" destOrd="0" presId="urn:microsoft.com/office/officeart/2005/8/layout/orgChart1"/>
    <dgm:cxn modelId="{C5BD6908-5ACA-4663-9C5C-23D869521378}" type="presParOf" srcId="{2777FDF4-6F62-441D-B6B2-EFAFC2A24530}" destId="{E99DBAE8-4D4C-4BF7-9940-E82F3E710AF6}" srcOrd="0" destOrd="0" presId="urn:microsoft.com/office/officeart/2005/8/layout/orgChart1"/>
    <dgm:cxn modelId="{C6A97904-AA99-491F-8D55-AAB593DBAD44}" type="presParOf" srcId="{E99DBAE8-4D4C-4BF7-9940-E82F3E710AF6}" destId="{9E81D3EE-A7FA-46BF-A156-BE4611CB1170}" srcOrd="0" destOrd="0" presId="urn:microsoft.com/office/officeart/2005/8/layout/orgChart1"/>
    <dgm:cxn modelId="{3BD655F3-1E03-4DDA-B4E6-4468494F7247}" type="presParOf" srcId="{E99DBAE8-4D4C-4BF7-9940-E82F3E710AF6}" destId="{154614FC-BC4B-45A7-A3D2-31C9DE8D62FF}" srcOrd="1" destOrd="0" presId="urn:microsoft.com/office/officeart/2005/8/layout/orgChart1"/>
    <dgm:cxn modelId="{D15B3C1B-0113-4212-8939-2A159F3D181C}" type="presParOf" srcId="{2777FDF4-6F62-441D-B6B2-EFAFC2A24530}" destId="{7A9C20D3-1824-432F-BDB3-E733211042B8}" srcOrd="1" destOrd="0" presId="urn:microsoft.com/office/officeart/2005/8/layout/orgChart1"/>
    <dgm:cxn modelId="{23F7364A-90D2-42C9-89BE-B11149008F94}" type="presParOf" srcId="{2777FDF4-6F62-441D-B6B2-EFAFC2A24530}" destId="{77B0BCE6-053D-4952-8DE0-2DB186A3B955}" srcOrd="2" destOrd="0" presId="urn:microsoft.com/office/officeart/2005/8/layout/orgChart1"/>
    <dgm:cxn modelId="{2F28957F-7C1F-4B61-9B3D-CF674F1B55EC}" type="presParOf" srcId="{C0928DA7-CA2D-483C-8A3F-D27A396FEC2C}" destId="{D7D93AD9-C4C8-48EA-BCA1-ACE0D052BFA4}" srcOrd="2" destOrd="0" presId="urn:microsoft.com/office/officeart/2005/8/layout/orgChart1"/>
    <dgm:cxn modelId="{7B3270DC-1DD9-486A-BB21-60174AF04621}" type="presParOf" srcId="{C0928DA7-CA2D-483C-8A3F-D27A396FEC2C}" destId="{791F1E1A-91D0-440E-BCBD-FB481BBCB919}" srcOrd="3" destOrd="0" presId="urn:microsoft.com/office/officeart/2005/8/layout/orgChart1"/>
    <dgm:cxn modelId="{4C347E7A-AF1A-4FC5-A5BB-2A135CCDE249}" type="presParOf" srcId="{791F1E1A-91D0-440E-BCBD-FB481BBCB919}" destId="{2B42C7E8-4350-46C1-A955-102404A1A5A8}" srcOrd="0" destOrd="0" presId="urn:microsoft.com/office/officeart/2005/8/layout/orgChart1"/>
    <dgm:cxn modelId="{9B1A45E0-B0A0-421F-9CB3-93546199F47E}" type="presParOf" srcId="{2B42C7E8-4350-46C1-A955-102404A1A5A8}" destId="{A929EF0C-B35E-4759-96E4-B55E94FFCF03}" srcOrd="0" destOrd="0" presId="urn:microsoft.com/office/officeart/2005/8/layout/orgChart1"/>
    <dgm:cxn modelId="{C0DFC9CF-1B67-4BEF-ACE6-440FCB23F485}" type="presParOf" srcId="{2B42C7E8-4350-46C1-A955-102404A1A5A8}" destId="{183317BD-B424-4BF8-AB76-BAEF15468497}" srcOrd="1" destOrd="0" presId="urn:microsoft.com/office/officeart/2005/8/layout/orgChart1"/>
    <dgm:cxn modelId="{7E093E57-E6B9-4691-B6E1-58EE4217641A}" type="presParOf" srcId="{791F1E1A-91D0-440E-BCBD-FB481BBCB919}" destId="{AA4D7CEC-806A-46E7-B04C-D84DC56092E0}" srcOrd="1" destOrd="0" presId="urn:microsoft.com/office/officeart/2005/8/layout/orgChart1"/>
    <dgm:cxn modelId="{C7BE200A-550D-4CED-BBB4-6B8AD6411B2E}" type="presParOf" srcId="{791F1E1A-91D0-440E-BCBD-FB481BBCB919}" destId="{EDCB54A8-4AC6-4E0E-936D-B03195E693D3}" srcOrd="2" destOrd="0" presId="urn:microsoft.com/office/officeart/2005/8/layout/orgChart1"/>
    <dgm:cxn modelId="{288F6151-F7D2-4737-B89C-9EA716F054B5}" type="presParOf" srcId="{C0928DA7-CA2D-483C-8A3F-D27A396FEC2C}" destId="{721C2E0A-1B68-47AE-A77F-6EC1A6B162AA}" srcOrd="4" destOrd="0" presId="urn:microsoft.com/office/officeart/2005/8/layout/orgChart1"/>
    <dgm:cxn modelId="{C0BB12CD-176F-4422-8E51-1B6483197227}" type="presParOf" srcId="{C0928DA7-CA2D-483C-8A3F-D27A396FEC2C}" destId="{097EBFFD-BB6A-4D90-969D-E6DBFC0F0123}" srcOrd="5" destOrd="0" presId="urn:microsoft.com/office/officeart/2005/8/layout/orgChart1"/>
    <dgm:cxn modelId="{4F5DCAC3-5514-4FF6-AA0F-5F5BA14137EA}" type="presParOf" srcId="{097EBFFD-BB6A-4D90-969D-E6DBFC0F0123}" destId="{6E43386C-1581-433F-8387-A6B0A8830ED4}" srcOrd="0" destOrd="0" presId="urn:microsoft.com/office/officeart/2005/8/layout/orgChart1"/>
    <dgm:cxn modelId="{158C1BA6-FC07-444E-8B60-F569DE77DBD6}" type="presParOf" srcId="{6E43386C-1581-433F-8387-A6B0A8830ED4}" destId="{422233A9-DB1C-4863-B683-E9F37F72DD4A}" srcOrd="0" destOrd="0" presId="urn:microsoft.com/office/officeart/2005/8/layout/orgChart1"/>
    <dgm:cxn modelId="{374266C2-6E89-4554-8E14-F91A4DE47727}" type="presParOf" srcId="{6E43386C-1581-433F-8387-A6B0A8830ED4}" destId="{0C58391D-BADD-45C3-8923-41779E17753C}" srcOrd="1" destOrd="0" presId="urn:microsoft.com/office/officeart/2005/8/layout/orgChart1"/>
    <dgm:cxn modelId="{6755AFDD-671B-4EAF-89F7-535FB5BA857C}" type="presParOf" srcId="{097EBFFD-BB6A-4D90-969D-E6DBFC0F0123}" destId="{F8F06844-FE54-4F79-926D-733728138BC8}" srcOrd="1" destOrd="0" presId="urn:microsoft.com/office/officeart/2005/8/layout/orgChart1"/>
    <dgm:cxn modelId="{06EB00B6-0203-457A-9BA7-A34C22B33AE1}" type="presParOf" srcId="{097EBFFD-BB6A-4D90-969D-E6DBFC0F0123}" destId="{5EEDD69C-0CDA-47E0-A4A0-36D1C12877C2}" srcOrd="2" destOrd="0" presId="urn:microsoft.com/office/officeart/2005/8/layout/orgChart1"/>
    <dgm:cxn modelId="{AF480F91-4A27-498F-887B-F0BEAE246810}" type="presParOf" srcId="{C0928DA7-CA2D-483C-8A3F-D27A396FEC2C}" destId="{41659B09-8B7A-4B21-9635-E1FF24FF6311}" srcOrd="6" destOrd="0" presId="urn:microsoft.com/office/officeart/2005/8/layout/orgChart1"/>
    <dgm:cxn modelId="{5A6F9AF8-4238-438C-AB01-A9C209CD7D42}" type="presParOf" srcId="{C0928DA7-CA2D-483C-8A3F-D27A396FEC2C}" destId="{1D1D700C-A90E-4AF9-AAA1-63CA3676BF3B}" srcOrd="7" destOrd="0" presId="urn:microsoft.com/office/officeart/2005/8/layout/orgChart1"/>
    <dgm:cxn modelId="{7160D20E-3062-4941-B7E4-F640D64F08A1}" type="presParOf" srcId="{1D1D700C-A90E-4AF9-AAA1-63CA3676BF3B}" destId="{F24D3991-579E-417E-ABFE-1264E3B93447}" srcOrd="0" destOrd="0" presId="urn:microsoft.com/office/officeart/2005/8/layout/orgChart1"/>
    <dgm:cxn modelId="{0AC9463D-AD04-4BFE-AB60-F3D01C338CE5}" type="presParOf" srcId="{F24D3991-579E-417E-ABFE-1264E3B93447}" destId="{6260CB7B-F97B-437A-B4A4-D06CBFC3286B}" srcOrd="0" destOrd="0" presId="urn:microsoft.com/office/officeart/2005/8/layout/orgChart1"/>
    <dgm:cxn modelId="{4C29BA64-D01C-49A6-9EA5-FEA37A94C79F}" type="presParOf" srcId="{F24D3991-579E-417E-ABFE-1264E3B93447}" destId="{46B85DB9-5C31-4CE6-BD93-D2718542CDCC}" srcOrd="1" destOrd="0" presId="urn:microsoft.com/office/officeart/2005/8/layout/orgChart1"/>
    <dgm:cxn modelId="{1085DC5E-F87E-4C87-81AC-BD304C8DEC84}" type="presParOf" srcId="{1D1D700C-A90E-4AF9-AAA1-63CA3676BF3B}" destId="{04DDE459-A1DB-4A7B-B691-62C733C28C67}" srcOrd="1" destOrd="0" presId="urn:microsoft.com/office/officeart/2005/8/layout/orgChart1"/>
    <dgm:cxn modelId="{E65DBC24-A968-4402-83D5-DB801FF27FFD}" type="presParOf" srcId="{1D1D700C-A90E-4AF9-AAA1-63CA3676BF3B}" destId="{1E697ABE-2C60-4F2C-A8D4-B76386A75530}" srcOrd="2" destOrd="0" presId="urn:microsoft.com/office/officeart/2005/8/layout/orgChart1"/>
    <dgm:cxn modelId="{A6436871-5696-4732-9DF4-B0E8E7F2B95F}" type="presParOf" srcId="{3C5331C6-82CE-462D-83ED-1DBA33450D1C}" destId="{E6ED7059-7936-48A8-94D7-672BFE9821BC}" srcOrd="2" destOrd="0" presId="urn:microsoft.com/office/officeart/2005/8/layout/orgChart1"/>
  </dgm:cxnLst>
  <dgm:bg/>
  <dgm:whole/>
  <dgm:extLst>
    <a:ext uri="http://schemas.microsoft.com/office/drawing/2008/diagram">
      <dsp:dataModelExt xmlns:dsp="http://schemas.microsoft.com/office/drawing/2008/diagram" relId="rId30" minVer="http://schemas.openxmlformats.org/drawingml/2006/diagram"/>
    </a:ext>
    <a:ext uri="{C62137D5-CB1D-491B-B009-E17868A290BF}">
      <dgm14:recolorImg xmlns:dgm14="http://schemas.microsoft.com/office/drawing/2010/diagram" val="1"/>
    </a:ext>
  </dgm:extLst>
</dgm:dataModel>
</file>

<file path=word/diagrams/data2.xml><?xml version="1.0" encoding="utf-8"?>
<dgm:dataModel xmlns:dgm="http://schemas.openxmlformats.org/drawingml/2006/diagram" xmlns:a="http://schemas.openxmlformats.org/drawingml/2006/main">
  <dgm:ptLst>
    <dgm:pt modelId="{9BA9F265-94B8-4067-B6BA-3478B9CB3653}"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237E0E9-16FA-41BA-B946-922620E33618}">
      <dgm:prSet phldrT="[Text]" custT="1"/>
      <dgm:spPr>
        <a:xfrm>
          <a:off x="2858918" y="1610558"/>
          <a:ext cx="2298501" cy="1379100"/>
        </a:xfrm>
        <a:prstGeom prst="rect">
          <a:avLst/>
        </a:prstGeom>
        <a:solidFill>
          <a:srgbClr val="A02B93">
            <a:lumMod val="20000"/>
            <a:lumOff val="8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Education</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Improvements across key education priorities such as literacy, attendance, exclusions and staff absence.</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Challenges remain in numeracy and positives destinations.</a:t>
          </a:r>
        </a:p>
      </dgm:t>
    </dgm:pt>
    <dgm:pt modelId="{E553F355-D6A4-4708-8F24-2886724E2C4F}" type="parTrans" cxnId="{BEA7060E-F0C0-4D6F-9C5A-1E0C5C917DE4}">
      <dgm:prSet/>
      <dgm:spPr/>
      <dgm:t>
        <a:bodyPr/>
        <a:lstStyle/>
        <a:p>
          <a:endParaRPr lang="en-GB"/>
        </a:p>
      </dgm:t>
    </dgm:pt>
    <dgm:pt modelId="{3551F427-2832-439F-AE78-5356B717B6ED}" type="sibTrans" cxnId="{BEA7060E-F0C0-4D6F-9C5A-1E0C5C917DE4}">
      <dgm:prSet/>
      <dgm:spPr/>
      <dgm:t>
        <a:bodyPr/>
        <a:lstStyle/>
        <a:p>
          <a:endParaRPr lang="en-GB"/>
        </a:p>
      </dgm:t>
    </dgm:pt>
    <dgm:pt modelId="{D6176138-A239-4941-9F07-74B498205739}">
      <dgm:prSet phldrT="[Text]" custT="1"/>
      <dgm:spPr>
        <a:xfrm>
          <a:off x="329773" y="3219619"/>
          <a:ext cx="2298501" cy="1379100"/>
        </a:xfrm>
        <a:prstGeom prst="rect">
          <a:avLst/>
        </a:prstGeom>
        <a:solidFill>
          <a:srgbClr val="A02B93">
            <a:lumMod val="20000"/>
            <a:lumOff val="8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Housing, Property and Communities</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Partnership working with IJB to strategically allign allocation to meet needs of older people.</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Operational pressures and resourcing causing delays to projects.</a:t>
          </a:r>
        </a:p>
      </dgm:t>
    </dgm:pt>
    <dgm:pt modelId="{8E42E2CD-7804-4AF4-BAA1-5EB1BC90C7B9}" type="parTrans" cxnId="{85D40C7E-C83C-4043-B3C7-09EBD856E652}">
      <dgm:prSet/>
      <dgm:spPr/>
      <dgm:t>
        <a:bodyPr/>
        <a:lstStyle/>
        <a:p>
          <a:endParaRPr lang="en-GB"/>
        </a:p>
      </dgm:t>
    </dgm:pt>
    <dgm:pt modelId="{FE7887B2-5811-4639-8B7D-EBD942C17D4A}" type="sibTrans" cxnId="{85D40C7E-C83C-4043-B3C7-09EBD856E652}">
      <dgm:prSet/>
      <dgm:spPr/>
      <dgm:t>
        <a:bodyPr/>
        <a:lstStyle/>
        <a:p>
          <a:endParaRPr lang="en-GB"/>
        </a:p>
      </dgm:t>
    </dgm:pt>
    <dgm:pt modelId="{845A90B1-8563-4699-840A-9772810CE988}">
      <dgm:prSet phldrT="[Text]" custT="1"/>
      <dgm:spPr>
        <a:xfrm>
          <a:off x="2858125" y="3219619"/>
          <a:ext cx="2298501" cy="1379100"/>
        </a:xfrm>
        <a:prstGeom prst="rect">
          <a:avLst/>
        </a:prstGeom>
        <a:solidFill>
          <a:srgbClr val="A02B93">
            <a:lumMod val="20000"/>
            <a:lumOff val="8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Leisure and Culture and School Estate</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New libararies operating model has been implemented</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Resource pressures delaying progress on several strategic actions.</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gm:t>
    </dgm:pt>
    <dgm:pt modelId="{34D29816-C40D-4BD8-9DC3-98D1C95F4044}" type="parTrans" cxnId="{C6DE5A91-0B07-495B-B5F6-9C4811621999}">
      <dgm:prSet/>
      <dgm:spPr/>
      <dgm:t>
        <a:bodyPr/>
        <a:lstStyle/>
        <a:p>
          <a:endParaRPr lang="en-GB"/>
        </a:p>
      </dgm:t>
    </dgm:pt>
    <dgm:pt modelId="{AC1837AD-72D1-4054-A828-14299A2F77EB}" type="sibTrans" cxnId="{C6DE5A91-0B07-495B-B5F6-9C4811621999}">
      <dgm:prSet/>
      <dgm:spPr/>
      <dgm:t>
        <a:bodyPr/>
        <a:lstStyle/>
        <a:p>
          <a:endParaRPr lang="en-GB"/>
        </a:p>
      </dgm:t>
    </dgm:pt>
    <dgm:pt modelId="{EE0165E9-1E1E-46BD-A1C6-527130E4F8AC}">
      <dgm:prSet phldrT="[Text]" custT="1"/>
      <dgm:spPr>
        <a:xfrm>
          <a:off x="2858125" y="1497"/>
          <a:ext cx="2298501" cy="1379100"/>
        </a:xfrm>
        <a:prstGeom prst="rect">
          <a:avLst/>
        </a:prstGeom>
        <a:solidFill>
          <a:srgbClr val="4EA72E">
            <a:lumMod val="40000"/>
            <a:lumOff val="6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Customer Services, ICT &amp; Digital Services</a:t>
          </a: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Strategic digital approach  progressing well and key projects completed.</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External dependencies limiting progress on some infrastructure projects.</a:t>
          </a:r>
        </a:p>
      </dgm:t>
    </dgm:pt>
    <dgm:pt modelId="{C276391F-E6F6-44EA-B18C-C3FC0AB589AF}" type="parTrans" cxnId="{71A8D53A-9C1F-4E04-BF9F-EF1189254D7D}">
      <dgm:prSet/>
      <dgm:spPr/>
      <dgm:t>
        <a:bodyPr/>
        <a:lstStyle/>
        <a:p>
          <a:endParaRPr lang="en-GB"/>
        </a:p>
      </dgm:t>
    </dgm:pt>
    <dgm:pt modelId="{12057364-FA52-4E68-BD0D-1E0974A478C2}" type="sibTrans" cxnId="{71A8D53A-9C1F-4E04-BF9F-EF1189254D7D}">
      <dgm:prSet/>
      <dgm:spPr/>
      <dgm:t>
        <a:bodyPr/>
        <a:lstStyle/>
        <a:p>
          <a:endParaRPr lang="en-GB"/>
        </a:p>
      </dgm:t>
    </dgm:pt>
    <dgm:pt modelId="{7BD589EB-2ADD-4312-8B44-7ACA5292A62E}">
      <dgm:prSet phldrT="[Text]" custT="1"/>
      <dgm:spPr>
        <a:xfrm>
          <a:off x="330169" y="4828570"/>
          <a:ext cx="2298501" cy="1379100"/>
        </a:xfrm>
        <a:prstGeom prst="rect">
          <a:avLst/>
        </a:prstGeom>
        <a:solidFill>
          <a:srgbClr val="E97132">
            <a:lumMod val="20000"/>
            <a:lumOff val="8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Operations and Environment</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Bus revolution project phase 2 complete. Winter Service Operational Plan updated to improve service delivery.</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Service demand pressures causing delayed actions.</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gm:t>
    </dgm:pt>
    <dgm:pt modelId="{AF4123D5-8DCA-4032-B28D-D1060BF8775C}" type="parTrans" cxnId="{77BDEE14-4D3B-4BCA-8788-92A92C43AF3A}">
      <dgm:prSet/>
      <dgm:spPr/>
      <dgm:t>
        <a:bodyPr/>
        <a:lstStyle/>
        <a:p>
          <a:endParaRPr lang="en-GB"/>
        </a:p>
      </dgm:t>
    </dgm:pt>
    <dgm:pt modelId="{29F025D6-CE97-4FC5-A232-E869060FBEF8}" type="sibTrans" cxnId="{77BDEE14-4D3B-4BCA-8788-92A92C43AF3A}">
      <dgm:prSet/>
      <dgm:spPr/>
      <dgm:t>
        <a:bodyPr/>
        <a:lstStyle/>
        <a:p>
          <a:endParaRPr lang="en-GB"/>
        </a:p>
      </dgm:t>
    </dgm:pt>
    <dgm:pt modelId="{E34ACFF8-538F-45D5-A8A0-2B561CB07FCC}">
      <dgm:prSet phldrT="[Text]" custT="1"/>
      <dgm:spPr>
        <a:xfrm>
          <a:off x="1594345" y="6437522"/>
          <a:ext cx="2298501" cy="1379100"/>
        </a:xfrm>
        <a:prstGeom prst="rect">
          <a:avLst/>
        </a:prstGeom>
        <a:solidFill>
          <a:srgbClr val="E97132">
            <a:lumMod val="20000"/>
            <a:lumOff val="8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Governance</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Low absence levels.</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Business continuity plans from services remain outstanding. </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gm:t>
    </dgm:pt>
    <dgm:pt modelId="{74E22D1C-59D0-4F1F-BC0C-D26E2516FBFD}" type="parTrans" cxnId="{25170244-BA9F-4CC2-8A20-8F34E3742E6F}">
      <dgm:prSet/>
      <dgm:spPr/>
      <dgm:t>
        <a:bodyPr/>
        <a:lstStyle/>
        <a:p>
          <a:endParaRPr lang="en-GB"/>
        </a:p>
      </dgm:t>
    </dgm:pt>
    <dgm:pt modelId="{2F935A56-7DE7-46A5-8750-371DF2B97210}" type="sibTrans" cxnId="{25170244-BA9F-4CC2-8A20-8F34E3742E6F}">
      <dgm:prSet/>
      <dgm:spPr/>
      <dgm:t>
        <a:bodyPr/>
        <a:lstStyle/>
        <a:p>
          <a:endParaRPr lang="en-GB"/>
        </a:p>
      </dgm:t>
    </dgm:pt>
    <dgm:pt modelId="{817008F7-0D19-4462-8D84-88460F570463}">
      <dgm:prSet phldrT="[Text]" custT="1"/>
      <dgm:spPr>
        <a:xfrm>
          <a:off x="329773" y="1497"/>
          <a:ext cx="2298501" cy="1379100"/>
        </a:xfrm>
        <a:prstGeom prst="rect">
          <a:avLst/>
        </a:prstGeom>
        <a:solidFill>
          <a:srgbClr val="4EA72E">
            <a:lumMod val="40000"/>
            <a:lumOff val="6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People, Change and Community Strategy</a:t>
          </a: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Completion of tier 1 corporate restructure, performance management embedded. </a:t>
          </a: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Managing leadership capacity during a period of organisational change and senior leadership vacancies. These posts are now filled, providing increased stability and capacity to drive ongoing transformation.</a:t>
          </a:r>
          <a:endParaRPr lang="en-GB" sz="900" b="0" cap="none" spc="0">
            <a:ln w="0"/>
            <a:solidFill>
              <a:sysClr val="windowText" lastClr="000000"/>
            </a:solidFill>
            <a:effectLst>
              <a:outerShdw blurRad="38100" dist="19050" dir="2700000" algn="tl" rotWithShape="0">
                <a:sysClr val="windowText" lastClr="000000">
                  <a:alpha val="40000"/>
                </a:sysClr>
              </a:outerShdw>
            </a:effectLst>
            <a:highlight>
              <a:srgbClr val="FFFF00"/>
            </a:highlight>
            <a:latin typeface="Aptos" panose="020B0004020202020204" pitchFamily="34" charset="0"/>
            <a:ea typeface="+mn-ea"/>
            <a:cs typeface="Arial" panose="020B0604020202020204" pitchFamily="34" charset="0"/>
          </a:endParaRPr>
        </a:p>
      </dgm:t>
    </dgm:pt>
    <dgm:pt modelId="{9BF1D4F9-A833-473E-AE8D-E7CCAAC3551F}" type="parTrans" cxnId="{9624766D-5B05-4885-A656-360B10A9C195}">
      <dgm:prSet/>
      <dgm:spPr/>
      <dgm:t>
        <a:bodyPr/>
        <a:lstStyle/>
        <a:p>
          <a:endParaRPr lang="en-GB"/>
        </a:p>
      </dgm:t>
    </dgm:pt>
    <dgm:pt modelId="{FE28571B-1B9A-4D00-A11F-B523A0AA936F}" type="sibTrans" cxnId="{9624766D-5B05-4885-A656-360B10A9C195}">
      <dgm:prSet/>
      <dgm:spPr/>
      <dgm:t>
        <a:bodyPr/>
        <a:lstStyle/>
        <a:p>
          <a:endParaRPr lang="en-GB"/>
        </a:p>
      </dgm:t>
    </dgm:pt>
    <dgm:pt modelId="{1C9CD498-3163-491F-8EE7-FA7922E45ACE}">
      <dgm:prSet phldrT="[Text]" custT="1"/>
      <dgm:spPr>
        <a:xfrm>
          <a:off x="328980" y="1610448"/>
          <a:ext cx="2300087" cy="1379321"/>
        </a:xfrm>
        <a:prstGeom prst="rect">
          <a:avLst/>
        </a:prstGeom>
        <a:solidFill>
          <a:srgbClr val="4EA72E">
            <a:lumMod val="40000"/>
            <a:lumOff val="6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Financial Services</a:t>
          </a:r>
        </a:p>
        <a:p>
          <a:pPr algn="l">
            <a:buNone/>
          </a:pPr>
          <a:endPar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Stonger capital monitoring and completion of 24/25 audit actions.</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Work to progress the Strategic Procurement Action Plan has been affected by staff absence.</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gm:t>
    </dgm:pt>
    <dgm:pt modelId="{6302FA12-334D-443F-BF3F-E55B7D6DE8F0}" type="parTrans" cxnId="{8B5B6381-174B-468D-9E3F-0BC74ADCA187}">
      <dgm:prSet/>
      <dgm:spPr/>
      <dgm:t>
        <a:bodyPr/>
        <a:lstStyle/>
        <a:p>
          <a:endParaRPr lang="en-GB"/>
        </a:p>
      </dgm:t>
    </dgm:pt>
    <dgm:pt modelId="{7651D984-0266-4F48-9F78-5EEBA3461A53}" type="sibTrans" cxnId="{8B5B6381-174B-468D-9E3F-0BC74ADCA187}">
      <dgm:prSet/>
      <dgm:spPr/>
      <dgm:t>
        <a:bodyPr/>
        <a:lstStyle/>
        <a:p>
          <a:endParaRPr lang="en-GB"/>
        </a:p>
      </dgm:t>
    </dgm:pt>
    <dgm:pt modelId="{EBD1A0C5-8CDB-48F8-9594-DA5E6FCE705A}">
      <dgm:prSet custT="1"/>
      <dgm:spPr>
        <a:xfrm>
          <a:off x="2843282" y="4881914"/>
          <a:ext cx="2298501" cy="1379100"/>
        </a:xfrm>
        <a:prstGeom prst="rect">
          <a:avLst/>
        </a:prstGeom>
        <a:solidFill>
          <a:srgbClr val="E97132">
            <a:lumMod val="20000"/>
            <a:lumOff val="80000"/>
          </a:srgbClr>
        </a:solidFill>
        <a:ln w="19050" cap="flat" cmpd="sng" algn="ctr">
          <a:solidFill>
            <a:sysClr val="window" lastClr="FFFFFF">
              <a:hueOff val="0"/>
              <a:satOff val="0"/>
              <a:lumOff val="0"/>
              <a:alphaOff val="0"/>
            </a:sysClr>
          </a:solidFill>
          <a:prstDash val="solid"/>
          <a:miter lim="800000"/>
        </a:ln>
        <a:effectLst/>
      </dgm:spPr>
      <dgm:t>
        <a:bodyPr anchor="t" anchorCtr="0"/>
        <a:lstStyle/>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Growth, Planning &amp; Climate</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Moray Growth Deal work on track.  All climte Change actions complete.</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algn="l">
            <a:buNone/>
          </a:pPr>
          <a:r>
            <a:rPr lang="en-GB" sz="900" b="1"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 </a:t>
          </a:r>
          <a:r>
            <a:rPr lang="en-GB" sz="900" b="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Community Wealth Building milestones are slipping beyond target timescales.</a:t>
          </a:r>
        </a:p>
        <a:p>
          <a:pPr algn="l">
            <a:buNone/>
          </a:pPr>
          <a:endParaRPr lang="en-GB" sz="900" b="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gm:t>
    </dgm:pt>
    <dgm:pt modelId="{3AC2D455-1E8E-4594-AD09-3A649418885A}" type="parTrans" cxnId="{18656611-43FD-40B2-8BCA-B47535116800}">
      <dgm:prSet/>
      <dgm:spPr/>
      <dgm:t>
        <a:bodyPr/>
        <a:lstStyle/>
        <a:p>
          <a:endParaRPr lang="en-GB"/>
        </a:p>
      </dgm:t>
    </dgm:pt>
    <dgm:pt modelId="{A8AAEAD9-A540-4742-B2CC-65FBB9A35FAE}" type="sibTrans" cxnId="{18656611-43FD-40B2-8BCA-B47535116800}">
      <dgm:prSet/>
      <dgm:spPr/>
      <dgm:t>
        <a:bodyPr/>
        <a:lstStyle/>
        <a:p>
          <a:endParaRPr lang="en-GB"/>
        </a:p>
      </dgm:t>
    </dgm:pt>
    <dgm:pt modelId="{8CAFE6BF-CC85-47EE-9D01-7D8752242976}" type="pres">
      <dgm:prSet presAssocID="{9BA9F265-94B8-4067-B6BA-3478B9CB3653}" presName="diagram" presStyleCnt="0">
        <dgm:presLayoutVars>
          <dgm:dir/>
          <dgm:resizeHandles val="exact"/>
        </dgm:presLayoutVars>
      </dgm:prSet>
      <dgm:spPr/>
    </dgm:pt>
    <dgm:pt modelId="{D464CC84-1269-4B85-9C45-47699603E633}" type="pres">
      <dgm:prSet presAssocID="{817008F7-0D19-4462-8D84-88460F570463}" presName="node" presStyleLbl="node1" presStyleIdx="0" presStyleCnt="9">
        <dgm:presLayoutVars>
          <dgm:bulletEnabled val="1"/>
        </dgm:presLayoutVars>
      </dgm:prSet>
      <dgm:spPr/>
    </dgm:pt>
    <dgm:pt modelId="{AF97712E-131C-4DDB-88CD-116EB1F103F9}" type="pres">
      <dgm:prSet presAssocID="{FE28571B-1B9A-4D00-A11F-B523A0AA936F}" presName="sibTrans" presStyleCnt="0"/>
      <dgm:spPr/>
    </dgm:pt>
    <dgm:pt modelId="{A2B48996-DA20-4EC8-B6B2-5C325A850DD3}" type="pres">
      <dgm:prSet presAssocID="{EE0165E9-1E1E-46BD-A1C6-527130E4F8AC}" presName="node" presStyleLbl="node1" presStyleIdx="1" presStyleCnt="9">
        <dgm:presLayoutVars>
          <dgm:bulletEnabled val="1"/>
        </dgm:presLayoutVars>
      </dgm:prSet>
      <dgm:spPr/>
    </dgm:pt>
    <dgm:pt modelId="{B3E66535-2D86-4FAE-89BD-409E96530BF1}" type="pres">
      <dgm:prSet presAssocID="{12057364-FA52-4E68-BD0D-1E0974A478C2}" presName="sibTrans" presStyleCnt="0"/>
      <dgm:spPr/>
    </dgm:pt>
    <dgm:pt modelId="{D5C08533-F659-4A3C-AB02-A08F905BBB82}" type="pres">
      <dgm:prSet presAssocID="{1C9CD498-3163-491F-8EE7-FA7922E45ACE}" presName="node" presStyleLbl="node1" presStyleIdx="2" presStyleCnt="9" custScaleX="100069" custScaleY="100016">
        <dgm:presLayoutVars>
          <dgm:bulletEnabled val="1"/>
        </dgm:presLayoutVars>
      </dgm:prSet>
      <dgm:spPr/>
    </dgm:pt>
    <dgm:pt modelId="{75A4E267-AE2E-46BA-8E5A-174E2DDD1445}" type="pres">
      <dgm:prSet presAssocID="{7651D984-0266-4F48-9F78-5EEBA3461A53}" presName="sibTrans" presStyleCnt="0"/>
      <dgm:spPr/>
    </dgm:pt>
    <dgm:pt modelId="{DD383F88-A9C2-4E29-9571-78E2EA65D5F1}" type="pres">
      <dgm:prSet presAssocID="{8237E0E9-16FA-41BA-B946-922620E33618}" presName="node" presStyleLbl="node1" presStyleIdx="3" presStyleCnt="9">
        <dgm:presLayoutVars>
          <dgm:bulletEnabled val="1"/>
        </dgm:presLayoutVars>
      </dgm:prSet>
      <dgm:spPr/>
    </dgm:pt>
    <dgm:pt modelId="{D9D187DA-7A9D-401C-A290-FA721113ED75}" type="pres">
      <dgm:prSet presAssocID="{3551F427-2832-439F-AE78-5356B717B6ED}" presName="sibTrans" presStyleCnt="0"/>
      <dgm:spPr/>
    </dgm:pt>
    <dgm:pt modelId="{54225F7C-A2CC-4DE8-B0EC-5251856A8CF0}" type="pres">
      <dgm:prSet presAssocID="{D6176138-A239-4941-9F07-74B498205739}" presName="node" presStyleLbl="node1" presStyleIdx="4" presStyleCnt="9">
        <dgm:presLayoutVars>
          <dgm:bulletEnabled val="1"/>
        </dgm:presLayoutVars>
      </dgm:prSet>
      <dgm:spPr/>
    </dgm:pt>
    <dgm:pt modelId="{C579BBA3-470D-4B77-B219-B3003300C4F2}" type="pres">
      <dgm:prSet presAssocID="{FE7887B2-5811-4639-8B7D-EBD942C17D4A}" presName="sibTrans" presStyleCnt="0"/>
      <dgm:spPr/>
    </dgm:pt>
    <dgm:pt modelId="{3377CEF0-813B-4977-9B62-9D08B18377B4}" type="pres">
      <dgm:prSet presAssocID="{845A90B1-8563-4699-840A-9772810CE988}" presName="node" presStyleLbl="node1" presStyleIdx="5" presStyleCnt="9">
        <dgm:presLayoutVars>
          <dgm:bulletEnabled val="1"/>
        </dgm:presLayoutVars>
      </dgm:prSet>
      <dgm:spPr/>
    </dgm:pt>
    <dgm:pt modelId="{7E5EEE15-C04A-4E85-853F-116F8FF5F27F}" type="pres">
      <dgm:prSet presAssocID="{AC1837AD-72D1-4054-A828-14299A2F77EB}" presName="sibTrans" presStyleCnt="0"/>
      <dgm:spPr/>
    </dgm:pt>
    <dgm:pt modelId="{858A540A-4239-4FA6-82C8-30E1C5EB8430}" type="pres">
      <dgm:prSet presAssocID="{7BD589EB-2ADD-4312-8B44-7ACA5292A62E}" presName="node" presStyleLbl="node1" presStyleIdx="6" presStyleCnt="9">
        <dgm:presLayoutVars>
          <dgm:bulletEnabled val="1"/>
        </dgm:presLayoutVars>
      </dgm:prSet>
      <dgm:spPr/>
    </dgm:pt>
    <dgm:pt modelId="{B784707E-E7A1-4051-96E9-737A42587A50}" type="pres">
      <dgm:prSet presAssocID="{29F025D6-CE97-4FC5-A232-E869060FBEF8}" presName="sibTrans" presStyleCnt="0"/>
      <dgm:spPr/>
    </dgm:pt>
    <dgm:pt modelId="{BDEF6DC6-6D0C-4357-91CD-167D80282D97}" type="pres">
      <dgm:prSet presAssocID="{EBD1A0C5-8CDB-48F8-9594-DA5E6FCE705A}" presName="node" presStyleLbl="node1" presStyleIdx="7" presStyleCnt="9" custLinFactNeighborX="-1906" custLinFactNeighborY="-276">
        <dgm:presLayoutVars>
          <dgm:bulletEnabled val="1"/>
        </dgm:presLayoutVars>
      </dgm:prSet>
      <dgm:spPr/>
    </dgm:pt>
    <dgm:pt modelId="{3742FD40-67B5-4EB8-AE1B-CA6E123247BB}" type="pres">
      <dgm:prSet presAssocID="{A8AAEAD9-A540-4742-B2CC-65FBB9A35FAE}" presName="sibTrans" presStyleCnt="0"/>
      <dgm:spPr/>
    </dgm:pt>
    <dgm:pt modelId="{693AFA9B-9594-46D5-A1F0-6E31276F6FFE}" type="pres">
      <dgm:prSet presAssocID="{E34ACFF8-538F-45D5-A8A0-2B561CB07FCC}" presName="node" presStyleLbl="node1" presStyleIdx="8" presStyleCnt="9">
        <dgm:presLayoutVars>
          <dgm:bulletEnabled val="1"/>
        </dgm:presLayoutVars>
      </dgm:prSet>
      <dgm:spPr/>
    </dgm:pt>
  </dgm:ptLst>
  <dgm:cxnLst>
    <dgm:cxn modelId="{BEA7060E-F0C0-4D6F-9C5A-1E0C5C917DE4}" srcId="{9BA9F265-94B8-4067-B6BA-3478B9CB3653}" destId="{8237E0E9-16FA-41BA-B946-922620E33618}" srcOrd="3" destOrd="0" parTransId="{E553F355-D6A4-4708-8F24-2886724E2C4F}" sibTransId="{3551F427-2832-439F-AE78-5356B717B6ED}"/>
    <dgm:cxn modelId="{18656611-43FD-40B2-8BCA-B47535116800}" srcId="{9BA9F265-94B8-4067-B6BA-3478B9CB3653}" destId="{EBD1A0C5-8CDB-48F8-9594-DA5E6FCE705A}" srcOrd="7" destOrd="0" parTransId="{3AC2D455-1E8E-4594-AD09-3A649418885A}" sibTransId="{A8AAEAD9-A540-4742-B2CC-65FBB9A35FAE}"/>
    <dgm:cxn modelId="{77BDEE14-4D3B-4BCA-8788-92A92C43AF3A}" srcId="{9BA9F265-94B8-4067-B6BA-3478B9CB3653}" destId="{7BD589EB-2ADD-4312-8B44-7ACA5292A62E}" srcOrd="6" destOrd="0" parTransId="{AF4123D5-8DCA-4032-B28D-D1060BF8775C}" sibTransId="{29F025D6-CE97-4FC5-A232-E869060FBEF8}"/>
    <dgm:cxn modelId="{0F254D28-5124-4795-897F-212906150724}" type="presOf" srcId="{9BA9F265-94B8-4067-B6BA-3478B9CB3653}" destId="{8CAFE6BF-CC85-47EE-9D01-7D8752242976}" srcOrd="0" destOrd="0" presId="urn:microsoft.com/office/officeart/2005/8/layout/default"/>
    <dgm:cxn modelId="{71A8D53A-9C1F-4E04-BF9F-EF1189254D7D}" srcId="{9BA9F265-94B8-4067-B6BA-3478B9CB3653}" destId="{EE0165E9-1E1E-46BD-A1C6-527130E4F8AC}" srcOrd="1" destOrd="0" parTransId="{C276391F-E6F6-44EA-B18C-C3FC0AB589AF}" sibTransId="{12057364-FA52-4E68-BD0D-1E0974A478C2}"/>
    <dgm:cxn modelId="{1904873C-B092-49BA-BD9A-BE6B1C9CFC0A}" type="presOf" srcId="{8237E0E9-16FA-41BA-B946-922620E33618}" destId="{DD383F88-A9C2-4E29-9571-78E2EA65D5F1}" srcOrd="0" destOrd="0" presId="urn:microsoft.com/office/officeart/2005/8/layout/default"/>
    <dgm:cxn modelId="{25170244-BA9F-4CC2-8A20-8F34E3742E6F}" srcId="{9BA9F265-94B8-4067-B6BA-3478B9CB3653}" destId="{E34ACFF8-538F-45D5-A8A0-2B561CB07FCC}" srcOrd="8" destOrd="0" parTransId="{74E22D1C-59D0-4F1F-BC0C-D26E2516FBFD}" sibTransId="{2F935A56-7DE7-46A5-8750-371DF2B97210}"/>
    <dgm:cxn modelId="{1A4A1C64-3D32-4039-8568-32D2925B516F}" type="presOf" srcId="{EBD1A0C5-8CDB-48F8-9594-DA5E6FCE705A}" destId="{BDEF6DC6-6D0C-4357-91CD-167D80282D97}" srcOrd="0" destOrd="0" presId="urn:microsoft.com/office/officeart/2005/8/layout/default"/>
    <dgm:cxn modelId="{9624766D-5B05-4885-A656-360B10A9C195}" srcId="{9BA9F265-94B8-4067-B6BA-3478B9CB3653}" destId="{817008F7-0D19-4462-8D84-88460F570463}" srcOrd="0" destOrd="0" parTransId="{9BF1D4F9-A833-473E-AE8D-E7CCAAC3551F}" sibTransId="{FE28571B-1B9A-4D00-A11F-B523A0AA936F}"/>
    <dgm:cxn modelId="{B4318B70-4B8E-4162-B436-5C50ED30B8D1}" type="presOf" srcId="{7BD589EB-2ADD-4312-8B44-7ACA5292A62E}" destId="{858A540A-4239-4FA6-82C8-30E1C5EB8430}" srcOrd="0" destOrd="0" presId="urn:microsoft.com/office/officeart/2005/8/layout/default"/>
    <dgm:cxn modelId="{F356F777-3116-4739-9490-5C48D30B3561}" type="presOf" srcId="{E34ACFF8-538F-45D5-A8A0-2B561CB07FCC}" destId="{693AFA9B-9594-46D5-A1F0-6E31276F6FFE}" srcOrd="0" destOrd="0" presId="urn:microsoft.com/office/officeart/2005/8/layout/default"/>
    <dgm:cxn modelId="{85D40C7E-C83C-4043-B3C7-09EBD856E652}" srcId="{9BA9F265-94B8-4067-B6BA-3478B9CB3653}" destId="{D6176138-A239-4941-9F07-74B498205739}" srcOrd="4" destOrd="0" parTransId="{8E42E2CD-7804-4AF4-BAA1-5EB1BC90C7B9}" sibTransId="{FE7887B2-5811-4639-8B7D-EBD942C17D4A}"/>
    <dgm:cxn modelId="{8B5B6381-174B-468D-9E3F-0BC74ADCA187}" srcId="{9BA9F265-94B8-4067-B6BA-3478B9CB3653}" destId="{1C9CD498-3163-491F-8EE7-FA7922E45ACE}" srcOrd="2" destOrd="0" parTransId="{6302FA12-334D-443F-BF3F-E55B7D6DE8F0}" sibTransId="{7651D984-0266-4F48-9F78-5EEBA3461A53}"/>
    <dgm:cxn modelId="{C6DE5A91-0B07-495B-B5F6-9C4811621999}" srcId="{9BA9F265-94B8-4067-B6BA-3478B9CB3653}" destId="{845A90B1-8563-4699-840A-9772810CE988}" srcOrd="5" destOrd="0" parTransId="{34D29816-C40D-4BD8-9DC3-98D1C95F4044}" sibTransId="{AC1837AD-72D1-4054-A828-14299A2F77EB}"/>
    <dgm:cxn modelId="{64BC88C0-C1E7-4B34-932A-06181E8B2604}" type="presOf" srcId="{D6176138-A239-4941-9F07-74B498205739}" destId="{54225F7C-A2CC-4DE8-B0EC-5251856A8CF0}" srcOrd="0" destOrd="0" presId="urn:microsoft.com/office/officeart/2005/8/layout/default"/>
    <dgm:cxn modelId="{729742C2-6330-49B8-B949-AD2598C82C0E}" type="presOf" srcId="{845A90B1-8563-4699-840A-9772810CE988}" destId="{3377CEF0-813B-4977-9B62-9D08B18377B4}" srcOrd="0" destOrd="0" presId="urn:microsoft.com/office/officeart/2005/8/layout/default"/>
    <dgm:cxn modelId="{1698CDD8-A746-45AA-8D86-D6D4CFE3DA9F}" type="presOf" srcId="{EE0165E9-1E1E-46BD-A1C6-527130E4F8AC}" destId="{A2B48996-DA20-4EC8-B6B2-5C325A850DD3}" srcOrd="0" destOrd="0" presId="urn:microsoft.com/office/officeart/2005/8/layout/default"/>
    <dgm:cxn modelId="{D1B9EEEB-9D9A-4166-B9D5-04945DD349B8}" type="presOf" srcId="{817008F7-0D19-4462-8D84-88460F570463}" destId="{D464CC84-1269-4B85-9C45-47699603E633}" srcOrd="0" destOrd="0" presId="urn:microsoft.com/office/officeart/2005/8/layout/default"/>
    <dgm:cxn modelId="{E228BDFE-B515-4B50-9D0C-C920A7F4D4E5}" type="presOf" srcId="{1C9CD498-3163-491F-8EE7-FA7922E45ACE}" destId="{D5C08533-F659-4A3C-AB02-A08F905BBB82}" srcOrd="0" destOrd="0" presId="urn:microsoft.com/office/officeart/2005/8/layout/default"/>
    <dgm:cxn modelId="{3F5D97B3-0C0D-41D9-8FB2-492BF4A0356C}" type="presParOf" srcId="{8CAFE6BF-CC85-47EE-9D01-7D8752242976}" destId="{D464CC84-1269-4B85-9C45-47699603E633}" srcOrd="0" destOrd="0" presId="urn:microsoft.com/office/officeart/2005/8/layout/default"/>
    <dgm:cxn modelId="{4A63DD9A-E200-4237-A256-DF3947C30FAF}" type="presParOf" srcId="{8CAFE6BF-CC85-47EE-9D01-7D8752242976}" destId="{AF97712E-131C-4DDB-88CD-116EB1F103F9}" srcOrd="1" destOrd="0" presId="urn:microsoft.com/office/officeart/2005/8/layout/default"/>
    <dgm:cxn modelId="{1BB44216-307D-4D71-819D-4B4E361E9AFF}" type="presParOf" srcId="{8CAFE6BF-CC85-47EE-9D01-7D8752242976}" destId="{A2B48996-DA20-4EC8-B6B2-5C325A850DD3}" srcOrd="2" destOrd="0" presId="urn:microsoft.com/office/officeart/2005/8/layout/default"/>
    <dgm:cxn modelId="{E697E07D-7585-41D6-9EB8-C42FF4D5615A}" type="presParOf" srcId="{8CAFE6BF-CC85-47EE-9D01-7D8752242976}" destId="{B3E66535-2D86-4FAE-89BD-409E96530BF1}" srcOrd="3" destOrd="0" presId="urn:microsoft.com/office/officeart/2005/8/layout/default"/>
    <dgm:cxn modelId="{C50CAF32-C67B-4E04-957A-3712B5A4ED1E}" type="presParOf" srcId="{8CAFE6BF-CC85-47EE-9D01-7D8752242976}" destId="{D5C08533-F659-4A3C-AB02-A08F905BBB82}" srcOrd="4" destOrd="0" presId="urn:microsoft.com/office/officeart/2005/8/layout/default"/>
    <dgm:cxn modelId="{F28C2FB7-6479-4AEF-8F85-A5C53A144166}" type="presParOf" srcId="{8CAFE6BF-CC85-47EE-9D01-7D8752242976}" destId="{75A4E267-AE2E-46BA-8E5A-174E2DDD1445}" srcOrd="5" destOrd="0" presId="urn:microsoft.com/office/officeart/2005/8/layout/default"/>
    <dgm:cxn modelId="{87FA63C7-CE99-4E94-A772-CEF138DA0C50}" type="presParOf" srcId="{8CAFE6BF-CC85-47EE-9D01-7D8752242976}" destId="{DD383F88-A9C2-4E29-9571-78E2EA65D5F1}" srcOrd="6" destOrd="0" presId="urn:microsoft.com/office/officeart/2005/8/layout/default"/>
    <dgm:cxn modelId="{E9463821-9A4A-44B0-A891-DC31542BE1B1}" type="presParOf" srcId="{8CAFE6BF-CC85-47EE-9D01-7D8752242976}" destId="{D9D187DA-7A9D-401C-A290-FA721113ED75}" srcOrd="7" destOrd="0" presId="urn:microsoft.com/office/officeart/2005/8/layout/default"/>
    <dgm:cxn modelId="{62F65845-E71B-4944-AF94-CA9D7ED3E040}" type="presParOf" srcId="{8CAFE6BF-CC85-47EE-9D01-7D8752242976}" destId="{54225F7C-A2CC-4DE8-B0EC-5251856A8CF0}" srcOrd="8" destOrd="0" presId="urn:microsoft.com/office/officeart/2005/8/layout/default"/>
    <dgm:cxn modelId="{905C0CB7-D17D-4044-B2BC-C85ACD39118A}" type="presParOf" srcId="{8CAFE6BF-CC85-47EE-9D01-7D8752242976}" destId="{C579BBA3-470D-4B77-B219-B3003300C4F2}" srcOrd="9" destOrd="0" presId="urn:microsoft.com/office/officeart/2005/8/layout/default"/>
    <dgm:cxn modelId="{E851AA11-769F-462B-A612-AA94BA044FDD}" type="presParOf" srcId="{8CAFE6BF-CC85-47EE-9D01-7D8752242976}" destId="{3377CEF0-813B-4977-9B62-9D08B18377B4}" srcOrd="10" destOrd="0" presId="urn:microsoft.com/office/officeart/2005/8/layout/default"/>
    <dgm:cxn modelId="{10B086E8-ABE1-492C-B75D-40684ACADB20}" type="presParOf" srcId="{8CAFE6BF-CC85-47EE-9D01-7D8752242976}" destId="{7E5EEE15-C04A-4E85-853F-116F8FF5F27F}" srcOrd="11" destOrd="0" presId="urn:microsoft.com/office/officeart/2005/8/layout/default"/>
    <dgm:cxn modelId="{1C16409B-C064-4852-B8D4-29823CE5BF74}" type="presParOf" srcId="{8CAFE6BF-CC85-47EE-9D01-7D8752242976}" destId="{858A540A-4239-4FA6-82C8-30E1C5EB8430}" srcOrd="12" destOrd="0" presId="urn:microsoft.com/office/officeart/2005/8/layout/default"/>
    <dgm:cxn modelId="{AC1E0799-436A-44F8-A49A-67ECE453F303}" type="presParOf" srcId="{8CAFE6BF-CC85-47EE-9D01-7D8752242976}" destId="{B784707E-E7A1-4051-96E9-737A42587A50}" srcOrd="13" destOrd="0" presId="urn:microsoft.com/office/officeart/2005/8/layout/default"/>
    <dgm:cxn modelId="{36E5C9DB-2957-438D-B334-8A1A1561CF1B}" type="presParOf" srcId="{8CAFE6BF-CC85-47EE-9D01-7D8752242976}" destId="{BDEF6DC6-6D0C-4357-91CD-167D80282D97}" srcOrd="14" destOrd="0" presId="urn:microsoft.com/office/officeart/2005/8/layout/default"/>
    <dgm:cxn modelId="{A5721A6F-2259-4258-8490-AE0667E66436}" type="presParOf" srcId="{8CAFE6BF-CC85-47EE-9D01-7D8752242976}" destId="{3742FD40-67B5-4EB8-AE1B-CA6E123247BB}" srcOrd="15" destOrd="0" presId="urn:microsoft.com/office/officeart/2005/8/layout/default"/>
    <dgm:cxn modelId="{E594AD89-FE5F-4B4C-B9EA-F804FD5A6056}" type="presParOf" srcId="{8CAFE6BF-CC85-47EE-9D01-7D8752242976}" destId="{693AFA9B-9594-46D5-A1F0-6E31276F6FFE}" srcOrd="16" destOrd="0" presId="urn:microsoft.com/office/officeart/2005/8/layout/default"/>
  </dgm:cxnLst>
  <dgm:bg/>
  <dgm:whole/>
  <dgm:extLst>
    <a:ext uri="http://schemas.microsoft.com/office/drawing/2008/diagram">
      <dsp:dataModelExt xmlns:dsp="http://schemas.microsoft.com/office/drawing/2008/diagram" relId="rId39"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1C0DDE2C-3AB1-4333-97C2-155AC9A21D3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8ADEF71-60A4-4B4A-B7A9-9F8E007BE304}">
      <dgm:prSet phldrT="[Text]"/>
      <dgm:spPr/>
      <dgm:t>
        <a:bodyPr/>
        <a:lstStyle/>
        <a:p>
          <a:r>
            <a:rPr lang="en-US"/>
            <a:t>General Fund £27.604 million</a:t>
          </a:r>
        </a:p>
      </dgm:t>
    </dgm:pt>
    <dgm:pt modelId="{643BC8FD-1452-485D-A31D-E2C7A4E306D5}" type="parTrans" cxnId="{DF07F733-E069-49E4-BAF2-EF7B9E165902}">
      <dgm:prSet/>
      <dgm:spPr/>
      <dgm:t>
        <a:bodyPr/>
        <a:lstStyle/>
        <a:p>
          <a:endParaRPr lang="en-US"/>
        </a:p>
      </dgm:t>
    </dgm:pt>
    <dgm:pt modelId="{2437BE9E-20B5-4073-9AC1-66159EC7D1AB}" type="sibTrans" cxnId="{DF07F733-E069-49E4-BAF2-EF7B9E165902}">
      <dgm:prSet/>
      <dgm:spPr/>
      <dgm:t>
        <a:bodyPr/>
        <a:lstStyle/>
        <a:p>
          <a:endParaRPr lang="en-US"/>
        </a:p>
      </dgm:t>
    </dgm:pt>
    <dgm:pt modelId="{B7589F77-D791-4804-B55D-A79B45D2B33E}">
      <dgm:prSet phldrT="[Text]"/>
      <dgm:spPr/>
      <dgm:t>
        <a:bodyPr/>
        <a:lstStyle/>
        <a:p>
          <a:r>
            <a:rPr lang="en-US"/>
            <a:t>HRA £2.250 million</a:t>
          </a:r>
        </a:p>
      </dgm:t>
    </dgm:pt>
    <dgm:pt modelId="{B6F7C351-B9D0-4D7E-BE23-86A44FB85A1E}" type="parTrans" cxnId="{85E49636-2F84-4A3E-AC4E-0C5457B1D9D4}">
      <dgm:prSet/>
      <dgm:spPr/>
      <dgm:t>
        <a:bodyPr/>
        <a:lstStyle/>
        <a:p>
          <a:endParaRPr lang="en-US"/>
        </a:p>
      </dgm:t>
    </dgm:pt>
    <dgm:pt modelId="{243F2A52-DA8D-4A39-9373-22278062FFC2}" type="sibTrans" cxnId="{85E49636-2F84-4A3E-AC4E-0C5457B1D9D4}">
      <dgm:prSet/>
      <dgm:spPr/>
      <dgm:t>
        <a:bodyPr/>
        <a:lstStyle/>
        <a:p>
          <a:endParaRPr lang="en-US"/>
        </a:p>
      </dgm:t>
    </dgm:pt>
    <dgm:pt modelId="{CC476FA4-5715-464D-8FEB-96EDE6C6445A}">
      <dgm:prSet phldrT="[Text]"/>
      <dgm:spPr/>
      <dgm:t>
        <a:bodyPr/>
        <a:lstStyle/>
        <a:p>
          <a:r>
            <a:rPr lang="en-US"/>
            <a:t>Other £12.188 million</a:t>
          </a:r>
        </a:p>
      </dgm:t>
    </dgm:pt>
    <dgm:pt modelId="{18150078-291D-4EFE-8680-0485A91E4D04}" type="parTrans" cxnId="{A372F633-6B7E-4082-925C-4C51A2A578DA}">
      <dgm:prSet/>
      <dgm:spPr/>
      <dgm:t>
        <a:bodyPr/>
        <a:lstStyle/>
        <a:p>
          <a:endParaRPr lang="en-US"/>
        </a:p>
      </dgm:t>
    </dgm:pt>
    <dgm:pt modelId="{B626146A-5CC7-4B71-BAFC-5E3F5AC7A3C7}" type="sibTrans" cxnId="{A372F633-6B7E-4082-925C-4C51A2A578DA}">
      <dgm:prSet/>
      <dgm:spPr/>
      <dgm:t>
        <a:bodyPr/>
        <a:lstStyle/>
        <a:p>
          <a:endParaRPr lang="en-US"/>
        </a:p>
      </dgm:t>
    </dgm:pt>
    <dgm:pt modelId="{829A4720-3A2B-48A9-8E49-60AAE523A496}" type="pres">
      <dgm:prSet presAssocID="{1C0DDE2C-3AB1-4333-97C2-155AC9A21D35}" presName="linear" presStyleCnt="0">
        <dgm:presLayoutVars>
          <dgm:dir/>
          <dgm:animLvl val="lvl"/>
          <dgm:resizeHandles val="exact"/>
        </dgm:presLayoutVars>
      </dgm:prSet>
      <dgm:spPr/>
    </dgm:pt>
    <dgm:pt modelId="{5A4C3DB7-9127-407E-B6AA-3D98BC6515CC}" type="pres">
      <dgm:prSet presAssocID="{78ADEF71-60A4-4B4A-B7A9-9F8E007BE304}" presName="parentLin" presStyleCnt="0"/>
      <dgm:spPr/>
    </dgm:pt>
    <dgm:pt modelId="{2EF506E2-C3D4-4FD3-83BF-09A33BD59D41}" type="pres">
      <dgm:prSet presAssocID="{78ADEF71-60A4-4B4A-B7A9-9F8E007BE304}" presName="parentLeftMargin" presStyleLbl="node1" presStyleIdx="0" presStyleCnt="3"/>
      <dgm:spPr/>
    </dgm:pt>
    <dgm:pt modelId="{6AC8EBF7-0BBA-4178-990E-19CFFCFF7C8C}" type="pres">
      <dgm:prSet presAssocID="{78ADEF71-60A4-4B4A-B7A9-9F8E007BE304}" presName="parentText" presStyleLbl="node1" presStyleIdx="0" presStyleCnt="3">
        <dgm:presLayoutVars>
          <dgm:chMax val="0"/>
          <dgm:bulletEnabled val="1"/>
        </dgm:presLayoutVars>
      </dgm:prSet>
      <dgm:spPr/>
    </dgm:pt>
    <dgm:pt modelId="{6E348AEA-EA9B-4175-AA3C-0AC04EDC26C5}" type="pres">
      <dgm:prSet presAssocID="{78ADEF71-60A4-4B4A-B7A9-9F8E007BE304}" presName="negativeSpace" presStyleCnt="0"/>
      <dgm:spPr/>
    </dgm:pt>
    <dgm:pt modelId="{ACF30B6E-A497-4301-A248-588ACFE303C3}" type="pres">
      <dgm:prSet presAssocID="{78ADEF71-60A4-4B4A-B7A9-9F8E007BE304}" presName="childText" presStyleLbl="conFgAcc1" presStyleIdx="0" presStyleCnt="3">
        <dgm:presLayoutVars>
          <dgm:bulletEnabled val="1"/>
        </dgm:presLayoutVars>
      </dgm:prSet>
      <dgm:spPr/>
    </dgm:pt>
    <dgm:pt modelId="{D5DB3C74-2C91-416F-B6CE-6A6E2C06E64C}" type="pres">
      <dgm:prSet presAssocID="{2437BE9E-20B5-4073-9AC1-66159EC7D1AB}" presName="spaceBetweenRectangles" presStyleCnt="0"/>
      <dgm:spPr/>
    </dgm:pt>
    <dgm:pt modelId="{7C0A89BE-EFB7-4931-B2FD-34C8AB1AC3DD}" type="pres">
      <dgm:prSet presAssocID="{B7589F77-D791-4804-B55D-A79B45D2B33E}" presName="parentLin" presStyleCnt="0"/>
      <dgm:spPr/>
    </dgm:pt>
    <dgm:pt modelId="{DC0678DD-FAF4-4B41-A891-00CDD4943BA9}" type="pres">
      <dgm:prSet presAssocID="{B7589F77-D791-4804-B55D-A79B45D2B33E}" presName="parentLeftMargin" presStyleLbl="node1" presStyleIdx="0" presStyleCnt="3"/>
      <dgm:spPr/>
    </dgm:pt>
    <dgm:pt modelId="{98CAED08-0E13-4984-89FF-EE4C84D81F8B}" type="pres">
      <dgm:prSet presAssocID="{B7589F77-D791-4804-B55D-A79B45D2B33E}" presName="parentText" presStyleLbl="node1" presStyleIdx="1" presStyleCnt="3">
        <dgm:presLayoutVars>
          <dgm:chMax val="0"/>
          <dgm:bulletEnabled val="1"/>
        </dgm:presLayoutVars>
      </dgm:prSet>
      <dgm:spPr/>
    </dgm:pt>
    <dgm:pt modelId="{65773572-4CE6-453F-93CD-5152CEA11A01}" type="pres">
      <dgm:prSet presAssocID="{B7589F77-D791-4804-B55D-A79B45D2B33E}" presName="negativeSpace" presStyleCnt="0"/>
      <dgm:spPr/>
    </dgm:pt>
    <dgm:pt modelId="{94518E82-58DC-4515-9E0B-8C66BAC77BF0}" type="pres">
      <dgm:prSet presAssocID="{B7589F77-D791-4804-B55D-A79B45D2B33E}" presName="childText" presStyleLbl="conFgAcc1" presStyleIdx="1" presStyleCnt="3">
        <dgm:presLayoutVars>
          <dgm:bulletEnabled val="1"/>
        </dgm:presLayoutVars>
      </dgm:prSet>
      <dgm:spPr/>
    </dgm:pt>
    <dgm:pt modelId="{FD7DAB76-76E9-420E-9663-04F3A16CC4EE}" type="pres">
      <dgm:prSet presAssocID="{243F2A52-DA8D-4A39-9373-22278062FFC2}" presName="spaceBetweenRectangles" presStyleCnt="0"/>
      <dgm:spPr/>
    </dgm:pt>
    <dgm:pt modelId="{6DF4C11D-97A9-43B8-AACD-AB84AE217793}" type="pres">
      <dgm:prSet presAssocID="{CC476FA4-5715-464D-8FEB-96EDE6C6445A}" presName="parentLin" presStyleCnt="0"/>
      <dgm:spPr/>
    </dgm:pt>
    <dgm:pt modelId="{E751AEE2-DCF1-40B5-921C-8635B1BF74EA}" type="pres">
      <dgm:prSet presAssocID="{CC476FA4-5715-464D-8FEB-96EDE6C6445A}" presName="parentLeftMargin" presStyleLbl="node1" presStyleIdx="1" presStyleCnt="3"/>
      <dgm:spPr/>
    </dgm:pt>
    <dgm:pt modelId="{928EDE5C-3556-4527-8547-D2BA342D7392}" type="pres">
      <dgm:prSet presAssocID="{CC476FA4-5715-464D-8FEB-96EDE6C6445A}" presName="parentText" presStyleLbl="node1" presStyleIdx="2" presStyleCnt="3">
        <dgm:presLayoutVars>
          <dgm:chMax val="0"/>
          <dgm:bulletEnabled val="1"/>
        </dgm:presLayoutVars>
      </dgm:prSet>
      <dgm:spPr/>
    </dgm:pt>
    <dgm:pt modelId="{A787F9A7-67EA-4192-8691-01CE1FF4D608}" type="pres">
      <dgm:prSet presAssocID="{CC476FA4-5715-464D-8FEB-96EDE6C6445A}" presName="negativeSpace" presStyleCnt="0"/>
      <dgm:spPr/>
    </dgm:pt>
    <dgm:pt modelId="{6C690A12-180A-4B9B-B2E8-BEDA2EE3D4BC}" type="pres">
      <dgm:prSet presAssocID="{CC476FA4-5715-464D-8FEB-96EDE6C6445A}" presName="childText" presStyleLbl="conFgAcc1" presStyleIdx="2" presStyleCnt="3">
        <dgm:presLayoutVars>
          <dgm:bulletEnabled val="1"/>
        </dgm:presLayoutVars>
      </dgm:prSet>
      <dgm:spPr/>
    </dgm:pt>
  </dgm:ptLst>
  <dgm:cxnLst>
    <dgm:cxn modelId="{28E86716-F1E6-451D-AF5A-143412A8E721}" type="presOf" srcId="{78ADEF71-60A4-4B4A-B7A9-9F8E007BE304}" destId="{2EF506E2-C3D4-4FD3-83BF-09A33BD59D41}" srcOrd="0" destOrd="0" presId="urn:microsoft.com/office/officeart/2005/8/layout/list1"/>
    <dgm:cxn modelId="{AC00641B-EDF0-4872-9BF9-683C7DDFDB41}" type="presOf" srcId="{CC476FA4-5715-464D-8FEB-96EDE6C6445A}" destId="{928EDE5C-3556-4527-8547-D2BA342D7392}" srcOrd="1" destOrd="0" presId="urn:microsoft.com/office/officeart/2005/8/layout/list1"/>
    <dgm:cxn modelId="{D708F21F-2F58-4D8E-B428-FD321AF12B7E}" type="presOf" srcId="{B7589F77-D791-4804-B55D-A79B45D2B33E}" destId="{DC0678DD-FAF4-4B41-A891-00CDD4943BA9}" srcOrd="0" destOrd="0" presId="urn:microsoft.com/office/officeart/2005/8/layout/list1"/>
    <dgm:cxn modelId="{BFB04D20-FBC5-4D14-8207-D4E230580929}" type="presOf" srcId="{1C0DDE2C-3AB1-4333-97C2-155AC9A21D35}" destId="{829A4720-3A2B-48A9-8E49-60AAE523A496}" srcOrd="0" destOrd="0" presId="urn:microsoft.com/office/officeart/2005/8/layout/list1"/>
    <dgm:cxn modelId="{A372F633-6B7E-4082-925C-4C51A2A578DA}" srcId="{1C0DDE2C-3AB1-4333-97C2-155AC9A21D35}" destId="{CC476FA4-5715-464D-8FEB-96EDE6C6445A}" srcOrd="2" destOrd="0" parTransId="{18150078-291D-4EFE-8680-0485A91E4D04}" sibTransId="{B626146A-5CC7-4B71-BAFC-5E3F5AC7A3C7}"/>
    <dgm:cxn modelId="{DF07F733-E069-49E4-BAF2-EF7B9E165902}" srcId="{1C0DDE2C-3AB1-4333-97C2-155AC9A21D35}" destId="{78ADEF71-60A4-4B4A-B7A9-9F8E007BE304}" srcOrd="0" destOrd="0" parTransId="{643BC8FD-1452-485D-A31D-E2C7A4E306D5}" sibTransId="{2437BE9E-20B5-4073-9AC1-66159EC7D1AB}"/>
    <dgm:cxn modelId="{85E49636-2F84-4A3E-AC4E-0C5457B1D9D4}" srcId="{1C0DDE2C-3AB1-4333-97C2-155AC9A21D35}" destId="{B7589F77-D791-4804-B55D-A79B45D2B33E}" srcOrd="1" destOrd="0" parTransId="{B6F7C351-B9D0-4D7E-BE23-86A44FB85A1E}" sibTransId="{243F2A52-DA8D-4A39-9373-22278062FFC2}"/>
    <dgm:cxn modelId="{E011CEA4-A420-42FD-AEB1-A6EC8A0C02AC}" type="presOf" srcId="{B7589F77-D791-4804-B55D-A79B45D2B33E}" destId="{98CAED08-0E13-4984-89FF-EE4C84D81F8B}" srcOrd="1" destOrd="0" presId="urn:microsoft.com/office/officeart/2005/8/layout/list1"/>
    <dgm:cxn modelId="{910F94B6-4C9C-4654-8F6A-41A4DC4818FE}" type="presOf" srcId="{78ADEF71-60A4-4B4A-B7A9-9F8E007BE304}" destId="{6AC8EBF7-0BBA-4178-990E-19CFFCFF7C8C}" srcOrd="1" destOrd="0" presId="urn:microsoft.com/office/officeart/2005/8/layout/list1"/>
    <dgm:cxn modelId="{67ED8ACC-0B1F-434B-8897-0EA37C540A7E}" type="presOf" srcId="{CC476FA4-5715-464D-8FEB-96EDE6C6445A}" destId="{E751AEE2-DCF1-40B5-921C-8635B1BF74EA}" srcOrd="0" destOrd="0" presId="urn:microsoft.com/office/officeart/2005/8/layout/list1"/>
    <dgm:cxn modelId="{02DF56F7-4A28-4245-8BB2-4A08E99A3190}" type="presParOf" srcId="{829A4720-3A2B-48A9-8E49-60AAE523A496}" destId="{5A4C3DB7-9127-407E-B6AA-3D98BC6515CC}" srcOrd="0" destOrd="0" presId="urn:microsoft.com/office/officeart/2005/8/layout/list1"/>
    <dgm:cxn modelId="{C5A33362-AE57-47A4-A5B6-ED8EFAC96C58}" type="presParOf" srcId="{5A4C3DB7-9127-407E-B6AA-3D98BC6515CC}" destId="{2EF506E2-C3D4-4FD3-83BF-09A33BD59D41}" srcOrd="0" destOrd="0" presId="urn:microsoft.com/office/officeart/2005/8/layout/list1"/>
    <dgm:cxn modelId="{43197A51-D981-4BFA-97D1-A31691AACC86}" type="presParOf" srcId="{5A4C3DB7-9127-407E-B6AA-3D98BC6515CC}" destId="{6AC8EBF7-0BBA-4178-990E-19CFFCFF7C8C}" srcOrd="1" destOrd="0" presId="urn:microsoft.com/office/officeart/2005/8/layout/list1"/>
    <dgm:cxn modelId="{743AB517-836F-4ED0-B6DA-186B4DB81F58}" type="presParOf" srcId="{829A4720-3A2B-48A9-8E49-60AAE523A496}" destId="{6E348AEA-EA9B-4175-AA3C-0AC04EDC26C5}" srcOrd="1" destOrd="0" presId="urn:microsoft.com/office/officeart/2005/8/layout/list1"/>
    <dgm:cxn modelId="{D7074831-FC8B-4851-9294-727B0B9C200E}" type="presParOf" srcId="{829A4720-3A2B-48A9-8E49-60AAE523A496}" destId="{ACF30B6E-A497-4301-A248-588ACFE303C3}" srcOrd="2" destOrd="0" presId="urn:microsoft.com/office/officeart/2005/8/layout/list1"/>
    <dgm:cxn modelId="{19FE1CEF-03EC-4D72-9083-120E6D96FD1A}" type="presParOf" srcId="{829A4720-3A2B-48A9-8E49-60AAE523A496}" destId="{D5DB3C74-2C91-416F-B6CE-6A6E2C06E64C}" srcOrd="3" destOrd="0" presId="urn:microsoft.com/office/officeart/2005/8/layout/list1"/>
    <dgm:cxn modelId="{E98FB25E-59D3-43F3-ABD8-A26206CD013E}" type="presParOf" srcId="{829A4720-3A2B-48A9-8E49-60AAE523A496}" destId="{7C0A89BE-EFB7-4931-B2FD-34C8AB1AC3DD}" srcOrd="4" destOrd="0" presId="urn:microsoft.com/office/officeart/2005/8/layout/list1"/>
    <dgm:cxn modelId="{D115327D-38BE-4393-866E-6D0EC406C6D9}" type="presParOf" srcId="{7C0A89BE-EFB7-4931-B2FD-34C8AB1AC3DD}" destId="{DC0678DD-FAF4-4B41-A891-00CDD4943BA9}" srcOrd="0" destOrd="0" presId="urn:microsoft.com/office/officeart/2005/8/layout/list1"/>
    <dgm:cxn modelId="{3A54618E-69CC-43F7-B9EA-7998E7AF19BE}" type="presParOf" srcId="{7C0A89BE-EFB7-4931-B2FD-34C8AB1AC3DD}" destId="{98CAED08-0E13-4984-89FF-EE4C84D81F8B}" srcOrd="1" destOrd="0" presId="urn:microsoft.com/office/officeart/2005/8/layout/list1"/>
    <dgm:cxn modelId="{2F2ED6BC-A5F5-4A41-98B2-B12B2D417F7F}" type="presParOf" srcId="{829A4720-3A2B-48A9-8E49-60AAE523A496}" destId="{65773572-4CE6-453F-93CD-5152CEA11A01}" srcOrd="5" destOrd="0" presId="urn:microsoft.com/office/officeart/2005/8/layout/list1"/>
    <dgm:cxn modelId="{85DB186D-5F8F-4BB7-851F-498C41D7B493}" type="presParOf" srcId="{829A4720-3A2B-48A9-8E49-60AAE523A496}" destId="{94518E82-58DC-4515-9E0B-8C66BAC77BF0}" srcOrd="6" destOrd="0" presId="urn:microsoft.com/office/officeart/2005/8/layout/list1"/>
    <dgm:cxn modelId="{A65FE76D-407B-42E1-AE8D-4729646A37FC}" type="presParOf" srcId="{829A4720-3A2B-48A9-8E49-60AAE523A496}" destId="{FD7DAB76-76E9-420E-9663-04F3A16CC4EE}" srcOrd="7" destOrd="0" presId="urn:microsoft.com/office/officeart/2005/8/layout/list1"/>
    <dgm:cxn modelId="{0E492B7A-EE6F-4657-B755-CB8DECCB1D46}" type="presParOf" srcId="{829A4720-3A2B-48A9-8E49-60AAE523A496}" destId="{6DF4C11D-97A9-43B8-AACD-AB84AE217793}" srcOrd="8" destOrd="0" presId="urn:microsoft.com/office/officeart/2005/8/layout/list1"/>
    <dgm:cxn modelId="{FBF6C78E-1EE5-4569-BC84-75B531D54CF8}" type="presParOf" srcId="{6DF4C11D-97A9-43B8-AACD-AB84AE217793}" destId="{E751AEE2-DCF1-40B5-921C-8635B1BF74EA}" srcOrd="0" destOrd="0" presId="urn:microsoft.com/office/officeart/2005/8/layout/list1"/>
    <dgm:cxn modelId="{B2B6F4CF-F65D-4EB9-A2AB-82B527013A06}" type="presParOf" srcId="{6DF4C11D-97A9-43B8-AACD-AB84AE217793}" destId="{928EDE5C-3556-4527-8547-D2BA342D7392}" srcOrd="1" destOrd="0" presId="urn:microsoft.com/office/officeart/2005/8/layout/list1"/>
    <dgm:cxn modelId="{8F452447-4AF9-4CBB-9414-47202D454941}" type="presParOf" srcId="{829A4720-3A2B-48A9-8E49-60AAE523A496}" destId="{A787F9A7-67EA-4192-8691-01CE1FF4D608}" srcOrd="9" destOrd="0" presId="urn:microsoft.com/office/officeart/2005/8/layout/list1"/>
    <dgm:cxn modelId="{FFEF676D-C66C-42C5-B1B8-CA91BB4F0FEC}" type="presParOf" srcId="{829A4720-3A2B-48A9-8E49-60AAE523A496}" destId="{6C690A12-180A-4B9B-B2E8-BEDA2EE3D4BC}" srcOrd="10" destOrd="0" presId="urn:microsoft.com/office/officeart/2005/8/layout/list1"/>
  </dgm:cxnLst>
  <dgm:bg/>
  <dgm:whole/>
  <dgm:extLst>
    <a:ext uri="http://schemas.microsoft.com/office/drawing/2008/diagram">
      <dsp:dataModelExt xmlns:dsp="http://schemas.microsoft.com/office/drawing/2008/diagram" relId="rId63"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42D7443C-11FC-442D-A8B4-782F1E125547}" type="doc">
      <dgm:prSet loTypeId="urn:microsoft.com/office/officeart/2005/8/layout/pyramid3" loCatId="pyramid" qsTypeId="urn:microsoft.com/office/officeart/2005/8/quickstyle/simple1" qsCatId="simple" csTypeId="urn:microsoft.com/office/officeart/2005/8/colors/accent1_2" csCatId="accent1" phldr="1"/>
      <dgm:spPr/>
    </dgm:pt>
    <dgm:pt modelId="{609914F6-2DB7-47B5-885E-1AA40124EE04}">
      <dgm:prSet phldrT="[Text]" custT="1"/>
      <dgm:spPr/>
      <dgm:t>
        <a:bodyPr/>
        <a:lstStyle/>
        <a:p>
          <a:pPr algn="ctr"/>
          <a:r>
            <a:rPr lang="en-US" sz="2200">
              <a:solidFill>
                <a:schemeClr val="bg1"/>
              </a:solidFill>
            </a:rPr>
            <a:t> </a:t>
          </a:r>
          <a:r>
            <a:rPr lang="en-US" sz="1100" b="1">
              <a:solidFill>
                <a:schemeClr val="bg1"/>
              </a:solidFill>
            </a:rPr>
            <a:t>Transform /spend to save</a:t>
          </a:r>
        </a:p>
      </dgm:t>
    </dgm:pt>
    <dgm:pt modelId="{46331FBC-F907-4674-9567-3D7D6D0A8069}" type="parTrans" cxnId="{BB6E4FEC-7BBA-42F0-97DE-D7D05448B580}">
      <dgm:prSet/>
      <dgm:spPr/>
      <dgm:t>
        <a:bodyPr/>
        <a:lstStyle/>
        <a:p>
          <a:pPr algn="ctr"/>
          <a:endParaRPr lang="en-US"/>
        </a:p>
      </dgm:t>
    </dgm:pt>
    <dgm:pt modelId="{9CFCDAAF-F8D8-4622-A93C-3232884E29DC}" type="sibTrans" cxnId="{BB6E4FEC-7BBA-42F0-97DE-D7D05448B580}">
      <dgm:prSet/>
      <dgm:spPr/>
      <dgm:t>
        <a:bodyPr/>
        <a:lstStyle/>
        <a:p>
          <a:pPr algn="ctr"/>
          <a:endParaRPr lang="en-US"/>
        </a:p>
      </dgm:t>
    </dgm:pt>
    <dgm:pt modelId="{1EB1B496-FBC0-4EB5-A495-F75FECA3739E}">
      <dgm:prSet phldrT="[Text]" custT="1"/>
      <dgm:spPr/>
      <dgm:t>
        <a:bodyPr/>
        <a:lstStyle/>
        <a:p>
          <a:pPr algn="ctr"/>
          <a:r>
            <a:rPr lang="en-US" sz="1200" b="1">
              <a:solidFill>
                <a:schemeClr val="bg1"/>
              </a:solidFill>
            </a:rPr>
            <a:t>Increased</a:t>
          </a:r>
          <a:r>
            <a:rPr lang="en-US" sz="2200" b="1">
              <a:solidFill>
                <a:schemeClr val="bg1"/>
              </a:solidFill>
            </a:rPr>
            <a:t> </a:t>
          </a:r>
          <a:r>
            <a:rPr lang="en-US" sz="1200" b="1">
              <a:solidFill>
                <a:schemeClr val="bg1"/>
              </a:solidFill>
            </a:rPr>
            <a:t>income</a:t>
          </a:r>
        </a:p>
      </dgm:t>
    </dgm:pt>
    <dgm:pt modelId="{26400FD4-36E8-4E0B-9F3B-068127C03735}" type="parTrans" cxnId="{E9F52A1E-370D-45B0-861B-C8C47175DF10}">
      <dgm:prSet/>
      <dgm:spPr/>
      <dgm:t>
        <a:bodyPr/>
        <a:lstStyle/>
        <a:p>
          <a:pPr algn="ctr"/>
          <a:endParaRPr lang="en-US"/>
        </a:p>
      </dgm:t>
    </dgm:pt>
    <dgm:pt modelId="{B8EF878A-3428-4FD6-B4B5-23E857F9E720}" type="sibTrans" cxnId="{E9F52A1E-370D-45B0-861B-C8C47175DF10}">
      <dgm:prSet/>
      <dgm:spPr/>
      <dgm:t>
        <a:bodyPr/>
        <a:lstStyle/>
        <a:p>
          <a:pPr algn="ctr"/>
          <a:endParaRPr lang="en-US"/>
        </a:p>
      </dgm:t>
    </dgm:pt>
    <dgm:pt modelId="{DF8695E9-18FE-46D5-9399-FE90889CE084}">
      <dgm:prSet phldrT="[Text]" custT="1"/>
      <dgm:spPr/>
      <dgm:t>
        <a:bodyPr/>
        <a:lstStyle/>
        <a:p>
          <a:pPr algn="ctr"/>
          <a:r>
            <a:rPr lang="en-US" sz="1200" b="1">
              <a:solidFill>
                <a:schemeClr val="bg1"/>
              </a:solidFill>
            </a:rPr>
            <a:t>Reduce / cease service</a:t>
          </a:r>
        </a:p>
      </dgm:t>
    </dgm:pt>
    <dgm:pt modelId="{42BDFB49-9B90-4545-9015-77BD031DBE90}" type="parTrans" cxnId="{BE25103B-4CB4-4F7C-97FF-B63C8F5029CB}">
      <dgm:prSet/>
      <dgm:spPr/>
      <dgm:t>
        <a:bodyPr/>
        <a:lstStyle/>
        <a:p>
          <a:pPr algn="ctr"/>
          <a:endParaRPr lang="en-US"/>
        </a:p>
      </dgm:t>
    </dgm:pt>
    <dgm:pt modelId="{F84F6CF1-9C10-4977-80A7-5400DD768D89}" type="sibTrans" cxnId="{BE25103B-4CB4-4F7C-97FF-B63C8F5029CB}">
      <dgm:prSet/>
      <dgm:spPr/>
      <dgm:t>
        <a:bodyPr/>
        <a:lstStyle/>
        <a:p>
          <a:pPr algn="ctr"/>
          <a:endParaRPr lang="en-US"/>
        </a:p>
      </dgm:t>
    </dgm:pt>
    <dgm:pt modelId="{1BCEBC02-71EA-492A-92AB-4E7340FC136C}" type="pres">
      <dgm:prSet presAssocID="{42D7443C-11FC-442D-A8B4-782F1E125547}" presName="Name0" presStyleCnt="0">
        <dgm:presLayoutVars>
          <dgm:dir/>
          <dgm:animLvl val="lvl"/>
          <dgm:resizeHandles val="exact"/>
        </dgm:presLayoutVars>
      </dgm:prSet>
      <dgm:spPr/>
    </dgm:pt>
    <dgm:pt modelId="{00062E38-B96B-413F-9956-C65A9E24CB46}" type="pres">
      <dgm:prSet presAssocID="{609914F6-2DB7-47B5-885E-1AA40124EE04}" presName="Name8" presStyleCnt="0"/>
      <dgm:spPr/>
    </dgm:pt>
    <dgm:pt modelId="{B328BFB8-EABC-452A-9292-3C536D63AABC}" type="pres">
      <dgm:prSet presAssocID="{609914F6-2DB7-47B5-885E-1AA40124EE04}" presName="level" presStyleLbl="node1" presStyleIdx="0" presStyleCnt="3" custLinFactNeighborX="1397" custLinFactNeighborY="1676">
        <dgm:presLayoutVars>
          <dgm:chMax val="1"/>
          <dgm:bulletEnabled val="1"/>
        </dgm:presLayoutVars>
      </dgm:prSet>
      <dgm:spPr/>
    </dgm:pt>
    <dgm:pt modelId="{275D766D-D545-4DA0-9797-912D9B75994E}" type="pres">
      <dgm:prSet presAssocID="{609914F6-2DB7-47B5-885E-1AA40124EE04}" presName="levelTx" presStyleLbl="revTx" presStyleIdx="0" presStyleCnt="0">
        <dgm:presLayoutVars>
          <dgm:chMax val="1"/>
          <dgm:bulletEnabled val="1"/>
        </dgm:presLayoutVars>
      </dgm:prSet>
      <dgm:spPr/>
    </dgm:pt>
    <dgm:pt modelId="{9FC6692F-75F0-4615-A22B-7F02B372CCBB}" type="pres">
      <dgm:prSet presAssocID="{1EB1B496-FBC0-4EB5-A495-F75FECA3739E}" presName="Name8" presStyleCnt="0"/>
      <dgm:spPr/>
    </dgm:pt>
    <dgm:pt modelId="{E8857587-222B-4366-BFAE-13F0CD908B04}" type="pres">
      <dgm:prSet presAssocID="{1EB1B496-FBC0-4EB5-A495-F75FECA3739E}" presName="level" presStyleLbl="node1" presStyleIdx="1" presStyleCnt="3" custScaleX="137728" custLinFactNeighborX="663" custLinFactNeighborY="2804">
        <dgm:presLayoutVars>
          <dgm:chMax val="1"/>
          <dgm:bulletEnabled val="1"/>
        </dgm:presLayoutVars>
      </dgm:prSet>
      <dgm:spPr/>
    </dgm:pt>
    <dgm:pt modelId="{2DDD3838-25F4-4B2A-B1BA-C9D91D9AA0EA}" type="pres">
      <dgm:prSet presAssocID="{1EB1B496-FBC0-4EB5-A495-F75FECA3739E}" presName="levelTx" presStyleLbl="revTx" presStyleIdx="0" presStyleCnt="0">
        <dgm:presLayoutVars>
          <dgm:chMax val="1"/>
          <dgm:bulletEnabled val="1"/>
        </dgm:presLayoutVars>
      </dgm:prSet>
      <dgm:spPr/>
    </dgm:pt>
    <dgm:pt modelId="{91B9BCB2-4158-4F38-BE5B-F521A879B971}" type="pres">
      <dgm:prSet presAssocID="{DF8695E9-18FE-46D5-9399-FE90889CE084}" presName="Name8" presStyleCnt="0"/>
      <dgm:spPr/>
    </dgm:pt>
    <dgm:pt modelId="{30AF8D3C-1B9B-48C4-89F1-EE390D6B15B1}" type="pres">
      <dgm:prSet presAssocID="{DF8695E9-18FE-46D5-9399-FE90889CE084}" presName="level" presStyleLbl="node1" presStyleIdx="2" presStyleCnt="3" custScaleX="181756">
        <dgm:presLayoutVars>
          <dgm:chMax val="1"/>
          <dgm:bulletEnabled val="1"/>
        </dgm:presLayoutVars>
      </dgm:prSet>
      <dgm:spPr/>
    </dgm:pt>
    <dgm:pt modelId="{502E122E-698F-434E-BC3D-22CA2DEC642A}" type="pres">
      <dgm:prSet presAssocID="{DF8695E9-18FE-46D5-9399-FE90889CE084}" presName="levelTx" presStyleLbl="revTx" presStyleIdx="0" presStyleCnt="0">
        <dgm:presLayoutVars>
          <dgm:chMax val="1"/>
          <dgm:bulletEnabled val="1"/>
        </dgm:presLayoutVars>
      </dgm:prSet>
      <dgm:spPr/>
    </dgm:pt>
  </dgm:ptLst>
  <dgm:cxnLst>
    <dgm:cxn modelId="{95E9A40F-00FE-42E1-B5D6-E0A5C5CB8207}" type="presOf" srcId="{609914F6-2DB7-47B5-885E-1AA40124EE04}" destId="{B328BFB8-EABC-452A-9292-3C536D63AABC}" srcOrd="0" destOrd="0" presId="urn:microsoft.com/office/officeart/2005/8/layout/pyramid3"/>
    <dgm:cxn modelId="{E9F52A1E-370D-45B0-861B-C8C47175DF10}" srcId="{42D7443C-11FC-442D-A8B4-782F1E125547}" destId="{1EB1B496-FBC0-4EB5-A495-F75FECA3739E}" srcOrd="1" destOrd="0" parTransId="{26400FD4-36E8-4E0B-9F3B-068127C03735}" sibTransId="{B8EF878A-3428-4FD6-B4B5-23E857F9E720}"/>
    <dgm:cxn modelId="{33B4FE34-FFC5-400A-B331-456F9A983DDF}" type="presOf" srcId="{42D7443C-11FC-442D-A8B4-782F1E125547}" destId="{1BCEBC02-71EA-492A-92AB-4E7340FC136C}" srcOrd="0" destOrd="0" presId="urn:microsoft.com/office/officeart/2005/8/layout/pyramid3"/>
    <dgm:cxn modelId="{8729FA37-1177-4EFE-AB23-69DCFF4ECF5B}" type="presOf" srcId="{DF8695E9-18FE-46D5-9399-FE90889CE084}" destId="{502E122E-698F-434E-BC3D-22CA2DEC642A}" srcOrd="1" destOrd="0" presId="urn:microsoft.com/office/officeart/2005/8/layout/pyramid3"/>
    <dgm:cxn modelId="{BE25103B-4CB4-4F7C-97FF-B63C8F5029CB}" srcId="{42D7443C-11FC-442D-A8B4-782F1E125547}" destId="{DF8695E9-18FE-46D5-9399-FE90889CE084}" srcOrd="2" destOrd="0" parTransId="{42BDFB49-9B90-4545-9015-77BD031DBE90}" sibTransId="{F84F6CF1-9C10-4977-80A7-5400DD768D89}"/>
    <dgm:cxn modelId="{8BC7E049-CA46-4F2C-B811-97646C02AFBA}" type="presOf" srcId="{609914F6-2DB7-47B5-885E-1AA40124EE04}" destId="{275D766D-D545-4DA0-9797-912D9B75994E}" srcOrd="1" destOrd="0" presId="urn:microsoft.com/office/officeart/2005/8/layout/pyramid3"/>
    <dgm:cxn modelId="{C1A6FCB7-7373-46CF-B74B-64E043462141}" type="presOf" srcId="{1EB1B496-FBC0-4EB5-A495-F75FECA3739E}" destId="{2DDD3838-25F4-4B2A-B1BA-C9D91D9AA0EA}" srcOrd="1" destOrd="0" presId="urn:microsoft.com/office/officeart/2005/8/layout/pyramid3"/>
    <dgm:cxn modelId="{BB6E4FEC-7BBA-42F0-97DE-D7D05448B580}" srcId="{42D7443C-11FC-442D-A8B4-782F1E125547}" destId="{609914F6-2DB7-47B5-885E-1AA40124EE04}" srcOrd="0" destOrd="0" parTransId="{46331FBC-F907-4674-9567-3D7D6D0A8069}" sibTransId="{9CFCDAAF-F8D8-4622-A93C-3232884E29DC}"/>
    <dgm:cxn modelId="{A8BF87F8-F90E-42AC-A329-73EA4BD249A8}" type="presOf" srcId="{DF8695E9-18FE-46D5-9399-FE90889CE084}" destId="{30AF8D3C-1B9B-48C4-89F1-EE390D6B15B1}" srcOrd="0" destOrd="0" presId="urn:microsoft.com/office/officeart/2005/8/layout/pyramid3"/>
    <dgm:cxn modelId="{E41253FD-1079-413A-8E18-18B55A9C64FB}" type="presOf" srcId="{1EB1B496-FBC0-4EB5-A495-F75FECA3739E}" destId="{E8857587-222B-4366-BFAE-13F0CD908B04}" srcOrd="0" destOrd="0" presId="urn:microsoft.com/office/officeart/2005/8/layout/pyramid3"/>
    <dgm:cxn modelId="{B3854AEE-2522-418A-8F7C-1E176FDC1586}" type="presParOf" srcId="{1BCEBC02-71EA-492A-92AB-4E7340FC136C}" destId="{00062E38-B96B-413F-9956-C65A9E24CB46}" srcOrd="0" destOrd="0" presId="urn:microsoft.com/office/officeart/2005/8/layout/pyramid3"/>
    <dgm:cxn modelId="{4131D0E5-EA22-4253-9AEA-9B314C4CEEA8}" type="presParOf" srcId="{00062E38-B96B-413F-9956-C65A9E24CB46}" destId="{B328BFB8-EABC-452A-9292-3C536D63AABC}" srcOrd="0" destOrd="0" presId="urn:microsoft.com/office/officeart/2005/8/layout/pyramid3"/>
    <dgm:cxn modelId="{CFDB40FB-828B-4D2B-A733-3B6E3CFE575A}" type="presParOf" srcId="{00062E38-B96B-413F-9956-C65A9E24CB46}" destId="{275D766D-D545-4DA0-9797-912D9B75994E}" srcOrd="1" destOrd="0" presId="urn:microsoft.com/office/officeart/2005/8/layout/pyramid3"/>
    <dgm:cxn modelId="{4F58B3B4-2E12-444A-97C9-75BF2D54F657}" type="presParOf" srcId="{1BCEBC02-71EA-492A-92AB-4E7340FC136C}" destId="{9FC6692F-75F0-4615-A22B-7F02B372CCBB}" srcOrd="1" destOrd="0" presId="urn:microsoft.com/office/officeart/2005/8/layout/pyramid3"/>
    <dgm:cxn modelId="{34973B6E-1528-4D82-BDF4-BEA16756BDE9}" type="presParOf" srcId="{9FC6692F-75F0-4615-A22B-7F02B372CCBB}" destId="{E8857587-222B-4366-BFAE-13F0CD908B04}" srcOrd="0" destOrd="0" presId="urn:microsoft.com/office/officeart/2005/8/layout/pyramid3"/>
    <dgm:cxn modelId="{5901AFB9-23F5-4B35-93F6-3466A627BB4B}" type="presParOf" srcId="{9FC6692F-75F0-4615-A22B-7F02B372CCBB}" destId="{2DDD3838-25F4-4B2A-B1BA-C9D91D9AA0EA}" srcOrd="1" destOrd="0" presId="urn:microsoft.com/office/officeart/2005/8/layout/pyramid3"/>
    <dgm:cxn modelId="{4BAAFB29-C5F0-47FB-82C5-6FE8E163F139}" type="presParOf" srcId="{1BCEBC02-71EA-492A-92AB-4E7340FC136C}" destId="{91B9BCB2-4158-4F38-BE5B-F521A879B971}" srcOrd="2" destOrd="0" presId="urn:microsoft.com/office/officeart/2005/8/layout/pyramid3"/>
    <dgm:cxn modelId="{E5E0C2B2-40BD-4B67-A456-6DA236D29C91}" type="presParOf" srcId="{91B9BCB2-4158-4F38-BE5B-F521A879B971}" destId="{30AF8D3C-1B9B-48C4-89F1-EE390D6B15B1}" srcOrd="0" destOrd="0" presId="urn:microsoft.com/office/officeart/2005/8/layout/pyramid3"/>
    <dgm:cxn modelId="{9F94591E-3DBF-46B5-A02C-3871BFD0A9DC}" type="presParOf" srcId="{91B9BCB2-4158-4F38-BE5B-F521A879B971}" destId="{502E122E-698F-434E-BC3D-22CA2DEC642A}" srcOrd="1" destOrd="0" presId="urn:microsoft.com/office/officeart/2005/8/layout/pyramid3"/>
  </dgm:cxnLst>
  <dgm:bg/>
  <dgm:whole/>
  <dgm:extLst>
    <a:ext uri="http://schemas.microsoft.com/office/drawing/2008/diagram">
      <dsp:dataModelExt xmlns:dsp="http://schemas.microsoft.com/office/drawing/2008/diagram" relId="rId81"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59B09-8B7A-4B21-9635-E1FF24FF6311}">
      <dsp:nvSpPr>
        <dsp:cNvPr id="0" name=""/>
        <dsp:cNvSpPr/>
      </dsp:nvSpPr>
      <dsp:spPr>
        <a:xfrm>
          <a:off x="2194774" y="912452"/>
          <a:ext cx="791312" cy="258180"/>
        </a:xfrm>
        <a:custGeom>
          <a:avLst/>
          <a:gdLst/>
          <a:ahLst/>
          <a:cxnLst/>
          <a:rect l="0" t="0" r="0" b="0"/>
          <a:pathLst>
            <a:path>
              <a:moveTo>
                <a:pt x="791312" y="0"/>
              </a:moveTo>
              <a:lnTo>
                <a:pt x="791312" y="122882"/>
              </a:lnTo>
              <a:lnTo>
                <a:pt x="0" y="122882"/>
              </a:lnTo>
              <a:lnTo>
                <a:pt x="0" y="258180"/>
              </a:lnTo>
            </a:path>
          </a:pathLst>
        </a:custGeom>
        <a:noFill/>
        <a:ln w="25400" cap="flat" cmpd="sng" algn="ctr">
          <a:solidFill>
            <a:schemeClr val="accent4">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21C2E0A-1B68-47AE-A77F-6EC1A6B162AA}">
      <dsp:nvSpPr>
        <dsp:cNvPr id="0" name=""/>
        <dsp:cNvSpPr/>
      </dsp:nvSpPr>
      <dsp:spPr>
        <a:xfrm>
          <a:off x="2986087" y="912452"/>
          <a:ext cx="842442" cy="253522"/>
        </a:xfrm>
        <a:custGeom>
          <a:avLst/>
          <a:gdLst/>
          <a:ahLst/>
          <a:cxnLst/>
          <a:rect l="0" t="0" r="0" b="0"/>
          <a:pathLst>
            <a:path>
              <a:moveTo>
                <a:pt x="0" y="0"/>
              </a:moveTo>
              <a:lnTo>
                <a:pt x="0" y="118224"/>
              </a:lnTo>
              <a:lnTo>
                <a:pt x="842442" y="118224"/>
              </a:lnTo>
              <a:lnTo>
                <a:pt x="842442" y="253522"/>
              </a:lnTo>
            </a:path>
          </a:pathLst>
        </a:custGeom>
        <a:noFill/>
        <a:ln w="25400" cap="flat" cmpd="sng" algn="ctr">
          <a:solidFill>
            <a:schemeClr val="accent4">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D93AD9-C4C8-48EA-BCA1-ACE0D052BFA4}">
      <dsp:nvSpPr>
        <dsp:cNvPr id="0" name=""/>
        <dsp:cNvSpPr/>
      </dsp:nvSpPr>
      <dsp:spPr>
        <a:xfrm>
          <a:off x="644276" y="912452"/>
          <a:ext cx="2341811" cy="252904"/>
        </a:xfrm>
        <a:custGeom>
          <a:avLst/>
          <a:gdLst/>
          <a:ahLst/>
          <a:cxnLst/>
          <a:rect l="0" t="0" r="0" b="0"/>
          <a:pathLst>
            <a:path>
              <a:moveTo>
                <a:pt x="2341811" y="0"/>
              </a:moveTo>
              <a:lnTo>
                <a:pt x="2341811" y="117606"/>
              </a:lnTo>
              <a:lnTo>
                <a:pt x="0" y="117606"/>
              </a:lnTo>
              <a:lnTo>
                <a:pt x="0" y="252904"/>
              </a:lnTo>
            </a:path>
          </a:pathLst>
        </a:custGeom>
        <a:noFill/>
        <a:ln w="25400" cap="flat" cmpd="sng" algn="ctr">
          <a:solidFill>
            <a:schemeClr val="accent4">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92E171-238A-4A84-A4E4-6968B4505535}">
      <dsp:nvSpPr>
        <dsp:cNvPr id="0" name=""/>
        <dsp:cNvSpPr/>
      </dsp:nvSpPr>
      <dsp:spPr>
        <a:xfrm>
          <a:off x="2986087" y="912452"/>
          <a:ext cx="2341811" cy="252904"/>
        </a:xfrm>
        <a:custGeom>
          <a:avLst/>
          <a:gdLst/>
          <a:ahLst/>
          <a:cxnLst/>
          <a:rect l="0" t="0" r="0" b="0"/>
          <a:pathLst>
            <a:path>
              <a:moveTo>
                <a:pt x="0" y="0"/>
              </a:moveTo>
              <a:lnTo>
                <a:pt x="0" y="117606"/>
              </a:lnTo>
              <a:lnTo>
                <a:pt x="2341811" y="117606"/>
              </a:lnTo>
              <a:lnTo>
                <a:pt x="2341811" y="252904"/>
              </a:lnTo>
            </a:path>
          </a:pathLst>
        </a:custGeom>
        <a:noFill/>
        <a:ln w="25400" cap="flat" cmpd="sng" algn="ctr">
          <a:solidFill>
            <a:schemeClr val="accent4">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486917-9EC7-4ECF-98E5-C7AC4A794DFD}">
      <dsp:nvSpPr>
        <dsp:cNvPr id="0" name=""/>
        <dsp:cNvSpPr/>
      </dsp:nvSpPr>
      <dsp:spPr>
        <a:xfrm>
          <a:off x="2341811" y="268175"/>
          <a:ext cx="1288552" cy="644276"/>
        </a:xfrm>
        <a:prstGeom prst="roundRect">
          <a:avLst/>
        </a:prstGeom>
        <a:solidFill>
          <a:srgbClr val="CC33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Karen Greaves BEM</a:t>
          </a:r>
        </a:p>
        <a:p>
          <a:pPr marL="0" lvl="0" indent="0" algn="ctr" defTabSz="400050">
            <a:lnSpc>
              <a:spcPct val="90000"/>
            </a:lnSpc>
            <a:spcBef>
              <a:spcPct val="0"/>
            </a:spcBef>
            <a:spcAft>
              <a:spcPct val="35000"/>
            </a:spcAft>
            <a:buNone/>
          </a:pPr>
          <a:r>
            <a:rPr lang="en-GB" sz="900" kern="1200"/>
            <a:t>Chief Executive</a:t>
          </a:r>
        </a:p>
      </dsp:txBody>
      <dsp:txXfrm>
        <a:off x="2373262" y="299626"/>
        <a:ext cx="1225650" cy="581374"/>
      </dsp:txXfrm>
    </dsp:sp>
    <dsp:sp modelId="{9E81D3EE-A7FA-46BF-A156-BE4611CB1170}">
      <dsp:nvSpPr>
        <dsp:cNvPr id="0" name=""/>
        <dsp:cNvSpPr/>
      </dsp:nvSpPr>
      <dsp:spPr>
        <a:xfrm>
          <a:off x="4683622" y="1165356"/>
          <a:ext cx="1288552" cy="644276"/>
        </a:xfrm>
        <a:prstGeom prst="roundRect">
          <a:avLst/>
        </a:prstGeom>
        <a:solidFill>
          <a:srgbClr val="CC33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Judith Proctor</a:t>
          </a:r>
        </a:p>
        <a:p>
          <a:pPr marL="0" lvl="0" indent="0" algn="ctr" defTabSz="400050">
            <a:lnSpc>
              <a:spcPct val="90000"/>
            </a:lnSpc>
            <a:spcBef>
              <a:spcPct val="0"/>
            </a:spcBef>
            <a:spcAft>
              <a:spcPct val="35000"/>
            </a:spcAft>
            <a:buNone/>
          </a:pPr>
          <a:r>
            <a:rPr lang="en-GB" sz="900" kern="1200"/>
            <a:t>Chief Officer</a:t>
          </a:r>
        </a:p>
        <a:p>
          <a:pPr marL="0" lvl="0" indent="0" algn="ctr" defTabSz="400050">
            <a:lnSpc>
              <a:spcPct val="90000"/>
            </a:lnSpc>
            <a:spcBef>
              <a:spcPct val="0"/>
            </a:spcBef>
            <a:spcAft>
              <a:spcPct val="35000"/>
            </a:spcAft>
            <a:buNone/>
          </a:pPr>
          <a:r>
            <a:rPr lang="en-GB" sz="900" kern="1200"/>
            <a:t>Moray Integrated Joint Board</a:t>
          </a:r>
        </a:p>
      </dsp:txBody>
      <dsp:txXfrm>
        <a:off x="4715073" y="1196807"/>
        <a:ext cx="1225650" cy="581374"/>
      </dsp:txXfrm>
    </dsp:sp>
    <dsp:sp modelId="{A929EF0C-B35E-4759-96E4-B55E94FFCF03}">
      <dsp:nvSpPr>
        <dsp:cNvPr id="0" name=""/>
        <dsp:cNvSpPr/>
      </dsp:nvSpPr>
      <dsp:spPr>
        <a:xfrm>
          <a:off x="0" y="1165356"/>
          <a:ext cx="1288552" cy="644276"/>
        </a:xfrm>
        <a:prstGeom prst="roundRect">
          <a:avLst/>
        </a:prstGeom>
        <a:solidFill>
          <a:srgbClr val="CC33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Jon Matthews </a:t>
          </a:r>
        </a:p>
        <a:p>
          <a:pPr marL="0" lvl="0" indent="0" algn="ctr" defTabSz="400050">
            <a:lnSpc>
              <a:spcPct val="90000"/>
            </a:lnSpc>
            <a:spcBef>
              <a:spcPct val="0"/>
            </a:spcBef>
            <a:spcAft>
              <a:spcPct val="35000"/>
            </a:spcAft>
            <a:buNone/>
          </a:pPr>
          <a:r>
            <a:rPr lang="en-GB" sz="800" kern="1200">
              <a:latin typeface="Arial" panose="020B0604020202020204" pitchFamily="34" charset="0"/>
              <a:cs typeface="Arial" panose="020B0604020202020204" pitchFamily="34" charset="0"/>
            </a:rPr>
            <a:t>Executive</a:t>
          </a:r>
          <a:r>
            <a:rPr lang="en-GB" sz="900" kern="1200"/>
            <a:t> Director</a:t>
          </a:r>
        </a:p>
        <a:p>
          <a:pPr marL="0" lvl="0" indent="0" algn="ctr" defTabSz="400050">
            <a:lnSpc>
              <a:spcPct val="90000"/>
            </a:lnSpc>
            <a:spcBef>
              <a:spcPct val="0"/>
            </a:spcBef>
            <a:spcAft>
              <a:spcPct val="35000"/>
            </a:spcAft>
            <a:buNone/>
          </a:pPr>
          <a:r>
            <a:rPr lang="en-GB" sz="900" kern="1200"/>
            <a:t>Finance, Strategy &amp; Transformation</a:t>
          </a:r>
        </a:p>
      </dsp:txBody>
      <dsp:txXfrm>
        <a:off x="31451" y="1196807"/>
        <a:ext cx="1225650" cy="581374"/>
      </dsp:txXfrm>
    </dsp:sp>
    <dsp:sp modelId="{422233A9-DB1C-4863-B683-E9F37F72DD4A}">
      <dsp:nvSpPr>
        <dsp:cNvPr id="0" name=""/>
        <dsp:cNvSpPr/>
      </dsp:nvSpPr>
      <dsp:spPr>
        <a:xfrm>
          <a:off x="3184253" y="1165974"/>
          <a:ext cx="1288552" cy="644276"/>
        </a:xfrm>
        <a:prstGeom prst="roundRect">
          <a:avLst/>
        </a:prstGeom>
        <a:solidFill>
          <a:srgbClr val="CC33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Rhona Gunn</a:t>
          </a:r>
        </a:p>
        <a:p>
          <a:pPr marL="0" lvl="0" indent="0" algn="ctr" defTabSz="400050">
            <a:lnSpc>
              <a:spcPct val="90000"/>
            </a:lnSpc>
            <a:spcBef>
              <a:spcPct val="0"/>
            </a:spcBef>
            <a:spcAft>
              <a:spcPct val="35000"/>
            </a:spcAft>
            <a:buNone/>
          </a:pPr>
          <a:r>
            <a:rPr lang="en-GB" sz="900" kern="1200"/>
            <a:t>Executive Director</a:t>
          </a:r>
        </a:p>
        <a:p>
          <a:pPr marL="0" lvl="0" indent="0" algn="ctr" defTabSz="400050">
            <a:lnSpc>
              <a:spcPct val="90000"/>
            </a:lnSpc>
            <a:spcBef>
              <a:spcPct val="0"/>
            </a:spcBef>
            <a:spcAft>
              <a:spcPct val="35000"/>
            </a:spcAft>
            <a:buNone/>
          </a:pPr>
          <a:r>
            <a:rPr lang="en-GB" sz="900" kern="1200"/>
            <a:t>Economy, Enterprise &amp; Operations</a:t>
          </a:r>
        </a:p>
      </dsp:txBody>
      <dsp:txXfrm>
        <a:off x="3215704" y="1197425"/>
        <a:ext cx="1225650" cy="581374"/>
      </dsp:txXfrm>
    </dsp:sp>
    <dsp:sp modelId="{6260CB7B-F97B-437A-B4A4-D06CBFC3286B}">
      <dsp:nvSpPr>
        <dsp:cNvPr id="0" name=""/>
        <dsp:cNvSpPr/>
      </dsp:nvSpPr>
      <dsp:spPr>
        <a:xfrm>
          <a:off x="1550498" y="1170632"/>
          <a:ext cx="1288552" cy="644276"/>
        </a:xfrm>
        <a:prstGeom prst="roundRect">
          <a:avLst/>
        </a:prstGeom>
        <a:solidFill>
          <a:srgbClr val="CC33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latin typeface="+mn-lt"/>
            </a:rPr>
            <a:t>Denise Whitworth</a:t>
          </a:r>
        </a:p>
        <a:p>
          <a:pPr marL="0" lvl="0" indent="0" algn="ctr" defTabSz="400050">
            <a:lnSpc>
              <a:spcPct val="90000"/>
            </a:lnSpc>
            <a:spcBef>
              <a:spcPct val="0"/>
            </a:spcBef>
            <a:spcAft>
              <a:spcPct val="35000"/>
            </a:spcAft>
            <a:buNone/>
          </a:pPr>
          <a:r>
            <a:rPr lang="en-GB" sz="900" kern="1200">
              <a:latin typeface="+mn-lt"/>
            </a:rPr>
            <a:t>Executive Director</a:t>
          </a:r>
        </a:p>
        <a:p>
          <a:pPr marL="0" lvl="0" indent="0" algn="ctr" defTabSz="400050">
            <a:lnSpc>
              <a:spcPct val="90000"/>
            </a:lnSpc>
            <a:spcBef>
              <a:spcPct val="0"/>
            </a:spcBef>
            <a:spcAft>
              <a:spcPct val="35000"/>
            </a:spcAft>
            <a:buNone/>
          </a:pPr>
          <a:r>
            <a:rPr lang="en-GB" sz="900" kern="1200">
              <a:latin typeface="+mn-lt"/>
            </a:rPr>
            <a:t>Education, Housing &amp; Communities</a:t>
          </a:r>
        </a:p>
      </dsp:txBody>
      <dsp:txXfrm>
        <a:off x="1581949" y="1202083"/>
        <a:ext cx="1225650" cy="581374"/>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4CC84-1269-4B85-9C45-47699603E633}">
      <dsp:nvSpPr>
        <dsp:cNvPr id="0" name=""/>
        <dsp:cNvSpPr/>
      </dsp:nvSpPr>
      <dsp:spPr>
        <a:xfrm>
          <a:off x="607570" y="4042"/>
          <a:ext cx="2297003" cy="1378202"/>
        </a:xfrm>
        <a:prstGeom prst="rect">
          <a:avLst/>
        </a:prstGeom>
        <a:solidFill>
          <a:srgbClr val="4EA72E">
            <a:lumMod val="40000"/>
            <a:lumOff val="6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People, Change and Community Strategy</a:t>
          </a: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Completion of tier 1 corporate restructure, performance management embedded. </a:t>
          </a: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Managing leadership capacity during a period of organisational change and senior leadership vacancies. These posts are now filled, providing increased stability and capacity to drive ongoing transformation.</a:t>
          </a:r>
          <a:endParaRPr lang="en-GB" sz="900" b="0" kern="1200" cap="none" spc="0">
            <a:ln w="0"/>
            <a:solidFill>
              <a:sysClr val="windowText" lastClr="000000"/>
            </a:solidFill>
            <a:effectLst>
              <a:outerShdw blurRad="38100" dist="19050" dir="2700000" algn="tl" rotWithShape="0">
                <a:sysClr val="windowText" lastClr="000000">
                  <a:alpha val="40000"/>
                </a:sysClr>
              </a:outerShdw>
            </a:effectLst>
            <a:highlight>
              <a:srgbClr val="FFFF00"/>
            </a:highlight>
            <a:latin typeface="Aptos" panose="020B0004020202020204" pitchFamily="34" charset="0"/>
            <a:ea typeface="+mn-ea"/>
            <a:cs typeface="Arial" panose="020B0604020202020204" pitchFamily="34" charset="0"/>
          </a:endParaRPr>
        </a:p>
      </dsp:txBody>
      <dsp:txXfrm>
        <a:off x="607570" y="4042"/>
        <a:ext cx="2297003" cy="1378202"/>
      </dsp:txXfrm>
    </dsp:sp>
    <dsp:sp modelId="{A2B48996-DA20-4EC8-B6B2-5C325A850DD3}">
      <dsp:nvSpPr>
        <dsp:cNvPr id="0" name=""/>
        <dsp:cNvSpPr/>
      </dsp:nvSpPr>
      <dsp:spPr>
        <a:xfrm>
          <a:off x="3134275" y="4042"/>
          <a:ext cx="2297003" cy="1378202"/>
        </a:xfrm>
        <a:prstGeom prst="rect">
          <a:avLst/>
        </a:prstGeom>
        <a:solidFill>
          <a:srgbClr val="4EA72E">
            <a:lumMod val="40000"/>
            <a:lumOff val="6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Customer Services, ICT &amp; Digital Services</a:t>
          </a: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Strategic digital approach  progressing well and key projects completed.</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External dependencies limiting progress on some infrastructure projects.</a:t>
          </a:r>
        </a:p>
      </dsp:txBody>
      <dsp:txXfrm>
        <a:off x="3134275" y="4042"/>
        <a:ext cx="2297003" cy="1378202"/>
      </dsp:txXfrm>
    </dsp:sp>
    <dsp:sp modelId="{D5C08533-F659-4A3C-AB02-A08F905BBB82}">
      <dsp:nvSpPr>
        <dsp:cNvPr id="0" name=""/>
        <dsp:cNvSpPr/>
      </dsp:nvSpPr>
      <dsp:spPr>
        <a:xfrm>
          <a:off x="606778" y="1611945"/>
          <a:ext cx="2298588" cy="1378422"/>
        </a:xfrm>
        <a:prstGeom prst="rect">
          <a:avLst/>
        </a:prstGeom>
        <a:solidFill>
          <a:srgbClr val="4EA72E">
            <a:lumMod val="40000"/>
            <a:lumOff val="6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Financial Services</a:t>
          </a:r>
        </a:p>
        <a:p>
          <a:pPr marL="0" lvl="0" indent="0" algn="l" defTabSz="400050">
            <a:lnSpc>
              <a:spcPct val="90000"/>
            </a:lnSpc>
            <a:spcBef>
              <a:spcPct val="0"/>
            </a:spcBef>
            <a:spcAft>
              <a:spcPct val="35000"/>
            </a:spcAft>
            <a:buNone/>
          </a:pPr>
          <a:endPar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Stonger capital monitoring and completion of 24/25 audit actions.</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Work to progress the Strategic Procurement Action Plan has been affected by staff absence.</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sp:txBody>
      <dsp:txXfrm>
        <a:off x="606778" y="1611945"/>
        <a:ext cx="2298588" cy="1378422"/>
      </dsp:txXfrm>
    </dsp:sp>
    <dsp:sp modelId="{DD383F88-A9C2-4E29-9571-78E2EA65D5F1}">
      <dsp:nvSpPr>
        <dsp:cNvPr id="0" name=""/>
        <dsp:cNvSpPr/>
      </dsp:nvSpPr>
      <dsp:spPr>
        <a:xfrm>
          <a:off x="3135067" y="1612056"/>
          <a:ext cx="2297003" cy="1378202"/>
        </a:xfrm>
        <a:prstGeom prst="rect">
          <a:avLst/>
        </a:prstGeom>
        <a:solidFill>
          <a:srgbClr val="A02B93">
            <a:lumMod val="20000"/>
            <a:lumOff val="8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Education</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Improvements across key education priorities such as literacy, attendance, exclusions and staff absence.</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Challenges remain in numeracy and positives destinations.</a:t>
          </a:r>
        </a:p>
      </dsp:txBody>
      <dsp:txXfrm>
        <a:off x="3135067" y="1612056"/>
        <a:ext cx="2297003" cy="1378202"/>
      </dsp:txXfrm>
    </dsp:sp>
    <dsp:sp modelId="{54225F7C-A2CC-4DE8-B0EC-5251856A8CF0}">
      <dsp:nvSpPr>
        <dsp:cNvPr id="0" name=""/>
        <dsp:cNvSpPr/>
      </dsp:nvSpPr>
      <dsp:spPr>
        <a:xfrm>
          <a:off x="607570" y="3220069"/>
          <a:ext cx="2297003" cy="1378202"/>
        </a:xfrm>
        <a:prstGeom prst="rect">
          <a:avLst/>
        </a:prstGeom>
        <a:solidFill>
          <a:srgbClr val="A02B93">
            <a:lumMod val="20000"/>
            <a:lumOff val="8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Housing, Property and Communities</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Partnership working with IJB to strategically allign allocation to meet needs of older people.</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Operational pressures and resourcing causing delays to projects.</a:t>
          </a:r>
        </a:p>
      </dsp:txBody>
      <dsp:txXfrm>
        <a:off x="607570" y="3220069"/>
        <a:ext cx="2297003" cy="1378202"/>
      </dsp:txXfrm>
    </dsp:sp>
    <dsp:sp modelId="{3377CEF0-813B-4977-9B62-9D08B18377B4}">
      <dsp:nvSpPr>
        <dsp:cNvPr id="0" name=""/>
        <dsp:cNvSpPr/>
      </dsp:nvSpPr>
      <dsp:spPr>
        <a:xfrm>
          <a:off x="3134275" y="3220069"/>
          <a:ext cx="2297003" cy="1378202"/>
        </a:xfrm>
        <a:prstGeom prst="rect">
          <a:avLst/>
        </a:prstGeom>
        <a:solidFill>
          <a:srgbClr val="A02B93">
            <a:lumMod val="20000"/>
            <a:lumOff val="8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Leisure and Culture and School Estate</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New libararies operating model has been implemented</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Resource pressures delaying progress on several strategic actions.</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sp:txBody>
      <dsp:txXfrm>
        <a:off x="3134275" y="3220069"/>
        <a:ext cx="2297003" cy="1378202"/>
      </dsp:txXfrm>
    </dsp:sp>
    <dsp:sp modelId="{858A540A-4239-4FA6-82C8-30E1C5EB8430}">
      <dsp:nvSpPr>
        <dsp:cNvPr id="0" name=""/>
        <dsp:cNvSpPr/>
      </dsp:nvSpPr>
      <dsp:spPr>
        <a:xfrm>
          <a:off x="607967" y="4827971"/>
          <a:ext cx="2297003" cy="1378202"/>
        </a:xfrm>
        <a:prstGeom prst="rect">
          <a:avLst/>
        </a:prstGeom>
        <a:solidFill>
          <a:srgbClr val="E97132">
            <a:lumMod val="20000"/>
            <a:lumOff val="8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Operations and Environment</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Bus revolution project phase 2 complete. Winter Service Operational Plan updated to improve service delivery.</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Service demand pressures causing delayed actions.</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sp:txBody>
      <dsp:txXfrm>
        <a:off x="607967" y="4827971"/>
        <a:ext cx="2297003" cy="1378202"/>
      </dsp:txXfrm>
    </dsp:sp>
    <dsp:sp modelId="{BDEF6DC6-6D0C-4357-91CD-167D80282D97}">
      <dsp:nvSpPr>
        <dsp:cNvPr id="0" name=""/>
        <dsp:cNvSpPr/>
      </dsp:nvSpPr>
      <dsp:spPr>
        <a:xfrm>
          <a:off x="3090890" y="4824168"/>
          <a:ext cx="2297003" cy="1378202"/>
        </a:xfrm>
        <a:prstGeom prst="rect">
          <a:avLst/>
        </a:prstGeom>
        <a:solidFill>
          <a:srgbClr val="E97132">
            <a:lumMod val="20000"/>
            <a:lumOff val="8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Growth, Planning &amp; Climate</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Moray Growth Deal work on track.  All climte Change actions complete.</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 </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Community Wealth Building milestones are slipping beyond target timescales.</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sp:txBody>
      <dsp:txXfrm>
        <a:off x="3090890" y="4824168"/>
        <a:ext cx="2297003" cy="1378202"/>
      </dsp:txXfrm>
    </dsp:sp>
    <dsp:sp modelId="{693AFA9B-9594-46D5-A1F0-6E31276F6FFE}">
      <dsp:nvSpPr>
        <dsp:cNvPr id="0" name=""/>
        <dsp:cNvSpPr/>
      </dsp:nvSpPr>
      <dsp:spPr>
        <a:xfrm>
          <a:off x="1871319" y="6435874"/>
          <a:ext cx="2297003" cy="1378202"/>
        </a:xfrm>
        <a:prstGeom prst="rect">
          <a:avLst/>
        </a:prstGeom>
        <a:solidFill>
          <a:srgbClr val="E97132">
            <a:lumMod val="20000"/>
            <a:lumOff val="8000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Governance</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Successes: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Low absence levels.</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r>
            <a:rPr lang="en-GB" sz="900" b="1"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Challenges:</a:t>
          </a:r>
          <a:r>
            <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ptos" panose="020B0004020202020204" pitchFamily="34" charset="0"/>
              <a:ea typeface="+mn-ea"/>
              <a:cs typeface="Arial" panose="020B0604020202020204" pitchFamily="34" charset="0"/>
            </a:rPr>
            <a:t> Business continuity plans from services remain outstanding. </a:t>
          </a: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a:p>
          <a:pPr marL="0" lvl="0" indent="0" algn="l" defTabSz="400050">
            <a:lnSpc>
              <a:spcPct val="90000"/>
            </a:lnSpc>
            <a:spcBef>
              <a:spcPct val="0"/>
            </a:spcBef>
            <a:spcAft>
              <a:spcPct val="35000"/>
            </a:spcAft>
            <a:buNone/>
          </a:pPr>
          <a:endParaRPr lang="en-GB" sz="900" b="0" kern="1200" cap="none" spc="0">
            <a:ln w="0"/>
            <a:solidFill>
              <a:sysClr val="windowText" lastClr="000000"/>
            </a:solidFill>
            <a:effectLst>
              <a:outerShdw blurRad="38100" dist="19050" dir="2700000" algn="tl" rotWithShape="0">
                <a:sysClr val="windowText" lastClr="000000">
                  <a:alpha val="40000"/>
                </a:sysClr>
              </a:outerShdw>
            </a:effectLst>
            <a:latin typeface="Arial" panose="020B0604020202020204" pitchFamily="34" charset="0"/>
            <a:ea typeface="+mn-ea"/>
            <a:cs typeface="Arial" panose="020B0604020202020204" pitchFamily="34" charset="0"/>
          </a:endParaRPr>
        </a:p>
      </dsp:txBody>
      <dsp:txXfrm>
        <a:off x="1871319" y="6435874"/>
        <a:ext cx="2297003" cy="1378202"/>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30B6E-A497-4301-A248-588ACFE303C3}">
      <dsp:nvSpPr>
        <dsp:cNvPr id="0" name=""/>
        <dsp:cNvSpPr/>
      </dsp:nvSpPr>
      <dsp:spPr>
        <a:xfrm>
          <a:off x="0" y="144854"/>
          <a:ext cx="3181350" cy="226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C8EBF7-0BBA-4178-990E-19CFFCFF7C8C}">
      <dsp:nvSpPr>
        <dsp:cNvPr id="0" name=""/>
        <dsp:cNvSpPr/>
      </dsp:nvSpPr>
      <dsp:spPr>
        <a:xfrm>
          <a:off x="159067" y="12014"/>
          <a:ext cx="2226945" cy="265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173" tIns="0" rIns="84173" bIns="0" numCol="1" spcCol="1270" anchor="ctr" anchorCtr="0">
          <a:noAutofit/>
        </a:bodyPr>
        <a:lstStyle/>
        <a:p>
          <a:pPr marL="0" lvl="0" indent="0" algn="l" defTabSz="400050">
            <a:lnSpc>
              <a:spcPct val="90000"/>
            </a:lnSpc>
            <a:spcBef>
              <a:spcPct val="0"/>
            </a:spcBef>
            <a:spcAft>
              <a:spcPct val="35000"/>
            </a:spcAft>
            <a:buNone/>
          </a:pPr>
          <a:r>
            <a:rPr lang="en-US" sz="900" kern="1200"/>
            <a:t>General Fund £27.604 million</a:t>
          </a:r>
        </a:p>
      </dsp:txBody>
      <dsp:txXfrm>
        <a:off x="172036" y="24983"/>
        <a:ext cx="2201007" cy="239742"/>
      </dsp:txXfrm>
    </dsp:sp>
    <dsp:sp modelId="{94518E82-58DC-4515-9E0B-8C66BAC77BF0}">
      <dsp:nvSpPr>
        <dsp:cNvPr id="0" name=""/>
        <dsp:cNvSpPr/>
      </dsp:nvSpPr>
      <dsp:spPr>
        <a:xfrm>
          <a:off x="0" y="553095"/>
          <a:ext cx="3181350" cy="226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8CAED08-0E13-4984-89FF-EE4C84D81F8B}">
      <dsp:nvSpPr>
        <dsp:cNvPr id="0" name=""/>
        <dsp:cNvSpPr/>
      </dsp:nvSpPr>
      <dsp:spPr>
        <a:xfrm>
          <a:off x="159067" y="420255"/>
          <a:ext cx="2226945" cy="265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173" tIns="0" rIns="84173" bIns="0" numCol="1" spcCol="1270" anchor="ctr" anchorCtr="0">
          <a:noAutofit/>
        </a:bodyPr>
        <a:lstStyle/>
        <a:p>
          <a:pPr marL="0" lvl="0" indent="0" algn="l" defTabSz="400050">
            <a:lnSpc>
              <a:spcPct val="90000"/>
            </a:lnSpc>
            <a:spcBef>
              <a:spcPct val="0"/>
            </a:spcBef>
            <a:spcAft>
              <a:spcPct val="35000"/>
            </a:spcAft>
            <a:buNone/>
          </a:pPr>
          <a:r>
            <a:rPr lang="en-US" sz="900" kern="1200"/>
            <a:t>HRA £2.250 million</a:t>
          </a:r>
        </a:p>
      </dsp:txBody>
      <dsp:txXfrm>
        <a:off x="172036" y="433224"/>
        <a:ext cx="2201007" cy="239742"/>
      </dsp:txXfrm>
    </dsp:sp>
    <dsp:sp modelId="{6C690A12-180A-4B9B-B2E8-BEDA2EE3D4BC}">
      <dsp:nvSpPr>
        <dsp:cNvPr id="0" name=""/>
        <dsp:cNvSpPr/>
      </dsp:nvSpPr>
      <dsp:spPr>
        <a:xfrm>
          <a:off x="0" y="961335"/>
          <a:ext cx="3181350" cy="226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8EDE5C-3556-4527-8547-D2BA342D7392}">
      <dsp:nvSpPr>
        <dsp:cNvPr id="0" name=""/>
        <dsp:cNvSpPr/>
      </dsp:nvSpPr>
      <dsp:spPr>
        <a:xfrm>
          <a:off x="159067" y="828495"/>
          <a:ext cx="2226945" cy="265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173" tIns="0" rIns="84173" bIns="0" numCol="1" spcCol="1270" anchor="ctr" anchorCtr="0">
          <a:noAutofit/>
        </a:bodyPr>
        <a:lstStyle/>
        <a:p>
          <a:pPr marL="0" lvl="0" indent="0" algn="l" defTabSz="400050">
            <a:lnSpc>
              <a:spcPct val="90000"/>
            </a:lnSpc>
            <a:spcBef>
              <a:spcPct val="0"/>
            </a:spcBef>
            <a:spcAft>
              <a:spcPct val="35000"/>
            </a:spcAft>
            <a:buNone/>
          </a:pPr>
          <a:r>
            <a:rPr lang="en-US" sz="900" kern="1200"/>
            <a:t>Other £12.188 million</a:t>
          </a:r>
        </a:p>
      </dsp:txBody>
      <dsp:txXfrm>
        <a:off x="172036" y="841464"/>
        <a:ext cx="2201007" cy="239742"/>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8BFB8-EABC-452A-9292-3C536D63AABC}">
      <dsp:nvSpPr>
        <dsp:cNvPr id="0" name=""/>
        <dsp:cNvSpPr/>
      </dsp:nvSpPr>
      <dsp:spPr>
        <a:xfrm rot="10800000">
          <a:off x="0" y="7541"/>
          <a:ext cx="5162549" cy="449984"/>
        </a:xfrm>
        <a:prstGeom prst="trapezoid">
          <a:avLst>
            <a:gd name="adj" fmla="val 19121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a:solidFill>
                <a:schemeClr val="bg1"/>
              </a:solidFill>
            </a:rPr>
            <a:t> </a:t>
          </a:r>
          <a:r>
            <a:rPr lang="en-US" sz="1100" b="1" kern="1200">
              <a:solidFill>
                <a:schemeClr val="bg1"/>
              </a:solidFill>
            </a:rPr>
            <a:t>Transform /spend to save</a:t>
          </a:r>
        </a:p>
      </dsp:txBody>
      <dsp:txXfrm rot="-10800000">
        <a:off x="903446" y="7541"/>
        <a:ext cx="3355657" cy="449984"/>
      </dsp:txXfrm>
    </dsp:sp>
    <dsp:sp modelId="{E8857587-222B-4366-BFAE-13F0CD908B04}">
      <dsp:nvSpPr>
        <dsp:cNvPr id="0" name=""/>
        <dsp:cNvSpPr/>
      </dsp:nvSpPr>
      <dsp:spPr>
        <a:xfrm rot="10800000">
          <a:off x="234001" y="462602"/>
          <a:ext cx="4740184" cy="449984"/>
        </a:xfrm>
        <a:prstGeom prst="trapezoid">
          <a:avLst>
            <a:gd name="adj" fmla="val 19121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solidFill>
                <a:schemeClr val="bg1"/>
              </a:solidFill>
            </a:rPr>
            <a:t>Increased</a:t>
          </a:r>
          <a:r>
            <a:rPr lang="en-US" sz="2200" b="1" kern="1200">
              <a:solidFill>
                <a:schemeClr val="bg1"/>
              </a:solidFill>
            </a:rPr>
            <a:t> </a:t>
          </a:r>
          <a:r>
            <a:rPr lang="en-US" sz="1200" b="1" kern="1200">
              <a:solidFill>
                <a:schemeClr val="bg1"/>
              </a:solidFill>
            </a:rPr>
            <a:t>income</a:t>
          </a:r>
        </a:p>
      </dsp:txBody>
      <dsp:txXfrm rot="-10800000">
        <a:off x="1063533" y="462602"/>
        <a:ext cx="3081119" cy="449984"/>
      </dsp:txXfrm>
    </dsp:sp>
    <dsp:sp modelId="{30AF8D3C-1B9B-48C4-89F1-EE390D6B15B1}">
      <dsp:nvSpPr>
        <dsp:cNvPr id="0" name=""/>
        <dsp:cNvSpPr/>
      </dsp:nvSpPr>
      <dsp:spPr>
        <a:xfrm rot="10800000">
          <a:off x="1017400" y="899969"/>
          <a:ext cx="3127748" cy="449984"/>
        </a:xfrm>
        <a:prstGeom prst="trapezoid">
          <a:avLst>
            <a:gd name="adj" fmla="val 19121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solidFill>
                <a:schemeClr val="bg1"/>
              </a:solidFill>
            </a:rPr>
            <a:t>Reduce / cease service</a:t>
          </a:r>
        </a:p>
      </dsp:txBody>
      <dsp:txXfrm rot="-10800000">
        <a:off x="1017400" y="899969"/>
        <a:ext cx="3127748" cy="449984"/>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FileRef1 xmlns="c44dace1-49c5-45b2-a3fd-8f9663d2bbff">UNAUDITED ACCs</FileRef1>
    <bd985bbe68b74225aaf8b24203c90860 xmlns="c44dace1-49c5-45b2-a3fd-8f9663d2bbff">
      <Terms xmlns="http://schemas.microsoft.com/office/infopath/2007/PartnerControls">
        <TermInfo xmlns="http://schemas.microsoft.com/office/infopath/2007/PartnerControls">
          <TermName xmlns="http://schemas.microsoft.com/office/infopath/2007/PartnerControls">Draft Annual Accounts</TermName>
          <TermId xmlns="http://schemas.microsoft.com/office/infopath/2007/PartnerControls">46d24de5-c8ba-4239-8015-66a45de178e7</TermId>
        </TermInfo>
      </Terms>
    </bd985bbe68b74225aaf8b24203c90860>
    <TaxCatchAll xmlns="c44dace1-49c5-45b2-a3fd-8f9663d2bbff">
      <Value>976</Value>
    </TaxCatchAll>
    <ClosureDate xmlns="c44dace1-49c5-45b2-a3fd-8f9663d2bbff">2027-12-31T00:00:00+00:00</ClosureDate>
    <_dlc_DocId xmlns="c44dace1-49c5-45b2-a3fd-8f9663d2bbff">SPMAN-1293228629-1401</_dlc_DocId>
    <_dlc_DocIdUrl xmlns="c44dace1-49c5-45b2-a3fd-8f9663d2bbff">
      <Url>http://spman.moray.gov.uk/MANComRepDraftSite/_layouts/15/DocIdRedir.aspx?ID=SPMAN-1293228629-1401</Url>
      <Description>SPMAN-1293228629-1401</Description>
    </_dlc_DocIdUrl>
    <_dlc_DocIdPersistId xmlns="c44dace1-49c5-45b2-a3fd-8f9663d2bbff">true</_dlc_DocIdPersistId>
    <DateTime xmlns="c44dace1-49c5-45b2-a3fd-8f9663d2bbff" xsi:nil="true"/>
    <ReponsibleOfficer xmlns="c44dace1-49c5-45b2-a3fd-8f9663d2bbff">
      <UserInfo>
        <DisplayName/>
        <AccountId xsi:nil="true"/>
        <AccountType/>
      </UserInfo>
    </ReponsibleOfficer>
    <Committee xmlns="c44dace1-49c5-45b2-a3fd-8f9663d2bbff">Moray Council</Committee>
  </documentManagement>
</p:properties>
</file>

<file path=customXml/item5.xml><?xml version="1.0" encoding="utf-8"?>
<?mso-contentType ?>
<customXsn xmlns="http://schemas.microsoft.com/office/2006/metadata/customXsn">
  <xsnLocation/>
  <cached>True</cached>
  <openByDefault>True</openByDefault>
  <xsnScope/>
</customXsn>
</file>

<file path=customXml/item6.xml><?xml version="1.0" encoding="utf-8"?>
<ct:contentTypeSchema xmlns:ct="http://schemas.microsoft.com/office/2006/metadata/contentType" xmlns:ma="http://schemas.microsoft.com/office/2006/metadata/properties/metaAttributes" ct:_="" ma:_="" ma:contentTypeName="CORP Confidential Committee Report" ma:contentTypeID="0x010100F4579FC8C7439B4A81130FDACC7F49890D042400755AF0AC41646E43A4C2212B7CA1A028" ma:contentTypeVersion="24" ma:contentTypeDescription="" ma:contentTypeScope="" ma:versionID="c82b35a40cdfd892bfffa41038cf1ccc">
  <xsd:schema xmlns:xsd="http://www.w3.org/2001/XMLSchema" xmlns:xs="http://www.w3.org/2001/XMLSchema" xmlns:p="http://schemas.microsoft.com/office/2006/metadata/properties" xmlns:ns2="c44dace1-49c5-45b2-a3fd-8f9663d2bbff" targetNamespace="http://schemas.microsoft.com/office/2006/metadata/properties" ma:root="true" ma:fieldsID="41707d8af42b19c6902fb82006064838" ns2:_="">
    <xsd:import namespace="c44dace1-49c5-45b2-a3fd-8f9663d2bbff"/>
    <xsd:element name="properties">
      <xsd:complexType>
        <xsd:sequence>
          <xsd:element name="documentManagement">
            <xsd:complexType>
              <xsd:all>
                <xsd:element ref="ns2:FileRef1" minOccurs="0"/>
                <xsd:element ref="ns2:Committee" minOccurs="0"/>
                <xsd:element ref="ns2:DateTime" minOccurs="0"/>
                <xsd:element ref="ns2:ReponsibleOfficer" minOccurs="0"/>
                <xsd:element ref="ns2:ClosureDate" minOccurs="0"/>
                <xsd:element ref="ns2:_dlc_DocIdPersistId" minOccurs="0"/>
                <xsd:element ref="ns2:bd985bbe68b74225aaf8b24203c90860" minOccurs="0"/>
                <xsd:element ref="ns2:TaxCatchAll" minOccurs="0"/>
                <xsd:element ref="ns2:TaxCatchAllLabel" minOccurs="0"/>
                <xsd:element ref="ns2:_dlc_DocIdUrl" minOccurs="0"/>
                <xsd:element ref="ns2:_dlc_Doc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4dace1-49c5-45b2-a3fd-8f9663d2bbff" elementFormDefault="qualified">
    <xsd:import namespace="http://schemas.microsoft.com/office/2006/documentManagement/types"/>
    <xsd:import namespace="http://schemas.microsoft.com/office/infopath/2007/PartnerControls"/>
    <xsd:element name="FileRef1" ma:index="2" nillable="true" ma:displayName="File Ref" ma:internalName="FileRef1">
      <xsd:simpleType>
        <xsd:restriction base="dms:Text">
          <xsd:maxLength value="255"/>
        </xsd:restriction>
      </xsd:simpleType>
    </xsd:element>
    <xsd:element name="Committee" ma:index="4" nillable="true" ma:displayName="Committee" ma:format="Dropdown" ma:internalName="Committee" ma:readOnly="false">
      <xsd:simpleType>
        <xsd:restriction base="dms:Choice">
          <xsd:enumeration value="Appeals_Cases"/>
          <xsd:enumeration value="Appeals_Committee"/>
          <xsd:enumeration value="Area Based Review Working Party"/>
          <xsd:enumeration value="Audit &amp; Scrutiny Committee"/>
          <xsd:enumeration value="Children &amp; Young Peoples Services Committee"/>
          <xsd:enumeration value="Committee Reports_In"/>
          <xsd:enumeration value="Communities Committee"/>
          <xsd:enumeration value="Community Planning Board"/>
          <xsd:enumeration value="Corporate Services"/>
          <xsd:enumeration value="Economic Development &amp; Infrastructure Services Committee"/>
          <xsd:enumeration value="Economic Growth, Housing &amp; Environmental Services"/>
          <xsd:enumeration value="Education, Children's Services &amp; Leisure"/>
          <xsd:enumeration value="Education, Communities &amp; Organisational Development"/>
          <xsd:enumeration value="Flood Alleviation Sub Committee"/>
          <xsd:enumeration value="Grampian Valuation Joint Board"/>
          <xsd:enumeration value="Health &amp; Social Care Services Committee"/>
          <xsd:enumeration value="Integrated Joint Board"/>
          <xsd:enumeration value="Housing Appeals Sub Committee"/>
          <xsd:enumeration value="Joint Consultative Committee"/>
          <xsd:enumeration value="Licensing Committee"/>
          <xsd:enumeration value="Local Review Body_Cases"/>
          <xsd:enumeration value="Local Review Body_Committee"/>
          <xsd:enumeration value="Moray Child Protection Committee"/>
          <xsd:enumeration value="Moray Council"/>
          <xsd:enumeration value="Planning &amp; Regulatory Services Committee"/>
          <xsd:enumeration value="Planning &amp; Regulatory Services Committee _Hearings"/>
          <xsd:enumeration value="Police &amp; Fire and Rescue Services Committee"/>
          <xsd:enumeration value="Policy &amp; Resources Committee"/>
          <xsd:enumeration value="School Placings and Exclusions Appeals _ Cases"/>
          <xsd:enumeration value="School Placings and Exclusions Appeals _ Committee"/>
          <xsd:enumeration value="Service Development Group"/>
          <xsd:enumeration value="Social Work Complaints Review Committee"/>
          <xsd:enumeration value="The Moray Council"/>
        </xsd:restriction>
      </xsd:simpleType>
    </xsd:element>
    <xsd:element name="DateTime" ma:index="5" nillable="true" ma:displayName="Date Time" ma:format="DateTime" ma:internalName="DateTime">
      <xsd:simpleType>
        <xsd:restriction base="dms:DateTime"/>
      </xsd:simpleType>
    </xsd:element>
    <xsd:element name="ReponsibleOfficer" ma:index="6" nillable="true" ma:displayName="Responsible Officer" ma:list="UserInfo" ma:SearchPeopleOnly="false" ma:SharePointGroup="0" ma:internalName="ReponsibleOffic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losureDate" ma:index="7" nillable="true" ma:displayName="Closure Date" ma:format="DateOnly" ma:internalName="ClosureDate">
      <xsd:simpleType>
        <xsd:restriction base="dms:DateTime"/>
      </xsd:simpleType>
    </xsd:element>
    <xsd:element name="_dlc_DocIdPersistId" ma:index="8" nillable="true" ma:displayName="Persist ID" ma:description="Keep ID on add." ma:hidden="true" ma:internalName="_dlc_DocIdPersistId" ma:readOnly="true">
      <xsd:simpleType>
        <xsd:restriction base="dms:Boolean"/>
      </xsd:simpleType>
    </xsd:element>
    <xsd:element name="bd985bbe68b74225aaf8b24203c90860" ma:index="11" nillable="true" ma:taxonomy="true" ma:internalName="bd985bbe68b74225aaf8b24203c90860" ma:taxonomyFieldName="LibraryName" ma:displayName="Library Name" ma:default="" ma:fieldId="{bd985bbe-68b7-4225-aaf8-b24203c90860}" ma:sspId="7b547146-5c2e-4cb4-9045-d68115c8f7b4" ma:termSetId="0c741afa-04ac-4c98-a0a9-72e3ccd0f751"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9ae15d49-92dd-45da-a212-73731c5d6079}" ma:internalName="TaxCatchAll" ma:showField="CatchAllData" ma:web="d019766b-4921-48a0-82b4-d3861cd3ff0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9ae15d49-92dd-45da-a212-73731c5d6079}" ma:internalName="TaxCatchAllLabel" ma:readOnly="true" ma:showField="CatchAllDataLabel" ma:web="d019766b-4921-48a0-82b4-d3861cd3ff06">
      <xsd:complexType>
        <xsd:complexContent>
          <xsd:extension base="dms:MultiChoiceLookup">
            <xsd:sequence>
              <xsd:element name="Value" type="dms:Lookup" maxOccurs="unbounded" minOccurs="0" nillable="true"/>
            </xsd:sequence>
          </xsd:extension>
        </xsd:complexContent>
      </xsd:complex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9" nillable="true" ma:displayName="Document ID Value" ma:description="The value of the document ID assigned to this item." ma:internalName="_dlc_DocId"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4ca54b59-a707-4c22-a2e9-1d5b9a326421" ContentTypeId="0x010100F4579FC8C7439B4A81130FDACC7F49890D0424"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9C9FBCF3-A950-4B59-A969-A955D2FF1409}">
  <ds:schemaRefs>
    <ds:schemaRef ds:uri="http://schemas.openxmlformats.org/officeDocument/2006/bibliography"/>
  </ds:schemaRefs>
</ds:datastoreItem>
</file>

<file path=customXml/itemProps2.xml><?xml version="1.0" encoding="utf-8"?>
<ds:datastoreItem xmlns:ds="http://schemas.openxmlformats.org/officeDocument/2006/customXml" ds:itemID="{C1F8E1AC-7F01-4ACE-AC05-6021CBE325C5}">
  <ds:schemaRefs>
    <ds:schemaRef ds:uri="http://schemas.microsoft.com/sharepoint/v3/contenttype/forms"/>
  </ds:schemaRefs>
</ds:datastoreItem>
</file>

<file path=customXml/itemProps3.xml><?xml version="1.0" encoding="utf-8"?>
<ds:datastoreItem xmlns:ds="http://schemas.openxmlformats.org/officeDocument/2006/customXml" ds:itemID="{0B73C53C-1A60-4F05-B4F9-3AAF1B045E6B}">
  <ds:schemaRefs>
    <ds:schemaRef ds:uri="http://schemas.microsoft.com/office/2006/metadata/longProperties"/>
  </ds:schemaRefs>
</ds:datastoreItem>
</file>

<file path=customXml/itemProps4.xml><?xml version="1.0" encoding="utf-8"?>
<ds:datastoreItem xmlns:ds="http://schemas.openxmlformats.org/officeDocument/2006/customXml" ds:itemID="{847244A8-6F89-4DE4-98B3-76E94DEDA157}">
  <ds:schemaRefs>
    <ds:schemaRef ds:uri="http://schemas.microsoft.com/office/2006/metadata/properties"/>
    <ds:schemaRef ds:uri="http://schemas.microsoft.com/office/infopath/2007/PartnerControls"/>
    <ds:schemaRef ds:uri="c44dace1-49c5-45b2-a3fd-8f9663d2bbff"/>
  </ds:schemaRefs>
</ds:datastoreItem>
</file>

<file path=customXml/itemProps5.xml><?xml version="1.0" encoding="utf-8"?>
<ds:datastoreItem xmlns:ds="http://schemas.openxmlformats.org/officeDocument/2006/customXml" ds:itemID="{90FCA165-2FFC-44FE-A6BD-1F890EB76E92}">
  <ds:schemaRefs>
    <ds:schemaRef ds:uri="http://schemas.microsoft.com/office/2006/metadata/customXsn"/>
  </ds:schemaRefs>
</ds:datastoreItem>
</file>

<file path=customXml/itemProps6.xml><?xml version="1.0" encoding="utf-8"?>
<ds:datastoreItem xmlns:ds="http://schemas.openxmlformats.org/officeDocument/2006/customXml" ds:itemID="{541A3841-07F6-4F56-A4E2-3567B2688F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4dace1-49c5-45b2-a3fd-8f9663d2bb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C02B66DB-4F35-4C2D-8944-4485C8FF3E8F}">
  <ds:schemaRefs>
    <ds:schemaRef ds:uri="Microsoft.SharePoint.Taxonomy.ContentTypeSync"/>
  </ds:schemaRefs>
</ds:datastoreItem>
</file>

<file path=customXml/itemProps8.xml><?xml version="1.0" encoding="utf-8"?>
<ds:datastoreItem xmlns:ds="http://schemas.openxmlformats.org/officeDocument/2006/customXml" ds:itemID="{7961C6AC-834C-4932-A835-BC64935F7167}">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130</Pages>
  <Words>32527</Words>
  <Characters>178904</Characters>
  <Application>Microsoft Office Word</Application>
  <DocSecurity>0</DocSecurity>
  <Lines>5261</Lines>
  <Paragraphs>2179</Paragraphs>
  <ScaleCrop>false</ScaleCrop>
  <HeadingPairs>
    <vt:vector size="2" baseType="variant">
      <vt:variant>
        <vt:lpstr>Title</vt:lpstr>
      </vt:variant>
      <vt:variant>
        <vt:i4>1</vt:i4>
      </vt:variant>
    </vt:vector>
  </HeadingPairs>
  <TitlesOfParts>
    <vt:vector size="1" baseType="lpstr">
      <vt:lpstr>24-25 A Draft Accounts</vt:lpstr>
    </vt:vector>
  </TitlesOfParts>
  <Company>Dell Computer Corporation</Company>
  <LinksUpToDate>false</LinksUpToDate>
  <CharactersWithSpaces>209252</CharactersWithSpaces>
  <SharedDoc>false</SharedDoc>
  <HLinks>
    <vt:vector size="6" baseType="variant">
      <vt:variant>
        <vt:i4>393219</vt:i4>
      </vt:variant>
      <vt:variant>
        <vt:i4>6</vt:i4>
      </vt:variant>
      <vt:variant>
        <vt:i4>0</vt:i4>
      </vt:variant>
      <vt:variant>
        <vt:i4>5</vt:i4>
      </vt:variant>
      <vt:variant>
        <vt:lpwstr>http://moray.gov.uk/</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25-26 A Draft Accounts</dc:title>
  <dc:subject/>
  <dc:creator>Linda McCook</dc:creator>
  <cp:keywords/>
  <dc:description/>
  <cp:lastModifiedBy>Daniel Littlewood</cp:lastModifiedBy>
  <cp:revision>2</cp:revision>
  <cp:lastPrinted>2026-06-23T13:26:00Z</cp:lastPrinted>
  <dcterms:created xsi:type="dcterms:W3CDTF">2026-06-25T11:35:00Z</dcterms:created>
  <dcterms:modified xsi:type="dcterms:W3CDTF">2026-06-25T11:35:00Z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ibraryName">
    <vt:lpwstr>976;#Draft Annual Accounts|46d24de5-c8ba-4239-8015-66a45de178e7</vt:lpwstr>
  </property>
  <property fmtid="{D5CDD505-2E9C-101B-9397-08002B2CF9AE}" pid="3" name="ContentTypeId">
    <vt:lpwstr>0x010100F4579FC8C7439B4A81130FDACC7F49890D042400755AF0AC41646E43A4C2212B7CA1A028</vt:lpwstr>
  </property>
  <property fmtid="{D5CDD505-2E9C-101B-9397-08002B2CF9AE}" pid="4" name="ItemRetentionFormula">
    <vt:lpwstr/>
  </property>
  <property fmtid="{D5CDD505-2E9C-101B-9397-08002B2CF9AE}" pid="5" name="_dlc_policyId">
    <vt:lpwstr/>
  </property>
  <property fmtid="{D5CDD505-2E9C-101B-9397-08002B2CF9AE}" pid="6" name="_dlc_DocId">
    <vt:lpwstr>SPFINANCE-1525739372-114</vt:lpwstr>
  </property>
  <property fmtid="{D5CDD505-2E9C-101B-9397-08002B2CF9AE}" pid="7" name="_dlc_DocIdUrl">
    <vt:lpwstr>http://spfinance.moray.gov.uk/FinAccountSite/AccAccountsSite/_layouts/DocIdRedir.aspx?ID=SPFINANCE-1525739372-114, SPFINANCE-1525739372-114</vt:lpwstr>
  </property>
  <property fmtid="{D5CDD505-2E9C-101B-9397-08002B2CF9AE}" pid="8" name="Order">
    <vt:r8>17200</vt:r8>
  </property>
  <property fmtid="{D5CDD505-2E9C-101B-9397-08002B2CF9AE}" pid="10" name="_dlc_DocIdItemGuid">
    <vt:lpwstr>9df0762e-9932-49f9-9021-ca12dbba456c</vt:lpwstr>
  </property>
</Properties>
</file>