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8" r:id="rId2"/>
    <p:sldId id="262" r:id="rId3"/>
    <p:sldId id="266" r:id="rId4"/>
    <p:sldId id="268" r:id="rId5"/>
    <p:sldId id="273" r:id="rId6"/>
    <p:sldId id="271" r:id="rId7"/>
    <p:sldId id="272" r:id="rId8"/>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9C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488" y="-3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18" Type="http://schemas.openxmlformats.org/officeDocument/2006/relationships/customXml" Target="../customXml/item5.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9E079A0D-6DAE-4F68-B41B-C938A23CB39D}" type="datetimeFigureOut">
              <a:rPr lang="en-GB" smtClean="0"/>
              <a:pPr/>
              <a:t>17/03/2016</a:t>
            </a:fld>
            <a:endParaRPr lang="en-GB"/>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98947AC6-B76E-4B3D-90E5-5E5788D9CEB1}" type="slidenum">
              <a:rPr lang="en-GB" smtClean="0"/>
              <a:pPr/>
              <a:t>‹#›</a:t>
            </a:fld>
            <a:endParaRPr lang="en-GB"/>
          </a:p>
        </p:txBody>
      </p:sp>
    </p:spTree>
    <p:extLst>
      <p:ext uri="{BB962C8B-B14F-4D97-AF65-F5344CB8AC3E}">
        <p14:creationId xmlns:p14="http://schemas.microsoft.com/office/powerpoint/2010/main" val="18494292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E62F564-958C-422B-AEC5-DF1F855EE738}" type="datetimeFigureOut">
              <a:rPr lang="en-GB" smtClean="0"/>
              <a:pPr/>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7546A4-C8E1-4D2D-8239-5E1BEB6F35E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62F564-958C-422B-AEC5-DF1F855EE738}" type="datetimeFigureOut">
              <a:rPr lang="en-GB" smtClean="0"/>
              <a:pPr/>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7546A4-C8E1-4D2D-8239-5E1BEB6F35E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62F564-958C-422B-AEC5-DF1F855EE738}" type="datetimeFigureOut">
              <a:rPr lang="en-GB" smtClean="0"/>
              <a:pPr/>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7546A4-C8E1-4D2D-8239-5E1BEB6F35E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62F564-958C-422B-AEC5-DF1F855EE738}" type="datetimeFigureOut">
              <a:rPr lang="en-GB" smtClean="0"/>
              <a:pPr/>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7546A4-C8E1-4D2D-8239-5E1BEB6F35E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2F564-958C-422B-AEC5-DF1F855EE738}" type="datetimeFigureOut">
              <a:rPr lang="en-GB" smtClean="0"/>
              <a:pPr/>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7546A4-C8E1-4D2D-8239-5E1BEB6F35E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E62F564-958C-422B-AEC5-DF1F855EE738}" type="datetimeFigureOut">
              <a:rPr lang="en-GB" smtClean="0"/>
              <a:pPr/>
              <a:t>17/03/2016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7546A4-C8E1-4D2D-8239-5E1BEB6F35E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E62F564-958C-422B-AEC5-DF1F855EE738}" type="datetimeFigureOut">
              <a:rPr lang="en-GB" smtClean="0"/>
              <a:pPr/>
              <a:t>17/03/2016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7546A4-C8E1-4D2D-8239-5E1BEB6F35E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E62F564-958C-422B-AEC5-DF1F855EE738}" type="datetimeFigureOut">
              <a:rPr lang="en-GB" smtClean="0"/>
              <a:pPr/>
              <a:t>17/03/2016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7546A4-C8E1-4D2D-8239-5E1BEB6F35E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2F564-958C-422B-AEC5-DF1F855EE738}" type="datetimeFigureOut">
              <a:rPr lang="en-GB" smtClean="0"/>
              <a:pPr/>
              <a:t>17/03/2016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7546A4-C8E1-4D2D-8239-5E1BEB6F35E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2F564-958C-422B-AEC5-DF1F855EE738}" type="datetimeFigureOut">
              <a:rPr lang="en-GB" smtClean="0"/>
              <a:pPr/>
              <a:t>17/03/2016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7546A4-C8E1-4D2D-8239-5E1BEB6F35E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2F564-958C-422B-AEC5-DF1F855EE738}" type="datetimeFigureOut">
              <a:rPr lang="en-GB" smtClean="0"/>
              <a:pPr/>
              <a:t>17/03/2016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7546A4-C8E1-4D2D-8239-5E1BEB6F35E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2F564-958C-422B-AEC5-DF1F855EE738}" type="datetimeFigureOut">
              <a:rPr lang="en-GB" smtClean="0"/>
              <a:pPr/>
              <a:t>17/03/2016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546A4-C8E1-4D2D-8239-5E1BEB6F35E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792288" y="5301208"/>
            <a:ext cx="5486400" cy="504056"/>
          </a:xfrm>
        </p:spPr>
        <p:txBody>
          <a:bodyPr>
            <a:normAutofit/>
          </a:bodyPr>
          <a:lstStyle/>
          <a:p>
            <a:r>
              <a:rPr lang="en-GB" dirty="0" smtClean="0"/>
              <a:t>ANNEXE OFFICE CONVERSION</a:t>
            </a:r>
            <a:endParaRPr lang="en-US" dirty="0"/>
          </a:p>
        </p:txBody>
      </p:sp>
      <p:pic>
        <p:nvPicPr>
          <p:cNvPr id="1026" name="Picture 2"/>
          <p:cNvPicPr>
            <a:picLocks noGrp="1" noChangeAspect="1" noChangeArrowheads="1"/>
          </p:cNvPicPr>
          <p:nvPr>
            <p:ph type="pic" idx="1"/>
          </p:nvPr>
        </p:nvPicPr>
        <p:blipFill>
          <a:blip r:embed="rId2" cstate="print"/>
          <a:srcRect t="72" b="72"/>
          <a:stretch>
            <a:fillRect/>
          </a:stretch>
        </p:blipFill>
        <p:spPr bwMode="auto">
          <a:xfrm>
            <a:off x="1403648" y="612774"/>
            <a:ext cx="6480720" cy="447240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smtClean="0"/>
              <a:t>Heating Operation</a:t>
            </a:r>
            <a:endParaRPr lang="en-US" dirty="0"/>
          </a:p>
        </p:txBody>
      </p:sp>
      <p:sp>
        <p:nvSpPr>
          <p:cNvPr id="3" name="Content Placeholder 2"/>
          <p:cNvSpPr>
            <a:spLocks noGrp="1"/>
          </p:cNvSpPr>
          <p:nvPr>
            <p:ph idx="1"/>
          </p:nvPr>
        </p:nvSpPr>
        <p:spPr>
          <a:xfrm>
            <a:off x="457200" y="1484784"/>
            <a:ext cx="8229600" cy="4641379"/>
          </a:xfrm>
        </p:spPr>
        <p:txBody>
          <a:bodyPr>
            <a:normAutofit lnSpcReduction="10000"/>
          </a:bodyPr>
          <a:lstStyle/>
          <a:p>
            <a:pPr>
              <a:buNone/>
            </a:pPr>
            <a:endParaRPr lang="en-US" sz="1400" b="1" dirty="0" smtClean="0"/>
          </a:p>
          <a:p>
            <a:r>
              <a:rPr lang="en-GB" sz="1600" dirty="0" smtClean="0"/>
              <a:t>Two gas fired boilers provide hot water to two separate circuits, a constant temperature circuit and a variable temperature circuit. The variable temperature circuit provides hot water to the trench heating in the open plan office and this is compensated against external ambient temperature. </a:t>
            </a:r>
          </a:p>
          <a:p>
            <a:r>
              <a:rPr lang="en-GB" sz="1600" dirty="0" smtClean="0"/>
              <a:t>The heating is designed to achieve a minimum of </a:t>
            </a:r>
            <a:r>
              <a:rPr lang="en-GB" sz="1600" b="1" dirty="0" smtClean="0">
                <a:solidFill>
                  <a:srgbClr val="FF0000"/>
                </a:solidFill>
              </a:rPr>
              <a:t>19°C</a:t>
            </a:r>
            <a:r>
              <a:rPr lang="en-GB" sz="1600" dirty="0" smtClean="0"/>
              <a:t> internal building temperature for early morning occupancy, when the external air temperature is no lower than </a:t>
            </a:r>
            <a:r>
              <a:rPr lang="en-GB" sz="1600" dirty="0" smtClean="0">
                <a:solidFill>
                  <a:srgbClr val="FF0000"/>
                </a:solidFill>
              </a:rPr>
              <a:t>minus 5°C</a:t>
            </a:r>
            <a:r>
              <a:rPr lang="en-GB" sz="1600" dirty="0" smtClean="0"/>
              <a:t>. The BEMS learns from historical system operation and monitors external air temperature, then activates the boilers when required. The boilers are firing late Sunday evening on occasion to bring the building up to temperature on cold Monday mornings after the weekend closure</a:t>
            </a:r>
          </a:p>
          <a:p>
            <a:r>
              <a:rPr lang="en-GB" sz="1600" dirty="0" smtClean="0"/>
              <a:t>Localised thermostatic controls allow occupants to set the radiators output to their own local comfort level, but it should be kept in mind that valve settings equate to the following respective temperature outputs:</a:t>
            </a:r>
          </a:p>
          <a:p>
            <a:pPr>
              <a:buNone/>
            </a:pPr>
            <a:r>
              <a:rPr lang="en-GB" sz="1600" dirty="0" smtClean="0"/>
              <a:t>	</a:t>
            </a:r>
            <a:r>
              <a:rPr lang="en-GB" sz="1600" b="1" dirty="0" smtClean="0">
                <a:solidFill>
                  <a:srgbClr val="FF0000"/>
                </a:solidFill>
              </a:rPr>
              <a:t>3 = 20°C, 4 = 23°C, 5 = 26°C and I = 28°C</a:t>
            </a:r>
            <a:r>
              <a:rPr lang="en-GB" sz="1600" dirty="0" smtClean="0"/>
              <a:t>,  when 21 to 22°C is considered a comfortable office environment</a:t>
            </a:r>
          </a:p>
          <a:p>
            <a:r>
              <a:rPr lang="en-GB" sz="1600" dirty="0" smtClean="0"/>
              <a:t>Turning thermostats up to max at the start of the week then off on Friday, will significantly inhibit heating performance, particularly after the heating has been off all weekend. Maintenance may choose to fit lockable heads on a standard setting in future</a:t>
            </a:r>
          </a:p>
          <a:p>
            <a:pPr>
              <a:buNone/>
            </a:pP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11560" y="620688"/>
          <a:ext cx="8219256" cy="5717756"/>
        </p:xfrm>
        <a:graphic>
          <a:graphicData uri="http://schemas.openxmlformats.org/drawingml/2006/table">
            <a:tbl>
              <a:tblPr firstRow="1" bandRow="1">
                <a:solidFill>
                  <a:srgbClr val="FF7C80"/>
                </a:solidFill>
                <a:tableStyleId>{5C22544A-7EE6-4342-B048-85BDC9FD1C3A}</a:tableStyleId>
              </a:tblPr>
              <a:tblGrid>
                <a:gridCol w="3168352"/>
                <a:gridCol w="5050904"/>
              </a:tblGrid>
              <a:tr h="413156">
                <a:tc>
                  <a:txBody>
                    <a:bodyPr/>
                    <a:lstStyle/>
                    <a:p>
                      <a:r>
                        <a:rPr lang="en-GB" sz="1800" b="1" kern="1200" baseline="0" dirty="0" smtClean="0">
                          <a:solidFill>
                            <a:schemeClr val="lt1"/>
                          </a:solidFill>
                          <a:latin typeface="+mn-lt"/>
                          <a:ea typeface="+mn-ea"/>
                          <a:cs typeface="+mn-cs"/>
                        </a:rPr>
                        <a:t>Building Temp Too Hot?</a:t>
                      </a:r>
                      <a:endParaRPr lang="en-GB" dirty="0"/>
                    </a:p>
                  </a:txBody>
                  <a:tcPr>
                    <a:solidFill>
                      <a:srgbClr val="FF0000"/>
                    </a:solidFill>
                  </a:tcPr>
                </a:tc>
                <a:tc>
                  <a:txBody>
                    <a:bodyPr/>
                    <a:lstStyle/>
                    <a:p>
                      <a:endParaRPr lang="en-GB" dirty="0"/>
                    </a:p>
                  </a:txBody>
                  <a:tcPr>
                    <a:solidFill>
                      <a:srgbClr val="FF0000"/>
                    </a:solidFill>
                  </a:tcPr>
                </a:tc>
              </a:tr>
              <a:tr h="813938">
                <a:tc>
                  <a:txBody>
                    <a:bodyPr/>
                    <a:lstStyle/>
                    <a:p>
                      <a:r>
                        <a:rPr lang="en-GB" sz="1400" kern="1200" baseline="0" dirty="0" smtClean="0">
                          <a:solidFill>
                            <a:schemeClr val="dk1"/>
                          </a:solidFill>
                          <a:latin typeface="+mn-lt"/>
                          <a:ea typeface="+mn-ea"/>
                          <a:cs typeface="+mn-cs"/>
                        </a:rPr>
                        <a:t>1. Check the heating is OFF to all areas.</a:t>
                      </a:r>
                      <a:endParaRPr lang="en-GB" sz="1400" dirty="0"/>
                    </a:p>
                  </a:txBody>
                  <a:tcPr>
                    <a:noFill/>
                  </a:tcPr>
                </a:tc>
                <a:tc>
                  <a:txBody>
                    <a:bodyPr/>
                    <a:lstStyle/>
                    <a:p>
                      <a:r>
                        <a:rPr lang="en-GB" sz="1400" kern="1200" baseline="0" dirty="0" smtClean="0">
                          <a:solidFill>
                            <a:schemeClr val="dk1"/>
                          </a:solidFill>
                          <a:latin typeface="+mn-lt"/>
                          <a:ea typeface="+mn-ea"/>
                          <a:cs typeface="+mn-cs"/>
                        </a:rPr>
                        <a:t>• Check open plan space temperature</a:t>
                      </a:r>
                    </a:p>
                    <a:p>
                      <a:r>
                        <a:rPr lang="en-GB" sz="1400" kern="1200" baseline="0" dirty="0" smtClean="0">
                          <a:solidFill>
                            <a:schemeClr val="dk1"/>
                          </a:solidFill>
                          <a:latin typeface="+mn-lt"/>
                          <a:ea typeface="+mn-ea"/>
                          <a:cs typeface="+mn-cs"/>
                        </a:rPr>
                        <a:t>• Check meeting rooms and training rooms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mn-lt"/>
                          <a:ea typeface="+mn-ea"/>
                          <a:cs typeface="+mn-cs"/>
                        </a:rPr>
                        <a:t>• Check over-door heaters are off</a:t>
                      </a:r>
                    </a:p>
                    <a:p>
                      <a:endParaRPr lang="en-GB" sz="1400" dirty="0"/>
                    </a:p>
                  </a:txBody>
                  <a:tcPr>
                    <a:noFill/>
                  </a:tcPr>
                </a:tc>
              </a:tr>
              <a:tr h="470770">
                <a:tc>
                  <a:txBody>
                    <a:bodyPr/>
                    <a:lstStyle/>
                    <a:p>
                      <a:r>
                        <a:rPr lang="en-GB" sz="1400" kern="1200" baseline="0" dirty="0" smtClean="0">
                          <a:solidFill>
                            <a:schemeClr val="dk1"/>
                          </a:solidFill>
                          <a:latin typeface="+mn-lt"/>
                          <a:ea typeface="+mn-ea"/>
                          <a:cs typeface="+mn-cs"/>
                        </a:rPr>
                        <a:t>2. Open windows</a:t>
                      </a:r>
                      <a:endParaRPr lang="en-GB" sz="1400" dirty="0"/>
                    </a:p>
                  </a:txBody>
                  <a:tcPr>
                    <a:solidFill>
                      <a:srgbClr val="FDC9C3"/>
                    </a:solidFill>
                  </a:tcPr>
                </a:tc>
                <a:tc>
                  <a:txBody>
                    <a:bodyPr/>
                    <a:lstStyle/>
                    <a:p>
                      <a:r>
                        <a:rPr lang="en-GB" sz="1400" kern="1200" baseline="0" dirty="0" smtClean="0">
                          <a:solidFill>
                            <a:schemeClr val="dk1"/>
                          </a:solidFill>
                          <a:latin typeface="+mn-lt"/>
                          <a:ea typeface="+mn-ea"/>
                          <a:cs typeface="+mn-cs"/>
                        </a:rPr>
                        <a:t>All sides of the building to allow a flow of air throughout.</a:t>
                      </a:r>
                      <a:endParaRPr lang="en-GB" sz="1400" dirty="0"/>
                    </a:p>
                  </a:txBody>
                  <a:tcPr>
                    <a:solidFill>
                      <a:srgbClr val="FDC9C3"/>
                    </a:solidFill>
                  </a:tcPr>
                </a:tc>
              </a:tr>
              <a:tr h="788100">
                <a:tc>
                  <a:txBody>
                    <a:bodyPr/>
                    <a:lstStyle/>
                    <a:p>
                      <a:r>
                        <a:rPr lang="en-GB" sz="1400" kern="1200" baseline="0" dirty="0" smtClean="0">
                          <a:solidFill>
                            <a:schemeClr val="dk1"/>
                          </a:solidFill>
                          <a:latin typeface="+mn-lt"/>
                          <a:ea typeface="+mn-ea"/>
                          <a:cs typeface="+mn-cs"/>
                        </a:rPr>
                        <a:t>3. Open the ventilation turrets</a:t>
                      </a:r>
                      <a:endParaRPr lang="en-GB" sz="1400" dirty="0"/>
                    </a:p>
                  </a:txBody>
                  <a:tcPr>
                    <a:noFill/>
                  </a:tcPr>
                </a:tc>
                <a:tc>
                  <a:txBody>
                    <a:bodyPr/>
                    <a:lstStyle/>
                    <a:p>
                      <a:r>
                        <a:rPr lang="en-GB" sz="1400" kern="1200" baseline="0" dirty="0" smtClean="0">
                          <a:solidFill>
                            <a:schemeClr val="dk1"/>
                          </a:solidFill>
                          <a:latin typeface="+mn-lt"/>
                          <a:ea typeface="+mn-ea"/>
                          <a:cs typeface="+mn-cs"/>
                        </a:rPr>
                        <a:t>Use the manual over-ride if these have </a:t>
                      </a:r>
                      <a:r>
                        <a:rPr lang="en-GB" sz="1400" u="sng" kern="1200" baseline="0" dirty="0" smtClean="0">
                          <a:solidFill>
                            <a:schemeClr val="dk1"/>
                          </a:solidFill>
                          <a:latin typeface="+mn-lt"/>
                          <a:ea typeface="+mn-ea"/>
                          <a:cs typeface="+mn-cs"/>
                        </a:rPr>
                        <a:t>not</a:t>
                      </a:r>
                      <a:r>
                        <a:rPr lang="en-GB" sz="1400" kern="1200" baseline="0" dirty="0" smtClean="0">
                          <a:solidFill>
                            <a:schemeClr val="dk1"/>
                          </a:solidFill>
                          <a:latin typeface="+mn-lt"/>
                          <a:ea typeface="+mn-ea"/>
                          <a:cs typeface="+mn-cs"/>
                        </a:rPr>
                        <a:t> opened automatically (if external temp is over 12.5</a:t>
                      </a:r>
                      <a:r>
                        <a:rPr lang="en-GB" sz="1400" dirty="0" smtClean="0"/>
                        <a:t>°C and internal temp is over </a:t>
                      </a:r>
                      <a:r>
                        <a:rPr lang="en-GB" sz="1400" kern="1200" baseline="0" dirty="0" smtClean="0">
                          <a:solidFill>
                            <a:schemeClr val="dk1"/>
                          </a:solidFill>
                          <a:latin typeface="+mn-lt"/>
                          <a:ea typeface="+mn-ea"/>
                          <a:cs typeface="+mn-cs"/>
                        </a:rPr>
                        <a:t>25.1</a:t>
                      </a:r>
                      <a:r>
                        <a:rPr lang="en-GB" sz="1400" dirty="0" smtClean="0"/>
                        <a:t>°C)</a:t>
                      </a:r>
                      <a:r>
                        <a:rPr lang="en-GB" sz="1400" kern="1200" baseline="0" dirty="0" smtClean="0">
                          <a:solidFill>
                            <a:schemeClr val="dk1"/>
                          </a:solidFill>
                          <a:latin typeface="+mn-lt"/>
                          <a:ea typeface="+mn-ea"/>
                          <a:cs typeface="+mn-cs"/>
                        </a:rPr>
                        <a:t>.</a:t>
                      </a:r>
                      <a:endParaRPr lang="en-GB" sz="1400" dirty="0"/>
                    </a:p>
                  </a:txBody>
                  <a:tcPr>
                    <a:noFill/>
                  </a:tcPr>
                </a:tc>
              </a:tr>
              <a:tr h="997730">
                <a:tc>
                  <a:txBody>
                    <a:bodyPr/>
                    <a:lstStyle/>
                    <a:p>
                      <a:endParaRPr lang="en-GB" dirty="0"/>
                    </a:p>
                  </a:txBody>
                  <a:tcPr>
                    <a:solidFill>
                      <a:srgbClr val="FDC9C3"/>
                    </a:solidFill>
                  </a:tcPr>
                </a:tc>
                <a:tc>
                  <a:txBody>
                    <a:bodyPr/>
                    <a:lstStyle/>
                    <a:p>
                      <a:r>
                        <a:rPr lang="en-GB" sz="1400" kern="1200" baseline="0" dirty="0" smtClean="0">
                          <a:solidFill>
                            <a:schemeClr val="dk1"/>
                          </a:solidFill>
                          <a:latin typeface="+mn-lt"/>
                          <a:ea typeface="+mn-ea"/>
                          <a:cs typeface="+mn-cs"/>
                        </a:rPr>
                        <a:t>Check the external air temperature recorded on the BEMS. The building is naturally ventilated and does not provide air conditioning throughout the occupied space. </a:t>
                      </a:r>
                      <a:r>
                        <a:rPr lang="en-GB" sz="1400" kern="1200" baseline="0" dirty="0" smtClean="0">
                          <a:solidFill>
                            <a:srgbClr val="FF0000"/>
                          </a:solidFill>
                          <a:latin typeface="+mn-lt"/>
                          <a:ea typeface="+mn-ea"/>
                          <a:cs typeface="+mn-cs"/>
                        </a:rPr>
                        <a:t>Due to the heating effect of occupants and equipment, it cannot reach a temperature </a:t>
                      </a:r>
                      <a:r>
                        <a:rPr lang="en-GB" sz="1400" u="sng" kern="1200" baseline="0" dirty="0" smtClean="0">
                          <a:solidFill>
                            <a:srgbClr val="FF0000"/>
                          </a:solidFill>
                          <a:latin typeface="+mn-lt"/>
                          <a:ea typeface="+mn-ea"/>
                          <a:cs typeface="+mn-cs"/>
                        </a:rPr>
                        <a:t>lower</a:t>
                      </a:r>
                      <a:r>
                        <a:rPr lang="en-GB" sz="1400" kern="1200" baseline="0" dirty="0" smtClean="0">
                          <a:solidFill>
                            <a:srgbClr val="FF0000"/>
                          </a:solidFill>
                          <a:latin typeface="+mn-lt"/>
                          <a:ea typeface="+mn-ea"/>
                          <a:cs typeface="+mn-cs"/>
                        </a:rPr>
                        <a:t> than the </a:t>
                      </a:r>
                      <a:r>
                        <a:rPr lang="en-GB" sz="1400" u="sng" kern="1200" baseline="0" dirty="0" smtClean="0">
                          <a:solidFill>
                            <a:srgbClr val="FF0000"/>
                          </a:solidFill>
                          <a:latin typeface="+mn-lt"/>
                          <a:ea typeface="+mn-ea"/>
                          <a:cs typeface="+mn-cs"/>
                        </a:rPr>
                        <a:t>external</a:t>
                      </a:r>
                      <a:r>
                        <a:rPr lang="en-GB" sz="1400" kern="1200" baseline="0" dirty="0" smtClean="0">
                          <a:solidFill>
                            <a:srgbClr val="FF0000"/>
                          </a:solidFill>
                          <a:latin typeface="+mn-lt"/>
                          <a:ea typeface="+mn-ea"/>
                          <a:cs typeface="+mn-cs"/>
                        </a:rPr>
                        <a:t> air temperature.</a:t>
                      </a:r>
                      <a:endParaRPr lang="en-GB" sz="1400" dirty="0">
                        <a:solidFill>
                          <a:srgbClr val="FF0000"/>
                        </a:solidFill>
                      </a:endParaRPr>
                    </a:p>
                  </a:txBody>
                  <a:tcPr>
                    <a:solidFill>
                      <a:srgbClr val="FDC9C3"/>
                    </a:solidFill>
                  </a:tcPr>
                </a:tc>
              </a:tr>
              <a:tr h="997730">
                <a:tc>
                  <a:txBody>
                    <a:bodyPr/>
                    <a:lstStyle/>
                    <a:p>
                      <a:endParaRPr lang="en-GB" dirty="0"/>
                    </a:p>
                  </a:txBody>
                  <a:tcPr>
                    <a:noFill/>
                  </a:tcPr>
                </a:tc>
                <a:tc>
                  <a:txBody>
                    <a:bodyPr/>
                    <a:lstStyle/>
                    <a:p>
                      <a:r>
                        <a:rPr lang="en-GB" sz="1400" kern="1200" baseline="0" dirty="0" smtClean="0">
                          <a:solidFill>
                            <a:schemeClr val="dk1"/>
                          </a:solidFill>
                          <a:latin typeface="+mn-lt"/>
                          <a:ea typeface="+mn-ea"/>
                          <a:cs typeface="+mn-cs"/>
                        </a:rPr>
                        <a:t>During extended periods of warm weather, ensure that the heating system is off by checking the automatic controls. The set-back temperature may also be reduced to minimize the overnight heat</a:t>
                      </a:r>
                    </a:p>
                    <a:p>
                      <a:r>
                        <a:rPr lang="en-GB" sz="1400" kern="1200" baseline="0" dirty="0" smtClean="0">
                          <a:solidFill>
                            <a:schemeClr val="dk1"/>
                          </a:solidFill>
                          <a:latin typeface="+mn-lt"/>
                          <a:ea typeface="+mn-ea"/>
                          <a:cs typeface="+mn-cs"/>
                        </a:rPr>
                        <a:t>input. </a:t>
                      </a:r>
                      <a:endParaRPr lang="en-GB" sz="1400" dirty="0"/>
                    </a:p>
                  </a:txBody>
                  <a:tcPr>
                    <a:noFill/>
                  </a:tcPr>
                </a:tc>
              </a:tr>
              <a:tr h="364310">
                <a:tc>
                  <a:txBody>
                    <a:bodyPr/>
                    <a:lstStyle/>
                    <a:p>
                      <a:endParaRPr lang="en-GB" dirty="0"/>
                    </a:p>
                  </a:txBody>
                  <a:tcPr>
                    <a:solidFill>
                      <a:srgbClr val="FDC9C3"/>
                    </a:solidFill>
                  </a:tcPr>
                </a:tc>
                <a:tc>
                  <a:txBody>
                    <a:bodyPr/>
                    <a:lstStyle/>
                    <a:p>
                      <a:r>
                        <a:rPr lang="en-GB" sz="1400" kern="1200" baseline="0" dirty="0" smtClean="0">
                          <a:solidFill>
                            <a:schemeClr val="dk1"/>
                          </a:solidFill>
                          <a:latin typeface="+mn-lt"/>
                          <a:ea typeface="+mn-ea"/>
                          <a:cs typeface="+mn-cs"/>
                        </a:rPr>
                        <a:t>If, despite these measures, the internal air temperature remains noticeably higher than the external then contact the help desk for assistance</a:t>
                      </a:r>
                      <a:endParaRPr lang="en-GB" sz="1400" dirty="0" smtClean="0"/>
                    </a:p>
                    <a:p>
                      <a:endParaRPr lang="en-GB" sz="1400" dirty="0"/>
                    </a:p>
                  </a:txBody>
                  <a:tcPr>
                    <a:solidFill>
                      <a:srgbClr val="FDC9C3"/>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11560" y="620688"/>
          <a:ext cx="8219256" cy="5328592"/>
        </p:xfrm>
        <a:graphic>
          <a:graphicData uri="http://schemas.openxmlformats.org/drawingml/2006/table">
            <a:tbl>
              <a:tblPr firstRow="1" bandRow="1">
                <a:tableStyleId>{5C22544A-7EE6-4342-B048-85BDC9FD1C3A}</a:tableStyleId>
              </a:tblPr>
              <a:tblGrid>
                <a:gridCol w="3168352"/>
                <a:gridCol w="5050904"/>
              </a:tblGrid>
              <a:tr h="413156">
                <a:tc>
                  <a:txBody>
                    <a:bodyPr/>
                    <a:lstStyle/>
                    <a:p>
                      <a:r>
                        <a:rPr lang="en-GB" sz="1800" b="1" kern="1200" baseline="0" dirty="0" smtClean="0">
                          <a:solidFill>
                            <a:schemeClr val="lt1"/>
                          </a:solidFill>
                          <a:latin typeface="+mn-lt"/>
                          <a:ea typeface="+mn-ea"/>
                          <a:cs typeface="+mn-cs"/>
                        </a:rPr>
                        <a:t>Building Temp Too Cold?</a:t>
                      </a:r>
                      <a:endParaRPr lang="en-GB" dirty="0"/>
                    </a:p>
                  </a:txBody>
                  <a:tcPr/>
                </a:tc>
                <a:tc>
                  <a:txBody>
                    <a:bodyPr/>
                    <a:lstStyle/>
                    <a:p>
                      <a:endParaRPr lang="en-GB" dirty="0"/>
                    </a:p>
                  </a:txBody>
                  <a:tcPr/>
                </a:tc>
              </a:tr>
              <a:tr h="813938">
                <a:tc>
                  <a:txBody>
                    <a:bodyPr/>
                    <a:lstStyle/>
                    <a:p>
                      <a:r>
                        <a:rPr lang="en-GB" sz="1400" kern="1200" baseline="0" dirty="0" smtClean="0">
                          <a:solidFill>
                            <a:schemeClr val="dk1"/>
                          </a:solidFill>
                          <a:latin typeface="+mn-lt"/>
                          <a:ea typeface="+mn-ea"/>
                          <a:cs typeface="+mn-cs"/>
                        </a:rPr>
                        <a:t>1. Check the heating is ON to all areas and there is not a fault with the boilers operation</a:t>
                      </a:r>
                      <a:endParaRPr lang="en-GB" sz="1400" dirty="0"/>
                    </a:p>
                  </a:txBody>
                  <a:tcPr/>
                </a:tc>
                <a:tc>
                  <a:txBody>
                    <a:bodyPr/>
                    <a:lstStyle/>
                    <a:p>
                      <a:r>
                        <a:rPr lang="en-GB" sz="1400" kern="1200" baseline="0" dirty="0" smtClean="0">
                          <a:solidFill>
                            <a:schemeClr val="dk1"/>
                          </a:solidFill>
                          <a:latin typeface="+mn-lt"/>
                          <a:ea typeface="+mn-ea"/>
                          <a:cs typeface="+mn-cs"/>
                        </a:rPr>
                        <a:t>• Check open plan space temperature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baseline="0" dirty="0" smtClean="0">
                          <a:solidFill>
                            <a:schemeClr val="dk1"/>
                          </a:solidFill>
                          <a:latin typeface="+mn-lt"/>
                          <a:ea typeface="+mn-ea"/>
                          <a:cs typeface="+mn-cs"/>
                        </a:rPr>
                        <a:t>• Check meeting rooms and training rooms temperature </a:t>
                      </a:r>
                      <a:endParaRPr lang="en-GB" sz="1400" dirty="0" smtClean="0"/>
                    </a:p>
                  </a:txBody>
                  <a:tcPr/>
                </a:tc>
              </a:tr>
              <a:tr h="433596">
                <a:tc>
                  <a:txBody>
                    <a:bodyPr/>
                    <a:lstStyle/>
                    <a:p>
                      <a:r>
                        <a:rPr lang="en-GB" sz="1400" kern="1200" baseline="0" dirty="0" smtClean="0">
                          <a:solidFill>
                            <a:schemeClr val="dk1"/>
                          </a:solidFill>
                          <a:latin typeface="+mn-lt"/>
                          <a:ea typeface="+mn-ea"/>
                          <a:cs typeface="+mn-cs"/>
                        </a:rPr>
                        <a:t>2. Close windows</a:t>
                      </a:r>
                      <a:endParaRPr lang="en-GB" sz="1400" dirty="0"/>
                    </a:p>
                  </a:txBody>
                  <a:tcPr/>
                </a:tc>
                <a:tc>
                  <a:txBody>
                    <a:bodyPr/>
                    <a:lstStyle/>
                    <a:p>
                      <a:r>
                        <a:rPr lang="en-GB" sz="1400" kern="1200" baseline="0" dirty="0" smtClean="0">
                          <a:solidFill>
                            <a:schemeClr val="dk1"/>
                          </a:solidFill>
                          <a:latin typeface="+mn-lt"/>
                          <a:ea typeface="+mn-ea"/>
                          <a:cs typeface="+mn-cs"/>
                        </a:rPr>
                        <a:t>All sides of the building to prevent draughts</a:t>
                      </a:r>
                    </a:p>
                  </a:txBody>
                  <a:tcPr/>
                </a:tc>
              </a:tr>
              <a:tr h="504056">
                <a:tc>
                  <a:txBody>
                    <a:bodyPr/>
                    <a:lstStyle/>
                    <a:p>
                      <a:r>
                        <a:rPr lang="en-GB" sz="1400" kern="1200" baseline="0" dirty="0" smtClean="0">
                          <a:solidFill>
                            <a:schemeClr val="dk1"/>
                          </a:solidFill>
                          <a:latin typeface="+mn-lt"/>
                          <a:ea typeface="+mn-ea"/>
                          <a:cs typeface="+mn-cs"/>
                        </a:rPr>
                        <a:t>3. Close the ventilation turrets and set the de-stratification fans to blow mode</a:t>
                      </a:r>
                      <a:endParaRPr lang="en-GB" sz="1400" dirty="0"/>
                    </a:p>
                  </a:txBody>
                  <a:tcPr/>
                </a:tc>
                <a:tc>
                  <a:txBody>
                    <a:bodyPr/>
                    <a:lstStyle/>
                    <a:p>
                      <a:r>
                        <a:rPr lang="en-GB" sz="1400" kern="1200" baseline="0" dirty="0" smtClean="0">
                          <a:solidFill>
                            <a:schemeClr val="dk1"/>
                          </a:solidFill>
                          <a:latin typeface="+mn-lt"/>
                          <a:ea typeface="+mn-ea"/>
                          <a:cs typeface="+mn-cs"/>
                        </a:rPr>
                        <a:t>Facilities staff to action via BEMS (turrets could only be open due to CO2 limit being exceeded in cold weather)</a:t>
                      </a:r>
                      <a:endParaRPr lang="en-GB" sz="1400" dirty="0"/>
                    </a:p>
                  </a:txBody>
                  <a:tcPr/>
                </a:tc>
              </a:tr>
              <a:tr h="489952">
                <a:tc>
                  <a:txBody>
                    <a:bodyPr/>
                    <a:lstStyle/>
                    <a:p>
                      <a:r>
                        <a:rPr lang="en-GB" sz="1400" kern="1200" baseline="0" dirty="0" smtClean="0">
                          <a:solidFill>
                            <a:schemeClr val="dk1"/>
                          </a:solidFill>
                          <a:latin typeface="+mn-lt"/>
                          <a:ea typeface="+mn-ea"/>
                          <a:cs typeface="+mn-cs"/>
                        </a:rPr>
                        <a:t>4. Check the radiator valves</a:t>
                      </a:r>
                      <a:endParaRPr lang="en-GB" sz="1400" dirty="0"/>
                    </a:p>
                  </a:txBody>
                  <a:tcPr/>
                </a:tc>
                <a:tc>
                  <a:txBody>
                    <a:bodyPr/>
                    <a:lstStyle/>
                    <a:p>
                      <a:r>
                        <a:rPr lang="en-GB" sz="1400" kern="1200" baseline="0" dirty="0" smtClean="0">
                          <a:solidFill>
                            <a:schemeClr val="dk1"/>
                          </a:solidFill>
                          <a:latin typeface="+mn-lt"/>
                          <a:ea typeface="+mn-ea"/>
                          <a:cs typeface="+mn-cs"/>
                        </a:rPr>
                        <a:t>Check that thermostatic valves are set correctly (not low or off)</a:t>
                      </a:r>
                      <a:endParaRPr lang="en-GB" sz="1400" dirty="0">
                        <a:solidFill>
                          <a:srgbClr val="FF0000"/>
                        </a:solidFill>
                      </a:endParaRPr>
                    </a:p>
                  </a:txBody>
                  <a:tcPr/>
                </a:tc>
              </a:tr>
              <a:tr h="576064">
                <a:tc>
                  <a:txBody>
                    <a:bodyPr/>
                    <a:lstStyle/>
                    <a:p>
                      <a:r>
                        <a:rPr lang="en-GB" sz="1400" kern="1200" baseline="0" dirty="0" smtClean="0">
                          <a:solidFill>
                            <a:schemeClr val="dk1"/>
                          </a:solidFill>
                          <a:latin typeface="+mn-lt"/>
                          <a:ea typeface="+mn-ea"/>
                          <a:cs typeface="+mn-cs"/>
                        </a:rPr>
                        <a:t>5. Check over-door heaters</a:t>
                      </a:r>
                      <a:endParaRPr lang="en-GB" sz="1400" dirty="0"/>
                    </a:p>
                  </a:txBody>
                  <a:tcPr/>
                </a:tc>
                <a:tc>
                  <a:txBody>
                    <a:bodyPr/>
                    <a:lstStyle/>
                    <a:p>
                      <a:r>
                        <a:rPr lang="en-GB" sz="1400" kern="1200" baseline="0" dirty="0" smtClean="0">
                          <a:solidFill>
                            <a:schemeClr val="dk1"/>
                          </a:solidFill>
                          <a:latin typeface="+mn-lt"/>
                          <a:ea typeface="+mn-ea"/>
                          <a:cs typeface="+mn-cs"/>
                        </a:rPr>
                        <a:t>Ensure these are operating and set to the highest output mode</a:t>
                      </a:r>
                      <a:endParaRPr lang="en-GB" sz="1400" dirty="0"/>
                    </a:p>
                  </a:txBody>
                  <a:tcPr/>
                </a:tc>
              </a:tr>
              <a:tr h="364310">
                <a:tc>
                  <a:txBody>
                    <a:bodyPr/>
                    <a:lstStyle/>
                    <a:p>
                      <a:r>
                        <a:rPr lang="en-GB" sz="1400" kern="1200" baseline="0" dirty="0" smtClean="0">
                          <a:solidFill>
                            <a:schemeClr val="dk1"/>
                          </a:solidFill>
                          <a:latin typeface="+mn-lt"/>
                          <a:ea typeface="+mn-ea"/>
                          <a:cs typeface="+mn-cs"/>
                        </a:rPr>
                        <a:t>6. Check heating in training and meeting rooms</a:t>
                      </a:r>
                      <a:endParaRPr lang="en-GB" sz="1400" dirty="0"/>
                    </a:p>
                  </a:txBody>
                  <a:tcPr/>
                </a:tc>
                <a:tc>
                  <a:txBody>
                    <a:bodyPr/>
                    <a:lstStyle/>
                    <a:p>
                      <a:r>
                        <a:rPr lang="en-GB" sz="1400" kern="1200" baseline="0" dirty="0" smtClean="0">
                          <a:solidFill>
                            <a:schemeClr val="dk1"/>
                          </a:solidFill>
                          <a:latin typeface="+mn-lt"/>
                          <a:ea typeface="+mn-ea"/>
                          <a:cs typeface="+mn-cs"/>
                        </a:rPr>
                        <a:t>Ensure the thermostats are correctly set in all areas</a:t>
                      </a:r>
                      <a:endParaRPr lang="en-GB" sz="1400" dirty="0" smtClean="0"/>
                    </a:p>
                    <a:p>
                      <a:endParaRPr lang="en-GB" sz="1400" dirty="0"/>
                    </a:p>
                  </a:txBody>
                  <a:tcPr/>
                </a:tc>
              </a:tr>
              <a:tr h="364310">
                <a:tc>
                  <a:txBody>
                    <a:bodyPr/>
                    <a:lstStyle/>
                    <a:p>
                      <a:r>
                        <a:rPr lang="en-GB" sz="1400" dirty="0" smtClean="0"/>
                        <a:t>7. General</a:t>
                      </a:r>
                      <a:endParaRPr lang="en-GB" sz="1400" dirty="0"/>
                    </a:p>
                  </a:txBody>
                  <a:tcPr/>
                </a:tc>
                <a:tc>
                  <a:txBody>
                    <a:bodyPr/>
                    <a:lstStyle/>
                    <a:p>
                      <a:r>
                        <a:rPr lang="en-GB" sz="1400" kern="1200" baseline="0" dirty="0" smtClean="0">
                          <a:solidFill>
                            <a:schemeClr val="dk1"/>
                          </a:solidFill>
                          <a:latin typeface="+mn-lt"/>
                          <a:ea typeface="+mn-ea"/>
                          <a:cs typeface="+mn-cs"/>
                        </a:rPr>
                        <a:t>Facilities staff to check the automatic control settings for the heating system to ensure that the overnight set-back is correct and that the target temperature/time parameters have been correctly adjusted.</a:t>
                      </a:r>
                      <a:endParaRPr lang="en-GB" sz="1400" dirty="0"/>
                    </a:p>
                  </a:txBody>
                  <a:tcPr/>
                </a:tc>
              </a:tr>
              <a:tr h="620686">
                <a:tc>
                  <a:txBody>
                    <a:bodyPr/>
                    <a:lstStyle/>
                    <a:p>
                      <a:endParaRPr lang="en-GB" sz="1400" dirty="0"/>
                    </a:p>
                  </a:txBody>
                  <a:tcPr/>
                </a:tc>
                <a:tc>
                  <a:txBody>
                    <a:bodyPr/>
                    <a:lstStyle/>
                    <a:p>
                      <a:r>
                        <a:rPr lang="en-GB" sz="1400" kern="1200" baseline="0" dirty="0" smtClean="0">
                          <a:solidFill>
                            <a:schemeClr val="dk1"/>
                          </a:solidFill>
                          <a:latin typeface="+mn-lt"/>
                          <a:ea typeface="+mn-ea"/>
                          <a:cs typeface="+mn-cs"/>
                        </a:rPr>
                        <a:t>If, despite these measures, the internal air temperature remains below an acceptable level, contact the help desk.</a:t>
                      </a:r>
                      <a:endParaRPr lang="en-GB" sz="1400"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Roles and Responsibilities </a:t>
            </a:r>
            <a:endParaRPr lang="en-GB" dirty="0"/>
          </a:p>
        </p:txBody>
      </p:sp>
      <p:sp>
        <p:nvSpPr>
          <p:cNvPr id="3" name="Content Placeholder 2"/>
          <p:cNvSpPr>
            <a:spLocks noGrp="1"/>
          </p:cNvSpPr>
          <p:nvPr>
            <p:ph idx="1"/>
          </p:nvPr>
        </p:nvSpPr>
        <p:spPr/>
        <p:txBody>
          <a:bodyPr/>
          <a:lstStyle/>
          <a:p>
            <a:r>
              <a:rPr lang="en-GB" sz="2800" dirty="0" smtClean="0"/>
              <a:t>Can set the temperature output of radiators using local thermostats</a:t>
            </a:r>
          </a:p>
          <a:p>
            <a:r>
              <a:rPr lang="en-GB" sz="2800" dirty="0" smtClean="0"/>
              <a:t>Can open and close windows to allow natural ventilation, which design assumes will happen</a:t>
            </a:r>
          </a:p>
          <a:p>
            <a:r>
              <a:rPr lang="en-GB" sz="2800" dirty="0" smtClean="0"/>
              <a:t>Can set the thermostatic controls in training rooms and meeting rooms to comfort levels</a:t>
            </a:r>
          </a:p>
          <a:p>
            <a:r>
              <a:rPr lang="en-GB" sz="2800" dirty="0" smtClean="0"/>
              <a:t>Can open the wind turrets using short term localised control switches</a:t>
            </a:r>
          </a:p>
          <a:p>
            <a:r>
              <a:rPr lang="en-GB" sz="2800" dirty="0" smtClean="0"/>
              <a:t>Report issues using the Facilities online form</a:t>
            </a:r>
          </a:p>
          <a:p>
            <a:endParaRPr lang="en-US" dirty="0" smtClean="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Facilities Roles and Responsibilities </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Will control the BEMS settings for heating, ventilation and lighting operation</a:t>
            </a:r>
          </a:p>
          <a:p>
            <a:r>
              <a:rPr lang="en-GB" dirty="0" smtClean="0"/>
              <a:t>Will control the over door heat curtain settings</a:t>
            </a:r>
          </a:p>
          <a:p>
            <a:r>
              <a:rPr lang="en-GB" dirty="0" smtClean="0"/>
              <a:t>Will check any reported temperature concerns (high or low) and take necessary action in accordance with the trouble-shooting guide</a:t>
            </a:r>
          </a:p>
          <a:p>
            <a:r>
              <a:rPr lang="en-GB" dirty="0" smtClean="0"/>
              <a:t>Will control the lighting levels in the open plan area via the BEMS and make any essential adjustments required</a:t>
            </a:r>
          </a:p>
          <a:p>
            <a:r>
              <a:rPr lang="en-GB" dirty="0" smtClean="0"/>
              <a:t>Should inform the Property Maintenance help desk of unresolved problems for further investigation and instruction of repairs contractors as required</a:t>
            </a:r>
            <a:endParaRPr lang="en-US" dirty="0" smtClean="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Property Maintenance Roles and Responsibilities </a:t>
            </a:r>
            <a:endParaRPr lang="en-GB" dirty="0"/>
          </a:p>
        </p:txBody>
      </p:sp>
      <p:sp>
        <p:nvSpPr>
          <p:cNvPr id="3" name="Content Placeholder 2"/>
          <p:cNvSpPr>
            <a:spLocks noGrp="1"/>
          </p:cNvSpPr>
          <p:nvPr>
            <p:ph idx="1"/>
          </p:nvPr>
        </p:nvSpPr>
        <p:spPr>
          <a:xfrm>
            <a:off x="457200" y="1916832"/>
            <a:ext cx="8229600" cy="4209331"/>
          </a:xfrm>
        </p:spPr>
        <p:txBody>
          <a:bodyPr/>
          <a:lstStyle/>
          <a:p>
            <a:r>
              <a:rPr lang="en-GB" dirty="0" smtClean="0"/>
              <a:t>Will arrange regular servicing and repairs to all systems </a:t>
            </a:r>
          </a:p>
          <a:p>
            <a:r>
              <a:rPr lang="en-GB" dirty="0" smtClean="0"/>
              <a:t>Will assist Facilities staff to investigate any recurring problems with systems malfunction</a:t>
            </a:r>
          </a:p>
          <a:p>
            <a:r>
              <a:rPr lang="en-GB" dirty="0" smtClean="0"/>
              <a:t>Will provide advice on set-point levels in the BEMS and Summer/Winter adjustments in consultation with the Energy Officer</a:t>
            </a:r>
            <a:endParaRPr lang="en-US" dirty="0" smtClean="0"/>
          </a:p>
          <a:p>
            <a:endParaRPr lang="en-GB" dirty="0"/>
          </a:p>
        </p:txBody>
      </p:sp>
    </p:spTree>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http://sp2010</xsnScope>
</customXsn>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EN Upload Document" ma:contentTypeID="0x0101004DE7FC929E4AA14D90DEA0EAFEC0DA4918060042E6E83AEB0BAF47A375150B2BACB220" ma:contentTypeVersion="43" ma:contentTypeDescription="" ma:contentTypeScope="" ma:versionID="acea83381036e3b10b23f2fb80ad9796">
  <xsd:schema xmlns:xsd="http://www.w3.org/2001/XMLSchema" xmlns:xs="http://www.w3.org/2001/XMLSchema" xmlns:p="http://schemas.microsoft.com/office/2006/metadata/properties" xmlns:ns1="http://schemas.microsoft.com/sharepoint/v3" xmlns:ns2="9133abea-3329-4b7c-beee-20221df68312" targetNamespace="http://schemas.microsoft.com/office/2006/metadata/properties" ma:root="true" ma:fieldsID="dba3e448d07e6b5e6e36a34906c3c397" ns1:_="" ns2:_="">
    <xsd:import namespace="http://schemas.microsoft.com/sharepoint/v3"/>
    <xsd:import namespace="9133abea-3329-4b7c-beee-20221df68312"/>
    <xsd:element name="properties">
      <xsd:complexType>
        <xsd:sequence>
          <xsd:element name="documentManagement">
            <xsd:complexType>
              <xsd:all>
                <xsd:element ref="ns1:RoutingRuleDescription" minOccurs="0"/>
                <xsd:element ref="ns2:AMR_x0020_Category" minOccurs="0"/>
                <xsd:element ref="ns2:Utility_x0020_Type" minOccurs="0"/>
                <xsd:element ref="ns2:Utility_x0020_Company" minOccurs="0"/>
                <xsd:element ref="ns2:Site_x0020_Category" minOccurs="0"/>
                <xsd:element ref="ns2:Site_x0020_Name" minOccurs="0"/>
                <xsd:element ref="ns2:Energy_x0020_Year" minOccurs="0"/>
                <xsd:element ref="ns2:_dlc_DocId" minOccurs="0"/>
                <xsd:element ref="ns2:_dlc_DocIdUrl" minOccurs="0"/>
                <xsd:element ref="ns2:_dlc_DocIdPersistId" minOccurs="0"/>
                <xsd:element ref="ns2:TaxCatchAll" minOccurs="0"/>
                <xsd:element ref="ns2:TaxCatchAllLabel" minOccurs="0"/>
                <xsd:element ref="ns2:Energy_x0020_Set" minOccurs="0"/>
                <xsd:element ref="ns2:EnergyProjectReference" minOccurs="0"/>
                <xsd:element ref="ns2:EnergyProjectType" minOccurs="0"/>
                <xsd:element ref="ns2:Energy_x0020_Category" minOccurs="0"/>
                <xsd:element ref="ns2:Invoicing_x0020_Period" minOccurs="0"/>
                <xsd:element ref="ns2:Closure_x0020_Date" minOccurs="0"/>
                <xsd:element ref="ns2:Sent_x002f_Received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 nillable="true" ma:displayName="Description" ma: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33abea-3329-4b7c-beee-20221df68312" elementFormDefault="qualified">
    <xsd:import namespace="http://schemas.microsoft.com/office/2006/documentManagement/types"/>
    <xsd:import namespace="http://schemas.microsoft.com/office/infopath/2007/PartnerControls"/>
    <xsd:element name="AMR_x0020_Category" ma:index="2" nillable="true" ma:displayName="Energy Document Type" ma:format="Dropdown" ma:internalName="AMR_x0020_Category" ma:readOnly="false">
      <xsd:simpleType>
        <xsd:restriction base="dms:Choice">
          <xsd:enumeration value="Consumption Report"/>
          <xsd:enumeration value="Email"/>
          <xsd:enumeration value="Invoice"/>
          <xsd:enumeration value="Letter"/>
          <xsd:enumeration value="Photo"/>
          <xsd:enumeration value="Plan"/>
          <xsd:enumeration value="Presentation"/>
          <xsd:enumeration value="Proposal"/>
          <xsd:enumeration value="Report"/>
        </xsd:restriction>
      </xsd:simpleType>
    </xsd:element>
    <xsd:element name="Utility_x0020_Type" ma:index="3" nillable="true" ma:displayName="Energy Type" ma:format="Dropdown" ma:internalName="Utility_x0020_Type" ma:readOnly="false">
      <xsd:simpleType>
        <xsd:restriction base="dms:Choice">
          <xsd:enumeration value="Biomass"/>
          <xsd:enumeration value="Electricity"/>
          <xsd:enumeration value="Gas"/>
          <xsd:enumeration value="Oil"/>
          <xsd:enumeration value="Water"/>
          <xsd:enumeration value="Renewable"/>
        </xsd:restriction>
      </xsd:simpleType>
    </xsd:element>
    <xsd:element name="Utility_x0020_Company" ma:index="4" nillable="true" ma:displayName="Utility Company" ma:format="Dropdown" ma:internalName="Utility_x0020_Company" ma:readOnly="false">
      <xsd:simpleType>
        <xsd:restriction base="dms:Choice">
          <xsd:enumeration value="Anglian Water"/>
          <xsd:enumeration value="Business Stream"/>
          <xsd:enumeration value="EDF"/>
          <xsd:enumeration value="Scottish Fuels"/>
          <xsd:enumeration value="Scottish Power"/>
          <xsd:enumeration value="SSE"/>
          <xsd:enumeration value="Total Gas"/>
        </xsd:restriction>
      </xsd:simpleType>
    </xsd:element>
    <xsd:element name="Site_x0020_Category" ma:index="5" nillable="true" ma:displayName="Site Type" ma:format="Dropdown" ma:internalName="Site_x0020_Category" ma:readOnly="false">
      <xsd:simpleType>
        <xsd:restriction base="dms:Choice">
          <xsd:enumeration value="Car Parks"/>
          <xsd:enumeration value="Cemeteries"/>
          <xsd:enumeration value="Community Centres"/>
          <xsd:enumeration value="Day Centres"/>
          <xsd:enumeration value="Depots"/>
          <xsd:enumeration value="Halls"/>
          <xsd:enumeration value="Harbours"/>
          <xsd:enumeration value="Hostels"/>
          <xsd:enumeration value="Industrial Premises"/>
          <xsd:enumeration value="Libraries"/>
          <xsd:enumeration value="Minor Sites"/>
          <xsd:enumeration value="Museums / Visitor Centres"/>
          <xsd:enumeration value="Nurseries/Playschools"/>
          <xsd:enumeration value="Offices Elgin"/>
          <xsd:enumeration value="Offices Other"/>
          <xsd:enumeration value="Parks / Gardens"/>
          <xsd:enumeration value="Premises"/>
          <xsd:enumeration value="Primary Schools"/>
          <xsd:enumeration value="Refuse / Recycling"/>
          <xsd:enumeration value="Residential Homes"/>
          <xsd:enumeration value="Secondary Schools"/>
          <xsd:enumeration value="Sports Facilities"/>
          <xsd:enumeration value="Swimming Pools"/>
          <xsd:enumeration value="Toilet Block"/>
        </xsd:restriction>
      </xsd:simpleType>
    </xsd:element>
    <xsd:element name="Site_x0020_Name" ma:index="6" nillable="true" ma:displayName="Site Name" ma:format="Dropdown" ma:internalName="Site_x0020_Name" ma:readOnly="false">
      <xsd:simpleType>
        <xsd:restriction base="dms:Choice">
          <xsd:enumeration value="1 Gordon Street, Elgin"/>
          <xsd:enumeration value="11 North Guildry Street, Elgin"/>
          <xsd:enumeration value="12/14/16 Greyfriars Street, Elgin"/>
          <xsd:enumeration value="13 Cluny Square, Buckie"/>
          <xsd:enumeration value="139 Mid Street, Keith"/>
          <xsd:enumeration value="14 March Road, Buckie"/>
          <xsd:enumeration value="151 Mid Street, Keith"/>
          <xsd:enumeration value="17 High Street, Elgin"/>
          <xsd:enumeration value="19-23a High Street, Elgin"/>
          <xsd:enumeration value="1a Gurness Circle, Elgin"/>
          <xsd:enumeration value="21 Reidhaven Square"/>
          <xsd:enumeration value="22 Station Road, Findochty"/>
          <xsd:enumeration value="22-26 Mid Street, Keith"/>
          <xsd:enumeration value="23 Murray Street, Elgin"/>
          <xsd:enumeration value="232/240 High Street, Elgin"/>
          <xsd:enumeration value="250/252 High Street, Elgin"/>
          <xsd:enumeration value="27a Leys Road, Forres"/>
          <xsd:enumeration value="30 Quarryhill, Keith"/>
          <xsd:enumeration value="5 Victoria Road, Elgin"/>
          <xsd:enumeration value="6 Chanonry Spur, Elgin"/>
          <xsd:enumeration value="6 Moss Street, Elgin"/>
          <xsd:enumeration value="8 Queen Street, Buckie"/>
          <xsd:enumeration value="8 Victoria Crescent, Elgin"/>
          <xsd:enumeration value="9 Chanonry Spur, Elgin"/>
          <xsd:enumeration value="9 North Guildry Street, Elgin"/>
          <xsd:enumeration value="9 Victoria Road, Elgin"/>
          <xsd:enumeration value="9 West Road, Forres"/>
          <xsd:enumeration value="94a High Street, Aberlour"/>
          <xsd:enumeration value="Aberlour Cemetery"/>
          <xsd:enumeration value="Aberlour Primary School, Aberlour"/>
          <xsd:enumeration value="Academy Street, Elgin"/>
          <xsd:enumeration value="Albert Place, Dufftown, Toilets"/>
          <xsd:enumeration value="Alice Littler Park, Aberlour"/>
          <xsd:enumeration value="Alves Cemetery"/>
          <xsd:enumeration value="Alves Primary School, Alves"/>
          <xsd:enumeration value="Andersons Primary School, Forres"/>
          <xsd:enumeration value="Applegrove Primary School, Forres"/>
          <xsd:enumeration value="Ashgrove Depot, Elgin"/>
          <xsd:enumeration value="Ashgrove Offices, Elgin"/>
          <xsd:enumeration value="Attendants Hut, Murray Street, Elgin"/>
          <xsd:enumeration value="Auchernack High Street, Forres"/>
          <xsd:enumeration value="Bailing Plant Moycroft, Elgin"/>
          <xsd:enumeration value="Balloch Road, Keith"/>
          <xsd:enumeration value="Band Stand, Keith"/>
          <xsd:enumeration value="Banff road, Keith"/>
          <xsd:enumeration value="Barhill Cemetry, Buckie"/>
          <xsd:enumeration value="Batchen Lane Car Park, Elgin"/>
          <xsd:enumeration value="Beechbrae Education Centre, Elgin"/>
          <xsd:enumeration value="Birnie Cemetery"/>
          <xsd:enumeration value="Bishopmill House, Elgin"/>
          <xsd:enumeration value="Bishopmill Primary School, Elgin"/>
          <xsd:enumeration value="Blane Place, Elgin"/>
          <xsd:enumeration value="Borrough Briggs Car/Lorry Park"/>
          <xsd:enumeration value="Botriphnie Primary School, Keith"/>
          <xsd:enumeration value="Broomhill Lodge, Keith"/>
          <xsd:enumeration value="Buckie Harbour"/>
          <xsd:enumeration value="Buckie High School, Buckie"/>
          <xsd:enumeration value="Buckie High School, Synthetic Pitches"/>
          <xsd:enumeration value="Buckie Swimming Pool, Buckie"/>
          <xsd:enumeration value="Buckie, Skatepark"/>
          <xsd:enumeration value="Buckpool, Buckie Cemetery"/>
          <xsd:enumeration value="Burghead Harbour"/>
          <xsd:enumeration value="Burghead Primary School, Burghead"/>
          <xsd:enumeration value="Burnie Day Centre, Buckie"/>
          <xsd:enumeration value="Business Centre, Coulardbank, Lossiemouth"/>
          <xsd:enumeration value="Business Centre, Westerton Road, Keith"/>
          <xsd:enumeration value="Cabrach Hall"/>
          <xsd:enumeration value="Cameron Park Brae, Elgin"/>
          <xsd:enumeration value="Cathedral Road, Elgin"/>
          <xsd:enumeration value="Ceedarwood, Edgar Road, Elgin"/>
          <xsd:enumeration value="Challets Ballindalloch Lodge"/>
          <xsd:enumeration value="Chanonry Business Centre, Elgin"/>
          <xsd:enumeration value="Chanonry Recycling Centre, Elgin"/>
          <xsd:enumeration value="Child Protection Unit, Elgin"/>
          <xsd:enumeration value="Clovenside Cemetery, Forres"/>
          <xsd:enumeration value="Cluny Primary School, Buckie"/>
          <xsd:enumeration value="Clydeville, 9 Queen Street, Buckie"/>
          <xsd:enumeration value="Commerce House Annexe, Elgin"/>
          <xsd:enumeration value="Commercial Road, Buckie"/>
          <xsd:enumeration value="Conglass Lane, Tomintoul"/>
          <xsd:enumeration value="Cooper Park Cricket Pavillion, Elgin"/>
          <xsd:enumeration value="Cooper Park Garage &amp; Yard, Elgin"/>
          <xsd:enumeration value="Cooper Park, Elgin"/>
          <xsd:enumeration value="Cooper Park, Elgin Library"/>
          <xsd:enumeration value="Coulardbank Road Pavillion, Lossiemouth"/>
          <xsd:enumeration value="Craigellachie Primary School, School"/>
          <xsd:enumeration value="Crossroads Primary School, Keith"/>
          <xsd:enumeration value="Cullen Community Centre"/>
          <xsd:enumeration value="Cullen Harbour"/>
          <xsd:enumeration value="Cullen Pavillion"/>
          <xsd:enumeration value="Cullen Primary, Cullen"/>
          <xsd:enumeration value="Cullen Town Hall"/>
          <xsd:enumeration value="Cummingston Toilets"/>
          <xsd:enumeration value="Cunningholes Road Depot, Buckie"/>
          <xsd:enumeration value="Dallas Primary School, Dallas"/>
          <xsd:enumeration value="DLO Mosstodloch, Industrial Estate"/>
          <xsd:enumeration value="Dovecot Pavillion, Elgin"/>
          <xsd:enumeration value="Dufftown Community Centre"/>
          <xsd:enumeration value="Dufftown Library, 26 Balvenie Street"/>
          <xsd:enumeration value="Duffus Cemetery"/>
          <xsd:enumeration value="Dunbar Street, Burghead"/>
          <xsd:enumeration value="Dunes Area, Findhorn"/>
          <xsd:enumeration value="Dyke Cemetery"/>
          <xsd:enumeration value="Dyke Primary School, Dyke"/>
          <xsd:enumeration value="East Beach, Hopeman"/>
          <xsd:enumeration value="East End Primary School, Elgin"/>
          <xsd:enumeration value="Elgin Academy, Elgin"/>
          <xsd:enumeration value="Elgin CEC"/>
          <xsd:enumeration value="Elgin High School, Elgin"/>
          <xsd:enumeration value="Elgin Town Hall"/>
          <xsd:enumeration value="Falconer Museum, Forres"/>
          <xsd:enumeration value="Fiddich Park, Craigellachie"/>
          <xsd:enumeration value="Fife park Pavillion, Keith"/>
          <xsd:enumeration value="Fife Park, Keith"/>
          <xsd:enumeration value="Findochty Harbour"/>
          <xsd:enumeration value="Findochty Primary School, Findochty"/>
          <xsd:enumeration value="Fish Shed, Burghead"/>
          <xsd:enumeration value="Fishermans Hall, Buckie"/>
          <xsd:enumeration value="Fishing Gear Rapair Store, Burghead"/>
          <xsd:enumeration value="Fishmarket Quay, Burghead"/>
          <xsd:enumeration value="Forres Academy, Forres"/>
          <xsd:enumeration value="Forres House, Forres"/>
          <xsd:enumeration value="Forres Sports Pavillion"/>
          <xsd:enumeration value="Forres Swimming Pool, Forres"/>
          <xsd:enumeration value="Forres Town Hall"/>
          <xsd:enumeration value="Fountain Plainstones, Elgin"/>
          <xsd:enumeration value="Glenlivet Primary School, Glenlivet"/>
          <xsd:enumeration value="Gollachy Transfer Station, Buckie"/>
          <xsd:enumeration value="Grant Park, Forres"/>
          <xsd:enumeration value="Grant Park, Forres"/>
          <xsd:enumeration value="Green House &amp; Nursery Cooper Park, Elgin"/>
          <xsd:enumeration value="Green House , Grant Park, Forres"/>
          <xsd:enumeration value="Greenbrae Landfill Site, Hopeman"/>
          <xsd:enumeration value="Greenwards Primary School"/>
          <xsd:enumeration value="Hamilton Drive Temp Offices, Elgin"/>
          <xsd:enumeration value="Harbour Portknockie Toilets"/>
          <xsd:enumeration value="Harbour Street Hopeman Toilets"/>
          <xsd:enumeration value="Harbour Toilet, Burghead"/>
          <xsd:enumeration value="High Street, Elgin"/>
          <xsd:enumeration value="High Street, Lossiemouth"/>
          <xsd:enumeration value="Hopeman Harbour"/>
          <xsd:enumeration value="Hopeman Primary School, Hopeman"/>
          <xsd:enumeration value="HQ Annexe, Elgin"/>
          <xsd:enumeration value="HQ, Elgin"/>
          <xsd:enumeration value="Hythehill Primary School, Lossiemouth"/>
          <xsd:enumeration value="Inveravon Primary School, Inveravon"/>
          <xsd:enumeration value="Jubilee Terrace, Findochty"/>
          <xsd:enumeration value="Keith Grammer School"/>
          <xsd:enumeration value="Keith Primary School, Keith"/>
          <xsd:enumeration value="Keith Recycling Centre"/>
          <xsd:enumeration value="Keith Swimming Pool, Keith"/>
          <xsd:enumeration value="Kinloss Cemetery"/>
          <xsd:enumeration value="Kinloss Primary School, Kinloss"/>
          <xsd:enumeration value="Kirkhill Landfill Site, Elgin"/>
          <xsd:enumeration value="Knockando Primary School, Knockando"/>
          <xsd:enumeration value="Lady cathcart Building, Buckie"/>
          <xsd:enumeration value="Larch Court, Elgin"/>
          <xsd:enumeration value="Leys Road, Forres Toilets"/>
          <xsd:enumeration value="Lhanbryde Primary School, Lhanbryde"/>
          <xsd:enumeration value="Linkwood Cemetery, Elgin"/>
          <xsd:enumeration value="Linzee Gordon playing Fields, Buckie"/>
          <xsd:enumeration value="Logie Primary School, Forres"/>
          <xsd:enumeration value="Longmore Hall, Keith"/>
          <xsd:enumeration value="Lossiemouth CEC"/>
          <xsd:enumeration value="Lossiemouth High School, Lossiemouth"/>
          <xsd:enumeration value="Maybank, Forres"/>
          <xsd:enumeration value="Mid Street, Keith"/>
          <xsd:enumeration value="Mid Street, Keith Toilets"/>
          <xsd:enumeration value="Millbank Nursery, Buckie"/>
          <xsd:enumeration value="Millbank Primary School, Buckie"/>
          <xsd:enumeration value="Milnes High School, Fochabers"/>
          <xsd:enumeration value="Milnes Primary School, Fochabers"/>
          <xsd:enumeration value="Mortlach Primary School, Dufftown"/>
          <xsd:enumeration value="Mosstodloch Primary School"/>
          <xsd:enumeration value="Mosstowie Primary School, Mosstowie"/>
          <xsd:enumeration value="MRC, Maisondieu Road, Elgin"/>
          <xsd:enumeration value="Mucklecross, Elgin"/>
          <xsd:enumeration value="Murray Street, New Elgin"/>
          <xsd:enumeration value="Museum Lab, Forres"/>
          <xsd:enumeration value="Music Centre, Francis Place, Elgin"/>
          <xsd:enumeration value="Nether Dallachy Landfill Site, Speybay"/>
          <xsd:enumeration value="New Elgin Primary School, Elgin"/>
          <xsd:enumeration value="New Street Rothes Toilets"/>
          <xsd:enumeration value="Newlands Lane Buckie Toilets"/>
          <xsd:enumeration value="Newmill Primary School, Keith"/>
          <xsd:enumeration value="Oakenhead Cemetery, Lossiemouth"/>
          <xsd:enumeration value="Old Station Aberlour Toilets"/>
          <xsd:enumeration value="OT Store, Pinefield, Elgin"/>
          <xsd:enumeration value="PARC, 1 Perimeter Spur, Elgin"/>
          <xsd:enumeration value="Perimeter Road, Elgin"/>
          <xsd:enumeration value="Pilmuir Nursey, Forres"/>
          <xsd:enumeration value="Pilmuir Primary School, Forres"/>
          <xsd:enumeration value="Pitgaveney Lossiemouth Toilets"/>
          <xsd:enumeration value="Port long Road, Cullen"/>
          <xsd:enumeration value="Portessie Primary School, Buckie"/>
          <xsd:enumeration value="Portgordon Community Centre"/>
          <xsd:enumeration value="Portgordon Primary School, Buckie"/>
          <xsd:enumeration value="Portknockie Harbour"/>
          <xsd:enumeration value="Portknockie Primary School, Buckie"/>
          <xsd:enumeration value="Regent Square, Keith Toilets"/>
          <xsd:enumeration value="Reidhaven Square, Keith Toilets"/>
          <xsd:enumeration value="Richmond Quarry, Dufftown"/>
          <xsd:enumeration value="Rothes Linnburn Day Centre"/>
          <xsd:enumeration value="Rothes Primary School, Rothes"/>
          <xsd:enumeration value="Rothes Sports Pavillion"/>
          <xsd:enumeration value="Rothiemay Cemetery, Huntly"/>
          <xsd:enumeration value="Rothiemay primary School, Huntly"/>
          <xsd:enumeration value="Roysvale Park, Pavillion"/>
          <xsd:enumeration value="Seafield Nursery, Elgin"/>
          <xsd:enumeration value="Seafield Park Pavillion, Keith"/>
          <xsd:enumeration value="Seafield Primary School, Elgin"/>
          <xsd:enumeration value="Seatown Road, Lossiemouth Toilets"/>
          <xsd:enumeration value="Shore Street Garage, Lossiemouth"/>
          <xsd:enumeration value="Skateneuk Garage, Archiestown"/>
          <xsd:enumeration value="Spey Street, Garmouth Toilets"/>
          <xsd:enumeration value="Spey Walk, Rothes Toilets"/>
          <xsd:enumeration value="Speyside High School, Aberlour"/>
          <xsd:enumeration value="Speyside High School, Synthtic Pitches"/>
          <xsd:enumeration value="Speyside Way Blackboats Goods Shed"/>
          <xsd:enumeration value="Speyside Way Visitors Centre"/>
          <xsd:enumeration value="Speyside Way Workshop"/>
          <xsd:enumeration value="St Andrews, Buckie"/>
          <xsd:enumeration value="St Gerardines Primary School, Lossiemouth"/>
          <xsd:enumeration value="St Giles Shopping Centre, Elgin"/>
          <xsd:enumeration value="St Peters Primary School, Buckie"/>
          <xsd:enumeration value="St Rufus Park Tennis Pavillion, Keith"/>
          <xsd:enumeration value="St Rufus Park, Keith Toilets"/>
          <xsd:enumeration value="St Sylvesters Primary School, Elgin"/>
          <xsd:enumeration value="St Thomas Primary School, Keith"/>
          <xsd:enumeration value="Station Park, Leisure Site, Lossiemouth"/>
          <xsd:enumeration value="Station Park, Lossiemouth"/>
          <xsd:enumeration value="Station Road Cemetery, Urquhart"/>
          <xsd:enumeration value="Steel Cab, Bishopmill"/>
          <xsd:enumeration value="Store (The Howff) Findochty"/>
          <xsd:enumeration value="Street Lighting Piller outside St Giles Centre"/>
          <xsd:enumeration value="Taigh Farrais, Forres"/>
          <xsd:enumeration value="The Institute, Keith"/>
          <xsd:enumeration value="The Links, Cullen Toilets"/>
          <xsd:enumeration value="The Square, Cullen Toilets"/>
          <xsd:enumeration value="Tininver Street, Dufftown"/>
          <xsd:enumeration value="Tolbooth, Forres"/>
          <xsd:enumeration value="Tomintoul Museum"/>
          <xsd:enumeration value="Tomintoul Primary School, Tomintoul"/>
          <xsd:enumeration value="Tomnabat Road, Tomintoul Toilets"/>
          <xsd:enumeration value="Towerview, Forres"/>
          <xsd:enumeration value="Town House West Buckie"/>
          <xsd:enumeration value="Union Street, Keith"/>
          <xsd:enumeration value="Unit 10 Tyock Industrial Estate, Elgin"/>
          <xsd:enumeration value="Unit 18 Chanonry Road, North, Elgin"/>
          <xsd:enumeration value="Unit 4 Linkwood Lane, Elgin"/>
          <xsd:enumeration value="Unit 6 Chanonry Road North, Elgin"/>
          <xsd:enumeration value="Unit 7 Coulardbank Industrial Estate, Lossiemouth"/>
          <xsd:enumeration value="Unit P Isla Bank Mills"/>
          <xsd:enumeration value="Victoria Street, Craigellachie Toilets"/>
          <xsd:enumeration value="Waterford Circle, Forres"/>
          <xsd:enumeration value="Waterford Road, Forres"/>
          <xsd:enumeration value="West Beach, Lossiemouth"/>
          <xsd:enumeration value="West End Primary School, Elgin"/>
          <xsd:enumeration value="Workshops 5, 6, 9 &amp; 10, March Road, Buckie"/>
          <xsd:enumeration value="Yard/Ground Water Taps Cooper Park, Elgin"/>
        </xsd:restriction>
      </xsd:simpleType>
    </xsd:element>
    <xsd:element name="Energy_x0020_Year" ma:index="7" nillable="true" ma:displayName="Energy Year" ma:format="Dropdown" ma:hidden="true" ma:internalName="Energy_x0020_Year" ma:readOnly="false">
      <xsd:simpleType>
        <xsd:restriction base="dms:Choice">
          <xsd:enumeration value="2012/13"/>
          <xsd:enumeration value="2013/14"/>
          <xsd:enumeration value="2014/15"/>
          <xsd:enumeration value="2015/16"/>
          <xsd:enumeration value="2016/17"/>
          <xsd:enumeration value="2017/18"/>
          <xsd:enumeration value="2018/19"/>
          <xsd:enumeration value="2019/20"/>
          <xsd:enumeration value="2020/21"/>
          <xsd:enumeration value="2021/22"/>
          <xsd:enumeration value="2022/23"/>
          <xsd:enumeration value="2023/24"/>
          <xsd:enumeration value="2024/25"/>
          <xsd:enumeration value="2025/26"/>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e8bbbd25-4ee4-408e-a875-4e8f5d84bb3a}" ma:internalName="TaxCatchAll" ma:showField="CatchAllData" ma:web="9133abea-3329-4b7c-beee-20221df68312">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e8bbbd25-4ee4-408e-a875-4e8f5d84bb3a}" ma:internalName="TaxCatchAllLabel" ma:readOnly="true" ma:showField="CatchAllDataLabel" ma:web="9133abea-3329-4b7c-beee-20221df68312">
      <xsd:complexType>
        <xsd:complexContent>
          <xsd:extension base="dms:MultiChoiceLookup">
            <xsd:sequence>
              <xsd:element name="Value" type="dms:Lookup" maxOccurs="unbounded" minOccurs="0" nillable="true"/>
            </xsd:sequence>
          </xsd:extension>
        </xsd:complexContent>
      </xsd:complexType>
    </xsd:element>
    <xsd:element name="Energy_x0020_Set" ma:index="14" nillable="true" ma:displayName="Energy Document Set Type" ma:format="Dropdown" ma:hidden="true" ma:internalName="Energy_x0020_Set" ma:readOnly="false">
      <xsd:simpleType>
        <xsd:restriction base="dms:Choice">
          <xsd:enumeration value="AMR"/>
          <xsd:enumeration value="Carbon"/>
          <xsd:enumeration value="CEEF"/>
          <xsd:enumeration value="CRC"/>
          <xsd:enumeration value="Energy Audit"/>
          <xsd:enumeration value="Eco Schools"/>
          <xsd:enumeration value="Consumption"/>
          <xsd:enumeration value="Project"/>
          <xsd:enumeration value="Invoicing"/>
          <xsd:enumeration value="M and T"/>
          <xsd:enumeration value="PPP Handover"/>
          <xsd:enumeration value="Renewables"/>
          <xsd:enumeration value="Scottish Procurement"/>
          <xsd:enumeration value="SEON"/>
          <xsd:enumeration value="Training"/>
        </xsd:restriction>
      </xsd:simpleType>
    </xsd:element>
    <xsd:element name="EnergyProjectReference" ma:index="16" nillable="true" ma:displayName="Energy Project Reference" ma:hidden="true" ma:internalName="EnergyProjectReference" ma:readOnly="false">
      <xsd:simpleType>
        <xsd:restriction base="dms:Text">
          <xsd:maxLength value="255"/>
        </xsd:restriction>
      </xsd:simpleType>
    </xsd:element>
    <xsd:element name="EnergyProjectType" ma:index="17" nillable="true" ma:displayName="Energy Project Type" ma:format="Dropdown" ma:hidden="true" ma:internalName="EnergyProjectType" ma:readOnly="false">
      <xsd:simpleType>
        <xsd:restriction base="dms:Choice">
          <xsd:enumeration value="Energy Saving"/>
          <xsd:enumeration value="Poster Campaign"/>
          <xsd:enumeration value="Spend to Save"/>
          <xsd:enumeration value="Website"/>
        </xsd:restriction>
      </xsd:simpleType>
    </xsd:element>
    <xsd:element name="Energy_x0020_Category" ma:index="18" nillable="true" ma:displayName="Energy Publication Category" ma:format="Dropdown" ma:hidden="true" ma:internalName="Energy_x0020_Category" ma:readOnly="false">
      <xsd:simpleType>
        <xsd:restriction base="dms:Choice">
          <xsd:enumeration value="BioMass"/>
          <xsd:enumeration value="Carbon Trust"/>
          <xsd:enumeration value="Climate Change"/>
          <xsd:enumeration value="Croner"/>
          <xsd:enumeration value="Training"/>
          <xsd:enumeration value="BSI"/>
          <xsd:enumeration value="User Guide"/>
          <xsd:enumeration value="Policy"/>
        </xsd:restriction>
      </xsd:simpleType>
    </xsd:element>
    <xsd:element name="Invoicing_x0020_Period" ma:index="21" nillable="true" ma:displayName="Invoicing Period" ma:format="Dropdown" ma:hidden="true" ma:internalName="Invoicing_x0020_Period" ma:readOnly="false">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restriction>
      </xsd:simpleType>
    </xsd:element>
    <xsd:element name="Closure_x0020_Date" ma:index="25" nillable="true" ma:displayName="Closure Date" ma:format="DateOnly" ma:hidden="true" ma:internalName="Closure_x0020_Date" ma:readOnly="false">
      <xsd:simpleType>
        <xsd:restriction base="dms:DateTime"/>
      </xsd:simpleType>
    </xsd:element>
    <xsd:element name="Sent_x002f_Received_x0020_Date" ma:index="26" nillable="true" ma:displayName="Sent/Received Date" ma:format="DateOnly" ma:hidden="true" ma:internalName="Sent_x002F_Received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AMR_x0020_Category xmlns="9133abea-3329-4b7c-beee-20221df68312">Presentation</AMR_x0020_Category>
    <Energy_x0020_Set xmlns="9133abea-3329-4b7c-beee-20221df68312" xsi:nil="true"/>
    <Closure_x0020_Date xmlns="9133abea-3329-4b7c-beee-20221df68312" xsi:nil="true"/>
    <Site_x0020_Category xmlns="9133abea-3329-4b7c-beee-20221df68312">Offices Elgin</Site_x0020_Category>
    <EnergyProjectReference xmlns="9133abea-3329-4b7c-beee-20221df68312" xsi:nil="true"/>
    <Energy_x0020_Year xmlns="9133abea-3329-4b7c-beee-20221df68312" xsi:nil="true"/>
    <TaxCatchAll xmlns="9133abea-3329-4b7c-beee-20221df68312"/>
    <Site_x0020_Name xmlns="9133abea-3329-4b7c-beee-20221df68312">HQ Annexe, Elgin</Site_x0020_Name>
    <Utility_x0020_Type xmlns="9133abea-3329-4b7c-beee-20221df68312" xsi:nil="true"/>
    <Energy_x0020_Category xmlns="9133abea-3329-4b7c-beee-20221df68312" xsi:nil="true"/>
    <RoutingRuleDescription xmlns="http://schemas.microsoft.com/sharepoint/v3" xsi:nil="true"/>
    <Utility_x0020_Company xmlns="9133abea-3329-4b7c-beee-20221df68312" xsi:nil="true"/>
    <EnergyProjectType xmlns="9133abea-3329-4b7c-beee-20221df68312" xsi:nil="true"/>
    <Invoicing_x0020_Period xmlns="9133abea-3329-4b7c-beee-20221df68312" xsi:nil="true"/>
    <Sent_x002f_Received_x0020_Date xmlns="9133abea-3329-4b7c-beee-20221df68312" xsi:nil="true"/>
    <_dlc_DocId xmlns="9133abea-3329-4b7c-beee-20221df68312">EDRM-111-5739</_dlc_DocId>
    <_dlc_DocIdUrl xmlns="9133abea-3329-4b7c-beee-20221df68312">
      <Url>http://sp2010/doc/_layouts/DocIdRedir.aspx?ID=EDRM-111-5739</Url>
      <Description>EDRM-111-5739</Description>
    </_dlc_DocIdUrl>
  </documentManagement>
</p:properties>
</file>

<file path=customXml/itemProps1.xml><?xml version="1.0" encoding="utf-8"?>
<ds:datastoreItem xmlns:ds="http://schemas.openxmlformats.org/officeDocument/2006/customXml" ds:itemID="{7FD3430B-136D-4467-92C2-3618C8C5E443}"/>
</file>

<file path=customXml/itemProps2.xml><?xml version="1.0" encoding="utf-8"?>
<ds:datastoreItem xmlns:ds="http://schemas.openxmlformats.org/officeDocument/2006/customXml" ds:itemID="{8350C8F8-F8B1-4EC2-86FE-B2A1EC077C53}"/>
</file>

<file path=customXml/itemProps3.xml><?xml version="1.0" encoding="utf-8"?>
<ds:datastoreItem xmlns:ds="http://schemas.openxmlformats.org/officeDocument/2006/customXml" ds:itemID="{930109AF-1A0F-4AA1-807F-47FF9682C149}"/>
</file>

<file path=customXml/itemProps4.xml><?xml version="1.0" encoding="utf-8"?>
<ds:datastoreItem xmlns:ds="http://schemas.openxmlformats.org/officeDocument/2006/customXml" ds:itemID="{C935DA4D-B280-4B14-9E80-766A33267FA1}"/>
</file>

<file path=customXml/itemProps5.xml><?xml version="1.0" encoding="utf-8"?>
<ds:datastoreItem xmlns:ds="http://schemas.openxmlformats.org/officeDocument/2006/customXml" ds:itemID="{049443BF-7955-4B32-9F2D-86E38DA9742D}"/>
</file>

<file path=docProps/app.xml><?xml version="1.0" encoding="utf-8"?>
<Properties xmlns="http://schemas.openxmlformats.org/officeDocument/2006/extended-properties" xmlns:vt="http://schemas.openxmlformats.org/officeDocument/2006/docPropsVTypes">
  <TotalTime>526</TotalTime>
  <Words>733</Words>
  <Application>Microsoft Office PowerPoint</Application>
  <PresentationFormat>On-screen Show (4:3)</PresentationFormat>
  <Paragraphs>54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ANNEXE OFFICE CONVERSION</vt:lpstr>
      <vt:lpstr>Heating Operation</vt:lpstr>
      <vt:lpstr>PowerPoint Presentation</vt:lpstr>
      <vt:lpstr>PowerPoint Presentation</vt:lpstr>
      <vt:lpstr>Staff Roles and Responsibilities </vt:lpstr>
      <vt:lpstr>Facilities Roles and Responsibilities </vt:lpstr>
      <vt:lpstr>Property Maintenance Roles and Responsibilities </vt:lpstr>
    </vt:vector>
  </TitlesOfParts>
  <Company>The Moray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Eddie Milne Property Resources Manager</dc:title>
  <dc:creator>Eddie Milne</dc:creator>
  <cp:lastModifiedBy>William Anderson</cp:lastModifiedBy>
  <cp:revision>61</cp:revision>
  <dcterms:created xsi:type="dcterms:W3CDTF">2013-11-22T15:33:03Z</dcterms:created>
  <dcterms:modified xsi:type="dcterms:W3CDTF">2016-03-17T09:41:09Z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0x0101004DE7FC929E4AA14D90DEA0EAFEC0DA4918060042E6E83AEB0BAF47A375150B2BACB220</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1a838811-0316-4509-a824-45a4fd62b032</vt:lpwstr>
  </property>
</Properties>
</file>