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68" r:id="rId3"/>
    <p:sldId id="270" r:id="rId4"/>
    <p:sldId id="258" r:id="rId5"/>
    <p:sldId id="272" r:id="rId6"/>
    <p:sldId id="260" r:id="rId7"/>
    <p:sldId id="263" r:id="rId8"/>
    <p:sldId id="262" r:id="rId9"/>
    <p:sldId id="27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7D5"/>
    <a:srgbClr val="2FD818"/>
    <a:srgbClr val="E329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54301" autoAdjust="0"/>
  </p:normalViewPr>
  <p:slideViewPr>
    <p:cSldViewPr>
      <p:cViewPr>
        <p:scale>
          <a:sx n="75" d="100"/>
          <a:sy n="75" d="100"/>
        </p:scale>
        <p:origin x="-792" y="270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1AF045-86BA-42C6-893E-CF6682CC98BE}" type="datetimeFigureOut">
              <a:rPr lang="en-GB" smtClean="0"/>
              <a:pPr/>
              <a:t>27/05/2016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412360-9D77-407F-816E-59E3D7875D1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0505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12360-9D77-407F-816E-59E3D7875D10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16160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lvl="0"/>
            <a:endParaRPr lang="en-GB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1480AC-47E6-4648-B574-7C4FAD575041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3236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12360-9D77-407F-816E-59E3D7875D10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8066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12360-9D77-407F-816E-59E3D7875D10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188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12360-9D77-407F-816E-59E3D7875D10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5041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12360-9D77-407F-816E-59E3D7875D10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8737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12360-9D77-407F-816E-59E3D7875D10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dirty="0" smtClean="0"/>
          </a:p>
          <a:p>
            <a:endParaRPr lang="en-GB" b="1" baseline="0" dirty="0" smtClean="0"/>
          </a:p>
          <a:p>
            <a:endParaRPr lang="en-GB" b="1" baseline="0" dirty="0" smtClean="0"/>
          </a:p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946CB-A76D-4F9C-B5F7-875596662D17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1480AC-47E6-4648-B574-7C4FAD575041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5886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12360-9D77-407F-816E-59E3D7875D10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4461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12360-9D77-407F-816E-59E3D7875D10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30731-9E74-44BB-A5E3-49BD137CBB36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773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6CDE3-4E70-4703-BB75-C95CD4E0836B}" type="datetimeFigureOut">
              <a:rPr lang="en-GB" smtClean="0"/>
              <a:pPr/>
              <a:t>27/05/2016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7AC99-07CE-4892-842D-462043C7AA5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6005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6CDE3-4E70-4703-BB75-C95CD4E0836B}" type="datetimeFigureOut">
              <a:rPr lang="en-GB" smtClean="0"/>
              <a:pPr/>
              <a:t>27/05/2016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7AC99-07CE-4892-842D-462043C7AA5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375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6CDE3-4E70-4703-BB75-C95CD4E0836B}" type="datetimeFigureOut">
              <a:rPr lang="en-GB" smtClean="0"/>
              <a:pPr/>
              <a:t>27/05/2016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7AC99-07CE-4892-842D-462043C7AA5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6482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6CDE3-4E70-4703-BB75-C95CD4E0836B}" type="datetimeFigureOut">
              <a:rPr lang="en-GB" smtClean="0"/>
              <a:pPr/>
              <a:t>27/05/2016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7AC99-07CE-4892-842D-462043C7AA5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3191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6CDE3-4E70-4703-BB75-C95CD4E0836B}" type="datetimeFigureOut">
              <a:rPr lang="en-GB" smtClean="0"/>
              <a:pPr/>
              <a:t>27/05/2016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7AC99-07CE-4892-842D-462043C7AA5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3002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6CDE3-4E70-4703-BB75-C95CD4E0836B}" type="datetimeFigureOut">
              <a:rPr lang="en-GB" smtClean="0"/>
              <a:pPr/>
              <a:t>27/05/2016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7AC99-07CE-4892-842D-462043C7AA5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877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6CDE3-4E70-4703-BB75-C95CD4E0836B}" type="datetimeFigureOut">
              <a:rPr lang="en-GB" smtClean="0"/>
              <a:pPr/>
              <a:t>27/05/2016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7AC99-07CE-4892-842D-462043C7AA5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154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6CDE3-4E70-4703-BB75-C95CD4E0836B}" type="datetimeFigureOut">
              <a:rPr lang="en-GB" smtClean="0"/>
              <a:pPr/>
              <a:t>27/05/2016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7AC99-07CE-4892-842D-462043C7AA5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677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6CDE3-4E70-4703-BB75-C95CD4E0836B}" type="datetimeFigureOut">
              <a:rPr lang="en-GB" smtClean="0"/>
              <a:pPr/>
              <a:t>27/05/2016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7AC99-07CE-4892-842D-462043C7AA5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6727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6CDE3-4E70-4703-BB75-C95CD4E0836B}" type="datetimeFigureOut">
              <a:rPr lang="en-GB" smtClean="0"/>
              <a:pPr/>
              <a:t>27/05/2016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7AC99-07CE-4892-842D-462043C7AA5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3062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6CDE3-4E70-4703-BB75-C95CD4E0836B}" type="datetimeFigureOut">
              <a:rPr lang="en-GB" smtClean="0"/>
              <a:pPr/>
              <a:t>27/05/2016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7AC99-07CE-4892-842D-462043C7AA5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9341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6CDE3-4E70-4703-BB75-C95CD4E0836B}" type="datetimeFigureOut">
              <a:rPr lang="en-GB" smtClean="0"/>
              <a:pPr/>
              <a:t>27/05/2016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7AC99-07CE-4892-842D-462043C7AA5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5691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/>
              <a:t>Named Person Training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-1929"/>
            <a:ext cx="7277100" cy="2420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34" y="3505200"/>
            <a:ext cx="8646409" cy="3214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525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672" y="6045660"/>
            <a:ext cx="2019890" cy="74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683568" y="260648"/>
            <a:ext cx="7848872" cy="1052105"/>
          </a:xfrm>
          <a:prstGeom prst="roundRect">
            <a:avLst/>
          </a:prstGeom>
          <a:solidFill>
            <a:srgbClr val="E329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Named Person Service</a:t>
            </a:r>
            <a:endParaRPr lang="en-GB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148064" y="2442481"/>
            <a:ext cx="2736304" cy="2880320"/>
          </a:xfrm>
          <a:prstGeom prst="ellipse">
            <a:avLst/>
          </a:prstGeom>
          <a:solidFill>
            <a:srgbClr val="2BD0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P1 – age 18</a:t>
            </a:r>
          </a:p>
        </p:txBody>
      </p:sp>
      <p:sp>
        <p:nvSpPr>
          <p:cNvPr id="7" name="Rectangle 6"/>
          <p:cNvSpPr/>
          <p:nvPr/>
        </p:nvSpPr>
        <p:spPr>
          <a:xfrm>
            <a:off x="899592" y="4869160"/>
            <a:ext cx="7632848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  <a:cs typeface="+mn-cs"/>
              </a:rPr>
              <a:t>Health</a:t>
            </a:r>
            <a:r>
              <a:rPr lang="en-GB" altLang="en-US" sz="4800" dirty="0">
                <a:latin typeface="+mn-lt"/>
                <a:cs typeface="+mn-cs"/>
              </a:rPr>
              <a:t> </a:t>
            </a:r>
            <a:r>
              <a:rPr lang="en-GB" altLang="en-US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  <a:cs typeface="+mn-cs"/>
              </a:rPr>
              <a:t>Visitor</a:t>
            </a:r>
            <a:endParaRPr lang="en-GB" altLang="en-US" sz="48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                        	      </a:t>
            </a:r>
            <a:r>
              <a:rPr lang="en-GB" altLang="en-US" sz="4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Education</a:t>
            </a:r>
            <a:endParaRPr lang="en-GB" altLang="en-US" sz="4800" dirty="0">
              <a:latin typeface="+mn-lt"/>
              <a:cs typeface="+mn-cs"/>
            </a:endParaRPr>
          </a:p>
        </p:txBody>
      </p:sp>
      <p:sp>
        <p:nvSpPr>
          <p:cNvPr id="5" name="Oval 4"/>
          <p:cNvSpPr/>
          <p:nvPr/>
        </p:nvSpPr>
        <p:spPr>
          <a:xfrm>
            <a:off x="768834" y="1772816"/>
            <a:ext cx="3011077" cy="3024336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birth </a:t>
            </a:r>
            <a:r>
              <a:rPr lang="en-GB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– P1</a:t>
            </a:r>
          </a:p>
        </p:txBody>
      </p:sp>
    </p:spTree>
    <p:extLst>
      <p:ext uri="{BB962C8B-B14F-4D97-AF65-F5344CB8AC3E}">
        <p14:creationId xmlns:p14="http://schemas.microsoft.com/office/powerpoint/2010/main" val="375905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11560" y="332656"/>
            <a:ext cx="7992887" cy="103326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Role of the Named Person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PROMOTE, SUPPORT </a:t>
            </a:r>
            <a:r>
              <a:rPr lang="en-GB" dirty="0"/>
              <a:t>and </a:t>
            </a:r>
            <a:r>
              <a:rPr lang="en-GB" b="1" dirty="0"/>
              <a:t>SAFEGUARD</a:t>
            </a:r>
            <a:r>
              <a:rPr lang="en-GB" dirty="0"/>
              <a:t> the wellbeing of the child or young person by:</a:t>
            </a:r>
          </a:p>
          <a:p>
            <a:pPr lvl="2"/>
            <a:r>
              <a:rPr lang="en-GB" dirty="0">
                <a:solidFill>
                  <a:srgbClr val="2FD818"/>
                </a:solidFill>
              </a:rPr>
              <a:t>Advising, informing </a:t>
            </a:r>
            <a:r>
              <a:rPr lang="en-GB" dirty="0"/>
              <a:t>or </a:t>
            </a:r>
            <a:r>
              <a:rPr lang="en-GB" dirty="0">
                <a:solidFill>
                  <a:srgbClr val="2FD818"/>
                </a:solidFill>
              </a:rPr>
              <a:t>supporting</a:t>
            </a:r>
            <a:r>
              <a:rPr lang="en-GB" dirty="0"/>
              <a:t> the child or the young person, or a parent of the child or young person</a:t>
            </a:r>
          </a:p>
          <a:p>
            <a:pPr lvl="2"/>
            <a:endParaRPr lang="en-GB" dirty="0"/>
          </a:p>
          <a:p>
            <a:pPr lvl="2"/>
            <a:r>
              <a:rPr lang="en-GB" dirty="0">
                <a:solidFill>
                  <a:srgbClr val="2FD818"/>
                </a:solidFill>
              </a:rPr>
              <a:t>Helping</a:t>
            </a:r>
            <a:r>
              <a:rPr lang="en-GB" dirty="0">
                <a:solidFill>
                  <a:srgbClr val="00B0F0"/>
                </a:solidFill>
              </a:rPr>
              <a:t> </a:t>
            </a:r>
            <a:r>
              <a:rPr lang="en-GB" dirty="0"/>
              <a:t>the child or young person, or a parent of the child or young person, to access a service or support</a:t>
            </a:r>
          </a:p>
          <a:p>
            <a:pPr lvl="2"/>
            <a:endParaRPr lang="en-GB" dirty="0"/>
          </a:p>
          <a:p>
            <a:pPr lvl="2"/>
            <a:r>
              <a:rPr lang="en-GB" dirty="0">
                <a:solidFill>
                  <a:srgbClr val="2FD818"/>
                </a:solidFill>
              </a:rPr>
              <a:t>Discussing,</a:t>
            </a:r>
            <a:r>
              <a:rPr lang="en-GB" dirty="0"/>
              <a:t> or </a:t>
            </a:r>
            <a:r>
              <a:rPr lang="en-GB" dirty="0">
                <a:solidFill>
                  <a:srgbClr val="2FD818"/>
                </a:solidFill>
              </a:rPr>
              <a:t>raising,</a:t>
            </a:r>
            <a:r>
              <a:rPr lang="en-GB" dirty="0"/>
              <a:t> a matter about the child or young person with a service provider or relevant authority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991842"/>
            <a:ext cx="2123728" cy="785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769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67544" y="379512"/>
            <a:ext cx="8352928" cy="4849688"/>
          </a:xfrm>
          <a:prstGeom prst="roundRect">
            <a:avLst/>
          </a:prstGeom>
          <a:solidFill>
            <a:srgbClr val="F517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Skills, Knowledge and Understanding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9512"/>
            <a:ext cx="8229600" cy="5746651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200" y="21478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17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548680"/>
            <a:ext cx="8352928" cy="5688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700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06" y="476672"/>
            <a:ext cx="8200641" cy="590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576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67544" y="404664"/>
            <a:ext cx="8208912" cy="914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AIMS: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GB" dirty="0" smtClean="0"/>
          </a:p>
          <a:p>
            <a:r>
              <a:rPr lang="en-GB" dirty="0" smtClean="0"/>
              <a:t>As Named Person you have the required skills, knowledge and understanding required in the following areas:</a:t>
            </a:r>
          </a:p>
          <a:p>
            <a:pPr lvl="2"/>
            <a:r>
              <a:rPr lang="en-GB" dirty="0" smtClean="0"/>
              <a:t>Information Sharing</a:t>
            </a:r>
          </a:p>
          <a:p>
            <a:pPr lvl="2"/>
            <a:r>
              <a:rPr lang="en-GB" dirty="0" smtClean="0"/>
              <a:t>Wellbeing and the assessment of wellbeing</a:t>
            </a:r>
          </a:p>
          <a:p>
            <a:pPr lvl="2"/>
            <a:r>
              <a:rPr lang="en-GB" dirty="0" smtClean="0"/>
              <a:t>Universal Support/Targeted Intervention/Statutory Compulsory Measures</a:t>
            </a:r>
          </a:p>
          <a:p>
            <a:pPr lvl="2"/>
            <a:r>
              <a:rPr lang="en-GB" dirty="0" smtClean="0"/>
              <a:t>Child Planning Process </a:t>
            </a:r>
          </a:p>
          <a:p>
            <a:pPr lvl="2"/>
            <a:r>
              <a:rPr lang="en-GB" dirty="0" smtClean="0"/>
              <a:t>Child Plan Meetings</a:t>
            </a:r>
            <a:endParaRPr lang="en-GB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062" y="5917701"/>
            <a:ext cx="2451938" cy="907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950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PARKING LOT</a:t>
            </a:r>
            <a:endParaRPr lang="en-GB" sz="8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09550"/>
            <a:ext cx="3937620" cy="2218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645024"/>
            <a:ext cx="4032448" cy="2822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90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\\morayfile01\userdata$\Susan.Stronach\My Documents\0092680.jpeg"/>
          <p:cNvPicPr>
            <a:picLocks noChangeAspect="1" noChangeArrowheads="1"/>
          </p:cNvPicPr>
          <p:nvPr/>
        </p:nvPicPr>
        <p:blipFill>
          <a:blip r:embed="rId3" cstate="print"/>
          <a:srcRect l="31697" t="21194" r="26297" b="20862"/>
          <a:stretch>
            <a:fillRect/>
          </a:stretch>
        </p:blipFill>
        <p:spPr bwMode="auto">
          <a:xfrm>
            <a:off x="2411413" y="1268413"/>
            <a:ext cx="4241800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2" descr="\\morayfile01\userdata$\Susan.Stronach\My Documents\0092680.jpeg"/>
          <p:cNvPicPr>
            <a:picLocks noChangeAspect="1" noChangeArrowheads="1"/>
          </p:cNvPicPr>
          <p:nvPr/>
        </p:nvPicPr>
        <p:blipFill>
          <a:blip r:embed="rId3" cstate="print"/>
          <a:srcRect l="9798" t="29405" r="68156" b="42139"/>
          <a:stretch>
            <a:fillRect/>
          </a:stretch>
        </p:blipFill>
        <p:spPr bwMode="auto">
          <a:xfrm>
            <a:off x="0" y="0"/>
            <a:ext cx="2771775" cy="307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2" descr="\\morayfile01\userdata$\Susan.Stronach\My Documents\0092680.jpeg"/>
          <p:cNvPicPr>
            <a:picLocks noChangeAspect="1" noChangeArrowheads="1"/>
          </p:cNvPicPr>
          <p:nvPr/>
        </p:nvPicPr>
        <p:blipFill>
          <a:blip r:embed="rId3" cstate="print"/>
          <a:srcRect l="61215" t="6335" r="17213" b="65434"/>
          <a:stretch>
            <a:fillRect/>
          </a:stretch>
        </p:blipFill>
        <p:spPr bwMode="auto">
          <a:xfrm>
            <a:off x="5435600" y="0"/>
            <a:ext cx="2365375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2" descr="\\morayfile01\userdata$\Susan.Stronach\My Documents\0092680.jpeg"/>
          <p:cNvPicPr>
            <a:picLocks noChangeAspect="1" noChangeArrowheads="1"/>
          </p:cNvPicPr>
          <p:nvPr/>
        </p:nvPicPr>
        <p:blipFill>
          <a:blip r:embed="rId3" cstate="print"/>
          <a:srcRect l="66891" t="62794" r="9267" b="6004"/>
          <a:stretch>
            <a:fillRect/>
          </a:stretch>
        </p:blipFill>
        <p:spPr bwMode="auto">
          <a:xfrm>
            <a:off x="5940425" y="4437063"/>
            <a:ext cx="2663825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8732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9553" y="188640"/>
            <a:ext cx="8280920" cy="129614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en-US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a typeface="ＭＳ Ｐゴシック" pitchFamily="34" charset="-128"/>
              </a:rPr>
              <a:t>GIRFEC Core Components /Values and Principles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  <a:defRPr/>
            </a:pPr>
            <a:r>
              <a:rPr lang="en-GB" altLang="en-US" i="1" dirty="0">
                <a:ea typeface="ＭＳ Ｐゴシック" pitchFamily="34" charset="-128"/>
              </a:rPr>
              <a:t>Getting it Right for every child</a:t>
            </a:r>
            <a:r>
              <a:rPr lang="en-GB" altLang="en-US" dirty="0">
                <a:ea typeface="ＭＳ Ｐゴシック" pitchFamily="34" charset="-128"/>
              </a:rPr>
              <a:t> is an approach</a:t>
            </a:r>
          </a:p>
          <a:p>
            <a:pPr>
              <a:buNone/>
              <a:defRPr/>
            </a:pPr>
            <a:endParaRPr lang="en-GB" altLang="en-US" dirty="0">
              <a:ea typeface="ＭＳ Ｐゴシック" pitchFamily="34" charset="-128"/>
            </a:endParaRPr>
          </a:p>
          <a:p>
            <a:pPr>
              <a:buNone/>
              <a:defRPr/>
            </a:pPr>
            <a:r>
              <a:rPr lang="en-GB" altLang="en-US" dirty="0">
                <a:ea typeface="ＭＳ Ｐゴシック" pitchFamily="34" charset="-128"/>
              </a:rPr>
              <a:t>     It is underpinned by ten </a:t>
            </a:r>
            <a:r>
              <a:rPr lang="en-GB" altLang="en-US" b="1" dirty="0">
                <a:ea typeface="ＭＳ Ｐゴシック" pitchFamily="34" charset="-128"/>
              </a:rPr>
              <a:t>core components </a:t>
            </a:r>
            <a:r>
              <a:rPr lang="en-GB" altLang="en-US" dirty="0">
                <a:ea typeface="ＭＳ Ｐゴシック" pitchFamily="34" charset="-128"/>
              </a:rPr>
              <a:t>and a set of </a:t>
            </a:r>
            <a:r>
              <a:rPr lang="en-GB" altLang="en-US" b="1" dirty="0">
                <a:ea typeface="ＭＳ Ｐゴシック" pitchFamily="34" charset="-128"/>
              </a:rPr>
              <a:t>values and principles </a:t>
            </a:r>
            <a:r>
              <a:rPr lang="en-GB" altLang="en-US" dirty="0">
                <a:ea typeface="ＭＳ Ｐゴシック" pitchFamily="34" charset="-128"/>
              </a:rPr>
              <a:t>which apply across all aspects of working with children and young people. </a:t>
            </a:r>
          </a:p>
          <a:p>
            <a:pPr>
              <a:buNone/>
              <a:defRPr/>
            </a:pPr>
            <a:r>
              <a:rPr lang="en-GB" altLang="en-US" dirty="0">
                <a:ea typeface="ＭＳ Ｐゴシック" pitchFamily="34" charset="-128"/>
              </a:rPr>
              <a:t>     </a:t>
            </a:r>
          </a:p>
          <a:p>
            <a:pPr>
              <a:buNone/>
              <a:defRPr/>
            </a:pPr>
            <a:r>
              <a:rPr lang="en-GB" altLang="en-US" dirty="0">
                <a:ea typeface="ＭＳ Ｐゴシック" pitchFamily="34" charset="-128"/>
              </a:rPr>
              <a:t>	These values and principles are reflected in legislation, standards, procedures and professional expertise.</a:t>
            </a:r>
          </a:p>
          <a:p>
            <a:pPr>
              <a:buNone/>
              <a:defRPr/>
            </a:pPr>
            <a:r>
              <a:rPr lang="en-GB" altLang="en-US" sz="3600" dirty="0">
                <a:ea typeface="ＭＳ Ｐゴシック" pitchFamily="34" charset="-128"/>
              </a:rPr>
              <a:t>     </a:t>
            </a:r>
          </a:p>
          <a:p>
            <a:pPr>
              <a:buNone/>
              <a:defRPr/>
            </a:pPr>
            <a:r>
              <a:rPr lang="en-GB" altLang="en-US" sz="3600" dirty="0">
                <a:ea typeface="ＭＳ Ｐゴシック" pitchFamily="34" charset="-128"/>
              </a:rPr>
              <a:t>     </a:t>
            </a:r>
            <a:r>
              <a:rPr lang="en-GB" altLang="en-US" dirty="0">
                <a:ea typeface="ＭＳ Ｐゴシック" pitchFamily="34" charset="-128"/>
              </a:rPr>
              <a:t>They </a:t>
            </a:r>
            <a:r>
              <a:rPr lang="en-GB" altLang="en-US" b="1" dirty="0">
                <a:ea typeface="ＭＳ Ｐゴシック" pitchFamily="34" charset="-128"/>
              </a:rPr>
              <a:t>are for everyone</a:t>
            </a:r>
            <a:r>
              <a:rPr lang="en-GB" altLang="en-US" dirty="0">
                <a:ea typeface="ＭＳ Ｐゴシック" pitchFamily="34" charset="-128"/>
              </a:rPr>
              <a:t> with a part to play in promoting the well-being of children and young people.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062" y="5950718"/>
            <a:ext cx="2451938" cy="907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186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55576" y="260648"/>
            <a:ext cx="7560840" cy="1152128"/>
          </a:xfrm>
          <a:prstGeom prst="roundRect">
            <a:avLst/>
          </a:prstGeom>
          <a:solidFill>
            <a:srgbClr val="F517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Laurence Findlay, Director of Education and Social Care</a:t>
            </a:r>
            <a:endParaRPr lang="en-GB" b="1" dirty="0"/>
          </a:p>
        </p:txBody>
      </p:sp>
      <p:pic>
        <p:nvPicPr>
          <p:cNvPr id="1026" name="Picture 2" descr="H:\1.GIRFEC\Named Person Training Framework\Moray Named Person Training (JUNE 2014)\NP Training May\LF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628800"/>
            <a:ext cx="5499455" cy="41245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5020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6" t="17929" r="70746" b="11368"/>
          <a:stretch/>
        </p:blipFill>
        <p:spPr bwMode="auto">
          <a:xfrm>
            <a:off x="179512" y="260648"/>
            <a:ext cx="8820472" cy="6164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753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</TotalTime>
  <Words>208</Words>
  <Application>Microsoft Office PowerPoint</Application>
  <PresentationFormat>On-screen Show (4:3)</PresentationFormat>
  <Paragraphs>48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Named Person Training</vt:lpstr>
      <vt:lpstr>PowerPoint Presentation</vt:lpstr>
      <vt:lpstr>PowerPoint Presentation</vt:lpstr>
      <vt:lpstr>AIMS:</vt:lpstr>
      <vt:lpstr>PowerPoint Presentation</vt:lpstr>
      <vt:lpstr>PowerPoint Presentation</vt:lpstr>
      <vt:lpstr>GIRFEC Core Components /Values and Principles</vt:lpstr>
      <vt:lpstr>Laurence Findlay, Director of Education and Social Care</vt:lpstr>
      <vt:lpstr>PowerPoint Presentation</vt:lpstr>
      <vt:lpstr>Named Person Service</vt:lpstr>
      <vt:lpstr>Role of the Named Person</vt:lpstr>
      <vt:lpstr>    Skills, Knowledge and Understanding</vt:lpstr>
    </vt:vector>
  </TitlesOfParts>
  <Company>The Moray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Named Person Training</dc:title>
  <dc:creator>Administrator</dc:creator>
  <cp:lastModifiedBy>Linda Pearce</cp:lastModifiedBy>
  <cp:revision>39</cp:revision>
  <dcterms:created xsi:type="dcterms:W3CDTF">2016-04-27T10:14:36Z</dcterms:created>
  <dcterms:modified xsi:type="dcterms:W3CDTF">2016-05-27T13:29:09Z</dcterms:modified>
</cp:coreProperties>
</file>