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5113000" cy="10699750"/>
  <p:notesSz cx="15113000" cy="10699750"/>
  <p:embeddedFontLst>
    <p:embeddedFont>
      <p:font typeface="Arial" panose="020B0604020202020204" pitchFamily="34" charset="0"/>
      <p:regular r:id="rId41"/>
      <p:bold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1260" y="4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548438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559800" y="0"/>
            <a:ext cx="6550025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907A37-8558-46AE-B0F1-7E21C9072E37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006975" y="1338263"/>
            <a:ext cx="5099050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511300" y="5149850"/>
            <a:ext cx="12090400" cy="4213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63175"/>
            <a:ext cx="6548438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559800" y="10163175"/>
            <a:ext cx="6550025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51910-2D23-4854-804E-B4DC9209C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73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51910-2D23-4854-804E-B4DC9209C4C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071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51910-2D23-4854-804E-B4DC9209C4C3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728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481" y="2346452"/>
            <a:ext cx="9094788" cy="15895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962" y="4238752"/>
            <a:ext cx="7489825" cy="1892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987" y="1740916"/>
            <a:ext cx="4654391" cy="49956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10371" y="1740916"/>
            <a:ext cx="4654391" cy="49956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49876" y="6812977"/>
            <a:ext cx="10184130" cy="499745"/>
          </a:xfrm>
          <a:custGeom>
            <a:avLst/>
            <a:gdLst/>
            <a:ahLst/>
            <a:cxnLst/>
            <a:rect l="l" t="t" r="r" b="b"/>
            <a:pathLst>
              <a:path w="10184130" h="499745">
                <a:moveTo>
                  <a:pt x="0" y="499699"/>
                </a:moveTo>
                <a:lnTo>
                  <a:pt x="0" y="0"/>
                </a:lnTo>
                <a:lnTo>
                  <a:pt x="10183971" y="0"/>
                </a:lnTo>
                <a:lnTo>
                  <a:pt x="10183971" y="499699"/>
                </a:lnTo>
                <a:lnTo>
                  <a:pt x="0" y="499699"/>
                </a:lnTo>
                <a:close/>
              </a:path>
            </a:pathLst>
          </a:custGeom>
          <a:ln w="121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987" y="302768"/>
            <a:ext cx="9629775" cy="12110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987" y="1740916"/>
            <a:ext cx="9629775" cy="49956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7915" y="7039356"/>
            <a:ext cx="3423920" cy="378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987" y="7039356"/>
            <a:ext cx="2460942" cy="378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703820" y="7039356"/>
            <a:ext cx="2460942" cy="378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526" y="225217"/>
            <a:ext cx="14551974" cy="10127709"/>
            <a:chOff x="243526" y="225218"/>
            <a:chExt cx="10196830" cy="709422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9876" y="231568"/>
              <a:ext cx="10183971" cy="65875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9876" y="231568"/>
              <a:ext cx="10184130" cy="6581775"/>
            </a:xfrm>
            <a:custGeom>
              <a:avLst/>
              <a:gdLst/>
              <a:ahLst/>
              <a:cxnLst/>
              <a:rect l="l" t="t" r="r" b="b"/>
              <a:pathLst>
                <a:path w="10184130" h="6581775">
                  <a:moveTo>
                    <a:pt x="0" y="6581409"/>
                  </a:moveTo>
                  <a:lnTo>
                    <a:pt x="0" y="0"/>
                  </a:lnTo>
                  <a:lnTo>
                    <a:pt x="10183971" y="0"/>
                  </a:lnTo>
                  <a:lnTo>
                    <a:pt x="10183971" y="6581409"/>
                  </a:lnTo>
                  <a:lnTo>
                    <a:pt x="0" y="6581409"/>
                  </a:lnTo>
                  <a:close/>
                </a:path>
              </a:pathLst>
            </a:custGeom>
            <a:ln w="121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4150560" y="9559574"/>
            <a:ext cx="558227" cy="819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1680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96839" y="9732301"/>
            <a:ext cx="990491" cy="3390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0" dirty="0">
                <a:solidFill>
                  <a:srgbClr val="A70084"/>
                </a:solidFill>
                <a:latin typeface="Arial"/>
                <a:cs typeface="Arial"/>
              </a:rPr>
              <a:t>Aberlour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872019" y="9857927"/>
            <a:ext cx="1115549" cy="22481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50" spc="10" dirty="0">
                <a:solidFill>
                  <a:srgbClr val="A70084"/>
                </a:solidFill>
                <a:latin typeface="Arial"/>
                <a:cs typeface="Arial"/>
              </a:rPr>
              <a:t>1:15,000 @</a:t>
            </a:r>
            <a:r>
              <a:rPr sz="850" spc="-1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850" spc="30" dirty="0">
                <a:solidFill>
                  <a:srgbClr val="A70084"/>
                </a:solidFill>
                <a:latin typeface="Arial"/>
                <a:cs typeface="Arial"/>
              </a:rPr>
              <a:t>A4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17159" y="5967350"/>
            <a:ext cx="14382512" cy="4320503"/>
            <a:chOff x="295122" y="4247446"/>
            <a:chExt cx="10078085" cy="302641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5122" y="6855564"/>
              <a:ext cx="393453" cy="41816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885835" y="4247446"/>
              <a:ext cx="1487170" cy="2510790"/>
            </a:xfrm>
            <a:custGeom>
              <a:avLst/>
              <a:gdLst/>
              <a:ahLst/>
              <a:cxnLst/>
              <a:rect l="l" t="t" r="r" b="b"/>
              <a:pathLst>
                <a:path w="1487170" h="2510790">
                  <a:moveTo>
                    <a:pt x="1487067" y="0"/>
                  </a:moveTo>
                  <a:lnTo>
                    <a:pt x="0" y="0"/>
                  </a:lnTo>
                  <a:lnTo>
                    <a:pt x="0" y="2510685"/>
                  </a:lnTo>
                  <a:lnTo>
                    <a:pt x="1487067" y="2510685"/>
                  </a:lnTo>
                  <a:lnTo>
                    <a:pt x="1487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13820" y="585014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24378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013820" y="622186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80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9A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0" y="97502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97502"/>
                  </a:lnTo>
                  <a:lnTo>
                    <a:pt x="0" y="97502"/>
                  </a:lnTo>
                </a:path>
              </a:pathLst>
            </a:custGeom>
            <a:ln w="12189">
              <a:solidFill>
                <a:srgbClr val="E9A1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013820" y="6520470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40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2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2577031" y="5967350"/>
            <a:ext cx="2122352" cy="3584404"/>
          </a:xfrm>
          <a:prstGeom prst="rect">
            <a:avLst/>
          </a:prstGeom>
          <a:ln w="12189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894"/>
              </a:spcBef>
            </a:pPr>
            <a:r>
              <a:rPr sz="1200" b="1" spc="-10" dirty="0">
                <a:latin typeface="Arial"/>
                <a:cs typeface="Arial"/>
              </a:rPr>
              <a:t>Legend</a:t>
            </a:r>
            <a:endParaRPr sz="120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2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ts val="1115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0180" marR="374015">
              <a:lnSpc>
                <a:spcPct val="85500"/>
              </a:lnSpc>
              <a:spcBef>
                <a:spcPts val="185"/>
              </a:spcBef>
              <a:tabLst>
                <a:tab pos="407670" algn="l"/>
              </a:tabLst>
            </a:pPr>
            <a:r>
              <a:rPr sz="1800" spc="-622" baseline="-6944" dirty="0">
                <a:solidFill>
                  <a:srgbClr val="3BB47E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Burial </a:t>
            </a:r>
            <a:r>
              <a:rPr sz="750" spc="15" dirty="0">
                <a:latin typeface="Arial"/>
                <a:cs typeface="Arial"/>
              </a:rPr>
              <a:t>Ground  </a:t>
            </a:r>
            <a:r>
              <a:rPr sz="1800" spc="-622" baseline="-6944" dirty="0">
                <a:solidFill>
                  <a:srgbClr val="602CC1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A73800"/>
                </a:solidFill>
                <a:latin typeface="Arial"/>
                <a:cs typeface="Arial"/>
              </a:rPr>
              <a:t>G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200" spc="-415" dirty="0">
                <a:solidFill>
                  <a:srgbClr val="C6B633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Mission</a:t>
            </a:r>
            <a:r>
              <a:rPr sz="1125" spc="30" baseline="7407" dirty="0">
                <a:latin typeface="Arial"/>
                <a:cs typeface="Arial"/>
              </a:rPr>
              <a:t> </a:t>
            </a:r>
            <a:r>
              <a:rPr sz="1125" spc="22" baseline="7407" dirty="0">
                <a:latin typeface="Arial"/>
                <a:cs typeface="Arial"/>
              </a:rPr>
              <a:t>Hall</a:t>
            </a:r>
            <a:endParaRPr sz="1125" baseline="7407">
              <a:latin typeface="Arial"/>
              <a:cs typeface="Arial"/>
            </a:endParaRPr>
          </a:p>
          <a:p>
            <a:pPr marL="170180">
              <a:lnSpc>
                <a:spcPts val="1200"/>
              </a:lnSpc>
              <a:tabLst>
                <a:tab pos="407670" algn="l"/>
              </a:tabLst>
            </a:pPr>
            <a:r>
              <a:rPr sz="1200" spc="-415" dirty="0">
                <a:solidFill>
                  <a:srgbClr val="00A9E5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Place </a:t>
            </a:r>
            <a:r>
              <a:rPr sz="1125" spc="30" baseline="7407" dirty="0">
                <a:latin typeface="Arial"/>
                <a:cs typeface="Arial"/>
              </a:rPr>
              <a:t>Of</a:t>
            </a:r>
            <a:r>
              <a:rPr sz="1125" spc="22" baseline="7407" dirty="0">
                <a:latin typeface="Arial"/>
                <a:cs typeface="Arial"/>
              </a:rPr>
              <a:t> </a:t>
            </a:r>
            <a:r>
              <a:rPr sz="1125" spc="30" baseline="7407" dirty="0">
                <a:latin typeface="Arial"/>
                <a:cs typeface="Arial"/>
              </a:rPr>
              <a:t>Worship</a:t>
            </a:r>
            <a:endParaRPr sz="1125" baseline="7407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5"/>
              </a:spcBef>
            </a:pP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489"/>
              </a:spcBef>
            </a:pPr>
            <a:r>
              <a:rPr sz="850" b="1" spc="15" dirty="0">
                <a:latin typeface="Arial"/>
                <a:cs typeface="Arial"/>
              </a:rPr>
              <a:t>Building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20" dirty="0">
                <a:latin typeface="Arial"/>
                <a:cs typeface="Arial"/>
              </a:rPr>
              <a:t>Use</a:t>
            </a:r>
            <a:endParaRPr sz="850">
              <a:latin typeface="Arial"/>
              <a:cs typeface="Arial"/>
            </a:endParaRPr>
          </a:p>
          <a:p>
            <a:pPr marL="408305" marR="530860">
              <a:lnSpc>
                <a:spcPct val="133300"/>
              </a:lnSpc>
              <a:spcBef>
                <a:spcPts val="170"/>
              </a:spcBef>
            </a:pPr>
            <a:r>
              <a:rPr sz="750" spc="30" dirty="0">
                <a:latin typeface="Arial"/>
                <a:cs typeface="Arial"/>
              </a:rPr>
              <a:t>C</a:t>
            </a:r>
            <a:r>
              <a:rPr sz="750" spc="5" dirty="0">
                <a:latin typeface="Arial"/>
                <a:cs typeface="Arial"/>
              </a:rPr>
              <a:t>o</a:t>
            </a:r>
            <a:r>
              <a:rPr sz="750" spc="40" dirty="0">
                <a:latin typeface="Arial"/>
                <a:cs typeface="Arial"/>
              </a:rPr>
              <a:t>mm</a:t>
            </a:r>
            <a:r>
              <a:rPr sz="750" spc="5" dirty="0">
                <a:latin typeface="Arial"/>
                <a:cs typeface="Arial"/>
              </a:rPr>
              <a:t>e</a:t>
            </a:r>
            <a:r>
              <a:rPr sz="750" spc="-15" dirty="0">
                <a:latin typeface="Arial"/>
                <a:cs typeface="Arial"/>
              </a:rPr>
              <a:t>r</a:t>
            </a:r>
            <a:r>
              <a:rPr sz="750" spc="50" dirty="0">
                <a:latin typeface="Arial"/>
                <a:cs typeface="Arial"/>
              </a:rPr>
              <a:t>c</a:t>
            </a:r>
            <a:r>
              <a:rPr sz="750" spc="20" dirty="0">
                <a:latin typeface="Arial"/>
                <a:cs typeface="Arial"/>
              </a:rPr>
              <a:t>i</a:t>
            </a:r>
            <a:r>
              <a:rPr sz="750" spc="5" dirty="0">
                <a:latin typeface="Arial"/>
                <a:cs typeface="Arial"/>
              </a:rPr>
              <a:t>al  </a:t>
            </a:r>
            <a:r>
              <a:rPr sz="750" spc="15" dirty="0">
                <a:latin typeface="Arial"/>
                <a:cs typeface="Arial"/>
              </a:rPr>
              <a:t>Residential  Mixed</a:t>
            </a:r>
            <a:endParaRPr sz="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21790" y="10117439"/>
            <a:ext cx="10976056" cy="192184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from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 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map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with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permission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Controller </a:t>
            </a:r>
            <a:r>
              <a:rPr sz="750" spc="30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 Majesty's Stationary Office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 Copyright</a:t>
            </a:r>
            <a:r>
              <a:rPr sz="750" spc="2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2019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 Council 100023422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781" y="225473"/>
            <a:ext cx="14627919" cy="10153602"/>
            <a:chOff x="243781" y="225473"/>
            <a:chExt cx="10196195" cy="70935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76" y="231568"/>
              <a:ext cx="10183971" cy="65875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9876" y="231568"/>
              <a:ext cx="10184130" cy="6581775"/>
            </a:xfrm>
            <a:custGeom>
              <a:avLst/>
              <a:gdLst/>
              <a:ahLst/>
              <a:cxnLst/>
              <a:rect l="l" t="t" r="r" b="b"/>
              <a:pathLst>
                <a:path w="10184130" h="6581775">
                  <a:moveTo>
                    <a:pt x="0" y="6581409"/>
                  </a:moveTo>
                  <a:lnTo>
                    <a:pt x="0" y="0"/>
                  </a:lnTo>
                  <a:lnTo>
                    <a:pt x="10183971" y="0"/>
                  </a:lnTo>
                  <a:lnTo>
                    <a:pt x="10183971" y="6581409"/>
                  </a:lnTo>
                  <a:lnTo>
                    <a:pt x="0" y="6581409"/>
                  </a:lnTo>
                  <a:close/>
                </a:path>
              </a:pathLst>
            </a:custGeom>
            <a:ln w="121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122" y="6855564"/>
              <a:ext cx="393453" cy="41816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885835" y="4247446"/>
              <a:ext cx="1487170" cy="2510790"/>
            </a:xfrm>
            <a:custGeom>
              <a:avLst/>
              <a:gdLst/>
              <a:ahLst/>
              <a:cxnLst/>
              <a:rect l="l" t="t" r="r" b="b"/>
              <a:pathLst>
                <a:path w="1487170" h="2510790">
                  <a:moveTo>
                    <a:pt x="1487067" y="0"/>
                  </a:moveTo>
                  <a:lnTo>
                    <a:pt x="0" y="0"/>
                  </a:lnTo>
                  <a:lnTo>
                    <a:pt x="0" y="2510685"/>
                  </a:lnTo>
                  <a:lnTo>
                    <a:pt x="1487067" y="2510685"/>
                  </a:lnTo>
                  <a:lnTo>
                    <a:pt x="1487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13820" y="585014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24378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013820" y="622186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80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9A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0" y="97502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97502"/>
                  </a:lnTo>
                  <a:lnTo>
                    <a:pt x="0" y="97502"/>
                  </a:lnTo>
                </a:path>
              </a:pathLst>
            </a:custGeom>
            <a:ln w="12189">
              <a:solidFill>
                <a:srgbClr val="E9A1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13820" y="6520470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40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2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642060" y="5982438"/>
            <a:ext cx="2133561" cy="3593890"/>
          </a:xfrm>
          <a:prstGeom prst="rect">
            <a:avLst/>
          </a:prstGeom>
          <a:ln w="12189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894"/>
              </a:spcBef>
            </a:pPr>
            <a:r>
              <a:rPr sz="1200" b="1" spc="-10" dirty="0">
                <a:latin typeface="Arial"/>
                <a:cs typeface="Arial"/>
              </a:rPr>
              <a:t>Legend</a:t>
            </a:r>
            <a:endParaRPr sz="120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2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ts val="1115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0180" marR="374015">
              <a:lnSpc>
                <a:spcPct val="85500"/>
              </a:lnSpc>
              <a:spcBef>
                <a:spcPts val="185"/>
              </a:spcBef>
              <a:tabLst>
                <a:tab pos="407670" algn="l"/>
              </a:tabLst>
            </a:pPr>
            <a:r>
              <a:rPr sz="1800" spc="-622" baseline="-6944" dirty="0">
                <a:solidFill>
                  <a:srgbClr val="3BB47E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Burial </a:t>
            </a:r>
            <a:r>
              <a:rPr sz="750" spc="15" dirty="0">
                <a:latin typeface="Arial"/>
                <a:cs typeface="Arial"/>
              </a:rPr>
              <a:t>Ground  </a:t>
            </a: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602CC1"/>
                </a:solidFill>
                <a:latin typeface="Arial"/>
                <a:cs typeface="Arial"/>
              </a:rPr>
              <a:t>G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A73800"/>
                </a:solidFill>
                <a:latin typeface="Arial"/>
                <a:cs typeface="Arial"/>
              </a:rPr>
              <a:t>G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200" spc="-415" dirty="0">
                <a:solidFill>
                  <a:srgbClr val="C6B633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Mission</a:t>
            </a:r>
            <a:r>
              <a:rPr sz="1125" spc="30" baseline="7407" dirty="0">
                <a:latin typeface="Arial"/>
                <a:cs typeface="Arial"/>
              </a:rPr>
              <a:t> </a:t>
            </a:r>
            <a:r>
              <a:rPr sz="1125" spc="22" baseline="7407" dirty="0">
                <a:latin typeface="Arial"/>
                <a:cs typeface="Arial"/>
              </a:rPr>
              <a:t>Hall</a:t>
            </a:r>
            <a:endParaRPr sz="1125" baseline="7407">
              <a:latin typeface="Arial"/>
              <a:cs typeface="Arial"/>
            </a:endParaRPr>
          </a:p>
          <a:p>
            <a:pPr marL="170180">
              <a:lnSpc>
                <a:spcPts val="1200"/>
              </a:lnSpc>
              <a:tabLst>
                <a:tab pos="407670" algn="l"/>
              </a:tabLst>
            </a:pPr>
            <a:r>
              <a:rPr sz="1200" spc="-415" dirty="0">
                <a:solidFill>
                  <a:srgbClr val="00A9E5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Place </a:t>
            </a:r>
            <a:r>
              <a:rPr sz="1125" spc="30" baseline="7407" dirty="0">
                <a:latin typeface="Arial"/>
                <a:cs typeface="Arial"/>
              </a:rPr>
              <a:t>Of</a:t>
            </a:r>
            <a:r>
              <a:rPr sz="1125" spc="22" baseline="7407" dirty="0">
                <a:latin typeface="Arial"/>
                <a:cs typeface="Arial"/>
              </a:rPr>
              <a:t> </a:t>
            </a:r>
            <a:r>
              <a:rPr sz="1125" spc="30" baseline="7407" dirty="0">
                <a:latin typeface="Arial"/>
                <a:cs typeface="Arial"/>
              </a:rPr>
              <a:t>Worship</a:t>
            </a:r>
            <a:endParaRPr sz="1125" baseline="7407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5"/>
              </a:spcBef>
            </a:pP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489"/>
              </a:spcBef>
            </a:pPr>
            <a:r>
              <a:rPr sz="850" b="1" spc="15" dirty="0">
                <a:latin typeface="Arial"/>
                <a:cs typeface="Arial"/>
              </a:rPr>
              <a:t>Building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20" dirty="0">
                <a:latin typeface="Arial"/>
                <a:cs typeface="Arial"/>
              </a:rPr>
              <a:t>Use</a:t>
            </a:r>
            <a:endParaRPr sz="850">
              <a:latin typeface="Arial"/>
              <a:cs typeface="Arial"/>
            </a:endParaRPr>
          </a:p>
          <a:p>
            <a:pPr marL="408305" marR="530860">
              <a:lnSpc>
                <a:spcPct val="133300"/>
              </a:lnSpc>
              <a:spcBef>
                <a:spcPts val="170"/>
              </a:spcBef>
            </a:pPr>
            <a:r>
              <a:rPr sz="750" spc="30" dirty="0">
                <a:latin typeface="Arial"/>
                <a:cs typeface="Arial"/>
              </a:rPr>
              <a:t>C</a:t>
            </a:r>
            <a:r>
              <a:rPr sz="750" spc="5" dirty="0">
                <a:latin typeface="Arial"/>
                <a:cs typeface="Arial"/>
              </a:rPr>
              <a:t>o</a:t>
            </a:r>
            <a:r>
              <a:rPr sz="750" spc="40" dirty="0">
                <a:latin typeface="Arial"/>
                <a:cs typeface="Arial"/>
              </a:rPr>
              <a:t>mm</a:t>
            </a:r>
            <a:r>
              <a:rPr sz="750" spc="5" dirty="0">
                <a:latin typeface="Arial"/>
                <a:cs typeface="Arial"/>
              </a:rPr>
              <a:t>e</a:t>
            </a:r>
            <a:r>
              <a:rPr sz="750" spc="-15" dirty="0">
                <a:latin typeface="Arial"/>
                <a:cs typeface="Arial"/>
              </a:rPr>
              <a:t>r</a:t>
            </a:r>
            <a:r>
              <a:rPr sz="750" spc="50" dirty="0">
                <a:latin typeface="Arial"/>
                <a:cs typeface="Arial"/>
              </a:rPr>
              <a:t>c</a:t>
            </a:r>
            <a:r>
              <a:rPr sz="750" spc="20" dirty="0">
                <a:latin typeface="Arial"/>
                <a:cs typeface="Arial"/>
              </a:rPr>
              <a:t>i</a:t>
            </a:r>
            <a:r>
              <a:rPr sz="750" spc="5" dirty="0">
                <a:latin typeface="Arial"/>
                <a:cs typeface="Arial"/>
              </a:rPr>
              <a:t>al  </a:t>
            </a:r>
            <a:r>
              <a:rPr sz="750" spc="15" dirty="0">
                <a:latin typeface="Arial"/>
                <a:cs typeface="Arial"/>
              </a:rPr>
              <a:t>Residential  Mixed</a:t>
            </a:r>
            <a:endParaRPr sz="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223899" y="9652205"/>
            <a:ext cx="561176" cy="70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60"/>
              </a:lnSpc>
            </a:pPr>
            <a:r>
              <a:rPr sz="3600" spc="1680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30543" y="9781314"/>
            <a:ext cx="11034026" cy="5553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505" algn="ctr">
              <a:lnSpc>
                <a:spcPts val="1639"/>
              </a:lnSpc>
            </a:pPr>
            <a:r>
              <a:rPr sz="1400" spc="-10" dirty="0">
                <a:solidFill>
                  <a:srgbClr val="A70084"/>
                </a:solidFill>
                <a:latin typeface="Arial"/>
                <a:cs typeface="Arial"/>
              </a:rPr>
              <a:t>Dallas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from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 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map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with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permission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Controller </a:t>
            </a:r>
            <a:r>
              <a:rPr sz="750" spc="30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 Majesty's Stationary Office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 Copyright</a:t>
            </a:r>
            <a:r>
              <a:rPr sz="750" spc="2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2019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 Council 100023422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982323" y="9898185"/>
            <a:ext cx="1024874" cy="21178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15" dirty="0">
                <a:solidFill>
                  <a:srgbClr val="A70084"/>
                </a:solidFill>
                <a:latin typeface="Arial"/>
                <a:cs typeface="Arial"/>
              </a:rPr>
              <a:t>1:5,000 </a:t>
            </a:r>
            <a:r>
              <a:rPr sz="850" spc="10" dirty="0">
                <a:solidFill>
                  <a:srgbClr val="A70084"/>
                </a:solidFill>
                <a:latin typeface="Arial"/>
                <a:cs typeface="Arial"/>
              </a:rPr>
              <a:t>@</a:t>
            </a:r>
            <a:r>
              <a:rPr sz="850" spc="-5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850" spc="5" dirty="0">
                <a:solidFill>
                  <a:srgbClr val="A70084"/>
                </a:solidFill>
                <a:latin typeface="Arial"/>
                <a:cs typeface="Arial"/>
              </a:rPr>
              <a:t>A4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781" y="225473"/>
            <a:ext cx="14627919" cy="10153602"/>
            <a:chOff x="243781" y="225473"/>
            <a:chExt cx="10196195" cy="70935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76" y="231568"/>
              <a:ext cx="10183971" cy="65875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9876" y="231568"/>
              <a:ext cx="10184130" cy="6581775"/>
            </a:xfrm>
            <a:custGeom>
              <a:avLst/>
              <a:gdLst/>
              <a:ahLst/>
              <a:cxnLst/>
              <a:rect l="l" t="t" r="r" b="b"/>
              <a:pathLst>
                <a:path w="10184130" h="6581775">
                  <a:moveTo>
                    <a:pt x="0" y="6581409"/>
                  </a:moveTo>
                  <a:lnTo>
                    <a:pt x="0" y="0"/>
                  </a:lnTo>
                  <a:lnTo>
                    <a:pt x="10183971" y="0"/>
                  </a:lnTo>
                  <a:lnTo>
                    <a:pt x="10183971" y="6581409"/>
                  </a:lnTo>
                  <a:lnTo>
                    <a:pt x="0" y="6581409"/>
                  </a:lnTo>
                  <a:close/>
                </a:path>
              </a:pathLst>
            </a:custGeom>
            <a:ln w="121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122" y="6855564"/>
              <a:ext cx="393453" cy="41816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885835" y="4247446"/>
              <a:ext cx="1487170" cy="2510790"/>
            </a:xfrm>
            <a:custGeom>
              <a:avLst/>
              <a:gdLst/>
              <a:ahLst/>
              <a:cxnLst/>
              <a:rect l="l" t="t" r="r" b="b"/>
              <a:pathLst>
                <a:path w="1487170" h="2510790">
                  <a:moveTo>
                    <a:pt x="1487067" y="0"/>
                  </a:moveTo>
                  <a:lnTo>
                    <a:pt x="0" y="0"/>
                  </a:lnTo>
                  <a:lnTo>
                    <a:pt x="0" y="2510685"/>
                  </a:lnTo>
                  <a:lnTo>
                    <a:pt x="1487067" y="2510685"/>
                  </a:lnTo>
                  <a:lnTo>
                    <a:pt x="1487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13820" y="585014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24378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013820" y="622186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80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9A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0" y="97502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97502"/>
                  </a:lnTo>
                  <a:lnTo>
                    <a:pt x="0" y="97502"/>
                  </a:lnTo>
                </a:path>
              </a:pathLst>
            </a:custGeom>
            <a:ln w="12189">
              <a:solidFill>
                <a:srgbClr val="E9A1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13820" y="6520470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40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2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642060" y="5982438"/>
            <a:ext cx="2133561" cy="3593890"/>
          </a:xfrm>
          <a:prstGeom prst="rect">
            <a:avLst/>
          </a:prstGeom>
          <a:ln w="12189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894"/>
              </a:spcBef>
            </a:pPr>
            <a:r>
              <a:rPr sz="1200" b="1" spc="-10" dirty="0">
                <a:latin typeface="Arial"/>
                <a:cs typeface="Arial"/>
              </a:rPr>
              <a:t>Legend</a:t>
            </a:r>
            <a:endParaRPr sz="120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2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ts val="1115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0180" marR="374015">
              <a:lnSpc>
                <a:spcPct val="85500"/>
              </a:lnSpc>
              <a:spcBef>
                <a:spcPts val="185"/>
              </a:spcBef>
              <a:tabLst>
                <a:tab pos="407670" algn="l"/>
              </a:tabLst>
            </a:pPr>
            <a:r>
              <a:rPr sz="1800" spc="-622" baseline="-6944" dirty="0">
                <a:solidFill>
                  <a:srgbClr val="3BB47E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Burial </a:t>
            </a:r>
            <a:r>
              <a:rPr sz="750" spc="15" dirty="0">
                <a:latin typeface="Arial"/>
                <a:cs typeface="Arial"/>
              </a:rPr>
              <a:t>Ground  </a:t>
            </a: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602CC1"/>
                </a:solidFill>
                <a:latin typeface="Arial"/>
                <a:cs typeface="Arial"/>
              </a:rPr>
              <a:t>G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800" spc="-622" baseline="-6944" dirty="0">
                <a:solidFill>
                  <a:srgbClr val="A73800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200" spc="-415" dirty="0">
                <a:solidFill>
                  <a:srgbClr val="C6B633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Mission</a:t>
            </a:r>
            <a:r>
              <a:rPr sz="1125" spc="30" baseline="7407" dirty="0">
                <a:latin typeface="Arial"/>
                <a:cs typeface="Arial"/>
              </a:rPr>
              <a:t> </a:t>
            </a:r>
            <a:r>
              <a:rPr sz="1125" spc="22" baseline="7407" dirty="0">
                <a:latin typeface="Arial"/>
                <a:cs typeface="Arial"/>
              </a:rPr>
              <a:t>Hall</a:t>
            </a:r>
            <a:endParaRPr sz="1125" baseline="7407">
              <a:latin typeface="Arial"/>
              <a:cs typeface="Arial"/>
            </a:endParaRPr>
          </a:p>
          <a:p>
            <a:pPr marL="170180">
              <a:lnSpc>
                <a:spcPts val="1200"/>
              </a:lnSpc>
              <a:tabLst>
                <a:tab pos="407670" algn="l"/>
              </a:tabLst>
            </a:pPr>
            <a:r>
              <a:rPr sz="1200" spc="-415" dirty="0">
                <a:solidFill>
                  <a:srgbClr val="00A9E5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Place </a:t>
            </a:r>
            <a:r>
              <a:rPr sz="1125" spc="30" baseline="7407" dirty="0">
                <a:latin typeface="Arial"/>
                <a:cs typeface="Arial"/>
              </a:rPr>
              <a:t>Of</a:t>
            </a:r>
            <a:r>
              <a:rPr sz="1125" spc="22" baseline="7407" dirty="0">
                <a:latin typeface="Arial"/>
                <a:cs typeface="Arial"/>
              </a:rPr>
              <a:t> </a:t>
            </a:r>
            <a:r>
              <a:rPr sz="1125" spc="30" baseline="7407" dirty="0">
                <a:latin typeface="Arial"/>
                <a:cs typeface="Arial"/>
              </a:rPr>
              <a:t>Worship</a:t>
            </a:r>
            <a:endParaRPr sz="1125" baseline="7407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5"/>
              </a:spcBef>
            </a:pP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489"/>
              </a:spcBef>
            </a:pPr>
            <a:r>
              <a:rPr sz="850" b="1" spc="15" dirty="0">
                <a:latin typeface="Arial"/>
                <a:cs typeface="Arial"/>
              </a:rPr>
              <a:t>Building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20" dirty="0">
                <a:latin typeface="Arial"/>
                <a:cs typeface="Arial"/>
              </a:rPr>
              <a:t>Use</a:t>
            </a:r>
            <a:endParaRPr sz="850">
              <a:latin typeface="Arial"/>
              <a:cs typeface="Arial"/>
            </a:endParaRPr>
          </a:p>
          <a:p>
            <a:pPr marL="408305" marR="530860">
              <a:lnSpc>
                <a:spcPct val="133300"/>
              </a:lnSpc>
              <a:spcBef>
                <a:spcPts val="170"/>
              </a:spcBef>
            </a:pPr>
            <a:r>
              <a:rPr sz="750" spc="30" dirty="0">
                <a:latin typeface="Arial"/>
                <a:cs typeface="Arial"/>
              </a:rPr>
              <a:t>C</a:t>
            </a:r>
            <a:r>
              <a:rPr sz="750" spc="5" dirty="0">
                <a:latin typeface="Arial"/>
                <a:cs typeface="Arial"/>
              </a:rPr>
              <a:t>o</a:t>
            </a:r>
            <a:r>
              <a:rPr sz="750" spc="40" dirty="0">
                <a:latin typeface="Arial"/>
                <a:cs typeface="Arial"/>
              </a:rPr>
              <a:t>mm</a:t>
            </a:r>
            <a:r>
              <a:rPr sz="750" spc="5" dirty="0">
                <a:latin typeface="Arial"/>
                <a:cs typeface="Arial"/>
              </a:rPr>
              <a:t>e</a:t>
            </a:r>
            <a:r>
              <a:rPr sz="750" spc="-15" dirty="0">
                <a:latin typeface="Arial"/>
                <a:cs typeface="Arial"/>
              </a:rPr>
              <a:t>r</a:t>
            </a:r>
            <a:r>
              <a:rPr sz="750" spc="50" dirty="0">
                <a:latin typeface="Arial"/>
                <a:cs typeface="Arial"/>
              </a:rPr>
              <a:t>c</a:t>
            </a:r>
            <a:r>
              <a:rPr sz="750" spc="20" dirty="0">
                <a:latin typeface="Arial"/>
                <a:cs typeface="Arial"/>
              </a:rPr>
              <a:t>i</a:t>
            </a:r>
            <a:r>
              <a:rPr sz="750" spc="5" dirty="0">
                <a:latin typeface="Arial"/>
                <a:cs typeface="Arial"/>
              </a:rPr>
              <a:t>al  </a:t>
            </a:r>
            <a:r>
              <a:rPr sz="750" spc="15" dirty="0">
                <a:latin typeface="Arial"/>
                <a:cs typeface="Arial"/>
              </a:rPr>
              <a:t>Residential  Mixed</a:t>
            </a:r>
            <a:endParaRPr sz="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223899" y="9652205"/>
            <a:ext cx="561176" cy="70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60"/>
              </a:lnSpc>
            </a:pPr>
            <a:r>
              <a:rPr sz="3600" spc="1680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30543" y="9781314"/>
            <a:ext cx="11034026" cy="5553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62610" algn="ctr">
              <a:lnSpc>
                <a:spcPts val="1639"/>
              </a:lnSpc>
            </a:pPr>
            <a:r>
              <a:rPr sz="1400" spc="-10" dirty="0">
                <a:solidFill>
                  <a:srgbClr val="A70084"/>
                </a:solidFill>
                <a:latin typeface="Arial"/>
                <a:cs typeface="Arial"/>
              </a:rPr>
              <a:t>Dufftown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from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 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map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with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permission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Controller </a:t>
            </a:r>
            <a:r>
              <a:rPr sz="750" spc="30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 Majesty's Stationary Office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 Copyright</a:t>
            </a:r>
            <a:r>
              <a:rPr sz="750" spc="2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2019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 Council 100023422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982323" y="9898185"/>
            <a:ext cx="1024874" cy="21178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15" dirty="0">
                <a:solidFill>
                  <a:srgbClr val="A70084"/>
                </a:solidFill>
                <a:latin typeface="Arial"/>
                <a:cs typeface="Arial"/>
              </a:rPr>
              <a:t>1:7,500 </a:t>
            </a:r>
            <a:r>
              <a:rPr sz="850" spc="10" dirty="0">
                <a:solidFill>
                  <a:srgbClr val="A70084"/>
                </a:solidFill>
                <a:latin typeface="Arial"/>
                <a:cs typeface="Arial"/>
              </a:rPr>
              <a:t>@</a:t>
            </a:r>
            <a:r>
              <a:rPr sz="850" spc="-5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850" spc="5" dirty="0">
                <a:solidFill>
                  <a:srgbClr val="A70084"/>
                </a:solidFill>
                <a:latin typeface="Arial"/>
                <a:cs typeface="Arial"/>
              </a:rPr>
              <a:t>A4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781" y="225473"/>
            <a:ext cx="14551719" cy="10077402"/>
            <a:chOff x="243781" y="225473"/>
            <a:chExt cx="10196195" cy="70935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76" y="231568"/>
              <a:ext cx="10183971" cy="65875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9876" y="231568"/>
              <a:ext cx="10184130" cy="6581775"/>
            </a:xfrm>
            <a:custGeom>
              <a:avLst/>
              <a:gdLst/>
              <a:ahLst/>
              <a:cxnLst/>
              <a:rect l="l" t="t" r="r" b="b"/>
              <a:pathLst>
                <a:path w="10184130" h="6581775">
                  <a:moveTo>
                    <a:pt x="0" y="6581409"/>
                  </a:moveTo>
                  <a:lnTo>
                    <a:pt x="0" y="0"/>
                  </a:lnTo>
                  <a:lnTo>
                    <a:pt x="10183971" y="0"/>
                  </a:lnTo>
                  <a:lnTo>
                    <a:pt x="10183971" y="6581409"/>
                  </a:lnTo>
                  <a:lnTo>
                    <a:pt x="0" y="6581409"/>
                  </a:lnTo>
                  <a:close/>
                </a:path>
              </a:pathLst>
            </a:custGeom>
            <a:ln w="121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122" y="6855564"/>
              <a:ext cx="393453" cy="41816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885835" y="4247446"/>
              <a:ext cx="1487170" cy="2510790"/>
            </a:xfrm>
            <a:custGeom>
              <a:avLst/>
              <a:gdLst/>
              <a:ahLst/>
              <a:cxnLst/>
              <a:rect l="l" t="t" r="r" b="b"/>
              <a:pathLst>
                <a:path w="1487170" h="2510790">
                  <a:moveTo>
                    <a:pt x="1487067" y="0"/>
                  </a:moveTo>
                  <a:lnTo>
                    <a:pt x="0" y="0"/>
                  </a:lnTo>
                  <a:lnTo>
                    <a:pt x="0" y="2510685"/>
                  </a:lnTo>
                  <a:lnTo>
                    <a:pt x="1487067" y="2510685"/>
                  </a:lnTo>
                  <a:lnTo>
                    <a:pt x="1487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13820" y="585014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24378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013820" y="622186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80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9A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0" y="97502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97502"/>
                  </a:lnTo>
                  <a:lnTo>
                    <a:pt x="0" y="97502"/>
                  </a:lnTo>
                </a:path>
              </a:pathLst>
            </a:custGeom>
            <a:ln w="12189">
              <a:solidFill>
                <a:srgbClr val="E9A1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13820" y="6520470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40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2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577474" y="5939233"/>
            <a:ext cx="2122447" cy="3566919"/>
          </a:xfrm>
          <a:prstGeom prst="rect">
            <a:avLst/>
          </a:prstGeom>
          <a:ln w="12189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894"/>
              </a:spcBef>
            </a:pPr>
            <a:r>
              <a:rPr sz="1200" b="1" spc="-10" dirty="0">
                <a:latin typeface="Arial"/>
                <a:cs typeface="Arial"/>
              </a:rPr>
              <a:t>Legend</a:t>
            </a:r>
            <a:endParaRPr sz="120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2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ts val="1115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0180" marR="374015">
              <a:lnSpc>
                <a:spcPct val="85500"/>
              </a:lnSpc>
              <a:spcBef>
                <a:spcPts val="185"/>
              </a:spcBef>
              <a:tabLst>
                <a:tab pos="407670" algn="l"/>
              </a:tabLst>
            </a:pPr>
            <a:r>
              <a:rPr sz="1800" spc="-622" baseline="-6944" dirty="0">
                <a:solidFill>
                  <a:srgbClr val="3BB47E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Burial </a:t>
            </a:r>
            <a:r>
              <a:rPr sz="750" spc="15" dirty="0">
                <a:latin typeface="Arial"/>
                <a:cs typeface="Arial"/>
              </a:rPr>
              <a:t>Ground  </a:t>
            </a: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602CC1"/>
                </a:solidFill>
                <a:latin typeface="Arial"/>
                <a:cs typeface="Arial"/>
              </a:rPr>
              <a:t>G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A73800"/>
                </a:solidFill>
                <a:latin typeface="Arial"/>
                <a:cs typeface="Arial"/>
              </a:rPr>
              <a:t>G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200" spc="-415" dirty="0">
                <a:solidFill>
                  <a:srgbClr val="C6B633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Mission</a:t>
            </a:r>
            <a:r>
              <a:rPr sz="1125" spc="30" baseline="7407" dirty="0">
                <a:latin typeface="Arial"/>
                <a:cs typeface="Arial"/>
              </a:rPr>
              <a:t> </a:t>
            </a:r>
            <a:r>
              <a:rPr sz="1125" spc="22" baseline="7407" dirty="0">
                <a:latin typeface="Arial"/>
                <a:cs typeface="Arial"/>
              </a:rPr>
              <a:t>Hall</a:t>
            </a:r>
            <a:endParaRPr sz="1125" baseline="7407">
              <a:latin typeface="Arial"/>
              <a:cs typeface="Arial"/>
            </a:endParaRPr>
          </a:p>
          <a:p>
            <a:pPr marL="170180">
              <a:lnSpc>
                <a:spcPts val="1200"/>
              </a:lnSpc>
              <a:tabLst>
                <a:tab pos="407670" algn="l"/>
              </a:tabLst>
            </a:pPr>
            <a:r>
              <a:rPr sz="1200" spc="-415" dirty="0">
                <a:solidFill>
                  <a:srgbClr val="00A9E5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Place </a:t>
            </a:r>
            <a:r>
              <a:rPr sz="1125" spc="30" baseline="7407" dirty="0">
                <a:latin typeface="Arial"/>
                <a:cs typeface="Arial"/>
              </a:rPr>
              <a:t>Of</a:t>
            </a:r>
            <a:r>
              <a:rPr sz="1125" spc="22" baseline="7407" dirty="0">
                <a:latin typeface="Arial"/>
                <a:cs typeface="Arial"/>
              </a:rPr>
              <a:t> </a:t>
            </a:r>
            <a:r>
              <a:rPr sz="1125" spc="30" baseline="7407" dirty="0">
                <a:latin typeface="Arial"/>
                <a:cs typeface="Arial"/>
              </a:rPr>
              <a:t>Worship</a:t>
            </a:r>
            <a:endParaRPr sz="1125" baseline="7407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5"/>
              </a:spcBef>
            </a:pP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489"/>
              </a:spcBef>
            </a:pPr>
            <a:r>
              <a:rPr sz="850" b="1" spc="15" dirty="0">
                <a:latin typeface="Arial"/>
                <a:cs typeface="Arial"/>
              </a:rPr>
              <a:t>Building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20" dirty="0">
                <a:latin typeface="Arial"/>
                <a:cs typeface="Arial"/>
              </a:rPr>
              <a:t>Use</a:t>
            </a:r>
            <a:endParaRPr sz="850">
              <a:latin typeface="Arial"/>
              <a:cs typeface="Arial"/>
            </a:endParaRPr>
          </a:p>
          <a:p>
            <a:pPr marL="408305" marR="530860">
              <a:lnSpc>
                <a:spcPct val="133300"/>
              </a:lnSpc>
              <a:spcBef>
                <a:spcPts val="170"/>
              </a:spcBef>
            </a:pPr>
            <a:r>
              <a:rPr sz="750" spc="30" dirty="0">
                <a:latin typeface="Arial"/>
                <a:cs typeface="Arial"/>
              </a:rPr>
              <a:t>C</a:t>
            </a:r>
            <a:r>
              <a:rPr sz="750" spc="5" dirty="0">
                <a:latin typeface="Arial"/>
                <a:cs typeface="Arial"/>
              </a:rPr>
              <a:t>o</a:t>
            </a:r>
            <a:r>
              <a:rPr sz="750" spc="40" dirty="0">
                <a:latin typeface="Arial"/>
                <a:cs typeface="Arial"/>
              </a:rPr>
              <a:t>mm</a:t>
            </a:r>
            <a:r>
              <a:rPr sz="750" spc="5" dirty="0">
                <a:latin typeface="Arial"/>
                <a:cs typeface="Arial"/>
              </a:rPr>
              <a:t>e</a:t>
            </a:r>
            <a:r>
              <a:rPr sz="750" spc="-15" dirty="0">
                <a:latin typeface="Arial"/>
                <a:cs typeface="Arial"/>
              </a:rPr>
              <a:t>r</a:t>
            </a:r>
            <a:r>
              <a:rPr sz="750" spc="50" dirty="0">
                <a:latin typeface="Arial"/>
                <a:cs typeface="Arial"/>
              </a:rPr>
              <a:t>c</a:t>
            </a:r>
            <a:r>
              <a:rPr sz="750" spc="20" dirty="0">
                <a:latin typeface="Arial"/>
                <a:cs typeface="Arial"/>
              </a:rPr>
              <a:t>i</a:t>
            </a:r>
            <a:r>
              <a:rPr sz="750" spc="5" dirty="0">
                <a:latin typeface="Arial"/>
                <a:cs typeface="Arial"/>
              </a:rPr>
              <a:t>al  </a:t>
            </a:r>
            <a:r>
              <a:rPr sz="750" spc="15" dirty="0">
                <a:latin typeface="Arial"/>
                <a:cs typeface="Arial"/>
              </a:rPr>
              <a:t>Residential  Mixed</a:t>
            </a:r>
            <a:endParaRPr sz="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151074" y="9581460"/>
            <a:ext cx="558252" cy="696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60"/>
              </a:lnSpc>
            </a:pPr>
            <a:r>
              <a:rPr sz="3600" spc="1680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21756" y="9709600"/>
            <a:ext cx="10976547" cy="551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5920" algn="ctr">
              <a:lnSpc>
                <a:spcPts val="1639"/>
              </a:lnSpc>
            </a:pPr>
            <a:r>
              <a:rPr sz="1400" spc="-10" dirty="0">
                <a:solidFill>
                  <a:srgbClr val="A70084"/>
                </a:solidFill>
                <a:latin typeface="Arial"/>
                <a:cs typeface="Arial"/>
              </a:rPr>
              <a:t>Duffus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from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 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map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with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permission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Controller </a:t>
            </a:r>
            <a:r>
              <a:rPr sz="750" spc="30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 Majesty's Stationary Office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 Copyright</a:t>
            </a:r>
            <a:r>
              <a:rPr sz="750" spc="2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2019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 Council 100023422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915965" y="9825594"/>
            <a:ext cx="1019536" cy="21019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15" dirty="0">
                <a:solidFill>
                  <a:srgbClr val="A70084"/>
                </a:solidFill>
                <a:latin typeface="Arial"/>
                <a:cs typeface="Arial"/>
              </a:rPr>
              <a:t>1:5,000 </a:t>
            </a:r>
            <a:r>
              <a:rPr sz="850" spc="10" dirty="0">
                <a:solidFill>
                  <a:srgbClr val="A70084"/>
                </a:solidFill>
                <a:latin typeface="Arial"/>
                <a:cs typeface="Arial"/>
              </a:rPr>
              <a:t>@</a:t>
            </a:r>
            <a:r>
              <a:rPr sz="850" spc="-5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850" spc="5" dirty="0">
                <a:solidFill>
                  <a:srgbClr val="A70084"/>
                </a:solidFill>
                <a:latin typeface="Arial"/>
                <a:cs typeface="Arial"/>
              </a:rPr>
              <a:t>A4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781" y="225473"/>
            <a:ext cx="14627919" cy="9925002"/>
            <a:chOff x="243781" y="225473"/>
            <a:chExt cx="10196195" cy="70935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76" y="231568"/>
              <a:ext cx="10183971" cy="65875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9876" y="231568"/>
              <a:ext cx="10184130" cy="6581775"/>
            </a:xfrm>
            <a:custGeom>
              <a:avLst/>
              <a:gdLst/>
              <a:ahLst/>
              <a:cxnLst/>
              <a:rect l="l" t="t" r="r" b="b"/>
              <a:pathLst>
                <a:path w="10184130" h="6581775">
                  <a:moveTo>
                    <a:pt x="0" y="6581409"/>
                  </a:moveTo>
                  <a:lnTo>
                    <a:pt x="0" y="0"/>
                  </a:lnTo>
                  <a:lnTo>
                    <a:pt x="10183971" y="0"/>
                  </a:lnTo>
                  <a:lnTo>
                    <a:pt x="10183971" y="6581409"/>
                  </a:lnTo>
                  <a:lnTo>
                    <a:pt x="0" y="6581409"/>
                  </a:lnTo>
                  <a:close/>
                </a:path>
              </a:pathLst>
            </a:custGeom>
            <a:ln w="121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122" y="6855564"/>
              <a:ext cx="393453" cy="41816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885835" y="4247446"/>
              <a:ext cx="1487170" cy="2510790"/>
            </a:xfrm>
            <a:custGeom>
              <a:avLst/>
              <a:gdLst/>
              <a:ahLst/>
              <a:cxnLst/>
              <a:rect l="l" t="t" r="r" b="b"/>
              <a:pathLst>
                <a:path w="1487170" h="2510790">
                  <a:moveTo>
                    <a:pt x="1487067" y="0"/>
                  </a:moveTo>
                  <a:lnTo>
                    <a:pt x="0" y="0"/>
                  </a:lnTo>
                  <a:lnTo>
                    <a:pt x="0" y="2510685"/>
                  </a:lnTo>
                  <a:lnTo>
                    <a:pt x="1487067" y="2510685"/>
                  </a:lnTo>
                  <a:lnTo>
                    <a:pt x="1487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13820" y="585014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24378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013820" y="622186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80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9A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0" y="97502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97502"/>
                  </a:lnTo>
                  <a:lnTo>
                    <a:pt x="0" y="97502"/>
                  </a:lnTo>
                </a:path>
              </a:pathLst>
            </a:custGeom>
            <a:ln w="12189">
              <a:solidFill>
                <a:srgbClr val="E9A1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13820" y="6520470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40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2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642060" y="5852824"/>
            <a:ext cx="2133561" cy="3512977"/>
          </a:xfrm>
          <a:prstGeom prst="rect">
            <a:avLst/>
          </a:prstGeom>
          <a:ln w="12189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894"/>
              </a:spcBef>
            </a:pPr>
            <a:r>
              <a:rPr sz="1200" b="1" spc="-10" dirty="0">
                <a:latin typeface="Arial"/>
                <a:cs typeface="Arial"/>
              </a:rPr>
              <a:t>Legend</a:t>
            </a:r>
            <a:endParaRPr sz="120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2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ts val="1115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0180" marR="374015">
              <a:lnSpc>
                <a:spcPct val="85500"/>
              </a:lnSpc>
              <a:spcBef>
                <a:spcPts val="185"/>
              </a:spcBef>
              <a:tabLst>
                <a:tab pos="407670" algn="l"/>
              </a:tabLst>
            </a:pPr>
            <a:r>
              <a:rPr sz="1800" spc="-622" baseline="-6944" dirty="0">
                <a:solidFill>
                  <a:srgbClr val="3BB47E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Burial </a:t>
            </a:r>
            <a:r>
              <a:rPr sz="750" spc="15" dirty="0">
                <a:latin typeface="Arial"/>
                <a:cs typeface="Arial"/>
              </a:rPr>
              <a:t>Ground  </a:t>
            </a: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602CC1"/>
                </a:solidFill>
                <a:latin typeface="Arial"/>
                <a:cs typeface="Arial"/>
              </a:rPr>
              <a:t>G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800" spc="-622" baseline="-6944" dirty="0">
                <a:solidFill>
                  <a:srgbClr val="A73800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200" spc="-415" dirty="0">
                <a:latin typeface="Arial"/>
                <a:cs typeface="Arial"/>
              </a:rPr>
              <a:t>F</a:t>
            </a:r>
            <a:r>
              <a:rPr sz="1200" spc="-415" dirty="0">
                <a:solidFill>
                  <a:srgbClr val="C6B633"/>
                </a:solidFill>
                <a:latin typeface="Arial"/>
                <a:cs typeface="Arial"/>
              </a:rPr>
              <a:t>G	</a:t>
            </a:r>
            <a:r>
              <a:rPr sz="1125" spc="22" baseline="7407" dirty="0">
                <a:latin typeface="Arial"/>
                <a:cs typeface="Arial"/>
              </a:rPr>
              <a:t>Mission</a:t>
            </a:r>
            <a:r>
              <a:rPr sz="1125" spc="30" baseline="7407" dirty="0">
                <a:latin typeface="Arial"/>
                <a:cs typeface="Arial"/>
              </a:rPr>
              <a:t> </a:t>
            </a:r>
            <a:r>
              <a:rPr sz="1125" spc="22" baseline="7407" dirty="0">
                <a:latin typeface="Arial"/>
                <a:cs typeface="Arial"/>
              </a:rPr>
              <a:t>Hall</a:t>
            </a:r>
            <a:endParaRPr sz="1125" baseline="7407">
              <a:latin typeface="Arial"/>
              <a:cs typeface="Arial"/>
            </a:endParaRPr>
          </a:p>
          <a:p>
            <a:pPr marL="170180">
              <a:lnSpc>
                <a:spcPts val="1200"/>
              </a:lnSpc>
              <a:tabLst>
                <a:tab pos="407670" algn="l"/>
              </a:tabLst>
            </a:pPr>
            <a:r>
              <a:rPr sz="1200" spc="-415" dirty="0">
                <a:solidFill>
                  <a:srgbClr val="00A9E5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Place </a:t>
            </a:r>
            <a:r>
              <a:rPr sz="1125" spc="30" baseline="7407" dirty="0">
                <a:latin typeface="Arial"/>
                <a:cs typeface="Arial"/>
              </a:rPr>
              <a:t>Of</a:t>
            </a:r>
            <a:r>
              <a:rPr sz="1125" spc="22" baseline="7407" dirty="0">
                <a:latin typeface="Arial"/>
                <a:cs typeface="Arial"/>
              </a:rPr>
              <a:t> </a:t>
            </a:r>
            <a:r>
              <a:rPr sz="1125" spc="30" baseline="7407" dirty="0">
                <a:latin typeface="Arial"/>
                <a:cs typeface="Arial"/>
              </a:rPr>
              <a:t>Worship</a:t>
            </a:r>
            <a:endParaRPr sz="1125" baseline="7407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5"/>
              </a:spcBef>
            </a:pP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489"/>
              </a:spcBef>
            </a:pPr>
            <a:r>
              <a:rPr sz="850" b="1" spc="15" dirty="0">
                <a:latin typeface="Arial"/>
                <a:cs typeface="Arial"/>
              </a:rPr>
              <a:t>Building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20" dirty="0">
                <a:latin typeface="Arial"/>
                <a:cs typeface="Arial"/>
              </a:rPr>
              <a:t>Use</a:t>
            </a:r>
            <a:endParaRPr sz="850">
              <a:latin typeface="Arial"/>
              <a:cs typeface="Arial"/>
            </a:endParaRPr>
          </a:p>
          <a:p>
            <a:pPr marL="408305" marR="530860">
              <a:lnSpc>
                <a:spcPct val="133300"/>
              </a:lnSpc>
              <a:spcBef>
                <a:spcPts val="170"/>
              </a:spcBef>
            </a:pPr>
            <a:r>
              <a:rPr sz="750" spc="30" dirty="0">
                <a:latin typeface="Arial"/>
                <a:cs typeface="Arial"/>
              </a:rPr>
              <a:t>C</a:t>
            </a:r>
            <a:r>
              <a:rPr sz="750" spc="5" dirty="0">
                <a:latin typeface="Arial"/>
                <a:cs typeface="Arial"/>
              </a:rPr>
              <a:t>o</a:t>
            </a:r>
            <a:r>
              <a:rPr sz="750" spc="40" dirty="0">
                <a:latin typeface="Arial"/>
                <a:cs typeface="Arial"/>
              </a:rPr>
              <a:t>mm</a:t>
            </a:r>
            <a:r>
              <a:rPr sz="750" spc="5" dirty="0">
                <a:latin typeface="Arial"/>
                <a:cs typeface="Arial"/>
              </a:rPr>
              <a:t>e</a:t>
            </a:r>
            <a:r>
              <a:rPr sz="750" spc="-15" dirty="0">
                <a:latin typeface="Arial"/>
                <a:cs typeface="Arial"/>
              </a:rPr>
              <a:t>r</a:t>
            </a:r>
            <a:r>
              <a:rPr sz="750" spc="50" dirty="0">
                <a:latin typeface="Arial"/>
                <a:cs typeface="Arial"/>
              </a:rPr>
              <a:t>c</a:t>
            </a:r>
            <a:r>
              <a:rPr sz="750" spc="20" dirty="0">
                <a:latin typeface="Arial"/>
                <a:cs typeface="Arial"/>
              </a:rPr>
              <a:t>i</a:t>
            </a:r>
            <a:r>
              <a:rPr sz="750" spc="5" dirty="0">
                <a:latin typeface="Arial"/>
                <a:cs typeface="Arial"/>
              </a:rPr>
              <a:t>al  </a:t>
            </a:r>
            <a:r>
              <a:rPr sz="750" spc="15" dirty="0">
                <a:latin typeface="Arial"/>
                <a:cs typeface="Arial"/>
              </a:rPr>
              <a:t>Residential  Mixed</a:t>
            </a:r>
            <a:endParaRPr sz="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223899" y="9439970"/>
            <a:ext cx="561176" cy="6858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60"/>
              </a:lnSpc>
            </a:pPr>
            <a:r>
              <a:rPr sz="3600" spc="1680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30543" y="9566172"/>
            <a:ext cx="11034026" cy="542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9875" algn="ctr">
              <a:lnSpc>
                <a:spcPts val="1639"/>
              </a:lnSpc>
            </a:pPr>
            <a:r>
              <a:rPr sz="1400" spc="-10" dirty="0">
                <a:solidFill>
                  <a:srgbClr val="A70084"/>
                </a:solidFill>
                <a:latin typeface="Arial"/>
                <a:cs typeface="Arial"/>
              </a:rPr>
              <a:t>Dyke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from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 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map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with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permission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Controller </a:t>
            </a:r>
            <a:r>
              <a:rPr sz="750" spc="30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 Majesty's Stationary Office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 Copyright</a:t>
            </a:r>
            <a:r>
              <a:rPr sz="750" spc="2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2019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 Council 100023422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982323" y="9680412"/>
            <a:ext cx="1024874" cy="207012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15" dirty="0">
                <a:solidFill>
                  <a:srgbClr val="A70084"/>
                </a:solidFill>
                <a:latin typeface="Arial"/>
                <a:cs typeface="Arial"/>
              </a:rPr>
              <a:t>1:5,000 </a:t>
            </a:r>
            <a:r>
              <a:rPr sz="850" spc="10" dirty="0">
                <a:solidFill>
                  <a:srgbClr val="A70084"/>
                </a:solidFill>
                <a:latin typeface="Arial"/>
                <a:cs typeface="Arial"/>
              </a:rPr>
              <a:t>@</a:t>
            </a:r>
            <a:r>
              <a:rPr sz="850" spc="-5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850" spc="5" dirty="0">
                <a:solidFill>
                  <a:srgbClr val="A70084"/>
                </a:solidFill>
                <a:latin typeface="Arial"/>
                <a:cs typeface="Arial"/>
              </a:rPr>
              <a:t>A4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554" y="255733"/>
            <a:ext cx="14641830" cy="10191750"/>
            <a:chOff x="243554" y="255733"/>
            <a:chExt cx="14641830" cy="10191750"/>
          </a:xfrm>
        </p:grpSpPr>
        <p:sp>
          <p:nvSpPr>
            <p:cNvPr id="3" name="object 3"/>
            <p:cNvSpPr/>
            <p:nvPr/>
          </p:nvSpPr>
          <p:spPr>
            <a:xfrm>
              <a:off x="249904" y="9776342"/>
              <a:ext cx="14629130" cy="664845"/>
            </a:xfrm>
            <a:custGeom>
              <a:avLst/>
              <a:gdLst/>
              <a:ahLst/>
              <a:cxnLst/>
              <a:rect l="l" t="t" r="r" b="b"/>
              <a:pathLst>
                <a:path w="14629130" h="664845">
                  <a:moveTo>
                    <a:pt x="0" y="664352"/>
                  </a:moveTo>
                  <a:lnTo>
                    <a:pt x="0" y="0"/>
                  </a:lnTo>
                  <a:lnTo>
                    <a:pt x="14628559" y="0"/>
                  </a:lnTo>
                  <a:lnTo>
                    <a:pt x="14628559" y="664352"/>
                  </a:lnTo>
                  <a:lnTo>
                    <a:pt x="0" y="664352"/>
                  </a:lnTo>
                  <a:close/>
                </a:path>
              </a:pathLst>
            </a:custGeom>
            <a:ln w="121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904" y="262083"/>
              <a:ext cx="14628559" cy="95264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49904" y="262083"/>
              <a:ext cx="14629130" cy="9520555"/>
            </a:xfrm>
            <a:custGeom>
              <a:avLst/>
              <a:gdLst/>
              <a:ahLst/>
              <a:cxnLst/>
              <a:rect l="l" t="t" r="r" b="b"/>
              <a:pathLst>
                <a:path w="14629130" h="9520555">
                  <a:moveTo>
                    <a:pt x="0" y="9520353"/>
                  </a:moveTo>
                  <a:lnTo>
                    <a:pt x="0" y="0"/>
                  </a:lnTo>
                  <a:lnTo>
                    <a:pt x="14628559" y="0"/>
                  </a:lnTo>
                  <a:lnTo>
                    <a:pt x="14628559" y="9520353"/>
                  </a:lnTo>
                  <a:lnTo>
                    <a:pt x="0" y="9520353"/>
                  </a:lnTo>
                  <a:close/>
                </a:path>
              </a:pathLst>
            </a:custGeom>
            <a:ln w="121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295859" y="9733167"/>
            <a:ext cx="508634" cy="749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750" spc="2215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47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92056" y="9903868"/>
            <a:ext cx="1795145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10" dirty="0">
                <a:solidFill>
                  <a:srgbClr val="A70084"/>
                </a:solidFill>
                <a:latin typeface="Arial"/>
                <a:cs typeface="Arial"/>
              </a:rPr>
              <a:t>Elgin - </a:t>
            </a:r>
            <a:r>
              <a:rPr sz="1550" spc="15" dirty="0">
                <a:solidFill>
                  <a:srgbClr val="A70084"/>
                </a:solidFill>
                <a:latin typeface="Arial"/>
                <a:cs typeface="Arial"/>
              </a:rPr>
              <a:t>Building</a:t>
            </a:r>
            <a:r>
              <a:rPr sz="1550" spc="-1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1550" spc="25" dirty="0">
                <a:solidFill>
                  <a:srgbClr val="A70084"/>
                </a:solidFill>
                <a:latin typeface="Arial"/>
                <a:cs typeface="Arial"/>
              </a:rPr>
              <a:t>Use</a:t>
            </a:r>
            <a:endParaRPr sz="15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101194" y="9975299"/>
            <a:ext cx="102743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15" dirty="0">
                <a:solidFill>
                  <a:srgbClr val="A70084"/>
                </a:solidFill>
                <a:latin typeface="Arial"/>
                <a:cs typeface="Arial"/>
              </a:rPr>
              <a:t>1:17,500 </a:t>
            </a:r>
            <a:r>
              <a:rPr sz="1150" dirty="0">
                <a:solidFill>
                  <a:srgbClr val="A70084"/>
                </a:solidFill>
                <a:latin typeface="Arial"/>
                <a:cs typeface="Arial"/>
              </a:rPr>
              <a:t>@</a:t>
            </a:r>
            <a:r>
              <a:rPr sz="1150" spc="-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1150" spc="-5" dirty="0">
                <a:solidFill>
                  <a:srgbClr val="A70084"/>
                </a:solidFill>
                <a:latin typeface="Arial"/>
                <a:cs typeface="Arial"/>
              </a:rPr>
              <a:t>A3</a:t>
            </a:r>
            <a:endParaRPr sz="115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06605" y="341318"/>
            <a:ext cx="14511019" cy="10055225"/>
            <a:chOff x="306605" y="341318"/>
            <a:chExt cx="14511019" cy="1005522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6605" y="9823418"/>
              <a:ext cx="536070" cy="57293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3336369" y="341318"/>
              <a:ext cx="1481455" cy="2687955"/>
            </a:xfrm>
            <a:custGeom>
              <a:avLst/>
              <a:gdLst/>
              <a:ahLst/>
              <a:cxnLst/>
              <a:rect l="l" t="t" r="r" b="b"/>
              <a:pathLst>
                <a:path w="1481455" h="2687955">
                  <a:moveTo>
                    <a:pt x="1481141" y="0"/>
                  </a:moveTo>
                  <a:lnTo>
                    <a:pt x="0" y="0"/>
                  </a:lnTo>
                  <a:lnTo>
                    <a:pt x="0" y="2687884"/>
                  </a:lnTo>
                  <a:lnTo>
                    <a:pt x="1481141" y="2687884"/>
                  </a:lnTo>
                  <a:lnTo>
                    <a:pt x="14811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458275" y="2121051"/>
              <a:ext cx="195580" cy="104139"/>
            </a:xfrm>
            <a:custGeom>
              <a:avLst/>
              <a:gdLst/>
              <a:ahLst/>
              <a:cxnLst/>
              <a:rect l="l" t="t" r="r" b="b"/>
              <a:pathLst>
                <a:path w="195580" h="104139">
                  <a:moveTo>
                    <a:pt x="0" y="103614"/>
                  </a:moveTo>
                  <a:lnTo>
                    <a:pt x="0" y="0"/>
                  </a:lnTo>
                  <a:lnTo>
                    <a:pt x="195047" y="0"/>
                  </a:lnTo>
                  <a:lnTo>
                    <a:pt x="195047" y="103614"/>
                  </a:lnTo>
                  <a:lnTo>
                    <a:pt x="0" y="103614"/>
                  </a:lnTo>
                </a:path>
              </a:pathLst>
            </a:custGeom>
            <a:ln w="24380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458275" y="2492844"/>
              <a:ext cx="195580" cy="97790"/>
            </a:xfrm>
            <a:custGeom>
              <a:avLst/>
              <a:gdLst/>
              <a:ahLst/>
              <a:cxnLst/>
              <a:rect l="l" t="t" r="r" b="b"/>
              <a:pathLst>
                <a:path w="195580" h="97789">
                  <a:moveTo>
                    <a:pt x="195047" y="0"/>
                  </a:moveTo>
                  <a:lnTo>
                    <a:pt x="0" y="0"/>
                  </a:lnTo>
                  <a:lnTo>
                    <a:pt x="0" y="97519"/>
                  </a:lnTo>
                  <a:lnTo>
                    <a:pt x="195047" y="97519"/>
                  </a:lnTo>
                  <a:lnTo>
                    <a:pt x="195047" y="0"/>
                  </a:lnTo>
                  <a:close/>
                </a:path>
              </a:pathLst>
            </a:custGeom>
            <a:solidFill>
              <a:srgbClr val="80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458275" y="2645219"/>
              <a:ext cx="195580" cy="97790"/>
            </a:xfrm>
            <a:custGeom>
              <a:avLst/>
              <a:gdLst/>
              <a:ahLst/>
              <a:cxnLst/>
              <a:rect l="l" t="t" r="r" b="b"/>
              <a:pathLst>
                <a:path w="195580" h="97789">
                  <a:moveTo>
                    <a:pt x="195047" y="0"/>
                  </a:moveTo>
                  <a:lnTo>
                    <a:pt x="0" y="0"/>
                  </a:lnTo>
                  <a:lnTo>
                    <a:pt x="0" y="97519"/>
                  </a:lnTo>
                  <a:lnTo>
                    <a:pt x="195047" y="97519"/>
                  </a:lnTo>
                  <a:lnTo>
                    <a:pt x="195047" y="0"/>
                  </a:lnTo>
                  <a:close/>
                </a:path>
              </a:pathLst>
            </a:custGeom>
            <a:solidFill>
              <a:srgbClr val="E9A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458275" y="2645219"/>
              <a:ext cx="195580" cy="97790"/>
            </a:xfrm>
            <a:custGeom>
              <a:avLst/>
              <a:gdLst/>
              <a:ahLst/>
              <a:cxnLst/>
              <a:rect l="l" t="t" r="r" b="b"/>
              <a:pathLst>
                <a:path w="195580" h="97789">
                  <a:moveTo>
                    <a:pt x="0" y="97519"/>
                  </a:moveTo>
                  <a:lnTo>
                    <a:pt x="0" y="0"/>
                  </a:lnTo>
                  <a:lnTo>
                    <a:pt x="195047" y="0"/>
                  </a:lnTo>
                  <a:lnTo>
                    <a:pt x="195047" y="97519"/>
                  </a:lnTo>
                  <a:lnTo>
                    <a:pt x="0" y="97519"/>
                  </a:lnTo>
                </a:path>
              </a:pathLst>
            </a:custGeom>
            <a:ln w="12190">
              <a:solidFill>
                <a:srgbClr val="E9A1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458275" y="2791499"/>
              <a:ext cx="195580" cy="104139"/>
            </a:xfrm>
            <a:custGeom>
              <a:avLst/>
              <a:gdLst/>
              <a:ahLst/>
              <a:cxnLst/>
              <a:rect l="l" t="t" r="r" b="b"/>
              <a:pathLst>
                <a:path w="195580" h="104139">
                  <a:moveTo>
                    <a:pt x="195047" y="0"/>
                  </a:moveTo>
                  <a:lnTo>
                    <a:pt x="0" y="0"/>
                  </a:lnTo>
                  <a:lnTo>
                    <a:pt x="0" y="103614"/>
                  </a:lnTo>
                  <a:lnTo>
                    <a:pt x="195047" y="103614"/>
                  </a:lnTo>
                  <a:lnTo>
                    <a:pt x="195047" y="0"/>
                  </a:lnTo>
                  <a:close/>
                </a:path>
              </a:pathLst>
            </a:custGeom>
            <a:solidFill>
              <a:srgbClr val="E2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3336370" y="341318"/>
            <a:ext cx="1481455" cy="2687955"/>
          </a:xfrm>
          <a:prstGeom prst="rect">
            <a:avLst/>
          </a:prstGeom>
          <a:ln w="12190">
            <a:solidFill>
              <a:srgbClr val="000000"/>
            </a:solidFill>
          </a:ln>
        </p:spPr>
        <p:txBody>
          <a:bodyPr vert="horz" wrap="square" lIns="0" tIns="121285" rIns="0" bIns="0" rtlCol="0">
            <a:spAutoFit/>
          </a:bodyPr>
          <a:lstStyle/>
          <a:p>
            <a:pPr marL="121285">
              <a:lnSpc>
                <a:spcPct val="100000"/>
              </a:lnSpc>
              <a:spcBef>
                <a:spcPts val="955"/>
              </a:spcBef>
            </a:pPr>
            <a:r>
              <a:rPr sz="1150" b="1" spc="15" dirty="0">
                <a:latin typeface="Arial"/>
                <a:cs typeface="Arial"/>
              </a:rPr>
              <a:t>Legend</a:t>
            </a:r>
            <a:endParaRPr sz="1150">
              <a:latin typeface="Arial"/>
              <a:cs typeface="Arial"/>
            </a:endParaRPr>
          </a:p>
          <a:p>
            <a:pPr marL="176530">
              <a:lnSpc>
                <a:spcPct val="100000"/>
              </a:lnSpc>
              <a:spcBef>
                <a:spcPts val="120"/>
              </a:spcBef>
              <a:tabLst>
                <a:tab pos="408305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60" baseline="3703" dirty="0">
                <a:latin typeface="Arial"/>
                <a:cs typeface="Arial"/>
              </a:rPr>
              <a:t> </a:t>
            </a:r>
            <a:r>
              <a:rPr sz="1125" spc="30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6530">
              <a:lnSpc>
                <a:spcPct val="100000"/>
              </a:lnSpc>
              <a:spcBef>
                <a:spcPts val="60"/>
              </a:spcBef>
              <a:tabLst>
                <a:tab pos="408305" algn="l"/>
              </a:tabLst>
            </a:pP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60" baseline="3703" dirty="0">
                <a:latin typeface="Arial"/>
                <a:cs typeface="Arial"/>
              </a:rPr>
              <a:t> </a:t>
            </a:r>
            <a:r>
              <a:rPr sz="1125" spc="30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6530">
              <a:lnSpc>
                <a:spcPct val="100000"/>
              </a:lnSpc>
              <a:spcBef>
                <a:spcPts val="60"/>
              </a:spcBef>
              <a:tabLst>
                <a:tab pos="408305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</a:t>
            </a:r>
            <a:r>
              <a:rPr sz="1125" spc="22" baseline="3703" dirty="0">
                <a:latin typeface="Arial"/>
                <a:cs typeface="Arial"/>
              </a:rPr>
              <a:t> </a:t>
            </a:r>
            <a:r>
              <a:rPr sz="1125" spc="30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67005" marR="368300">
              <a:lnSpc>
                <a:spcPts val="1200"/>
              </a:lnSpc>
              <a:spcBef>
                <a:spcPts val="195"/>
              </a:spcBef>
              <a:tabLst>
                <a:tab pos="408305" algn="l"/>
              </a:tabLst>
            </a:pPr>
            <a:r>
              <a:rPr sz="1725" spc="-600" baseline="-7246" dirty="0">
                <a:solidFill>
                  <a:srgbClr val="3BB47E"/>
                </a:solidFill>
                <a:latin typeface="Arial"/>
                <a:cs typeface="Arial"/>
              </a:rPr>
              <a:t>G</a:t>
            </a:r>
            <a:r>
              <a:rPr sz="1725" spc="-600" baseline="-7246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Burial </a:t>
            </a:r>
            <a:r>
              <a:rPr sz="750" spc="15" dirty="0">
                <a:latin typeface="Arial"/>
                <a:cs typeface="Arial"/>
              </a:rPr>
              <a:t>Ground  </a:t>
            </a:r>
            <a:r>
              <a:rPr sz="1725" spc="-600" baseline="-7246" dirty="0">
                <a:solidFill>
                  <a:srgbClr val="602CC1"/>
                </a:solidFill>
                <a:latin typeface="Arial"/>
                <a:cs typeface="Arial"/>
              </a:rPr>
              <a:t>G</a:t>
            </a:r>
            <a:r>
              <a:rPr sz="1725" spc="-600" baseline="-7246" dirty="0">
                <a:latin typeface="Arial"/>
                <a:cs typeface="Arial"/>
              </a:rPr>
              <a:t>F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725" spc="-600" baseline="-7246" dirty="0">
                <a:solidFill>
                  <a:srgbClr val="A73800"/>
                </a:solidFill>
                <a:latin typeface="Arial"/>
                <a:cs typeface="Arial"/>
              </a:rPr>
              <a:t>G</a:t>
            </a:r>
            <a:r>
              <a:rPr sz="1725" spc="-600" baseline="-7246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725" spc="-600" baseline="-7246" dirty="0">
                <a:latin typeface="Arial"/>
                <a:cs typeface="Arial"/>
              </a:rPr>
              <a:t>F</a:t>
            </a:r>
            <a:r>
              <a:rPr sz="1725" spc="-600" baseline="-7246" dirty="0">
                <a:solidFill>
                  <a:srgbClr val="C6B633"/>
                </a:solidFill>
                <a:latin typeface="Arial"/>
                <a:cs typeface="Arial"/>
              </a:rPr>
              <a:t>G	</a:t>
            </a:r>
            <a:r>
              <a:rPr sz="750" spc="15" dirty="0">
                <a:latin typeface="Arial"/>
                <a:cs typeface="Arial"/>
              </a:rPr>
              <a:t>Mission</a:t>
            </a:r>
            <a:r>
              <a:rPr sz="750" spc="20" dirty="0">
                <a:latin typeface="Arial"/>
                <a:cs typeface="Arial"/>
              </a:rPr>
              <a:t> </a:t>
            </a:r>
            <a:r>
              <a:rPr sz="750" spc="15" dirty="0">
                <a:latin typeface="Arial"/>
                <a:cs typeface="Arial"/>
              </a:rPr>
              <a:t>Hall</a:t>
            </a:r>
            <a:endParaRPr sz="750">
              <a:latin typeface="Arial"/>
              <a:cs typeface="Arial"/>
            </a:endParaRPr>
          </a:p>
          <a:p>
            <a:pPr marL="167005">
              <a:lnSpc>
                <a:spcPts val="1285"/>
              </a:lnSpc>
              <a:tabLst>
                <a:tab pos="408305" algn="l"/>
              </a:tabLst>
            </a:pPr>
            <a:r>
              <a:rPr sz="1150" spc="-400" dirty="0">
                <a:solidFill>
                  <a:srgbClr val="00A9E5"/>
                </a:solidFill>
                <a:latin typeface="Arial"/>
                <a:cs typeface="Arial"/>
              </a:rPr>
              <a:t>G</a:t>
            </a:r>
            <a:r>
              <a:rPr sz="1150" spc="-400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Place </a:t>
            </a:r>
            <a:r>
              <a:rPr sz="1125" spc="30" baseline="7407" dirty="0">
                <a:latin typeface="Arial"/>
                <a:cs typeface="Arial"/>
              </a:rPr>
              <a:t>Of</a:t>
            </a:r>
            <a:r>
              <a:rPr sz="1125" spc="22" baseline="7407" dirty="0">
                <a:latin typeface="Arial"/>
                <a:cs typeface="Arial"/>
              </a:rPr>
              <a:t> </a:t>
            </a:r>
            <a:r>
              <a:rPr sz="1125" spc="30" baseline="7407" dirty="0">
                <a:latin typeface="Arial"/>
                <a:cs typeface="Arial"/>
              </a:rPr>
              <a:t>Worship</a:t>
            </a:r>
            <a:endParaRPr sz="1125" baseline="7407">
              <a:latin typeface="Arial"/>
              <a:cs typeface="Arial"/>
            </a:endParaRPr>
          </a:p>
          <a:p>
            <a:pPr marL="408305" marR="120014" indent="-231775">
              <a:lnSpc>
                <a:spcPts val="1340"/>
              </a:lnSpc>
              <a:spcBef>
                <a:spcPts val="40"/>
              </a:spcBef>
              <a:tabLst>
                <a:tab pos="408305" algn="l"/>
              </a:tabLst>
            </a:pPr>
            <a:r>
              <a:rPr sz="950" spc="5" dirty="0">
                <a:latin typeface="Arial"/>
                <a:cs typeface="Arial"/>
              </a:rPr>
              <a:t>)</a:t>
            </a:r>
            <a:r>
              <a:rPr sz="950" spc="5" dirty="0">
                <a:solidFill>
                  <a:srgbClr val="4CE500"/>
                </a:solidFill>
                <a:latin typeface="Arial"/>
                <a:cs typeface="Arial"/>
              </a:rPr>
              <a:t>"	</a:t>
            </a:r>
            <a:r>
              <a:rPr sz="1125" spc="30" baseline="3703" dirty="0">
                <a:latin typeface="Arial"/>
                <a:cs typeface="Arial"/>
              </a:rPr>
              <a:t>Womens' </a:t>
            </a:r>
            <a:r>
              <a:rPr sz="1125" spc="22" baseline="3703" dirty="0">
                <a:latin typeface="Arial"/>
                <a:cs typeface="Arial"/>
              </a:rPr>
              <a:t>Refuge  </a:t>
            </a: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60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1285">
              <a:lnSpc>
                <a:spcPct val="100000"/>
              </a:lnSpc>
              <a:spcBef>
                <a:spcPts val="375"/>
              </a:spcBef>
            </a:pPr>
            <a:r>
              <a:rPr sz="850" b="1" spc="15" dirty="0">
                <a:latin typeface="Arial"/>
                <a:cs typeface="Arial"/>
              </a:rPr>
              <a:t>Building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20" dirty="0">
                <a:latin typeface="Arial"/>
                <a:cs typeface="Arial"/>
              </a:rPr>
              <a:t>Use</a:t>
            </a:r>
            <a:endParaRPr sz="850">
              <a:latin typeface="Arial"/>
              <a:cs typeface="Arial"/>
            </a:endParaRPr>
          </a:p>
          <a:p>
            <a:pPr marL="408305" marR="525145">
              <a:lnSpc>
                <a:spcPct val="133300"/>
              </a:lnSpc>
              <a:spcBef>
                <a:spcPts val="170"/>
              </a:spcBef>
            </a:pPr>
            <a:r>
              <a:rPr sz="750" spc="30" dirty="0">
                <a:latin typeface="Arial"/>
                <a:cs typeface="Arial"/>
              </a:rPr>
              <a:t>C</a:t>
            </a:r>
            <a:r>
              <a:rPr sz="750" spc="10" dirty="0">
                <a:latin typeface="Arial"/>
                <a:cs typeface="Arial"/>
              </a:rPr>
              <a:t>o</a:t>
            </a:r>
            <a:r>
              <a:rPr sz="750" spc="40" dirty="0">
                <a:latin typeface="Arial"/>
                <a:cs typeface="Arial"/>
              </a:rPr>
              <a:t>mm</a:t>
            </a:r>
            <a:r>
              <a:rPr sz="750" spc="10" dirty="0">
                <a:latin typeface="Arial"/>
                <a:cs typeface="Arial"/>
              </a:rPr>
              <a:t>e</a:t>
            </a:r>
            <a:r>
              <a:rPr sz="750" spc="-15" dirty="0">
                <a:latin typeface="Arial"/>
                <a:cs typeface="Arial"/>
              </a:rPr>
              <a:t>r</a:t>
            </a:r>
            <a:r>
              <a:rPr sz="750" spc="50" dirty="0">
                <a:latin typeface="Arial"/>
                <a:cs typeface="Arial"/>
              </a:rPr>
              <a:t>c</a:t>
            </a:r>
            <a:r>
              <a:rPr sz="750" spc="-30" dirty="0">
                <a:latin typeface="Arial"/>
                <a:cs typeface="Arial"/>
              </a:rPr>
              <a:t>i</a:t>
            </a:r>
            <a:r>
              <a:rPr sz="750" spc="60" dirty="0">
                <a:latin typeface="Arial"/>
                <a:cs typeface="Arial"/>
              </a:rPr>
              <a:t>a</a:t>
            </a:r>
            <a:r>
              <a:rPr sz="750" dirty="0">
                <a:latin typeface="Arial"/>
                <a:cs typeface="Arial"/>
              </a:rPr>
              <a:t>l  </a:t>
            </a:r>
            <a:r>
              <a:rPr sz="750" spc="15" dirty="0">
                <a:latin typeface="Arial"/>
                <a:cs typeface="Arial"/>
              </a:rPr>
              <a:t>Residential  Mixed</a:t>
            </a:r>
            <a:endParaRPr sz="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745011" y="10276382"/>
            <a:ext cx="7686675" cy="13462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from</a:t>
            </a:r>
            <a:r>
              <a:rPr sz="750" spc="7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map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with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</a:t>
            </a:r>
            <a:r>
              <a:rPr sz="750" spc="-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permission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Controller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</a:t>
            </a:r>
            <a:r>
              <a:rPr sz="750" spc="6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Majesty's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Stationary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Office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Copyright 2019</a:t>
            </a:r>
            <a:r>
              <a:rPr sz="750" spc="-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Council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100023422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554" y="255733"/>
            <a:ext cx="14641830" cy="10191750"/>
            <a:chOff x="243554" y="255733"/>
            <a:chExt cx="14641830" cy="10191750"/>
          </a:xfrm>
        </p:grpSpPr>
        <p:sp>
          <p:nvSpPr>
            <p:cNvPr id="3" name="object 3"/>
            <p:cNvSpPr/>
            <p:nvPr/>
          </p:nvSpPr>
          <p:spPr>
            <a:xfrm>
              <a:off x="249904" y="9776342"/>
              <a:ext cx="14629130" cy="664845"/>
            </a:xfrm>
            <a:custGeom>
              <a:avLst/>
              <a:gdLst/>
              <a:ahLst/>
              <a:cxnLst/>
              <a:rect l="l" t="t" r="r" b="b"/>
              <a:pathLst>
                <a:path w="14629130" h="664845">
                  <a:moveTo>
                    <a:pt x="0" y="664352"/>
                  </a:moveTo>
                  <a:lnTo>
                    <a:pt x="0" y="0"/>
                  </a:lnTo>
                  <a:lnTo>
                    <a:pt x="14628559" y="0"/>
                  </a:lnTo>
                  <a:lnTo>
                    <a:pt x="14628559" y="664352"/>
                  </a:lnTo>
                  <a:lnTo>
                    <a:pt x="0" y="664352"/>
                  </a:lnTo>
                  <a:close/>
                </a:path>
              </a:pathLst>
            </a:custGeom>
            <a:ln w="121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904" y="262083"/>
              <a:ext cx="14628559" cy="95264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49904" y="262083"/>
              <a:ext cx="14629130" cy="9520555"/>
            </a:xfrm>
            <a:custGeom>
              <a:avLst/>
              <a:gdLst/>
              <a:ahLst/>
              <a:cxnLst/>
              <a:rect l="l" t="t" r="r" b="b"/>
              <a:pathLst>
                <a:path w="14629130" h="9520555">
                  <a:moveTo>
                    <a:pt x="0" y="9520353"/>
                  </a:moveTo>
                  <a:lnTo>
                    <a:pt x="0" y="0"/>
                  </a:lnTo>
                  <a:lnTo>
                    <a:pt x="14628559" y="0"/>
                  </a:lnTo>
                  <a:lnTo>
                    <a:pt x="14628559" y="9520353"/>
                  </a:lnTo>
                  <a:lnTo>
                    <a:pt x="0" y="9520353"/>
                  </a:lnTo>
                  <a:close/>
                </a:path>
              </a:pathLst>
            </a:custGeom>
            <a:ln w="121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295859" y="9733167"/>
            <a:ext cx="508634" cy="749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750" spc="2215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47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13390" y="9922153"/>
            <a:ext cx="4968875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10" dirty="0">
                <a:solidFill>
                  <a:srgbClr val="A70084"/>
                </a:solidFill>
                <a:latin typeface="Arial"/>
                <a:cs typeface="Arial"/>
              </a:rPr>
              <a:t>Elgin - </a:t>
            </a:r>
            <a:r>
              <a:rPr sz="1550" spc="20" dirty="0">
                <a:solidFill>
                  <a:srgbClr val="A70084"/>
                </a:solidFill>
                <a:latin typeface="Arial"/>
                <a:cs typeface="Arial"/>
              </a:rPr>
              <a:t>Population Density (Census Output </a:t>
            </a:r>
            <a:r>
              <a:rPr sz="1550" spc="15" dirty="0">
                <a:solidFill>
                  <a:srgbClr val="A70084"/>
                </a:solidFill>
                <a:latin typeface="Arial"/>
                <a:cs typeface="Arial"/>
              </a:rPr>
              <a:t>Areas</a:t>
            </a:r>
            <a:r>
              <a:rPr sz="1550" spc="-2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A70084"/>
                </a:solidFill>
                <a:latin typeface="Arial"/>
                <a:cs typeface="Arial"/>
              </a:rPr>
              <a:t>2011)</a:t>
            </a:r>
            <a:endParaRPr sz="15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101194" y="9975299"/>
            <a:ext cx="102743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15" dirty="0">
                <a:solidFill>
                  <a:srgbClr val="A70084"/>
                </a:solidFill>
                <a:latin typeface="Arial"/>
                <a:cs typeface="Arial"/>
              </a:rPr>
              <a:t>1:17,500 </a:t>
            </a:r>
            <a:r>
              <a:rPr sz="1150" dirty="0">
                <a:solidFill>
                  <a:srgbClr val="A70084"/>
                </a:solidFill>
                <a:latin typeface="Arial"/>
                <a:cs typeface="Arial"/>
              </a:rPr>
              <a:t>@</a:t>
            </a:r>
            <a:r>
              <a:rPr sz="1150" spc="-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1150" spc="-5" dirty="0">
                <a:solidFill>
                  <a:srgbClr val="A70084"/>
                </a:solidFill>
                <a:latin typeface="Arial"/>
                <a:cs typeface="Arial"/>
              </a:rPr>
              <a:t>A3</a:t>
            </a:r>
            <a:endParaRPr sz="115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06605" y="341318"/>
            <a:ext cx="14511019" cy="10055225"/>
            <a:chOff x="306605" y="341318"/>
            <a:chExt cx="14511019" cy="1005522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6605" y="9823418"/>
              <a:ext cx="536070" cy="57293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3336369" y="341318"/>
              <a:ext cx="1481455" cy="3297554"/>
            </a:xfrm>
            <a:custGeom>
              <a:avLst/>
              <a:gdLst/>
              <a:ahLst/>
              <a:cxnLst/>
              <a:rect l="l" t="t" r="r" b="b"/>
              <a:pathLst>
                <a:path w="1481455" h="3297554">
                  <a:moveTo>
                    <a:pt x="1481141" y="0"/>
                  </a:moveTo>
                  <a:lnTo>
                    <a:pt x="0" y="0"/>
                  </a:lnTo>
                  <a:lnTo>
                    <a:pt x="0" y="3297382"/>
                  </a:lnTo>
                  <a:lnTo>
                    <a:pt x="1481141" y="3297382"/>
                  </a:lnTo>
                  <a:lnTo>
                    <a:pt x="14811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458275" y="2127146"/>
              <a:ext cx="195580" cy="97790"/>
            </a:xfrm>
            <a:custGeom>
              <a:avLst/>
              <a:gdLst/>
              <a:ahLst/>
              <a:cxnLst/>
              <a:rect l="l" t="t" r="r" b="b"/>
              <a:pathLst>
                <a:path w="195580" h="97789">
                  <a:moveTo>
                    <a:pt x="0" y="97519"/>
                  </a:moveTo>
                  <a:lnTo>
                    <a:pt x="0" y="0"/>
                  </a:lnTo>
                  <a:lnTo>
                    <a:pt x="195047" y="0"/>
                  </a:lnTo>
                  <a:lnTo>
                    <a:pt x="195047" y="97519"/>
                  </a:lnTo>
                  <a:lnTo>
                    <a:pt x="0" y="97519"/>
                  </a:lnTo>
                </a:path>
              </a:pathLst>
            </a:custGeom>
            <a:ln w="24380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458275" y="2492844"/>
              <a:ext cx="195580" cy="104139"/>
            </a:xfrm>
            <a:custGeom>
              <a:avLst/>
              <a:gdLst/>
              <a:ahLst/>
              <a:cxnLst/>
              <a:rect l="l" t="t" r="r" b="b"/>
              <a:pathLst>
                <a:path w="195580" h="104139">
                  <a:moveTo>
                    <a:pt x="0" y="103614"/>
                  </a:moveTo>
                  <a:lnTo>
                    <a:pt x="0" y="0"/>
                  </a:lnTo>
                  <a:lnTo>
                    <a:pt x="195047" y="0"/>
                  </a:lnTo>
                  <a:lnTo>
                    <a:pt x="195047" y="103614"/>
                  </a:lnTo>
                  <a:lnTo>
                    <a:pt x="0" y="103614"/>
                  </a:lnTo>
                </a:path>
              </a:pathLst>
            </a:custGeom>
            <a:ln w="6095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458275" y="2645219"/>
              <a:ext cx="195580" cy="104139"/>
            </a:xfrm>
            <a:custGeom>
              <a:avLst/>
              <a:gdLst/>
              <a:ahLst/>
              <a:cxnLst/>
              <a:rect l="l" t="t" r="r" b="b"/>
              <a:pathLst>
                <a:path w="195580" h="104139">
                  <a:moveTo>
                    <a:pt x="195047" y="0"/>
                  </a:moveTo>
                  <a:lnTo>
                    <a:pt x="0" y="0"/>
                  </a:lnTo>
                  <a:lnTo>
                    <a:pt x="0" y="103614"/>
                  </a:lnTo>
                  <a:lnTo>
                    <a:pt x="195047" y="103614"/>
                  </a:lnTo>
                  <a:lnTo>
                    <a:pt x="195047" y="0"/>
                  </a:lnTo>
                  <a:close/>
                </a:path>
              </a:pathLst>
            </a:custGeom>
            <a:solidFill>
              <a:srgbClr val="F7D7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458275" y="2645219"/>
              <a:ext cx="195580" cy="104139"/>
            </a:xfrm>
            <a:custGeom>
              <a:avLst/>
              <a:gdLst/>
              <a:ahLst/>
              <a:cxnLst/>
              <a:rect l="l" t="t" r="r" b="b"/>
              <a:pathLst>
                <a:path w="195580" h="104139">
                  <a:moveTo>
                    <a:pt x="0" y="103614"/>
                  </a:moveTo>
                  <a:lnTo>
                    <a:pt x="0" y="0"/>
                  </a:lnTo>
                  <a:lnTo>
                    <a:pt x="195047" y="0"/>
                  </a:lnTo>
                  <a:lnTo>
                    <a:pt x="195047" y="103614"/>
                  </a:lnTo>
                  <a:lnTo>
                    <a:pt x="0" y="103614"/>
                  </a:lnTo>
                </a:path>
              </a:pathLst>
            </a:custGeom>
            <a:ln w="6095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458275" y="2797593"/>
              <a:ext cx="195580" cy="97790"/>
            </a:xfrm>
            <a:custGeom>
              <a:avLst/>
              <a:gdLst/>
              <a:ahLst/>
              <a:cxnLst/>
              <a:rect l="l" t="t" r="r" b="b"/>
              <a:pathLst>
                <a:path w="195580" h="97789">
                  <a:moveTo>
                    <a:pt x="195047" y="0"/>
                  </a:moveTo>
                  <a:lnTo>
                    <a:pt x="0" y="0"/>
                  </a:lnTo>
                  <a:lnTo>
                    <a:pt x="0" y="97519"/>
                  </a:lnTo>
                  <a:lnTo>
                    <a:pt x="195047" y="97519"/>
                  </a:lnTo>
                  <a:lnTo>
                    <a:pt x="195047" y="0"/>
                  </a:lnTo>
                  <a:close/>
                </a:path>
              </a:pathLst>
            </a:custGeom>
            <a:solidFill>
              <a:srgbClr val="F0BE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458275" y="2797593"/>
              <a:ext cx="195580" cy="97790"/>
            </a:xfrm>
            <a:custGeom>
              <a:avLst/>
              <a:gdLst/>
              <a:ahLst/>
              <a:cxnLst/>
              <a:rect l="l" t="t" r="r" b="b"/>
              <a:pathLst>
                <a:path w="195580" h="97789">
                  <a:moveTo>
                    <a:pt x="0" y="97519"/>
                  </a:moveTo>
                  <a:lnTo>
                    <a:pt x="0" y="0"/>
                  </a:lnTo>
                  <a:lnTo>
                    <a:pt x="195047" y="0"/>
                  </a:lnTo>
                  <a:lnTo>
                    <a:pt x="195047" y="97519"/>
                  </a:lnTo>
                  <a:lnTo>
                    <a:pt x="0" y="97519"/>
                  </a:lnTo>
                </a:path>
              </a:pathLst>
            </a:custGeom>
            <a:ln w="6095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3458275" y="2949968"/>
              <a:ext cx="195580" cy="97790"/>
            </a:xfrm>
            <a:custGeom>
              <a:avLst/>
              <a:gdLst/>
              <a:ahLst/>
              <a:cxnLst/>
              <a:rect l="l" t="t" r="r" b="b"/>
              <a:pathLst>
                <a:path w="195580" h="97789">
                  <a:moveTo>
                    <a:pt x="195047" y="0"/>
                  </a:moveTo>
                  <a:lnTo>
                    <a:pt x="0" y="0"/>
                  </a:lnTo>
                  <a:lnTo>
                    <a:pt x="0" y="97519"/>
                  </a:lnTo>
                  <a:lnTo>
                    <a:pt x="195047" y="97519"/>
                  </a:lnTo>
                  <a:lnTo>
                    <a:pt x="195047" y="0"/>
                  </a:lnTo>
                  <a:close/>
                </a:path>
              </a:pathLst>
            </a:custGeom>
            <a:solidFill>
              <a:srgbClr val="E7A1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458275" y="2949968"/>
              <a:ext cx="195580" cy="97790"/>
            </a:xfrm>
            <a:custGeom>
              <a:avLst/>
              <a:gdLst/>
              <a:ahLst/>
              <a:cxnLst/>
              <a:rect l="l" t="t" r="r" b="b"/>
              <a:pathLst>
                <a:path w="195580" h="97789">
                  <a:moveTo>
                    <a:pt x="0" y="97519"/>
                  </a:moveTo>
                  <a:lnTo>
                    <a:pt x="0" y="0"/>
                  </a:lnTo>
                  <a:lnTo>
                    <a:pt x="195047" y="0"/>
                  </a:lnTo>
                  <a:lnTo>
                    <a:pt x="195047" y="97519"/>
                  </a:lnTo>
                  <a:lnTo>
                    <a:pt x="0" y="97519"/>
                  </a:lnTo>
                </a:path>
              </a:pathLst>
            </a:custGeom>
            <a:ln w="6095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3458275" y="3102342"/>
              <a:ext cx="195580" cy="97790"/>
            </a:xfrm>
            <a:custGeom>
              <a:avLst/>
              <a:gdLst/>
              <a:ahLst/>
              <a:cxnLst/>
              <a:rect l="l" t="t" r="r" b="b"/>
              <a:pathLst>
                <a:path w="195580" h="97789">
                  <a:moveTo>
                    <a:pt x="195047" y="0"/>
                  </a:moveTo>
                  <a:lnTo>
                    <a:pt x="0" y="0"/>
                  </a:lnTo>
                  <a:lnTo>
                    <a:pt x="0" y="97519"/>
                  </a:lnTo>
                  <a:lnTo>
                    <a:pt x="195047" y="97519"/>
                  </a:lnTo>
                  <a:lnTo>
                    <a:pt x="195047" y="0"/>
                  </a:lnTo>
                  <a:close/>
                </a:path>
              </a:pathLst>
            </a:custGeom>
            <a:solidFill>
              <a:srgbClr val="DF86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458275" y="3102342"/>
              <a:ext cx="195580" cy="97790"/>
            </a:xfrm>
            <a:custGeom>
              <a:avLst/>
              <a:gdLst/>
              <a:ahLst/>
              <a:cxnLst/>
              <a:rect l="l" t="t" r="r" b="b"/>
              <a:pathLst>
                <a:path w="195580" h="97789">
                  <a:moveTo>
                    <a:pt x="0" y="97519"/>
                  </a:moveTo>
                  <a:lnTo>
                    <a:pt x="0" y="0"/>
                  </a:lnTo>
                  <a:lnTo>
                    <a:pt x="195047" y="0"/>
                  </a:lnTo>
                  <a:lnTo>
                    <a:pt x="195047" y="97519"/>
                  </a:lnTo>
                  <a:lnTo>
                    <a:pt x="0" y="97519"/>
                  </a:lnTo>
                </a:path>
              </a:pathLst>
            </a:custGeom>
            <a:ln w="6095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458275" y="3248622"/>
              <a:ext cx="195580" cy="104139"/>
            </a:xfrm>
            <a:custGeom>
              <a:avLst/>
              <a:gdLst/>
              <a:ahLst/>
              <a:cxnLst/>
              <a:rect l="l" t="t" r="r" b="b"/>
              <a:pathLst>
                <a:path w="195580" h="104139">
                  <a:moveTo>
                    <a:pt x="195047" y="0"/>
                  </a:moveTo>
                  <a:lnTo>
                    <a:pt x="0" y="0"/>
                  </a:lnTo>
                  <a:lnTo>
                    <a:pt x="0" y="103614"/>
                  </a:lnTo>
                  <a:lnTo>
                    <a:pt x="195047" y="103614"/>
                  </a:lnTo>
                  <a:lnTo>
                    <a:pt x="195047" y="0"/>
                  </a:lnTo>
                  <a:close/>
                </a:path>
              </a:pathLst>
            </a:custGeom>
            <a:solidFill>
              <a:srgbClr val="D866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3458275" y="3248622"/>
              <a:ext cx="195580" cy="104139"/>
            </a:xfrm>
            <a:custGeom>
              <a:avLst/>
              <a:gdLst/>
              <a:ahLst/>
              <a:cxnLst/>
              <a:rect l="l" t="t" r="r" b="b"/>
              <a:pathLst>
                <a:path w="195580" h="104139">
                  <a:moveTo>
                    <a:pt x="0" y="103614"/>
                  </a:moveTo>
                  <a:lnTo>
                    <a:pt x="0" y="0"/>
                  </a:lnTo>
                  <a:lnTo>
                    <a:pt x="195047" y="0"/>
                  </a:lnTo>
                  <a:lnTo>
                    <a:pt x="195047" y="103614"/>
                  </a:lnTo>
                  <a:lnTo>
                    <a:pt x="0" y="103614"/>
                  </a:lnTo>
                </a:path>
              </a:pathLst>
            </a:custGeom>
            <a:ln w="6095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3458275" y="3400996"/>
              <a:ext cx="195580" cy="104139"/>
            </a:xfrm>
            <a:custGeom>
              <a:avLst/>
              <a:gdLst/>
              <a:ahLst/>
              <a:cxnLst/>
              <a:rect l="l" t="t" r="r" b="b"/>
              <a:pathLst>
                <a:path w="195580" h="104139">
                  <a:moveTo>
                    <a:pt x="195047" y="0"/>
                  </a:moveTo>
                  <a:lnTo>
                    <a:pt x="0" y="0"/>
                  </a:lnTo>
                  <a:lnTo>
                    <a:pt x="0" y="103614"/>
                  </a:lnTo>
                  <a:lnTo>
                    <a:pt x="195047" y="103614"/>
                  </a:lnTo>
                  <a:lnTo>
                    <a:pt x="195047" y="0"/>
                  </a:lnTo>
                  <a:close/>
                </a:path>
              </a:pathLst>
            </a:custGeom>
            <a:solidFill>
              <a:srgbClr val="D347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458275" y="3400996"/>
              <a:ext cx="195580" cy="104139"/>
            </a:xfrm>
            <a:custGeom>
              <a:avLst/>
              <a:gdLst/>
              <a:ahLst/>
              <a:cxnLst/>
              <a:rect l="l" t="t" r="r" b="b"/>
              <a:pathLst>
                <a:path w="195580" h="104139">
                  <a:moveTo>
                    <a:pt x="0" y="103614"/>
                  </a:moveTo>
                  <a:lnTo>
                    <a:pt x="0" y="0"/>
                  </a:lnTo>
                  <a:lnTo>
                    <a:pt x="195047" y="0"/>
                  </a:lnTo>
                  <a:lnTo>
                    <a:pt x="195047" y="103614"/>
                  </a:lnTo>
                  <a:lnTo>
                    <a:pt x="0" y="103614"/>
                  </a:lnTo>
                </a:path>
              </a:pathLst>
            </a:custGeom>
            <a:ln w="6095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3336370" y="341318"/>
            <a:ext cx="1481455" cy="3297554"/>
          </a:xfrm>
          <a:prstGeom prst="rect">
            <a:avLst/>
          </a:prstGeom>
          <a:ln w="12190">
            <a:solidFill>
              <a:srgbClr val="000000"/>
            </a:solidFill>
          </a:ln>
        </p:spPr>
        <p:txBody>
          <a:bodyPr vert="horz" wrap="square" lIns="0" tIns="121285" rIns="0" bIns="0" rtlCol="0">
            <a:spAutoFit/>
          </a:bodyPr>
          <a:lstStyle/>
          <a:p>
            <a:pPr marL="121285">
              <a:lnSpc>
                <a:spcPct val="100000"/>
              </a:lnSpc>
              <a:spcBef>
                <a:spcPts val="955"/>
              </a:spcBef>
            </a:pPr>
            <a:r>
              <a:rPr sz="1150" b="1" spc="15" dirty="0">
                <a:latin typeface="Arial"/>
                <a:cs typeface="Arial"/>
              </a:rPr>
              <a:t>Legend</a:t>
            </a:r>
            <a:endParaRPr sz="1150">
              <a:latin typeface="Arial"/>
              <a:cs typeface="Arial"/>
            </a:endParaRPr>
          </a:p>
          <a:p>
            <a:pPr marL="176530">
              <a:lnSpc>
                <a:spcPct val="100000"/>
              </a:lnSpc>
              <a:spcBef>
                <a:spcPts val="170"/>
              </a:spcBef>
              <a:tabLst>
                <a:tab pos="408305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60" baseline="3703" dirty="0">
                <a:latin typeface="Arial"/>
                <a:cs typeface="Arial"/>
              </a:rPr>
              <a:t> </a:t>
            </a:r>
            <a:r>
              <a:rPr sz="1125" spc="30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6530">
              <a:lnSpc>
                <a:spcPct val="100000"/>
              </a:lnSpc>
              <a:spcBef>
                <a:spcPts val="60"/>
              </a:spcBef>
              <a:tabLst>
                <a:tab pos="408305" algn="l"/>
              </a:tabLst>
            </a:pP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60" baseline="3703" dirty="0">
                <a:latin typeface="Arial"/>
                <a:cs typeface="Arial"/>
              </a:rPr>
              <a:t> </a:t>
            </a:r>
            <a:r>
              <a:rPr sz="1125" spc="30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6530">
              <a:lnSpc>
                <a:spcPct val="100000"/>
              </a:lnSpc>
              <a:spcBef>
                <a:spcPts val="10"/>
              </a:spcBef>
              <a:tabLst>
                <a:tab pos="408305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</a:t>
            </a:r>
            <a:r>
              <a:rPr sz="1125" spc="22" baseline="3703" dirty="0">
                <a:latin typeface="Arial"/>
                <a:cs typeface="Arial"/>
              </a:rPr>
              <a:t> </a:t>
            </a:r>
            <a:r>
              <a:rPr sz="1125" spc="30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67005" marR="368300">
              <a:lnSpc>
                <a:spcPts val="1200"/>
              </a:lnSpc>
              <a:spcBef>
                <a:spcPts val="195"/>
              </a:spcBef>
              <a:tabLst>
                <a:tab pos="408305" algn="l"/>
              </a:tabLst>
            </a:pPr>
            <a:r>
              <a:rPr sz="1725" spc="-600" baseline="-7246" dirty="0">
                <a:solidFill>
                  <a:srgbClr val="3BB47E"/>
                </a:solidFill>
                <a:latin typeface="Arial"/>
                <a:cs typeface="Arial"/>
              </a:rPr>
              <a:t>G</a:t>
            </a:r>
            <a:r>
              <a:rPr sz="1725" spc="-600" baseline="-7246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Burial </a:t>
            </a:r>
            <a:r>
              <a:rPr sz="750" spc="15" dirty="0">
                <a:latin typeface="Arial"/>
                <a:cs typeface="Arial"/>
              </a:rPr>
              <a:t>Ground  </a:t>
            </a:r>
            <a:r>
              <a:rPr sz="1725" spc="-600" baseline="-7246" dirty="0">
                <a:solidFill>
                  <a:srgbClr val="602CC1"/>
                </a:solidFill>
                <a:latin typeface="Arial"/>
                <a:cs typeface="Arial"/>
              </a:rPr>
              <a:t>G</a:t>
            </a:r>
            <a:r>
              <a:rPr sz="1725" spc="-600" baseline="-7246" dirty="0">
                <a:latin typeface="Arial"/>
                <a:cs typeface="Arial"/>
              </a:rPr>
              <a:t>F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725" spc="-600" baseline="-7246" dirty="0">
                <a:solidFill>
                  <a:srgbClr val="A73800"/>
                </a:solidFill>
                <a:latin typeface="Arial"/>
                <a:cs typeface="Arial"/>
              </a:rPr>
              <a:t>G</a:t>
            </a:r>
            <a:r>
              <a:rPr sz="1725" spc="-600" baseline="-7246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725" spc="-600" baseline="-7246" dirty="0">
                <a:solidFill>
                  <a:srgbClr val="C6B633"/>
                </a:solidFill>
                <a:latin typeface="Arial"/>
                <a:cs typeface="Arial"/>
              </a:rPr>
              <a:t>G</a:t>
            </a:r>
            <a:r>
              <a:rPr sz="1725" spc="-600" baseline="-7246" dirty="0">
                <a:latin typeface="Arial"/>
                <a:cs typeface="Arial"/>
              </a:rPr>
              <a:t>F	</a:t>
            </a:r>
            <a:r>
              <a:rPr sz="750" spc="15" dirty="0">
                <a:latin typeface="Arial"/>
                <a:cs typeface="Arial"/>
              </a:rPr>
              <a:t>Mission</a:t>
            </a:r>
            <a:r>
              <a:rPr sz="750" spc="20" dirty="0">
                <a:latin typeface="Arial"/>
                <a:cs typeface="Arial"/>
              </a:rPr>
              <a:t> </a:t>
            </a:r>
            <a:r>
              <a:rPr sz="750" spc="15" dirty="0">
                <a:latin typeface="Arial"/>
                <a:cs typeface="Arial"/>
              </a:rPr>
              <a:t>Hall</a:t>
            </a:r>
            <a:endParaRPr sz="750">
              <a:latin typeface="Arial"/>
              <a:cs typeface="Arial"/>
            </a:endParaRPr>
          </a:p>
          <a:p>
            <a:pPr marL="167005">
              <a:lnSpc>
                <a:spcPts val="1190"/>
              </a:lnSpc>
              <a:tabLst>
                <a:tab pos="408305" algn="l"/>
              </a:tabLst>
            </a:pPr>
            <a:r>
              <a:rPr sz="1725" spc="-600" baseline="-7246" dirty="0">
                <a:solidFill>
                  <a:srgbClr val="00A9E5"/>
                </a:solidFill>
                <a:latin typeface="Arial"/>
                <a:cs typeface="Arial"/>
              </a:rPr>
              <a:t>G</a:t>
            </a:r>
            <a:r>
              <a:rPr sz="1725" spc="-600" baseline="-7246" dirty="0">
                <a:latin typeface="Arial"/>
                <a:cs typeface="Arial"/>
              </a:rPr>
              <a:t>F	</a:t>
            </a:r>
            <a:r>
              <a:rPr sz="750" spc="15" dirty="0">
                <a:latin typeface="Arial"/>
                <a:cs typeface="Arial"/>
              </a:rPr>
              <a:t>Place </a:t>
            </a:r>
            <a:r>
              <a:rPr sz="750" spc="20" dirty="0">
                <a:latin typeface="Arial"/>
                <a:cs typeface="Arial"/>
              </a:rPr>
              <a:t>Of</a:t>
            </a:r>
            <a:r>
              <a:rPr sz="750" spc="1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Worship</a:t>
            </a:r>
            <a:endParaRPr sz="750">
              <a:latin typeface="Arial"/>
              <a:cs typeface="Arial"/>
            </a:endParaRPr>
          </a:p>
          <a:p>
            <a:pPr marL="408305" marR="120014" indent="-231775">
              <a:lnSpc>
                <a:spcPts val="1340"/>
              </a:lnSpc>
              <a:spcBef>
                <a:spcPts val="135"/>
              </a:spcBef>
              <a:tabLst>
                <a:tab pos="408305" algn="l"/>
              </a:tabLst>
            </a:pPr>
            <a:r>
              <a:rPr sz="950" spc="5" dirty="0">
                <a:solidFill>
                  <a:srgbClr val="4CE500"/>
                </a:solidFill>
                <a:latin typeface="Arial"/>
                <a:cs typeface="Arial"/>
              </a:rPr>
              <a:t>"</a:t>
            </a:r>
            <a:r>
              <a:rPr sz="950" spc="5" dirty="0">
                <a:latin typeface="Arial"/>
                <a:cs typeface="Arial"/>
              </a:rPr>
              <a:t>)	</a:t>
            </a:r>
            <a:r>
              <a:rPr sz="1125" spc="30" baseline="3703" dirty="0">
                <a:latin typeface="Arial"/>
                <a:cs typeface="Arial"/>
              </a:rPr>
              <a:t>Womens' </a:t>
            </a:r>
            <a:r>
              <a:rPr sz="1125" spc="22" baseline="3703" dirty="0">
                <a:latin typeface="Arial"/>
                <a:cs typeface="Arial"/>
              </a:rPr>
              <a:t>Refuge  </a:t>
            </a: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60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1285">
              <a:lnSpc>
                <a:spcPct val="100000"/>
              </a:lnSpc>
              <a:spcBef>
                <a:spcPts val="375"/>
              </a:spcBef>
            </a:pPr>
            <a:r>
              <a:rPr sz="850" b="1" spc="20" dirty="0">
                <a:latin typeface="Arial"/>
                <a:cs typeface="Arial"/>
              </a:rPr>
              <a:t>People per</a:t>
            </a:r>
            <a:r>
              <a:rPr sz="850" b="1" spc="15" dirty="0">
                <a:latin typeface="Arial"/>
                <a:cs typeface="Arial"/>
              </a:rPr>
              <a:t> Hectare</a:t>
            </a:r>
            <a:endParaRPr sz="8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470"/>
              </a:spcBef>
            </a:pPr>
            <a:r>
              <a:rPr sz="750" spc="10" dirty="0">
                <a:latin typeface="Arial"/>
                <a:cs typeface="Arial"/>
              </a:rPr>
              <a:t>0 </a:t>
            </a:r>
            <a:r>
              <a:rPr sz="750" spc="5" dirty="0">
                <a:latin typeface="Arial"/>
                <a:cs typeface="Arial"/>
              </a:rPr>
              <a:t>-</a:t>
            </a:r>
            <a:r>
              <a:rPr sz="750" spc="25" dirty="0">
                <a:latin typeface="Arial"/>
                <a:cs typeface="Arial"/>
              </a:rPr>
              <a:t> </a:t>
            </a:r>
            <a:r>
              <a:rPr sz="750" spc="10" dirty="0">
                <a:latin typeface="Arial"/>
                <a:cs typeface="Arial"/>
              </a:rPr>
              <a:t>14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0"/>
              </a:spcBef>
            </a:pPr>
            <a:r>
              <a:rPr sz="750" spc="10" dirty="0">
                <a:latin typeface="Arial"/>
                <a:cs typeface="Arial"/>
              </a:rPr>
              <a:t>15 </a:t>
            </a:r>
            <a:r>
              <a:rPr sz="750" spc="5" dirty="0">
                <a:latin typeface="Arial"/>
                <a:cs typeface="Arial"/>
              </a:rPr>
              <a:t>-</a:t>
            </a:r>
            <a:r>
              <a:rPr sz="750" spc="-60" dirty="0">
                <a:latin typeface="Arial"/>
                <a:cs typeface="Arial"/>
              </a:rPr>
              <a:t> </a:t>
            </a:r>
            <a:r>
              <a:rPr sz="750" spc="10" dirty="0">
                <a:latin typeface="Arial"/>
                <a:cs typeface="Arial"/>
              </a:rPr>
              <a:t>29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0"/>
              </a:spcBef>
            </a:pPr>
            <a:r>
              <a:rPr sz="750" spc="10" dirty="0">
                <a:latin typeface="Arial"/>
                <a:cs typeface="Arial"/>
              </a:rPr>
              <a:t>30 </a:t>
            </a:r>
            <a:r>
              <a:rPr sz="750" spc="5" dirty="0">
                <a:latin typeface="Arial"/>
                <a:cs typeface="Arial"/>
              </a:rPr>
              <a:t>-</a:t>
            </a:r>
            <a:r>
              <a:rPr sz="750" spc="-60" dirty="0">
                <a:latin typeface="Arial"/>
                <a:cs typeface="Arial"/>
              </a:rPr>
              <a:t> </a:t>
            </a:r>
            <a:r>
              <a:rPr sz="750" spc="10" dirty="0">
                <a:latin typeface="Arial"/>
                <a:cs typeface="Arial"/>
              </a:rPr>
              <a:t>44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0"/>
              </a:spcBef>
            </a:pPr>
            <a:r>
              <a:rPr sz="750" spc="10" dirty="0">
                <a:latin typeface="Arial"/>
                <a:cs typeface="Arial"/>
              </a:rPr>
              <a:t>45 </a:t>
            </a:r>
            <a:r>
              <a:rPr sz="750" spc="5" dirty="0">
                <a:latin typeface="Arial"/>
                <a:cs typeface="Arial"/>
              </a:rPr>
              <a:t>-</a:t>
            </a:r>
            <a:r>
              <a:rPr sz="750" spc="-60" dirty="0">
                <a:latin typeface="Arial"/>
                <a:cs typeface="Arial"/>
              </a:rPr>
              <a:t> </a:t>
            </a:r>
            <a:r>
              <a:rPr sz="750" spc="10" dirty="0">
                <a:latin typeface="Arial"/>
                <a:cs typeface="Arial"/>
              </a:rPr>
              <a:t>74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0"/>
              </a:spcBef>
            </a:pPr>
            <a:r>
              <a:rPr sz="750" spc="10" dirty="0">
                <a:latin typeface="Arial"/>
                <a:cs typeface="Arial"/>
              </a:rPr>
              <a:t>75 </a:t>
            </a:r>
            <a:r>
              <a:rPr sz="750" spc="5" dirty="0">
                <a:latin typeface="Arial"/>
                <a:cs typeface="Arial"/>
              </a:rPr>
              <a:t>-</a:t>
            </a:r>
            <a:r>
              <a:rPr sz="750" spc="-60" dirty="0">
                <a:latin typeface="Arial"/>
                <a:cs typeface="Arial"/>
              </a:rPr>
              <a:t> </a:t>
            </a:r>
            <a:r>
              <a:rPr sz="750" spc="10" dirty="0">
                <a:latin typeface="Arial"/>
                <a:cs typeface="Arial"/>
              </a:rPr>
              <a:t>99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0"/>
              </a:spcBef>
            </a:pPr>
            <a:r>
              <a:rPr sz="750" spc="10" dirty="0">
                <a:latin typeface="Arial"/>
                <a:cs typeface="Arial"/>
              </a:rPr>
              <a:t>100 </a:t>
            </a:r>
            <a:r>
              <a:rPr sz="750" spc="5" dirty="0">
                <a:latin typeface="Arial"/>
                <a:cs typeface="Arial"/>
              </a:rPr>
              <a:t>-</a:t>
            </a:r>
            <a:r>
              <a:rPr sz="750" spc="-55" dirty="0">
                <a:latin typeface="Arial"/>
                <a:cs typeface="Arial"/>
              </a:rPr>
              <a:t> </a:t>
            </a:r>
            <a:r>
              <a:rPr sz="750" spc="25" dirty="0">
                <a:latin typeface="Arial"/>
                <a:cs typeface="Arial"/>
              </a:rPr>
              <a:t>199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0"/>
              </a:spcBef>
            </a:pPr>
            <a:r>
              <a:rPr sz="750" spc="10" dirty="0">
                <a:latin typeface="Arial"/>
                <a:cs typeface="Arial"/>
              </a:rPr>
              <a:t>200 </a:t>
            </a:r>
            <a:r>
              <a:rPr sz="750" spc="5" dirty="0">
                <a:latin typeface="Arial"/>
                <a:cs typeface="Arial"/>
              </a:rPr>
              <a:t>-</a:t>
            </a:r>
            <a:r>
              <a:rPr sz="750" spc="-55" dirty="0">
                <a:latin typeface="Arial"/>
                <a:cs typeface="Arial"/>
              </a:rPr>
              <a:t> </a:t>
            </a:r>
            <a:r>
              <a:rPr sz="750" spc="25" dirty="0">
                <a:latin typeface="Arial"/>
                <a:cs typeface="Arial"/>
              </a:rPr>
              <a:t>306</a:t>
            </a:r>
            <a:endParaRPr sz="7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745011" y="10276382"/>
            <a:ext cx="7686675" cy="13462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from</a:t>
            </a:r>
            <a:r>
              <a:rPr sz="750" spc="7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map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with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</a:t>
            </a:r>
            <a:r>
              <a:rPr sz="750" spc="-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permission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Controller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</a:t>
            </a:r>
            <a:r>
              <a:rPr sz="750" spc="6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Majesty's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Stationary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Office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Copyright 2019</a:t>
            </a:r>
            <a:r>
              <a:rPr sz="750" spc="-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Council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100023422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526" y="225217"/>
            <a:ext cx="14628174" cy="9899698"/>
            <a:chOff x="243526" y="225218"/>
            <a:chExt cx="10196830" cy="70942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76" y="231568"/>
              <a:ext cx="10183971" cy="65875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9876" y="231568"/>
              <a:ext cx="10184130" cy="6581775"/>
            </a:xfrm>
            <a:custGeom>
              <a:avLst/>
              <a:gdLst/>
              <a:ahLst/>
              <a:cxnLst/>
              <a:rect l="l" t="t" r="r" b="b"/>
              <a:pathLst>
                <a:path w="10184130" h="6581775">
                  <a:moveTo>
                    <a:pt x="0" y="6581409"/>
                  </a:moveTo>
                  <a:lnTo>
                    <a:pt x="0" y="0"/>
                  </a:lnTo>
                  <a:lnTo>
                    <a:pt x="10183971" y="0"/>
                  </a:lnTo>
                  <a:lnTo>
                    <a:pt x="10183971" y="6581409"/>
                  </a:lnTo>
                  <a:lnTo>
                    <a:pt x="0" y="6581409"/>
                  </a:lnTo>
                  <a:close/>
                </a:path>
              </a:pathLst>
            </a:custGeom>
            <a:ln w="121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4223383" y="9349424"/>
            <a:ext cx="561151" cy="801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1680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97752" y="9543774"/>
            <a:ext cx="1043048" cy="3314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5" dirty="0">
                <a:solidFill>
                  <a:srgbClr val="A70084"/>
                </a:solidFill>
                <a:latin typeface="Arial"/>
                <a:cs typeface="Arial"/>
              </a:rPr>
              <a:t>Findhorn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938147" y="9641060"/>
            <a:ext cx="1121390" cy="21975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50" spc="10" dirty="0">
                <a:solidFill>
                  <a:srgbClr val="A70084"/>
                </a:solidFill>
                <a:latin typeface="Arial"/>
                <a:cs typeface="Arial"/>
              </a:rPr>
              <a:t>1:10,000 @</a:t>
            </a:r>
            <a:r>
              <a:rPr sz="850" spc="-1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850" spc="30" dirty="0">
                <a:solidFill>
                  <a:srgbClr val="A70084"/>
                </a:solidFill>
                <a:latin typeface="Arial"/>
                <a:cs typeface="Arial"/>
              </a:rPr>
              <a:t>A4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17545" y="5838074"/>
            <a:ext cx="14457825" cy="4223233"/>
            <a:chOff x="295122" y="4247446"/>
            <a:chExt cx="10078085" cy="302641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122" y="6855564"/>
              <a:ext cx="393453" cy="41816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885835" y="4247446"/>
              <a:ext cx="1487170" cy="2510790"/>
            </a:xfrm>
            <a:custGeom>
              <a:avLst/>
              <a:gdLst/>
              <a:ahLst/>
              <a:cxnLst/>
              <a:rect l="l" t="t" r="r" b="b"/>
              <a:pathLst>
                <a:path w="1487170" h="2510790">
                  <a:moveTo>
                    <a:pt x="1487067" y="0"/>
                  </a:moveTo>
                  <a:lnTo>
                    <a:pt x="0" y="0"/>
                  </a:lnTo>
                  <a:lnTo>
                    <a:pt x="0" y="2510685"/>
                  </a:lnTo>
                  <a:lnTo>
                    <a:pt x="1487067" y="2510685"/>
                  </a:lnTo>
                  <a:lnTo>
                    <a:pt x="1487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13820" y="585014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24378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013820" y="622186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80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9A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0" y="97502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97502"/>
                  </a:lnTo>
                  <a:lnTo>
                    <a:pt x="0" y="97502"/>
                  </a:lnTo>
                </a:path>
              </a:pathLst>
            </a:custGeom>
            <a:ln w="12189">
              <a:solidFill>
                <a:srgbClr val="E9A1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013820" y="6520470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40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2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2641614" y="5838074"/>
            <a:ext cx="2133465" cy="3503706"/>
          </a:xfrm>
          <a:prstGeom prst="rect">
            <a:avLst/>
          </a:prstGeom>
          <a:ln w="12189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894"/>
              </a:spcBef>
            </a:pPr>
            <a:r>
              <a:rPr sz="1200" b="1" spc="-10" dirty="0">
                <a:latin typeface="Arial"/>
                <a:cs typeface="Arial"/>
              </a:rPr>
              <a:t>Legend</a:t>
            </a:r>
            <a:endParaRPr sz="120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2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ts val="1115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0180" marR="374015">
              <a:lnSpc>
                <a:spcPct val="85500"/>
              </a:lnSpc>
              <a:spcBef>
                <a:spcPts val="185"/>
              </a:spcBef>
              <a:tabLst>
                <a:tab pos="407670" algn="l"/>
              </a:tabLst>
            </a:pPr>
            <a:r>
              <a:rPr sz="1800" spc="-622" baseline="-6944" dirty="0">
                <a:solidFill>
                  <a:srgbClr val="3BB47E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Burial </a:t>
            </a:r>
            <a:r>
              <a:rPr sz="750" spc="15" dirty="0">
                <a:latin typeface="Arial"/>
                <a:cs typeface="Arial"/>
              </a:rPr>
              <a:t>Ground  </a:t>
            </a:r>
            <a:r>
              <a:rPr sz="1800" spc="-622" baseline="-6944" dirty="0">
                <a:solidFill>
                  <a:srgbClr val="602CC1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A73800"/>
                </a:solidFill>
                <a:latin typeface="Arial"/>
                <a:cs typeface="Arial"/>
              </a:rPr>
              <a:t>G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200" spc="-415" dirty="0">
                <a:solidFill>
                  <a:srgbClr val="C6B633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Mission</a:t>
            </a:r>
            <a:r>
              <a:rPr sz="1125" spc="30" baseline="7407" dirty="0">
                <a:latin typeface="Arial"/>
                <a:cs typeface="Arial"/>
              </a:rPr>
              <a:t> </a:t>
            </a:r>
            <a:r>
              <a:rPr sz="1125" spc="22" baseline="7407" dirty="0">
                <a:latin typeface="Arial"/>
                <a:cs typeface="Arial"/>
              </a:rPr>
              <a:t>Hall</a:t>
            </a:r>
            <a:endParaRPr sz="1125" baseline="7407">
              <a:latin typeface="Arial"/>
              <a:cs typeface="Arial"/>
            </a:endParaRPr>
          </a:p>
          <a:p>
            <a:pPr marL="170180">
              <a:lnSpc>
                <a:spcPts val="1200"/>
              </a:lnSpc>
              <a:tabLst>
                <a:tab pos="407670" algn="l"/>
              </a:tabLst>
            </a:pPr>
            <a:r>
              <a:rPr sz="1200" spc="-415" dirty="0">
                <a:solidFill>
                  <a:srgbClr val="00A9E5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Place </a:t>
            </a:r>
            <a:r>
              <a:rPr sz="1125" spc="30" baseline="7407" dirty="0">
                <a:latin typeface="Arial"/>
                <a:cs typeface="Arial"/>
              </a:rPr>
              <a:t>Of</a:t>
            </a:r>
            <a:r>
              <a:rPr sz="1125" spc="22" baseline="7407" dirty="0">
                <a:latin typeface="Arial"/>
                <a:cs typeface="Arial"/>
              </a:rPr>
              <a:t> </a:t>
            </a:r>
            <a:r>
              <a:rPr sz="1125" spc="30" baseline="7407" dirty="0">
                <a:latin typeface="Arial"/>
                <a:cs typeface="Arial"/>
              </a:rPr>
              <a:t>Worship</a:t>
            </a:r>
            <a:endParaRPr sz="1125" baseline="7407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5"/>
              </a:spcBef>
            </a:pP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489"/>
              </a:spcBef>
            </a:pPr>
            <a:r>
              <a:rPr sz="850" b="1" spc="15" dirty="0">
                <a:latin typeface="Arial"/>
                <a:cs typeface="Arial"/>
              </a:rPr>
              <a:t>Building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20" dirty="0">
                <a:latin typeface="Arial"/>
                <a:cs typeface="Arial"/>
              </a:rPr>
              <a:t>Use</a:t>
            </a:r>
            <a:endParaRPr sz="850">
              <a:latin typeface="Arial"/>
              <a:cs typeface="Arial"/>
            </a:endParaRPr>
          </a:p>
          <a:p>
            <a:pPr marL="408305" marR="530860">
              <a:lnSpc>
                <a:spcPct val="133300"/>
              </a:lnSpc>
              <a:spcBef>
                <a:spcPts val="170"/>
              </a:spcBef>
            </a:pPr>
            <a:r>
              <a:rPr sz="750" spc="30" dirty="0">
                <a:latin typeface="Arial"/>
                <a:cs typeface="Arial"/>
              </a:rPr>
              <a:t>C</a:t>
            </a:r>
            <a:r>
              <a:rPr sz="750" spc="5" dirty="0">
                <a:latin typeface="Arial"/>
                <a:cs typeface="Arial"/>
              </a:rPr>
              <a:t>o</a:t>
            </a:r>
            <a:r>
              <a:rPr sz="750" spc="40" dirty="0">
                <a:latin typeface="Arial"/>
                <a:cs typeface="Arial"/>
              </a:rPr>
              <a:t>mm</a:t>
            </a:r>
            <a:r>
              <a:rPr sz="750" spc="5" dirty="0">
                <a:latin typeface="Arial"/>
                <a:cs typeface="Arial"/>
              </a:rPr>
              <a:t>e</a:t>
            </a:r>
            <a:r>
              <a:rPr sz="750" spc="-15" dirty="0">
                <a:latin typeface="Arial"/>
                <a:cs typeface="Arial"/>
              </a:rPr>
              <a:t>r</a:t>
            </a:r>
            <a:r>
              <a:rPr sz="750" spc="50" dirty="0">
                <a:latin typeface="Arial"/>
                <a:cs typeface="Arial"/>
              </a:rPr>
              <a:t>c</a:t>
            </a:r>
            <a:r>
              <a:rPr sz="750" spc="20" dirty="0">
                <a:latin typeface="Arial"/>
                <a:cs typeface="Arial"/>
              </a:rPr>
              <a:t>i</a:t>
            </a:r>
            <a:r>
              <a:rPr sz="750" spc="5" dirty="0">
                <a:latin typeface="Arial"/>
                <a:cs typeface="Arial"/>
              </a:rPr>
              <a:t>al  </a:t>
            </a:r>
            <a:r>
              <a:rPr sz="750" spc="15" dirty="0">
                <a:latin typeface="Arial"/>
                <a:cs typeface="Arial"/>
              </a:rPr>
              <a:t>Residential  Mixed</a:t>
            </a:r>
            <a:endParaRPr sz="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30578" y="9894730"/>
            <a:ext cx="11033531" cy="187857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from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 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map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with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permission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Controller </a:t>
            </a:r>
            <a:r>
              <a:rPr sz="750" spc="30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 Majesty's Stationary Office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 Copyright</a:t>
            </a:r>
            <a:r>
              <a:rPr sz="750" spc="2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2019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 Council 100023422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526" y="225217"/>
            <a:ext cx="14628174" cy="9899698"/>
            <a:chOff x="243526" y="225218"/>
            <a:chExt cx="10196830" cy="70942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76" y="231568"/>
              <a:ext cx="10183971" cy="65875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9876" y="231568"/>
              <a:ext cx="10184130" cy="6581775"/>
            </a:xfrm>
            <a:custGeom>
              <a:avLst/>
              <a:gdLst/>
              <a:ahLst/>
              <a:cxnLst/>
              <a:rect l="l" t="t" r="r" b="b"/>
              <a:pathLst>
                <a:path w="10184130" h="6581775">
                  <a:moveTo>
                    <a:pt x="0" y="6581409"/>
                  </a:moveTo>
                  <a:lnTo>
                    <a:pt x="0" y="0"/>
                  </a:lnTo>
                  <a:lnTo>
                    <a:pt x="10183971" y="0"/>
                  </a:lnTo>
                  <a:lnTo>
                    <a:pt x="10183971" y="6581409"/>
                  </a:lnTo>
                  <a:lnTo>
                    <a:pt x="0" y="6581409"/>
                  </a:lnTo>
                  <a:close/>
                </a:path>
              </a:pathLst>
            </a:custGeom>
            <a:ln w="121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4223383" y="9349424"/>
            <a:ext cx="561151" cy="801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1680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97752" y="9543774"/>
            <a:ext cx="1142342" cy="3314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5" dirty="0">
                <a:solidFill>
                  <a:srgbClr val="A70084"/>
                </a:solidFill>
                <a:latin typeface="Arial"/>
                <a:cs typeface="Arial"/>
              </a:rPr>
              <a:t>Findochty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981862" y="9641060"/>
            <a:ext cx="1024828" cy="21975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50" spc="15" dirty="0">
                <a:solidFill>
                  <a:srgbClr val="A70084"/>
                </a:solidFill>
                <a:latin typeface="Arial"/>
                <a:cs typeface="Arial"/>
              </a:rPr>
              <a:t>1:7,500 </a:t>
            </a:r>
            <a:r>
              <a:rPr sz="850" spc="10" dirty="0">
                <a:solidFill>
                  <a:srgbClr val="A70084"/>
                </a:solidFill>
                <a:latin typeface="Arial"/>
                <a:cs typeface="Arial"/>
              </a:rPr>
              <a:t>@</a:t>
            </a:r>
            <a:r>
              <a:rPr sz="850" spc="-5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850" spc="5" dirty="0">
                <a:solidFill>
                  <a:srgbClr val="A70084"/>
                </a:solidFill>
                <a:latin typeface="Arial"/>
                <a:cs typeface="Arial"/>
              </a:rPr>
              <a:t>A4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17545" y="5838074"/>
            <a:ext cx="14457825" cy="4223233"/>
            <a:chOff x="295122" y="4247446"/>
            <a:chExt cx="10078085" cy="302641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122" y="6855564"/>
              <a:ext cx="393453" cy="41816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885835" y="4247446"/>
              <a:ext cx="1487170" cy="2510790"/>
            </a:xfrm>
            <a:custGeom>
              <a:avLst/>
              <a:gdLst/>
              <a:ahLst/>
              <a:cxnLst/>
              <a:rect l="l" t="t" r="r" b="b"/>
              <a:pathLst>
                <a:path w="1487170" h="2510790">
                  <a:moveTo>
                    <a:pt x="1487067" y="0"/>
                  </a:moveTo>
                  <a:lnTo>
                    <a:pt x="0" y="0"/>
                  </a:lnTo>
                  <a:lnTo>
                    <a:pt x="0" y="2510685"/>
                  </a:lnTo>
                  <a:lnTo>
                    <a:pt x="1487067" y="2510685"/>
                  </a:lnTo>
                  <a:lnTo>
                    <a:pt x="1487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13820" y="585014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24378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013820" y="622186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80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9A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0" y="97502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97502"/>
                  </a:lnTo>
                  <a:lnTo>
                    <a:pt x="0" y="97502"/>
                  </a:lnTo>
                </a:path>
              </a:pathLst>
            </a:custGeom>
            <a:ln w="12189">
              <a:solidFill>
                <a:srgbClr val="E9A1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013820" y="6520470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40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2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2641614" y="5838074"/>
            <a:ext cx="2133465" cy="3503706"/>
          </a:xfrm>
          <a:prstGeom prst="rect">
            <a:avLst/>
          </a:prstGeom>
          <a:ln w="12189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894"/>
              </a:spcBef>
            </a:pPr>
            <a:r>
              <a:rPr sz="1200" b="1" spc="-10" dirty="0">
                <a:latin typeface="Arial"/>
                <a:cs typeface="Arial"/>
              </a:rPr>
              <a:t>Legend</a:t>
            </a:r>
            <a:endParaRPr sz="120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2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ts val="1115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0180" marR="374015">
              <a:lnSpc>
                <a:spcPct val="85500"/>
              </a:lnSpc>
              <a:spcBef>
                <a:spcPts val="185"/>
              </a:spcBef>
              <a:tabLst>
                <a:tab pos="407670" algn="l"/>
              </a:tabLst>
            </a:pPr>
            <a:r>
              <a:rPr sz="1800" spc="-622" baseline="-6944" dirty="0">
                <a:solidFill>
                  <a:srgbClr val="3BB47E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Burial </a:t>
            </a:r>
            <a:r>
              <a:rPr sz="750" spc="15" dirty="0">
                <a:latin typeface="Arial"/>
                <a:cs typeface="Arial"/>
              </a:rPr>
              <a:t>Ground  </a:t>
            </a:r>
            <a:r>
              <a:rPr sz="1800" spc="-622" baseline="-6944" dirty="0">
                <a:solidFill>
                  <a:srgbClr val="602CC1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A73800"/>
                </a:solidFill>
                <a:latin typeface="Arial"/>
                <a:cs typeface="Arial"/>
              </a:rPr>
              <a:t>G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200" spc="-415" dirty="0">
                <a:solidFill>
                  <a:srgbClr val="C6B633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Mission</a:t>
            </a:r>
            <a:r>
              <a:rPr sz="1125" spc="30" baseline="7407" dirty="0">
                <a:latin typeface="Arial"/>
                <a:cs typeface="Arial"/>
              </a:rPr>
              <a:t> </a:t>
            </a:r>
            <a:r>
              <a:rPr sz="1125" spc="22" baseline="7407" dirty="0">
                <a:latin typeface="Arial"/>
                <a:cs typeface="Arial"/>
              </a:rPr>
              <a:t>Hall</a:t>
            </a:r>
            <a:endParaRPr sz="1125" baseline="7407">
              <a:latin typeface="Arial"/>
              <a:cs typeface="Arial"/>
            </a:endParaRPr>
          </a:p>
          <a:p>
            <a:pPr marL="170180">
              <a:lnSpc>
                <a:spcPts val="1200"/>
              </a:lnSpc>
              <a:tabLst>
                <a:tab pos="407670" algn="l"/>
              </a:tabLst>
            </a:pPr>
            <a:r>
              <a:rPr sz="1200" spc="-415" dirty="0">
                <a:solidFill>
                  <a:srgbClr val="00A9E5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Place </a:t>
            </a:r>
            <a:r>
              <a:rPr sz="1125" spc="30" baseline="7407" dirty="0">
                <a:latin typeface="Arial"/>
                <a:cs typeface="Arial"/>
              </a:rPr>
              <a:t>Of</a:t>
            </a:r>
            <a:r>
              <a:rPr sz="1125" spc="22" baseline="7407" dirty="0">
                <a:latin typeface="Arial"/>
                <a:cs typeface="Arial"/>
              </a:rPr>
              <a:t> </a:t>
            </a:r>
            <a:r>
              <a:rPr sz="1125" spc="30" baseline="7407" dirty="0">
                <a:latin typeface="Arial"/>
                <a:cs typeface="Arial"/>
              </a:rPr>
              <a:t>Worship</a:t>
            </a:r>
            <a:endParaRPr sz="1125" baseline="7407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5"/>
              </a:spcBef>
            </a:pP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489"/>
              </a:spcBef>
            </a:pPr>
            <a:r>
              <a:rPr sz="850" b="1" spc="15" dirty="0">
                <a:latin typeface="Arial"/>
                <a:cs typeface="Arial"/>
              </a:rPr>
              <a:t>Building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20" dirty="0">
                <a:latin typeface="Arial"/>
                <a:cs typeface="Arial"/>
              </a:rPr>
              <a:t>Use</a:t>
            </a:r>
            <a:endParaRPr sz="850">
              <a:latin typeface="Arial"/>
              <a:cs typeface="Arial"/>
            </a:endParaRPr>
          </a:p>
          <a:p>
            <a:pPr marL="408305" marR="530860">
              <a:lnSpc>
                <a:spcPct val="133300"/>
              </a:lnSpc>
              <a:spcBef>
                <a:spcPts val="170"/>
              </a:spcBef>
            </a:pPr>
            <a:r>
              <a:rPr sz="750" spc="30" dirty="0">
                <a:latin typeface="Arial"/>
                <a:cs typeface="Arial"/>
              </a:rPr>
              <a:t>C</a:t>
            </a:r>
            <a:r>
              <a:rPr sz="750" spc="5" dirty="0">
                <a:latin typeface="Arial"/>
                <a:cs typeface="Arial"/>
              </a:rPr>
              <a:t>o</a:t>
            </a:r>
            <a:r>
              <a:rPr sz="750" spc="40" dirty="0">
                <a:latin typeface="Arial"/>
                <a:cs typeface="Arial"/>
              </a:rPr>
              <a:t>mm</a:t>
            </a:r>
            <a:r>
              <a:rPr sz="750" spc="5" dirty="0">
                <a:latin typeface="Arial"/>
                <a:cs typeface="Arial"/>
              </a:rPr>
              <a:t>e</a:t>
            </a:r>
            <a:r>
              <a:rPr sz="750" spc="-15" dirty="0">
                <a:latin typeface="Arial"/>
                <a:cs typeface="Arial"/>
              </a:rPr>
              <a:t>r</a:t>
            </a:r>
            <a:r>
              <a:rPr sz="750" spc="50" dirty="0">
                <a:latin typeface="Arial"/>
                <a:cs typeface="Arial"/>
              </a:rPr>
              <a:t>c</a:t>
            </a:r>
            <a:r>
              <a:rPr sz="750" spc="20" dirty="0">
                <a:latin typeface="Arial"/>
                <a:cs typeface="Arial"/>
              </a:rPr>
              <a:t>i</a:t>
            </a:r>
            <a:r>
              <a:rPr sz="750" spc="5" dirty="0">
                <a:latin typeface="Arial"/>
                <a:cs typeface="Arial"/>
              </a:rPr>
              <a:t>al  </a:t>
            </a:r>
            <a:r>
              <a:rPr sz="750" spc="15" dirty="0">
                <a:latin typeface="Arial"/>
                <a:cs typeface="Arial"/>
              </a:rPr>
              <a:t>Residential  Mixed</a:t>
            </a:r>
            <a:endParaRPr sz="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30578" y="9894730"/>
            <a:ext cx="11033531" cy="187857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from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 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map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with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permission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Controller </a:t>
            </a:r>
            <a:r>
              <a:rPr sz="750" spc="30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 Majesty's Stationary Office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 Copyright</a:t>
            </a:r>
            <a:r>
              <a:rPr sz="750" spc="2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2019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 Council 100023422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781" y="225473"/>
            <a:ext cx="14627919" cy="9925002"/>
            <a:chOff x="243781" y="225473"/>
            <a:chExt cx="10196195" cy="70935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76" y="231568"/>
              <a:ext cx="10183971" cy="65875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9876" y="231568"/>
              <a:ext cx="10184130" cy="6581775"/>
            </a:xfrm>
            <a:custGeom>
              <a:avLst/>
              <a:gdLst/>
              <a:ahLst/>
              <a:cxnLst/>
              <a:rect l="l" t="t" r="r" b="b"/>
              <a:pathLst>
                <a:path w="10184130" h="6581775">
                  <a:moveTo>
                    <a:pt x="0" y="6581409"/>
                  </a:moveTo>
                  <a:lnTo>
                    <a:pt x="0" y="0"/>
                  </a:lnTo>
                  <a:lnTo>
                    <a:pt x="10183971" y="0"/>
                  </a:lnTo>
                  <a:lnTo>
                    <a:pt x="10183971" y="6581409"/>
                  </a:lnTo>
                  <a:lnTo>
                    <a:pt x="0" y="6581409"/>
                  </a:lnTo>
                  <a:close/>
                </a:path>
              </a:pathLst>
            </a:custGeom>
            <a:ln w="121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122" y="6855564"/>
              <a:ext cx="393453" cy="41816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885835" y="4247446"/>
              <a:ext cx="1487170" cy="2510790"/>
            </a:xfrm>
            <a:custGeom>
              <a:avLst/>
              <a:gdLst/>
              <a:ahLst/>
              <a:cxnLst/>
              <a:rect l="l" t="t" r="r" b="b"/>
              <a:pathLst>
                <a:path w="1487170" h="2510790">
                  <a:moveTo>
                    <a:pt x="1487067" y="0"/>
                  </a:moveTo>
                  <a:lnTo>
                    <a:pt x="0" y="0"/>
                  </a:lnTo>
                  <a:lnTo>
                    <a:pt x="0" y="2510685"/>
                  </a:lnTo>
                  <a:lnTo>
                    <a:pt x="1487067" y="2510685"/>
                  </a:lnTo>
                  <a:lnTo>
                    <a:pt x="1487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13820" y="585014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24378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013820" y="622186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80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9A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0" y="97502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97502"/>
                  </a:lnTo>
                  <a:lnTo>
                    <a:pt x="0" y="97502"/>
                  </a:lnTo>
                </a:path>
              </a:pathLst>
            </a:custGeom>
            <a:ln w="12189">
              <a:solidFill>
                <a:srgbClr val="E9A1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13820" y="6520470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40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2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642060" y="5852824"/>
            <a:ext cx="2133561" cy="3512977"/>
          </a:xfrm>
          <a:prstGeom prst="rect">
            <a:avLst/>
          </a:prstGeom>
          <a:ln w="12189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894"/>
              </a:spcBef>
            </a:pPr>
            <a:r>
              <a:rPr sz="1200" b="1" spc="-10" dirty="0">
                <a:latin typeface="Arial"/>
                <a:cs typeface="Arial"/>
              </a:rPr>
              <a:t>Legend</a:t>
            </a:r>
            <a:endParaRPr sz="120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2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ts val="1115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0180" marR="374015">
              <a:lnSpc>
                <a:spcPct val="85500"/>
              </a:lnSpc>
              <a:spcBef>
                <a:spcPts val="185"/>
              </a:spcBef>
              <a:tabLst>
                <a:tab pos="407670" algn="l"/>
              </a:tabLst>
            </a:pPr>
            <a:r>
              <a:rPr sz="1800" spc="-622" baseline="-6944" dirty="0">
                <a:solidFill>
                  <a:srgbClr val="3BB47E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Burial </a:t>
            </a:r>
            <a:r>
              <a:rPr sz="750" spc="15" dirty="0">
                <a:latin typeface="Arial"/>
                <a:cs typeface="Arial"/>
              </a:rPr>
              <a:t>Ground  </a:t>
            </a:r>
            <a:r>
              <a:rPr sz="1800" spc="-622" baseline="-6944" dirty="0">
                <a:solidFill>
                  <a:srgbClr val="602CC1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A73800"/>
                </a:solidFill>
                <a:latin typeface="Arial"/>
                <a:cs typeface="Arial"/>
              </a:rPr>
              <a:t>G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200" spc="-415" dirty="0">
                <a:solidFill>
                  <a:srgbClr val="C6B633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Mission</a:t>
            </a:r>
            <a:r>
              <a:rPr sz="1125" spc="30" baseline="7407" dirty="0">
                <a:latin typeface="Arial"/>
                <a:cs typeface="Arial"/>
              </a:rPr>
              <a:t> </a:t>
            </a:r>
            <a:r>
              <a:rPr sz="1125" spc="22" baseline="7407" dirty="0">
                <a:latin typeface="Arial"/>
                <a:cs typeface="Arial"/>
              </a:rPr>
              <a:t>Hall</a:t>
            </a:r>
            <a:endParaRPr sz="1125" baseline="7407">
              <a:latin typeface="Arial"/>
              <a:cs typeface="Arial"/>
            </a:endParaRPr>
          </a:p>
          <a:p>
            <a:pPr marL="170180">
              <a:lnSpc>
                <a:spcPts val="1200"/>
              </a:lnSpc>
              <a:tabLst>
                <a:tab pos="407670" algn="l"/>
              </a:tabLst>
            </a:pPr>
            <a:r>
              <a:rPr sz="1200" spc="-415" dirty="0">
                <a:solidFill>
                  <a:srgbClr val="00A9E5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Place </a:t>
            </a:r>
            <a:r>
              <a:rPr sz="1125" spc="30" baseline="7407" dirty="0">
                <a:latin typeface="Arial"/>
                <a:cs typeface="Arial"/>
              </a:rPr>
              <a:t>Of</a:t>
            </a:r>
            <a:r>
              <a:rPr sz="1125" spc="22" baseline="7407" dirty="0">
                <a:latin typeface="Arial"/>
                <a:cs typeface="Arial"/>
              </a:rPr>
              <a:t> </a:t>
            </a:r>
            <a:r>
              <a:rPr sz="1125" spc="30" baseline="7407" dirty="0">
                <a:latin typeface="Arial"/>
                <a:cs typeface="Arial"/>
              </a:rPr>
              <a:t>Worship</a:t>
            </a:r>
            <a:endParaRPr sz="1125" baseline="7407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5"/>
              </a:spcBef>
            </a:pP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489"/>
              </a:spcBef>
            </a:pPr>
            <a:r>
              <a:rPr sz="850" b="1" spc="15" dirty="0">
                <a:latin typeface="Arial"/>
                <a:cs typeface="Arial"/>
              </a:rPr>
              <a:t>Building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20" dirty="0">
                <a:latin typeface="Arial"/>
                <a:cs typeface="Arial"/>
              </a:rPr>
              <a:t>Use</a:t>
            </a:r>
            <a:endParaRPr sz="850">
              <a:latin typeface="Arial"/>
              <a:cs typeface="Arial"/>
            </a:endParaRPr>
          </a:p>
          <a:p>
            <a:pPr marL="408305" marR="530860">
              <a:lnSpc>
                <a:spcPct val="133300"/>
              </a:lnSpc>
              <a:spcBef>
                <a:spcPts val="170"/>
              </a:spcBef>
            </a:pPr>
            <a:r>
              <a:rPr sz="750" spc="30" dirty="0">
                <a:latin typeface="Arial"/>
                <a:cs typeface="Arial"/>
              </a:rPr>
              <a:t>C</a:t>
            </a:r>
            <a:r>
              <a:rPr sz="750" spc="5" dirty="0">
                <a:latin typeface="Arial"/>
                <a:cs typeface="Arial"/>
              </a:rPr>
              <a:t>o</a:t>
            </a:r>
            <a:r>
              <a:rPr sz="750" spc="40" dirty="0">
                <a:latin typeface="Arial"/>
                <a:cs typeface="Arial"/>
              </a:rPr>
              <a:t>mm</a:t>
            </a:r>
            <a:r>
              <a:rPr sz="750" spc="5" dirty="0">
                <a:latin typeface="Arial"/>
                <a:cs typeface="Arial"/>
              </a:rPr>
              <a:t>e</a:t>
            </a:r>
            <a:r>
              <a:rPr sz="750" spc="-15" dirty="0">
                <a:latin typeface="Arial"/>
                <a:cs typeface="Arial"/>
              </a:rPr>
              <a:t>r</a:t>
            </a:r>
            <a:r>
              <a:rPr sz="750" spc="50" dirty="0">
                <a:latin typeface="Arial"/>
                <a:cs typeface="Arial"/>
              </a:rPr>
              <a:t>c</a:t>
            </a:r>
            <a:r>
              <a:rPr sz="750" spc="20" dirty="0">
                <a:latin typeface="Arial"/>
                <a:cs typeface="Arial"/>
              </a:rPr>
              <a:t>i</a:t>
            </a:r>
            <a:r>
              <a:rPr sz="750" spc="5" dirty="0">
                <a:latin typeface="Arial"/>
                <a:cs typeface="Arial"/>
              </a:rPr>
              <a:t>al  </a:t>
            </a:r>
            <a:r>
              <a:rPr sz="750" spc="15" dirty="0">
                <a:latin typeface="Arial"/>
                <a:cs typeface="Arial"/>
              </a:rPr>
              <a:t>Residential  Mixed</a:t>
            </a:r>
            <a:endParaRPr sz="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223899" y="9439970"/>
            <a:ext cx="561176" cy="6858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60"/>
              </a:lnSpc>
            </a:pPr>
            <a:r>
              <a:rPr sz="3600" spc="1680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30543" y="9566172"/>
            <a:ext cx="11034026" cy="542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2080" algn="ctr">
              <a:lnSpc>
                <a:spcPts val="1639"/>
              </a:lnSpc>
            </a:pPr>
            <a:r>
              <a:rPr sz="1400" spc="-5" dirty="0">
                <a:solidFill>
                  <a:srgbClr val="A70084"/>
                </a:solidFill>
                <a:latin typeface="Arial"/>
                <a:cs typeface="Arial"/>
              </a:rPr>
              <a:t>Fochabers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from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 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map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with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permission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Controller </a:t>
            </a:r>
            <a:r>
              <a:rPr sz="750" spc="30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 Majesty's Stationary Office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 Copyright</a:t>
            </a:r>
            <a:r>
              <a:rPr sz="750" spc="2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2019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 Council 100023422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938605" y="9680412"/>
            <a:ext cx="1121440" cy="207012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10" dirty="0">
                <a:solidFill>
                  <a:srgbClr val="A70084"/>
                </a:solidFill>
                <a:latin typeface="Arial"/>
                <a:cs typeface="Arial"/>
              </a:rPr>
              <a:t>1:12,000 @</a:t>
            </a:r>
            <a:r>
              <a:rPr sz="850" spc="-1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850" spc="30" dirty="0">
                <a:solidFill>
                  <a:srgbClr val="A70084"/>
                </a:solidFill>
                <a:latin typeface="Arial"/>
                <a:cs typeface="Arial"/>
              </a:rPr>
              <a:t>A4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554" y="255733"/>
            <a:ext cx="14641830" cy="10191750"/>
            <a:chOff x="243554" y="255733"/>
            <a:chExt cx="14641830" cy="10191750"/>
          </a:xfrm>
        </p:grpSpPr>
        <p:sp>
          <p:nvSpPr>
            <p:cNvPr id="3" name="object 3"/>
            <p:cNvSpPr/>
            <p:nvPr/>
          </p:nvSpPr>
          <p:spPr>
            <a:xfrm>
              <a:off x="249904" y="9776342"/>
              <a:ext cx="14629130" cy="664845"/>
            </a:xfrm>
            <a:custGeom>
              <a:avLst/>
              <a:gdLst/>
              <a:ahLst/>
              <a:cxnLst/>
              <a:rect l="l" t="t" r="r" b="b"/>
              <a:pathLst>
                <a:path w="14629130" h="664845">
                  <a:moveTo>
                    <a:pt x="0" y="664352"/>
                  </a:moveTo>
                  <a:lnTo>
                    <a:pt x="0" y="0"/>
                  </a:lnTo>
                  <a:lnTo>
                    <a:pt x="14628559" y="0"/>
                  </a:lnTo>
                  <a:lnTo>
                    <a:pt x="14628559" y="664352"/>
                  </a:lnTo>
                  <a:lnTo>
                    <a:pt x="0" y="664352"/>
                  </a:lnTo>
                  <a:close/>
                </a:path>
              </a:pathLst>
            </a:custGeom>
            <a:ln w="121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904" y="262083"/>
              <a:ext cx="14628559" cy="95264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49904" y="262083"/>
              <a:ext cx="14629130" cy="9520555"/>
            </a:xfrm>
            <a:custGeom>
              <a:avLst/>
              <a:gdLst/>
              <a:ahLst/>
              <a:cxnLst/>
              <a:rect l="l" t="t" r="r" b="b"/>
              <a:pathLst>
                <a:path w="14629130" h="9520555">
                  <a:moveTo>
                    <a:pt x="0" y="9520353"/>
                  </a:moveTo>
                  <a:lnTo>
                    <a:pt x="0" y="0"/>
                  </a:lnTo>
                  <a:lnTo>
                    <a:pt x="14628559" y="0"/>
                  </a:lnTo>
                  <a:lnTo>
                    <a:pt x="14628559" y="9520353"/>
                  </a:lnTo>
                  <a:lnTo>
                    <a:pt x="0" y="9520353"/>
                  </a:lnTo>
                  <a:close/>
                </a:path>
              </a:pathLst>
            </a:custGeom>
            <a:ln w="121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295859" y="9733167"/>
            <a:ext cx="508634" cy="749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750" spc="2215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47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92056" y="9903868"/>
            <a:ext cx="1929764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15" dirty="0">
                <a:solidFill>
                  <a:srgbClr val="A70084"/>
                </a:solidFill>
                <a:latin typeface="Arial"/>
                <a:cs typeface="Arial"/>
              </a:rPr>
              <a:t>Forres </a:t>
            </a:r>
            <a:r>
              <a:rPr sz="1550" spc="10" dirty="0">
                <a:solidFill>
                  <a:srgbClr val="A70084"/>
                </a:solidFill>
                <a:latin typeface="Arial"/>
                <a:cs typeface="Arial"/>
              </a:rPr>
              <a:t>- </a:t>
            </a:r>
            <a:r>
              <a:rPr sz="1550" spc="15" dirty="0">
                <a:solidFill>
                  <a:srgbClr val="A70084"/>
                </a:solidFill>
                <a:latin typeface="Arial"/>
                <a:cs typeface="Arial"/>
              </a:rPr>
              <a:t>Building</a:t>
            </a:r>
            <a:r>
              <a:rPr sz="1550" spc="-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1550" spc="30" dirty="0">
                <a:solidFill>
                  <a:srgbClr val="A70084"/>
                </a:solidFill>
                <a:latin typeface="Arial"/>
                <a:cs typeface="Arial"/>
              </a:rPr>
              <a:t>Use</a:t>
            </a:r>
            <a:endParaRPr sz="15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101194" y="9975299"/>
            <a:ext cx="102743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15" dirty="0">
                <a:solidFill>
                  <a:srgbClr val="A70084"/>
                </a:solidFill>
                <a:latin typeface="Arial"/>
                <a:cs typeface="Arial"/>
              </a:rPr>
              <a:t>1:15,000 </a:t>
            </a:r>
            <a:r>
              <a:rPr sz="1150" dirty="0">
                <a:solidFill>
                  <a:srgbClr val="A70084"/>
                </a:solidFill>
                <a:latin typeface="Arial"/>
                <a:cs typeface="Arial"/>
              </a:rPr>
              <a:t>@</a:t>
            </a:r>
            <a:r>
              <a:rPr sz="1150" spc="-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1150" spc="-5" dirty="0">
                <a:solidFill>
                  <a:srgbClr val="A70084"/>
                </a:solidFill>
                <a:latin typeface="Arial"/>
                <a:cs typeface="Arial"/>
              </a:rPr>
              <a:t>A3</a:t>
            </a:r>
            <a:endParaRPr sz="115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06605" y="7210356"/>
            <a:ext cx="14523719" cy="3186430"/>
            <a:chOff x="306605" y="7210356"/>
            <a:chExt cx="14523719" cy="318643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6605" y="9823418"/>
              <a:ext cx="536070" cy="57293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3342465" y="7210356"/>
              <a:ext cx="1487805" cy="2511425"/>
            </a:xfrm>
            <a:custGeom>
              <a:avLst/>
              <a:gdLst/>
              <a:ahLst/>
              <a:cxnLst/>
              <a:rect l="l" t="t" r="r" b="b"/>
              <a:pathLst>
                <a:path w="1487805" h="2511425">
                  <a:moveTo>
                    <a:pt x="1487236" y="0"/>
                  </a:moveTo>
                  <a:lnTo>
                    <a:pt x="0" y="0"/>
                  </a:lnTo>
                  <a:lnTo>
                    <a:pt x="0" y="2511130"/>
                  </a:lnTo>
                  <a:lnTo>
                    <a:pt x="1487236" y="2511130"/>
                  </a:lnTo>
                  <a:lnTo>
                    <a:pt x="14872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470465" y="8813335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30" h="104140">
                  <a:moveTo>
                    <a:pt x="0" y="103614"/>
                  </a:moveTo>
                  <a:lnTo>
                    <a:pt x="0" y="0"/>
                  </a:lnTo>
                  <a:lnTo>
                    <a:pt x="188952" y="0"/>
                  </a:lnTo>
                  <a:lnTo>
                    <a:pt x="188952" y="103614"/>
                  </a:lnTo>
                  <a:lnTo>
                    <a:pt x="0" y="103614"/>
                  </a:lnTo>
                </a:path>
              </a:pathLst>
            </a:custGeom>
            <a:ln w="24380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470465" y="918512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30" h="97790">
                  <a:moveTo>
                    <a:pt x="188952" y="0"/>
                  </a:moveTo>
                  <a:lnTo>
                    <a:pt x="0" y="0"/>
                  </a:lnTo>
                  <a:lnTo>
                    <a:pt x="0" y="97519"/>
                  </a:lnTo>
                  <a:lnTo>
                    <a:pt x="188952" y="97519"/>
                  </a:lnTo>
                  <a:lnTo>
                    <a:pt x="188952" y="0"/>
                  </a:lnTo>
                  <a:close/>
                </a:path>
              </a:pathLst>
            </a:custGeom>
            <a:solidFill>
              <a:srgbClr val="80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470465" y="9337503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30" h="97790">
                  <a:moveTo>
                    <a:pt x="188952" y="0"/>
                  </a:moveTo>
                  <a:lnTo>
                    <a:pt x="0" y="0"/>
                  </a:lnTo>
                  <a:lnTo>
                    <a:pt x="0" y="97519"/>
                  </a:lnTo>
                  <a:lnTo>
                    <a:pt x="188952" y="97519"/>
                  </a:lnTo>
                  <a:lnTo>
                    <a:pt x="188952" y="0"/>
                  </a:lnTo>
                  <a:close/>
                </a:path>
              </a:pathLst>
            </a:custGeom>
            <a:solidFill>
              <a:srgbClr val="E9A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470465" y="9337503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30" h="97790">
                  <a:moveTo>
                    <a:pt x="0" y="97519"/>
                  </a:moveTo>
                  <a:lnTo>
                    <a:pt x="0" y="0"/>
                  </a:lnTo>
                  <a:lnTo>
                    <a:pt x="188952" y="0"/>
                  </a:lnTo>
                  <a:lnTo>
                    <a:pt x="188952" y="97519"/>
                  </a:lnTo>
                  <a:lnTo>
                    <a:pt x="0" y="97519"/>
                  </a:lnTo>
                </a:path>
              </a:pathLst>
            </a:custGeom>
            <a:ln w="12190">
              <a:solidFill>
                <a:srgbClr val="E9A1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470465" y="9483783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30" h="104140">
                  <a:moveTo>
                    <a:pt x="188952" y="0"/>
                  </a:moveTo>
                  <a:lnTo>
                    <a:pt x="0" y="0"/>
                  </a:lnTo>
                  <a:lnTo>
                    <a:pt x="0" y="103614"/>
                  </a:lnTo>
                  <a:lnTo>
                    <a:pt x="188952" y="103614"/>
                  </a:lnTo>
                  <a:lnTo>
                    <a:pt x="188952" y="0"/>
                  </a:lnTo>
                  <a:close/>
                </a:path>
              </a:pathLst>
            </a:custGeom>
            <a:solidFill>
              <a:srgbClr val="E2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3342464" y="7210356"/>
            <a:ext cx="1487805" cy="2511425"/>
          </a:xfrm>
          <a:prstGeom prst="rect">
            <a:avLst/>
          </a:prstGeom>
          <a:ln w="12190">
            <a:solidFill>
              <a:srgbClr val="000000"/>
            </a:solidFill>
          </a:ln>
        </p:spPr>
        <p:txBody>
          <a:bodyPr vert="horz" wrap="square" lIns="0" tIns="121285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955"/>
              </a:spcBef>
            </a:pPr>
            <a:r>
              <a:rPr sz="1150" b="1" spc="15" dirty="0">
                <a:latin typeface="Arial"/>
                <a:cs typeface="Arial"/>
              </a:rPr>
              <a:t>Legend</a:t>
            </a:r>
            <a:endParaRPr sz="115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20"/>
              </a:spcBef>
              <a:tabLst>
                <a:tab pos="408305" algn="l"/>
              </a:tabLst>
            </a:pP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60" baseline="3703" dirty="0">
                <a:latin typeface="Arial"/>
                <a:cs typeface="Arial"/>
              </a:rPr>
              <a:t> </a:t>
            </a:r>
            <a:r>
              <a:rPr sz="1125" spc="30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8305" algn="l"/>
              </a:tabLst>
            </a:pP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60" baseline="3703" dirty="0">
                <a:latin typeface="Arial"/>
                <a:cs typeface="Arial"/>
              </a:rPr>
              <a:t> </a:t>
            </a:r>
            <a:r>
              <a:rPr sz="1125" spc="30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8305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	</a:t>
            </a:r>
            <a:r>
              <a:rPr sz="1125" spc="30" baseline="3703" dirty="0">
                <a:latin typeface="Arial"/>
                <a:cs typeface="Arial"/>
              </a:rPr>
              <a:t>Secondary</a:t>
            </a:r>
            <a:r>
              <a:rPr sz="1125" spc="22" baseline="3703" dirty="0">
                <a:latin typeface="Arial"/>
                <a:cs typeface="Arial"/>
              </a:rPr>
              <a:t> </a:t>
            </a:r>
            <a:r>
              <a:rPr sz="1125" spc="30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3355" marR="374015">
              <a:lnSpc>
                <a:spcPts val="1200"/>
              </a:lnSpc>
              <a:spcBef>
                <a:spcPts val="195"/>
              </a:spcBef>
              <a:tabLst>
                <a:tab pos="408305" algn="l"/>
              </a:tabLst>
            </a:pPr>
            <a:r>
              <a:rPr sz="1725" spc="-600" baseline="-7246" dirty="0">
                <a:solidFill>
                  <a:srgbClr val="3BB47E"/>
                </a:solidFill>
                <a:latin typeface="Arial"/>
                <a:cs typeface="Arial"/>
              </a:rPr>
              <a:t>G</a:t>
            </a:r>
            <a:r>
              <a:rPr sz="1725" spc="-600" baseline="-7246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Burial </a:t>
            </a:r>
            <a:r>
              <a:rPr sz="750" spc="15" dirty="0">
                <a:latin typeface="Arial"/>
                <a:cs typeface="Arial"/>
              </a:rPr>
              <a:t>Ground  </a:t>
            </a:r>
            <a:r>
              <a:rPr sz="1725" spc="-600" baseline="-7246" dirty="0">
                <a:latin typeface="Arial"/>
                <a:cs typeface="Arial"/>
              </a:rPr>
              <a:t>F</a:t>
            </a:r>
            <a:r>
              <a:rPr sz="1725" spc="-600" baseline="-7246" dirty="0">
                <a:solidFill>
                  <a:srgbClr val="602CC1"/>
                </a:solidFill>
                <a:latin typeface="Arial"/>
                <a:cs typeface="Arial"/>
              </a:rPr>
              <a:t>G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725" spc="-600" baseline="-7246" dirty="0">
                <a:solidFill>
                  <a:srgbClr val="A73800"/>
                </a:solidFill>
                <a:latin typeface="Arial"/>
                <a:cs typeface="Arial"/>
              </a:rPr>
              <a:t>G</a:t>
            </a:r>
            <a:r>
              <a:rPr sz="1725" spc="-600" baseline="-7246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725" spc="-600" baseline="-7246" dirty="0">
                <a:solidFill>
                  <a:srgbClr val="C6B633"/>
                </a:solidFill>
                <a:latin typeface="Arial"/>
                <a:cs typeface="Arial"/>
              </a:rPr>
              <a:t>G</a:t>
            </a:r>
            <a:r>
              <a:rPr sz="1725" spc="-600" baseline="-7246" dirty="0">
                <a:latin typeface="Arial"/>
                <a:cs typeface="Arial"/>
              </a:rPr>
              <a:t>F	</a:t>
            </a:r>
            <a:r>
              <a:rPr sz="750" spc="15" dirty="0">
                <a:latin typeface="Arial"/>
                <a:cs typeface="Arial"/>
              </a:rPr>
              <a:t>Mission</a:t>
            </a:r>
            <a:r>
              <a:rPr sz="750" spc="20" dirty="0">
                <a:latin typeface="Arial"/>
                <a:cs typeface="Arial"/>
              </a:rPr>
              <a:t> </a:t>
            </a:r>
            <a:r>
              <a:rPr sz="750" spc="15" dirty="0">
                <a:latin typeface="Arial"/>
                <a:cs typeface="Arial"/>
              </a:rPr>
              <a:t>Hall</a:t>
            </a:r>
            <a:endParaRPr sz="750">
              <a:latin typeface="Arial"/>
              <a:cs typeface="Arial"/>
            </a:endParaRPr>
          </a:p>
          <a:p>
            <a:pPr marL="408305" marR="126364" indent="-234950">
              <a:lnSpc>
                <a:spcPts val="1300"/>
              </a:lnSpc>
              <a:spcBef>
                <a:spcPts val="15"/>
              </a:spcBef>
              <a:tabLst>
                <a:tab pos="408305" algn="l"/>
              </a:tabLst>
            </a:pPr>
            <a:r>
              <a:rPr sz="1150" spc="-400" dirty="0">
                <a:solidFill>
                  <a:srgbClr val="00A9E5"/>
                </a:solidFill>
                <a:latin typeface="Arial"/>
                <a:cs typeface="Arial"/>
              </a:rPr>
              <a:t>G</a:t>
            </a:r>
            <a:r>
              <a:rPr sz="1150" spc="-400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Place </a:t>
            </a:r>
            <a:r>
              <a:rPr sz="1125" spc="30" baseline="7407" dirty="0">
                <a:latin typeface="Arial"/>
                <a:cs typeface="Arial"/>
              </a:rPr>
              <a:t>Of Worship  </a:t>
            </a: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60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375"/>
              </a:spcBef>
            </a:pPr>
            <a:r>
              <a:rPr sz="850" b="1" spc="15" dirty="0">
                <a:latin typeface="Arial"/>
                <a:cs typeface="Arial"/>
              </a:rPr>
              <a:t>Building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20" dirty="0">
                <a:latin typeface="Arial"/>
                <a:cs typeface="Arial"/>
              </a:rPr>
              <a:t>Use</a:t>
            </a:r>
            <a:endParaRPr sz="850">
              <a:latin typeface="Arial"/>
              <a:cs typeface="Arial"/>
            </a:endParaRPr>
          </a:p>
          <a:p>
            <a:pPr marL="408305" marR="531495">
              <a:lnSpc>
                <a:spcPct val="133300"/>
              </a:lnSpc>
              <a:spcBef>
                <a:spcPts val="170"/>
              </a:spcBef>
            </a:pPr>
            <a:r>
              <a:rPr sz="750" spc="30" dirty="0">
                <a:latin typeface="Arial"/>
                <a:cs typeface="Arial"/>
              </a:rPr>
              <a:t>C</a:t>
            </a:r>
            <a:r>
              <a:rPr sz="750" spc="10" dirty="0">
                <a:latin typeface="Arial"/>
                <a:cs typeface="Arial"/>
              </a:rPr>
              <a:t>o</a:t>
            </a:r>
            <a:r>
              <a:rPr sz="750" spc="40" dirty="0">
                <a:latin typeface="Arial"/>
                <a:cs typeface="Arial"/>
              </a:rPr>
              <a:t>mm</a:t>
            </a:r>
            <a:r>
              <a:rPr sz="750" spc="10" dirty="0">
                <a:latin typeface="Arial"/>
                <a:cs typeface="Arial"/>
              </a:rPr>
              <a:t>e</a:t>
            </a:r>
            <a:r>
              <a:rPr sz="750" spc="-15" dirty="0">
                <a:latin typeface="Arial"/>
                <a:cs typeface="Arial"/>
              </a:rPr>
              <a:t>r</a:t>
            </a:r>
            <a:r>
              <a:rPr sz="750" spc="50" dirty="0">
                <a:latin typeface="Arial"/>
                <a:cs typeface="Arial"/>
              </a:rPr>
              <a:t>c</a:t>
            </a:r>
            <a:r>
              <a:rPr sz="750" spc="-30" dirty="0">
                <a:latin typeface="Arial"/>
                <a:cs typeface="Arial"/>
              </a:rPr>
              <a:t>i</a:t>
            </a:r>
            <a:r>
              <a:rPr sz="750" spc="60" dirty="0">
                <a:latin typeface="Arial"/>
                <a:cs typeface="Arial"/>
              </a:rPr>
              <a:t>a</a:t>
            </a:r>
            <a:r>
              <a:rPr sz="750" dirty="0">
                <a:latin typeface="Arial"/>
                <a:cs typeface="Arial"/>
              </a:rPr>
              <a:t>l  </a:t>
            </a:r>
            <a:r>
              <a:rPr sz="750" spc="15" dirty="0">
                <a:latin typeface="Arial"/>
                <a:cs typeface="Arial"/>
              </a:rPr>
              <a:t>Residential  Mixed</a:t>
            </a:r>
            <a:endParaRPr sz="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745011" y="10276382"/>
            <a:ext cx="7686675" cy="13462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from</a:t>
            </a:r>
            <a:r>
              <a:rPr sz="750" spc="7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map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with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</a:t>
            </a:r>
            <a:r>
              <a:rPr sz="750" spc="-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permission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Controller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</a:t>
            </a:r>
            <a:r>
              <a:rPr sz="750" spc="6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Majesty's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Stationary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Office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Copyright 2019</a:t>
            </a:r>
            <a:r>
              <a:rPr sz="750" spc="-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Council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100023422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526" y="225217"/>
            <a:ext cx="14551974" cy="10127709"/>
            <a:chOff x="243526" y="225218"/>
            <a:chExt cx="10196830" cy="70942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76" y="231568"/>
              <a:ext cx="10183971" cy="65875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9876" y="231568"/>
              <a:ext cx="10184130" cy="6581775"/>
            </a:xfrm>
            <a:custGeom>
              <a:avLst/>
              <a:gdLst/>
              <a:ahLst/>
              <a:cxnLst/>
              <a:rect l="l" t="t" r="r" b="b"/>
              <a:pathLst>
                <a:path w="10184130" h="6581775">
                  <a:moveTo>
                    <a:pt x="0" y="6581409"/>
                  </a:moveTo>
                  <a:lnTo>
                    <a:pt x="0" y="0"/>
                  </a:lnTo>
                  <a:lnTo>
                    <a:pt x="10183971" y="0"/>
                  </a:lnTo>
                  <a:lnTo>
                    <a:pt x="10183971" y="6581409"/>
                  </a:lnTo>
                  <a:lnTo>
                    <a:pt x="0" y="6581409"/>
                  </a:lnTo>
                  <a:close/>
                </a:path>
              </a:pathLst>
            </a:custGeom>
            <a:ln w="121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4150560" y="9559574"/>
            <a:ext cx="558227" cy="819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1680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62093" y="9732301"/>
            <a:ext cx="649755" cy="3390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30" dirty="0">
                <a:solidFill>
                  <a:srgbClr val="A70084"/>
                </a:solidFill>
                <a:latin typeface="Arial"/>
                <a:cs typeface="Arial"/>
              </a:rPr>
              <a:t>Al</a:t>
            </a:r>
            <a:r>
              <a:rPr sz="1400" spc="15" dirty="0">
                <a:solidFill>
                  <a:srgbClr val="A70084"/>
                </a:solidFill>
                <a:latin typeface="Arial"/>
                <a:cs typeface="Arial"/>
              </a:rPr>
              <a:t>v</a:t>
            </a:r>
            <a:r>
              <a:rPr sz="1400" spc="-15" dirty="0">
                <a:solidFill>
                  <a:srgbClr val="A70084"/>
                </a:solidFill>
                <a:latin typeface="Arial"/>
                <a:cs typeface="Arial"/>
              </a:rPr>
              <a:t>e</a:t>
            </a:r>
            <a:r>
              <a:rPr sz="1400" spc="-5" dirty="0">
                <a:solidFill>
                  <a:srgbClr val="A70084"/>
                </a:solidFill>
                <a:latin typeface="Arial"/>
                <a:cs typeface="Arial"/>
              </a:rPr>
              <a:t>s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915507" y="9857927"/>
            <a:ext cx="1019490" cy="22481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50" spc="15" dirty="0">
                <a:solidFill>
                  <a:srgbClr val="A70084"/>
                </a:solidFill>
                <a:latin typeface="Arial"/>
                <a:cs typeface="Arial"/>
              </a:rPr>
              <a:t>1:5,000 </a:t>
            </a:r>
            <a:r>
              <a:rPr sz="850" spc="10" dirty="0">
                <a:solidFill>
                  <a:srgbClr val="A70084"/>
                </a:solidFill>
                <a:latin typeface="Arial"/>
                <a:cs typeface="Arial"/>
              </a:rPr>
              <a:t>@</a:t>
            </a:r>
            <a:r>
              <a:rPr sz="850" spc="-5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850" spc="5" dirty="0">
                <a:solidFill>
                  <a:srgbClr val="A70084"/>
                </a:solidFill>
                <a:latin typeface="Arial"/>
                <a:cs typeface="Arial"/>
              </a:rPr>
              <a:t>A4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17159" y="5967350"/>
            <a:ext cx="14382512" cy="4320503"/>
            <a:chOff x="295122" y="4247446"/>
            <a:chExt cx="10078085" cy="302641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122" y="6855564"/>
              <a:ext cx="393453" cy="41816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885835" y="4247446"/>
              <a:ext cx="1487170" cy="2510790"/>
            </a:xfrm>
            <a:custGeom>
              <a:avLst/>
              <a:gdLst/>
              <a:ahLst/>
              <a:cxnLst/>
              <a:rect l="l" t="t" r="r" b="b"/>
              <a:pathLst>
                <a:path w="1487170" h="2510790">
                  <a:moveTo>
                    <a:pt x="1487067" y="0"/>
                  </a:moveTo>
                  <a:lnTo>
                    <a:pt x="0" y="0"/>
                  </a:lnTo>
                  <a:lnTo>
                    <a:pt x="0" y="2510685"/>
                  </a:lnTo>
                  <a:lnTo>
                    <a:pt x="1487067" y="2510685"/>
                  </a:lnTo>
                  <a:lnTo>
                    <a:pt x="1487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13820" y="585014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24378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013820" y="622186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80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9A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0" y="97502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97502"/>
                  </a:lnTo>
                  <a:lnTo>
                    <a:pt x="0" y="97502"/>
                  </a:lnTo>
                </a:path>
              </a:pathLst>
            </a:custGeom>
            <a:ln w="12189">
              <a:solidFill>
                <a:srgbClr val="E9A1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013820" y="6520470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40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2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2577031" y="5967350"/>
            <a:ext cx="2122352" cy="3584404"/>
          </a:xfrm>
          <a:prstGeom prst="rect">
            <a:avLst/>
          </a:prstGeom>
          <a:ln w="12189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894"/>
              </a:spcBef>
            </a:pPr>
            <a:r>
              <a:rPr sz="1200" b="1" spc="-10" dirty="0">
                <a:latin typeface="Arial"/>
                <a:cs typeface="Arial"/>
              </a:rPr>
              <a:t>Legend</a:t>
            </a:r>
            <a:endParaRPr sz="120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2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ts val="1115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0180" marR="374015">
              <a:lnSpc>
                <a:spcPct val="85500"/>
              </a:lnSpc>
              <a:spcBef>
                <a:spcPts val="185"/>
              </a:spcBef>
              <a:tabLst>
                <a:tab pos="407670" algn="l"/>
              </a:tabLst>
            </a:pP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3BB47E"/>
                </a:solidFill>
                <a:latin typeface="Arial"/>
                <a:cs typeface="Arial"/>
              </a:rPr>
              <a:t>G	</a:t>
            </a:r>
            <a:r>
              <a:rPr sz="750" spc="10" dirty="0">
                <a:latin typeface="Arial"/>
                <a:cs typeface="Arial"/>
              </a:rPr>
              <a:t>Burial </a:t>
            </a:r>
            <a:r>
              <a:rPr sz="750" spc="15" dirty="0">
                <a:latin typeface="Arial"/>
                <a:cs typeface="Arial"/>
              </a:rPr>
              <a:t>Ground  </a:t>
            </a: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602CC1"/>
                </a:solidFill>
                <a:latin typeface="Arial"/>
                <a:cs typeface="Arial"/>
              </a:rPr>
              <a:t>G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A73800"/>
                </a:solidFill>
                <a:latin typeface="Arial"/>
                <a:cs typeface="Arial"/>
              </a:rPr>
              <a:t>G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200" spc="-415" dirty="0">
                <a:solidFill>
                  <a:srgbClr val="C6B633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Mission</a:t>
            </a:r>
            <a:r>
              <a:rPr sz="1125" spc="30" baseline="7407" dirty="0">
                <a:latin typeface="Arial"/>
                <a:cs typeface="Arial"/>
              </a:rPr>
              <a:t> </a:t>
            </a:r>
            <a:r>
              <a:rPr sz="1125" spc="22" baseline="7407" dirty="0">
                <a:latin typeface="Arial"/>
                <a:cs typeface="Arial"/>
              </a:rPr>
              <a:t>Hall</a:t>
            </a:r>
            <a:endParaRPr sz="1125" baseline="7407">
              <a:latin typeface="Arial"/>
              <a:cs typeface="Arial"/>
            </a:endParaRPr>
          </a:p>
          <a:p>
            <a:pPr marL="170180">
              <a:lnSpc>
                <a:spcPts val="1200"/>
              </a:lnSpc>
              <a:tabLst>
                <a:tab pos="407670" algn="l"/>
              </a:tabLst>
            </a:pPr>
            <a:r>
              <a:rPr sz="1200" spc="-415" dirty="0">
                <a:solidFill>
                  <a:srgbClr val="00A9E5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Place </a:t>
            </a:r>
            <a:r>
              <a:rPr sz="1125" spc="30" baseline="7407" dirty="0">
                <a:latin typeface="Arial"/>
                <a:cs typeface="Arial"/>
              </a:rPr>
              <a:t>Of</a:t>
            </a:r>
            <a:r>
              <a:rPr sz="1125" spc="22" baseline="7407" dirty="0">
                <a:latin typeface="Arial"/>
                <a:cs typeface="Arial"/>
              </a:rPr>
              <a:t> </a:t>
            </a:r>
            <a:r>
              <a:rPr sz="1125" spc="30" baseline="7407" dirty="0">
                <a:latin typeface="Arial"/>
                <a:cs typeface="Arial"/>
              </a:rPr>
              <a:t>Worship</a:t>
            </a:r>
            <a:endParaRPr sz="1125" baseline="7407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5"/>
              </a:spcBef>
            </a:pP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489"/>
              </a:spcBef>
            </a:pPr>
            <a:r>
              <a:rPr sz="850" b="1" spc="15" dirty="0">
                <a:latin typeface="Arial"/>
                <a:cs typeface="Arial"/>
              </a:rPr>
              <a:t>Building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20" dirty="0">
                <a:latin typeface="Arial"/>
                <a:cs typeface="Arial"/>
              </a:rPr>
              <a:t>Use</a:t>
            </a:r>
            <a:endParaRPr sz="850">
              <a:latin typeface="Arial"/>
              <a:cs typeface="Arial"/>
            </a:endParaRPr>
          </a:p>
          <a:p>
            <a:pPr marL="408305" marR="530860">
              <a:lnSpc>
                <a:spcPct val="133300"/>
              </a:lnSpc>
              <a:spcBef>
                <a:spcPts val="170"/>
              </a:spcBef>
            </a:pPr>
            <a:r>
              <a:rPr sz="750" spc="30" dirty="0">
                <a:latin typeface="Arial"/>
                <a:cs typeface="Arial"/>
              </a:rPr>
              <a:t>C</a:t>
            </a:r>
            <a:r>
              <a:rPr sz="750" spc="5" dirty="0">
                <a:latin typeface="Arial"/>
                <a:cs typeface="Arial"/>
              </a:rPr>
              <a:t>o</a:t>
            </a:r>
            <a:r>
              <a:rPr sz="750" spc="40" dirty="0">
                <a:latin typeface="Arial"/>
                <a:cs typeface="Arial"/>
              </a:rPr>
              <a:t>mm</a:t>
            </a:r>
            <a:r>
              <a:rPr sz="750" spc="5" dirty="0">
                <a:latin typeface="Arial"/>
                <a:cs typeface="Arial"/>
              </a:rPr>
              <a:t>e</a:t>
            </a:r>
            <a:r>
              <a:rPr sz="750" spc="-15" dirty="0">
                <a:latin typeface="Arial"/>
                <a:cs typeface="Arial"/>
              </a:rPr>
              <a:t>r</a:t>
            </a:r>
            <a:r>
              <a:rPr sz="750" spc="50" dirty="0">
                <a:latin typeface="Arial"/>
                <a:cs typeface="Arial"/>
              </a:rPr>
              <a:t>c</a:t>
            </a:r>
            <a:r>
              <a:rPr sz="750" spc="20" dirty="0">
                <a:latin typeface="Arial"/>
                <a:cs typeface="Arial"/>
              </a:rPr>
              <a:t>i</a:t>
            </a:r>
            <a:r>
              <a:rPr sz="750" spc="5" dirty="0">
                <a:latin typeface="Arial"/>
                <a:cs typeface="Arial"/>
              </a:rPr>
              <a:t>al  </a:t>
            </a:r>
            <a:r>
              <a:rPr sz="750" spc="15" dirty="0">
                <a:latin typeface="Arial"/>
                <a:cs typeface="Arial"/>
              </a:rPr>
              <a:t>Residential  Mixed</a:t>
            </a:r>
            <a:endParaRPr sz="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21790" y="10117439"/>
            <a:ext cx="10976056" cy="192184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from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 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map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with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permission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Controller </a:t>
            </a:r>
            <a:r>
              <a:rPr sz="750" spc="30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 Majesty's Stationary Office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 Copyright</a:t>
            </a:r>
            <a:r>
              <a:rPr sz="750" spc="2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2019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 Council 100023422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554" y="255733"/>
            <a:ext cx="14641830" cy="10191750"/>
            <a:chOff x="243554" y="255733"/>
            <a:chExt cx="14641830" cy="10191750"/>
          </a:xfrm>
        </p:grpSpPr>
        <p:sp>
          <p:nvSpPr>
            <p:cNvPr id="3" name="object 3"/>
            <p:cNvSpPr/>
            <p:nvPr/>
          </p:nvSpPr>
          <p:spPr>
            <a:xfrm>
              <a:off x="249904" y="9776342"/>
              <a:ext cx="14629130" cy="664845"/>
            </a:xfrm>
            <a:custGeom>
              <a:avLst/>
              <a:gdLst/>
              <a:ahLst/>
              <a:cxnLst/>
              <a:rect l="l" t="t" r="r" b="b"/>
              <a:pathLst>
                <a:path w="14629130" h="664845">
                  <a:moveTo>
                    <a:pt x="0" y="664352"/>
                  </a:moveTo>
                  <a:lnTo>
                    <a:pt x="0" y="0"/>
                  </a:lnTo>
                  <a:lnTo>
                    <a:pt x="14628559" y="0"/>
                  </a:lnTo>
                  <a:lnTo>
                    <a:pt x="14628559" y="664352"/>
                  </a:lnTo>
                  <a:lnTo>
                    <a:pt x="0" y="664352"/>
                  </a:lnTo>
                  <a:close/>
                </a:path>
              </a:pathLst>
            </a:custGeom>
            <a:ln w="121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904" y="262083"/>
              <a:ext cx="14628559" cy="95264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49904" y="262083"/>
              <a:ext cx="14629130" cy="9520555"/>
            </a:xfrm>
            <a:custGeom>
              <a:avLst/>
              <a:gdLst/>
              <a:ahLst/>
              <a:cxnLst/>
              <a:rect l="l" t="t" r="r" b="b"/>
              <a:pathLst>
                <a:path w="14629130" h="9520555">
                  <a:moveTo>
                    <a:pt x="0" y="9520353"/>
                  </a:moveTo>
                  <a:lnTo>
                    <a:pt x="0" y="0"/>
                  </a:lnTo>
                  <a:lnTo>
                    <a:pt x="14628559" y="0"/>
                  </a:lnTo>
                  <a:lnTo>
                    <a:pt x="14628559" y="9520353"/>
                  </a:lnTo>
                  <a:lnTo>
                    <a:pt x="0" y="9520353"/>
                  </a:lnTo>
                  <a:close/>
                </a:path>
              </a:pathLst>
            </a:custGeom>
            <a:ln w="121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295859" y="9733167"/>
            <a:ext cx="508634" cy="749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750" spc="2215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47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13390" y="9922153"/>
            <a:ext cx="5102860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15" dirty="0">
                <a:solidFill>
                  <a:srgbClr val="A70084"/>
                </a:solidFill>
                <a:latin typeface="Arial"/>
                <a:cs typeface="Arial"/>
              </a:rPr>
              <a:t>Forres </a:t>
            </a:r>
            <a:r>
              <a:rPr sz="1550" spc="10" dirty="0">
                <a:solidFill>
                  <a:srgbClr val="A70084"/>
                </a:solidFill>
                <a:latin typeface="Arial"/>
                <a:cs typeface="Arial"/>
              </a:rPr>
              <a:t>- </a:t>
            </a:r>
            <a:r>
              <a:rPr sz="1550" spc="20" dirty="0">
                <a:solidFill>
                  <a:srgbClr val="A70084"/>
                </a:solidFill>
                <a:latin typeface="Arial"/>
                <a:cs typeface="Arial"/>
              </a:rPr>
              <a:t>Population Density (Census Output </a:t>
            </a:r>
            <a:r>
              <a:rPr sz="1550" spc="15" dirty="0">
                <a:solidFill>
                  <a:srgbClr val="A70084"/>
                </a:solidFill>
                <a:latin typeface="Arial"/>
                <a:cs typeface="Arial"/>
              </a:rPr>
              <a:t>Areas</a:t>
            </a:r>
            <a:r>
              <a:rPr sz="1550" spc="-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A70084"/>
                </a:solidFill>
                <a:latin typeface="Arial"/>
                <a:cs typeface="Arial"/>
              </a:rPr>
              <a:t>2011)</a:t>
            </a:r>
            <a:endParaRPr sz="15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101194" y="9975299"/>
            <a:ext cx="102743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15" dirty="0">
                <a:solidFill>
                  <a:srgbClr val="A70084"/>
                </a:solidFill>
                <a:latin typeface="Arial"/>
                <a:cs typeface="Arial"/>
              </a:rPr>
              <a:t>1:15,000 </a:t>
            </a:r>
            <a:r>
              <a:rPr sz="1150" dirty="0">
                <a:solidFill>
                  <a:srgbClr val="A70084"/>
                </a:solidFill>
                <a:latin typeface="Arial"/>
                <a:cs typeface="Arial"/>
              </a:rPr>
              <a:t>@</a:t>
            </a:r>
            <a:r>
              <a:rPr sz="1150" spc="-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1150" spc="-5" dirty="0">
                <a:solidFill>
                  <a:srgbClr val="A70084"/>
                </a:solidFill>
                <a:latin typeface="Arial"/>
                <a:cs typeface="Arial"/>
              </a:rPr>
              <a:t>A3</a:t>
            </a:r>
            <a:endParaRPr sz="115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06605" y="6606954"/>
            <a:ext cx="14523719" cy="3789679"/>
            <a:chOff x="306605" y="6606954"/>
            <a:chExt cx="14523719" cy="3789679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6605" y="9823418"/>
              <a:ext cx="536070" cy="57293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3342465" y="6606954"/>
              <a:ext cx="1487805" cy="3114675"/>
            </a:xfrm>
            <a:custGeom>
              <a:avLst/>
              <a:gdLst/>
              <a:ahLst/>
              <a:cxnLst/>
              <a:rect l="l" t="t" r="r" b="b"/>
              <a:pathLst>
                <a:path w="1487805" h="3114675">
                  <a:moveTo>
                    <a:pt x="1487236" y="0"/>
                  </a:moveTo>
                  <a:lnTo>
                    <a:pt x="0" y="0"/>
                  </a:lnTo>
                  <a:lnTo>
                    <a:pt x="0" y="3114533"/>
                  </a:lnTo>
                  <a:lnTo>
                    <a:pt x="1487236" y="3114533"/>
                  </a:lnTo>
                  <a:lnTo>
                    <a:pt x="14872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470465" y="8209932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30" h="104140">
                  <a:moveTo>
                    <a:pt x="0" y="103614"/>
                  </a:moveTo>
                  <a:lnTo>
                    <a:pt x="0" y="0"/>
                  </a:lnTo>
                  <a:lnTo>
                    <a:pt x="188952" y="0"/>
                  </a:lnTo>
                  <a:lnTo>
                    <a:pt x="188952" y="103614"/>
                  </a:lnTo>
                  <a:lnTo>
                    <a:pt x="0" y="103614"/>
                  </a:lnTo>
                </a:path>
              </a:pathLst>
            </a:custGeom>
            <a:ln w="24380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470465" y="857563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30" h="104140">
                  <a:moveTo>
                    <a:pt x="0" y="103614"/>
                  </a:moveTo>
                  <a:lnTo>
                    <a:pt x="0" y="0"/>
                  </a:lnTo>
                  <a:lnTo>
                    <a:pt x="188952" y="0"/>
                  </a:lnTo>
                  <a:lnTo>
                    <a:pt x="188952" y="103614"/>
                  </a:lnTo>
                  <a:lnTo>
                    <a:pt x="0" y="103614"/>
                  </a:lnTo>
                </a:path>
              </a:pathLst>
            </a:custGeom>
            <a:ln w="6095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470465" y="8728006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30" h="104140">
                  <a:moveTo>
                    <a:pt x="188952" y="0"/>
                  </a:moveTo>
                  <a:lnTo>
                    <a:pt x="0" y="0"/>
                  </a:lnTo>
                  <a:lnTo>
                    <a:pt x="0" y="103614"/>
                  </a:lnTo>
                  <a:lnTo>
                    <a:pt x="188952" y="103614"/>
                  </a:lnTo>
                  <a:lnTo>
                    <a:pt x="188952" y="0"/>
                  </a:lnTo>
                  <a:close/>
                </a:path>
              </a:pathLst>
            </a:custGeom>
            <a:solidFill>
              <a:srgbClr val="F7D7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470465" y="8728006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30" h="104140">
                  <a:moveTo>
                    <a:pt x="0" y="103614"/>
                  </a:moveTo>
                  <a:lnTo>
                    <a:pt x="0" y="0"/>
                  </a:lnTo>
                  <a:lnTo>
                    <a:pt x="188952" y="0"/>
                  </a:lnTo>
                  <a:lnTo>
                    <a:pt x="188952" y="103614"/>
                  </a:lnTo>
                  <a:lnTo>
                    <a:pt x="0" y="103614"/>
                  </a:lnTo>
                </a:path>
              </a:pathLst>
            </a:custGeom>
            <a:ln w="6095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470465" y="8880380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30" h="104140">
                  <a:moveTo>
                    <a:pt x="188952" y="0"/>
                  </a:moveTo>
                  <a:lnTo>
                    <a:pt x="0" y="0"/>
                  </a:lnTo>
                  <a:lnTo>
                    <a:pt x="0" y="103614"/>
                  </a:lnTo>
                  <a:lnTo>
                    <a:pt x="188952" y="103614"/>
                  </a:lnTo>
                  <a:lnTo>
                    <a:pt x="188952" y="0"/>
                  </a:lnTo>
                  <a:close/>
                </a:path>
              </a:pathLst>
            </a:custGeom>
            <a:solidFill>
              <a:srgbClr val="F0BE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470465" y="8880380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30" h="104140">
                  <a:moveTo>
                    <a:pt x="0" y="103614"/>
                  </a:moveTo>
                  <a:lnTo>
                    <a:pt x="0" y="0"/>
                  </a:lnTo>
                  <a:lnTo>
                    <a:pt x="188952" y="0"/>
                  </a:lnTo>
                  <a:lnTo>
                    <a:pt x="188952" y="103614"/>
                  </a:lnTo>
                  <a:lnTo>
                    <a:pt x="0" y="103614"/>
                  </a:lnTo>
                </a:path>
              </a:pathLst>
            </a:custGeom>
            <a:ln w="6095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3470465" y="9032754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30" h="104140">
                  <a:moveTo>
                    <a:pt x="188952" y="0"/>
                  </a:moveTo>
                  <a:lnTo>
                    <a:pt x="0" y="0"/>
                  </a:lnTo>
                  <a:lnTo>
                    <a:pt x="0" y="103614"/>
                  </a:lnTo>
                  <a:lnTo>
                    <a:pt x="188952" y="103614"/>
                  </a:lnTo>
                  <a:lnTo>
                    <a:pt x="188952" y="0"/>
                  </a:lnTo>
                  <a:close/>
                </a:path>
              </a:pathLst>
            </a:custGeom>
            <a:solidFill>
              <a:srgbClr val="E7A1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470465" y="9032754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30" h="104140">
                  <a:moveTo>
                    <a:pt x="0" y="103614"/>
                  </a:moveTo>
                  <a:lnTo>
                    <a:pt x="0" y="0"/>
                  </a:lnTo>
                  <a:lnTo>
                    <a:pt x="188952" y="0"/>
                  </a:lnTo>
                  <a:lnTo>
                    <a:pt x="188952" y="103614"/>
                  </a:lnTo>
                  <a:lnTo>
                    <a:pt x="0" y="103614"/>
                  </a:lnTo>
                </a:path>
              </a:pathLst>
            </a:custGeom>
            <a:ln w="6095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3470465" y="918512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30" h="97790">
                  <a:moveTo>
                    <a:pt x="188952" y="0"/>
                  </a:moveTo>
                  <a:lnTo>
                    <a:pt x="0" y="0"/>
                  </a:lnTo>
                  <a:lnTo>
                    <a:pt x="0" y="97519"/>
                  </a:lnTo>
                  <a:lnTo>
                    <a:pt x="188952" y="97519"/>
                  </a:lnTo>
                  <a:lnTo>
                    <a:pt x="188952" y="0"/>
                  </a:lnTo>
                  <a:close/>
                </a:path>
              </a:pathLst>
            </a:custGeom>
            <a:solidFill>
              <a:srgbClr val="DF86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470465" y="918512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30" h="97790">
                  <a:moveTo>
                    <a:pt x="0" y="97519"/>
                  </a:moveTo>
                  <a:lnTo>
                    <a:pt x="0" y="0"/>
                  </a:lnTo>
                  <a:lnTo>
                    <a:pt x="188952" y="0"/>
                  </a:lnTo>
                  <a:lnTo>
                    <a:pt x="188952" y="97519"/>
                  </a:lnTo>
                  <a:lnTo>
                    <a:pt x="0" y="97519"/>
                  </a:lnTo>
                </a:path>
              </a:pathLst>
            </a:custGeom>
            <a:ln w="6095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470465" y="9337503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30" h="97790">
                  <a:moveTo>
                    <a:pt x="188952" y="0"/>
                  </a:moveTo>
                  <a:lnTo>
                    <a:pt x="0" y="0"/>
                  </a:lnTo>
                  <a:lnTo>
                    <a:pt x="0" y="97519"/>
                  </a:lnTo>
                  <a:lnTo>
                    <a:pt x="188952" y="97519"/>
                  </a:lnTo>
                  <a:lnTo>
                    <a:pt x="188952" y="0"/>
                  </a:lnTo>
                  <a:close/>
                </a:path>
              </a:pathLst>
            </a:custGeom>
            <a:solidFill>
              <a:srgbClr val="D866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3470465" y="9337503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30" h="97790">
                  <a:moveTo>
                    <a:pt x="0" y="97519"/>
                  </a:moveTo>
                  <a:lnTo>
                    <a:pt x="0" y="0"/>
                  </a:lnTo>
                  <a:lnTo>
                    <a:pt x="188952" y="0"/>
                  </a:lnTo>
                  <a:lnTo>
                    <a:pt x="188952" y="97519"/>
                  </a:lnTo>
                  <a:lnTo>
                    <a:pt x="0" y="97519"/>
                  </a:lnTo>
                </a:path>
              </a:pathLst>
            </a:custGeom>
            <a:ln w="6095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3470465" y="9483783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30" h="104140">
                  <a:moveTo>
                    <a:pt x="188952" y="0"/>
                  </a:moveTo>
                  <a:lnTo>
                    <a:pt x="0" y="0"/>
                  </a:lnTo>
                  <a:lnTo>
                    <a:pt x="0" y="103614"/>
                  </a:lnTo>
                  <a:lnTo>
                    <a:pt x="188952" y="103614"/>
                  </a:lnTo>
                  <a:lnTo>
                    <a:pt x="188952" y="0"/>
                  </a:lnTo>
                  <a:close/>
                </a:path>
              </a:pathLst>
            </a:custGeom>
            <a:solidFill>
              <a:srgbClr val="D347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470465" y="9483783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30" h="104140">
                  <a:moveTo>
                    <a:pt x="0" y="103614"/>
                  </a:moveTo>
                  <a:lnTo>
                    <a:pt x="0" y="0"/>
                  </a:lnTo>
                  <a:lnTo>
                    <a:pt x="188952" y="0"/>
                  </a:lnTo>
                  <a:lnTo>
                    <a:pt x="188952" y="103614"/>
                  </a:lnTo>
                  <a:lnTo>
                    <a:pt x="0" y="103614"/>
                  </a:lnTo>
                </a:path>
              </a:pathLst>
            </a:custGeom>
            <a:ln w="6095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3342464" y="6606954"/>
            <a:ext cx="1487805" cy="3114675"/>
          </a:xfrm>
          <a:prstGeom prst="rect">
            <a:avLst/>
          </a:prstGeom>
          <a:ln w="12190">
            <a:solidFill>
              <a:srgbClr val="000000"/>
            </a:solidFill>
          </a:ln>
        </p:spPr>
        <p:txBody>
          <a:bodyPr vert="horz" wrap="square" lIns="0" tIns="115570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910"/>
              </a:spcBef>
            </a:pPr>
            <a:r>
              <a:rPr sz="1150" b="1" spc="15" dirty="0">
                <a:latin typeface="Arial"/>
                <a:cs typeface="Arial"/>
              </a:rPr>
              <a:t>Legend</a:t>
            </a:r>
            <a:endParaRPr sz="115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65"/>
              </a:spcBef>
              <a:tabLst>
                <a:tab pos="408305" algn="l"/>
              </a:tabLst>
            </a:pP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60" baseline="3703" dirty="0">
                <a:latin typeface="Arial"/>
                <a:cs typeface="Arial"/>
              </a:rPr>
              <a:t> </a:t>
            </a:r>
            <a:r>
              <a:rPr sz="1125" spc="30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8305" algn="l"/>
              </a:tabLst>
            </a:pP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60" baseline="3703" dirty="0">
                <a:latin typeface="Arial"/>
                <a:cs typeface="Arial"/>
              </a:rPr>
              <a:t> </a:t>
            </a:r>
            <a:r>
              <a:rPr sz="1125" spc="30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8305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</a:t>
            </a:r>
            <a:r>
              <a:rPr sz="1125" spc="22" baseline="3703" dirty="0">
                <a:latin typeface="Arial"/>
                <a:cs typeface="Arial"/>
              </a:rPr>
              <a:t> </a:t>
            </a:r>
            <a:r>
              <a:rPr sz="1125" spc="30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3355" marR="374015">
              <a:lnSpc>
                <a:spcPct val="83500"/>
              </a:lnSpc>
              <a:spcBef>
                <a:spcPts val="330"/>
              </a:spcBef>
              <a:tabLst>
                <a:tab pos="408305" algn="l"/>
              </a:tabLst>
            </a:pPr>
            <a:r>
              <a:rPr sz="1150" spc="-400" dirty="0">
                <a:latin typeface="Arial"/>
                <a:cs typeface="Arial"/>
              </a:rPr>
              <a:t>F</a:t>
            </a:r>
            <a:r>
              <a:rPr sz="1150" spc="-400" dirty="0">
                <a:solidFill>
                  <a:srgbClr val="3BB47E"/>
                </a:solidFill>
                <a:latin typeface="Arial"/>
                <a:cs typeface="Arial"/>
              </a:rPr>
              <a:t>G	</a:t>
            </a:r>
            <a:r>
              <a:rPr sz="1125" spc="15" baseline="7407" dirty="0">
                <a:latin typeface="Arial"/>
                <a:cs typeface="Arial"/>
              </a:rPr>
              <a:t>Burial </a:t>
            </a:r>
            <a:r>
              <a:rPr sz="1125" spc="22" baseline="7407" dirty="0">
                <a:latin typeface="Arial"/>
                <a:cs typeface="Arial"/>
              </a:rPr>
              <a:t>Ground  </a:t>
            </a:r>
            <a:r>
              <a:rPr sz="1150" spc="-400" dirty="0">
                <a:solidFill>
                  <a:srgbClr val="602CC1"/>
                </a:solidFill>
                <a:latin typeface="Arial"/>
                <a:cs typeface="Arial"/>
              </a:rPr>
              <a:t>G</a:t>
            </a:r>
            <a:r>
              <a:rPr sz="1150" spc="-400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Crematorium  </a:t>
            </a:r>
            <a:r>
              <a:rPr sz="1725" spc="-600" baseline="-7246" dirty="0">
                <a:solidFill>
                  <a:srgbClr val="A73800"/>
                </a:solidFill>
                <a:latin typeface="Arial"/>
                <a:cs typeface="Arial"/>
              </a:rPr>
              <a:t>G</a:t>
            </a:r>
            <a:r>
              <a:rPr sz="1725" spc="-600" baseline="-7246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725" spc="-600" baseline="-7246" dirty="0">
                <a:latin typeface="Arial"/>
                <a:cs typeface="Arial"/>
              </a:rPr>
              <a:t>F</a:t>
            </a:r>
            <a:r>
              <a:rPr sz="1725" spc="-600" baseline="-7246" dirty="0">
                <a:solidFill>
                  <a:srgbClr val="C6B633"/>
                </a:solidFill>
                <a:latin typeface="Arial"/>
                <a:cs typeface="Arial"/>
              </a:rPr>
              <a:t>G	</a:t>
            </a:r>
            <a:r>
              <a:rPr sz="750" spc="15" dirty="0">
                <a:latin typeface="Arial"/>
                <a:cs typeface="Arial"/>
              </a:rPr>
              <a:t>Mission</a:t>
            </a:r>
            <a:r>
              <a:rPr sz="750" spc="20" dirty="0">
                <a:latin typeface="Arial"/>
                <a:cs typeface="Arial"/>
              </a:rPr>
              <a:t> </a:t>
            </a:r>
            <a:r>
              <a:rPr sz="750" spc="15" dirty="0">
                <a:latin typeface="Arial"/>
                <a:cs typeface="Arial"/>
              </a:rPr>
              <a:t>Hall</a:t>
            </a:r>
            <a:endParaRPr sz="750">
              <a:latin typeface="Arial"/>
              <a:cs typeface="Arial"/>
            </a:endParaRPr>
          </a:p>
          <a:p>
            <a:pPr marL="173355">
              <a:lnSpc>
                <a:spcPts val="1200"/>
              </a:lnSpc>
              <a:tabLst>
                <a:tab pos="408305" algn="l"/>
              </a:tabLst>
            </a:pPr>
            <a:r>
              <a:rPr sz="1725" spc="-600" baseline="-7246" dirty="0">
                <a:solidFill>
                  <a:srgbClr val="00A9E5"/>
                </a:solidFill>
                <a:latin typeface="Arial"/>
                <a:cs typeface="Arial"/>
              </a:rPr>
              <a:t>G</a:t>
            </a:r>
            <a:r>
              <a:rPr sz="1725" spc="-600" baseline="-7246" dirty="0">
                <a:latin typeface="Arial"/>
                <a:cs typeface="Arial"/>
              </a:rPr>
              <a:t>F	</a:t>
            </a:r>
            <a:r>
              <a:rPr sz="750" spc="15" dirty="0">
                <a:latin typeface="Arial"/>
                <a:cs typeface="Arial"/>
              </a:rPr>
              <a:t>Place </a:t>
            </a:r>
            <a:r>
              <a:rPr sz="750" spc="20" dirty="0">
                <a:latin typeface="Arial"/>
                <a:cs typeface="Arial"/>
              </a:rPr>
              <a:t>Of</a:t>
            </a:r>
            <a:r>
              <a:rPr sz="750" spc="1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Worship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409"/>
              </a:spcBef>
            </a:pP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489"/>
              </a:spcBef>
            </a:pPr>
            <a:r>
              <a:rPr sz="850" b="1" spc="20" dirty="0">
                <a:latin typeface="Arial"/>
                <a:cs typeface="Arial"/>
              </a:rPr>
              <a:t>People per</a:t>
            </a:r>
            <a:r>
              <a:rPr sz="850" b="1" spc="15" dirty="0">
                <a:latin typeface="Arial"/>
                <a:cs typeface="Arial"/>
              </a:rPr>
              <a:t> Hectare</a:t>
            </a:r>
            <a:endParaRPr sz="8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515"/>
              </a:spcBef>
            </a:pPr>
            <a:r>
              <a:rPr sz="750" spc="10" dirty="0">
                <a:latin typeface="Arial"/>
                <a:cs typeface="Arial"/>
              </a:rPr>
              <a:t>0 </a:t>
            </a:r>
            <a:r>
              <a:rPr sz="750" spc="5" dirty="0">
                <a:latin typeface="Arial"/>
                <a:cs typeface="Arial"/>
              </a:rPr>
              <a:t>-</a:t>
            </a:r>
            <a:r>
              <a:rPr sz="750" spc="25" dirty="0">
                <a:latin typeface="Arial"/>
                <a:cs typeface="Arial"/>
              </a:rPr>
              <a:t> </a:t>
            </a:r>
            <a:r>
              <a:rPr sz="750" spc="10" dirty="0">
                <a:latin typeface="Arial"/>
                <a:cs typeface="Arial"/>
              </a:rPr>
              <a:t>14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254"/>
              </a:spcBef>
            </a:pPr>
            <a:r>
              <a:rPr sz="750" spc="10" dirty="0">
                <a:latin typeface="Arial"/>
                <a:cs typeface="Arial"/>
              </a:rPr>
              <a:t>15 </a:t>
            </a:r>
            <a:r>
              <a:rPr sz="750" spc="5" dirty="0">
                <a:latin typeface="Arial"/>
                <a:cs typeface="Arial"/>
              </a:rPr>
              <a:t>-</a:t>
            </a:r>
            <a:r>
              <a:rPr sz="750" spc="-60" dirty="0">
                <a:latin typeface="Arial"/>
                <a:cs typeface="Arial"/>
              </a:rPr>
              <a:t> </a:t>
            </a:r>
            <a:r>
              <a:rPr sz="750" spc="10" dirty="0">
                <a:latin typeface="Arial"/>
                <a:cs typeface="Arial"/>
              </a:rPr>
              <a:t>29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0"/>
              </a:spcBef>
            </a:pPr>
            <a:r>
              <a:rPr sz="750" spc="10" dirty="0">
                <a:latin typeface="Arial"/>
                <a:cs typeface="Arial"/>
              </a:rPr>
              <a:t>30 </a:t>
            </a:r>
            <a:r>
              <a:rPr sz="750" spc="5" dirty="0">
                <a:latin typeface="Arial"/>
                <a:cs typeface="Arial"/>
              </a:rPr>
              <a:t>-</a:t>
            </a:r>
            <a:r>
              <a:rPr sz="750" spc="-60" dirty="0">
                <a:latin typeface="Arial"/>
                <a:cs typeface="Arial"/>
              </a:rPr>
              <a:t> </a:t>
            </a:r>
            <a:r>
              <a:rPr sz="750" spc="10" dirty="0">
                <a:latin typeface="Arial"/>
                <a:cs typeface="Arial"/>
              </a:rPr>
              <a:t>44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0"/>
              </a:spcBef>
            </a:pPr>
            <a:r>
              <a:rPr sz="750" spc="10" dirty="0">
                <a:latin typeface="Arial"/>
                <a:cs typeface="Arial"/>
              </a:rPr>
              <a:t>45 </a:t>
            </a:r>
            <a:r>
              <a:rPr sz="750" spc="5" dirty="0">
                <a:latin typeface="Arial"/>
                <a:cs typeface="Arial"/>
              </a:rPr>
              <a:t>-</a:t>
            </a:r>
            <a:r>
              <a:rPr sz="750" spc="-60" dirty="0">
                <a:latin typeface="Arial"/>
                <a:cs typeface="Arial"/>
              </a:rPr>
              <a:t> </a:t>
            </a:r>
            <a:r>
              <a:rPr sz="750" spc="10" dirty="0">
                <a:latin typeface="Arial"/>
                <a:cs typeface="Arial"/>
              </a:rPr>
              <a:t>74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0"/>
              </a:spcBef>
            </a:pPr>
            <a:r>
              <a:rPr sz="750" spc="10" dirty="0">
                <a:latin typeface="Arial"/>
                <a:cs typeface="Arial"/>
              </a:rPr>
              <a:t>75 </a:t>
            </a:r>
            <a:r>
              <a:rPr sz="750" spc="5" dirty="0">
                <a:latin typeface="Arial"/>
                <a:cs typeface="Arial"/>
              </a:rPr>
              <a:t>-</a:t>
            </a:r>
            <a:r>
              <a:rPr sz="750" spc="-60" dirty="0">
                <a:latin typeface="Arial"/>
                <a:cs typeface="Arial"/>
              </a:rPr>
              <a:t> </a:t>
            </a:r>
            <a:r>
              <a:rPr sz="750" spc="10" dirty="0">
                <a:latin typeface="Arial"/>
                <a:cs typeface="Arial"/>
              </a:rPr>
              <a:t>99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0"/>
              </a:spcBef>
            </a:pPr>
            <a:r>
              <a:rPr sz="750" spc="10" dirty="0">
                <a:latin typeface="Arial"/>
                <a:cs typeface="Arial"/>
              </a:rPr>
              <a:t>100 </a:t>
            </a:r>
            <a:r>
              <a:rPr sz="750" spc="5" dirty="0">
                <a:latin typeface="Arial"/>
                <a:cs typeface="Arial"/>
              </a:rPr>
              <a:t>-</a:t>
            </a:r>
            <a:r>
              <a:rPr sz="750" spc="-55" dirty="0">
                <a:latin typeface="Arial"/>
                <a:cs typeface="Arial"/>
              </a:rPr>
              <a:t> </a:t>
            </a:r>
            <a:r>
              <a:rPr sz="750" spc="25" dirty="0">
                <a:latin typeface="Arial"/>
                <a:cs typeface="Arial"/>
              </a:rPr>
              <a:t>199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0"/>
              </a:spcBef>
            </a:pPr>
            <a:r>
              <a:rPr sz="750" spc="10" dirty="0">
                <a:latin typeface="Arial"/>
                <a:cs typeface="Arial"/>
              </a:rPr>
              <a:t>200 </a:t>
            </a:r>
            <a:r>
              <a:rPr sz="750" spc="5" dirty="0">
                <a:latin typeface="Arial"/>
                <a:cs typeface="Arial"/>
              </a:rPr>
              <a:t>-</a:t>
            </a:r>
            <a:r>
              <a:rPr sz="750" spc="-55" dirty="0">
                <a:latin typeface="Arial"/>
                <a:cs typeface="Arial"/>
              </a:rPr>
              <a:t> </a:t>
            </a:r>
            <a:r>
              <a:rPr sz="750" spc="25" dirty="0">
                <a:latin typeface="Arial"/>
                <a:cs typeface="Arial"/>
              </a:rPr>
              <a:t>306</a:t>
            </a:r>
            <a:endParaRPr sz="7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745011" y="10276382"/>
            <a:ext cx="7686675" cy="13462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from</a:t>
            </a:r>
            <a:r>
              <a:rPr sz="750" spc="7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map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with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</a:t>
            </a:r>
            <a:r>
              <a:rPr sz="750" spc="-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permission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Controller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</a:t>
            </a:r>
            <a:r>
              <a:rPr sz="750" spc="6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Majesty's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Stationary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Office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Copyright 2019</a:t>
            </a:r>
            <a:r>
              <a:rPr sz="750" spc="-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Council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100023422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526" y="225217"/>
            <a:ext cx="14551974" cy="10203714"/>
            <a:chOff x="243526" y="225218"/>
            <a:chExt cx="10196830" cy="70942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76" y="231568"/>
              <a:ext cx="10183971" cy="65875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9876" y="231568"/>
              <a:ext cx="10184130" cy="6581775"/>
            </a:xfrm>
            <a:custGeom>
              <a:avLst/>
              <a:gdLst/>
              <a:ahLst/>
              <a:cxnLst/>
              <a:rect l="l" t="t" r="r" b="b"/>
              <a:pathLst>
                <a:path w="10184130" h="6581775">
                  <a:moveTo>
                    <a:pt x="0" y="6581409"/>
                  </a:moveTo>
                  <a:lnTo>
                    <a:pt x="0" y="0"/>
                  </a:lnTo>
                  <a:lnTo>
                    <a:pt x="10183971" y="0"/>
                  </a:lnTo>
                  <a:lnTo>
                    <a:pt x="10183971" y="6581409"/>
                  </a:lnTo>
                  <a:lnTo>
                    <a:pt x="0" y="6581409"/>
                  </a:lnTo>
                  <a:close/>
                </a:path>
              </a:pathLst>
            </a:custGeom>
            <a:ln w="121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4150560" y="9629625"/>
            <a:ext cx="558227" cy="825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1680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62048" y="9829944"/>
            <a:ext cx="1159953" cy="3415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0" dirty="0">
                <a:solidFill>
                  <a:srgbClr val="A70084"/>
                </a:solidFill>
                <a:latin typeface="Arial"/>
                <a:cs typeface="Arial"/>
              </a:rPr>
              <a:t>Garmouth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915507" y="9930217"/>
            <a:ext cx="1019490" cy="2265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50" spc="15" dirty="0">
                <a:solidFill>
                  <a:srgbClr val="A70084"/>
                </a:solidFill>
                <a:latin typeface="Arial"/>
                <a:cs typeface="Arial"/>
              </a:rPr>
              <a:t>1:7,500 </a:t>
            </a:r>
            <a:r>
              <a:rPr sz="850" spc="10" dirty="0">
                <a:solidFill>
                  <a:srgbClr val="A70084"/>
                </a:solidFill>
                <a:latin typeface="Arial"/>
                <a:cs typeface="Arial"/>
              </a:rPr>
              <a:t>@</a:t>
            </a:r>
            <a:r>
              <a:rPr sz="850" spc="-5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850" spc="5" dirty="0">
                <a:solidFill>
                  <a:srgbClr val="A70084"/>
                </a:solidFill>
                <a:latin typeface="Arial"/>
                <a:cs typeface="Arial"/>
              </a:rPr>
              <a:t>A4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17159" y="6010443"/>
            <a:ext cx="14382512" cy="4352927"/>
            <a:chOff x="295122" y="4247446"/>
            <a:chExt cx="10078085" cy="302641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122" y="6855564"/>
              <a:ext cx="393453" cy="41816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885835" y="4247446"/>
              <a:ext cx="1487170" cy="2510790"/>
            </a:xfrm>
            <a:custGeom>
              <a:avLst/>
              <a:gdLst/>
              <a:ahLst/>
              <a:cxnLst/>
              <a:rect l="l" t="t" r="r" b="b"/>
              <a:pathLst>
                <a:path w="1487170" h="2510790">
                  <a:moveTo>
                    <a:pt x="1487067" y="0"/>
                  </a:moveTo>
                  <a:lnTo>
                    <a:pt x="0" y="0"/>
                  </a:lnTo>
                  <a:lnTo>
                    <a:pt x="0" y="2510685"/>
                  </a:lnTo>
                  <a:lnTo>
                    <a:pt x="1487067" y="2510685"/>
                  </a:lnTo>
                  <a:lnTo>
                    <a:pt x="1487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13820" y="585014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24378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013820" y="622186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80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9A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0" y="97502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97502"/>
                  </a:lnTo>
                  <a:lnTo>
                    <a:pt x="0" y="97502"/>
                  </a:lnTo>
                </a:path>
              </a:pathLst>
            </a:custGeom>
            <a:ln w="12189">
              <a:solidFill>
                <a:srgbClr val="E9A1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013820" y="6520470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40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2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2577031" y="6010443"/>
            <a:ext cx="2122352" cy="3611304"/>
          </a:xfrm>
          <a:prstGeom prst="rect">
            <a:avLst/>
          </a:prstGeom>
          <a:ln w="12189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894"/>
              </a:spcBef>
            </a:pPr>
            <a:r>
              <a:rPr sz="1200" b="1" spc="-10" dirty="0">
                <a:latin typeface="Arial"/>
                <a:cs typeface="Arial"/>
              </a:rPr>
              <a:t>Legend</a:t>
            </a:r>
            <a:endParaRPr sz="120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2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ts val="1115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0180" marR="374015">
              <a:lnSpc>
                <a:spcPct val="85500"/>
              </a:lnSpc>
              <a:spcBef>
                <a:spcPts val="185"/>
              </a:spcBef>
              <a:tabLst>
                <a:tab pos="407670" algn="l"/>
              </a:tabLst>
            </a:pPr>
            <a:r>
              <a:rPr sz="1800" spc="-622" baseline="-6944" dirty="0">
                <a:solidFill>
                  <a:srgbClr val="3BB47E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Burial </a:t>
            </a:r>
            <a:r>
              <a:rPr sz="750" spc="15" dirty="0">
                <a:latin typeface="Arial"/>
                <a:cs typeface="Arial"/>
              </a:rPr>
              <a:t>Ground  </a:t>
            </a: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602CC1"/>
                </a:solidFill>
                <a:latin typeface="Arial"/>
                <a:cs typeface="Arial"/>
              </a:rPr>
              <a:t>G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800" spc="-622" baseline="-6944" dirty="0">
                <a:solidFill>
                  <a:srgbClr val="A73800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200" spc="-415" dirty="0">
                <a:solidFill>
                  <a:srgbClr val="C6B633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Mission</a:t>
            </a:r>
            <a:r>
              <a:rPr sz="1125" spc="30" baseline="7407" dirty="0">
                <a:latin typeface="Arial"/>
                <a:cs typeface="Arial"/>
              </a:rPr>
              <a:t> </a:t>
            </a:r>
            <a:r>
              <a:rPr sz="1125" spc="22" baseline="7407" dirty="0">
                <a:latin typeface="Arial"/>
                <a:cs typeface="Arial"/>
              </a:rPr>
              <a:t>Hall</a:t>
            </a:r>
            <a:endParaRPr sz="1125" baseline="7407">
              <a:latin typeface="Arial"/>
              <a:cs typeface="Arial"/>
            </a:endParaRPr>
          </a:p>
          <a:p>
            <a:pPr marL="170180">
              <a:lnSpc>
                <a:spcPts val="1200"/>
              </a:lnSpc>
              <a:tabLst>
                <a:tab pos="407670" algn="l"/>
              </a:tabLst>
            </a:pPr>
            <a:r>
              <a:rPr sz="1200" spc="-415" dirty="0">
                <a:solidFill>
                  <a:srgbClr val="00A9E5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Place </a:t>
            </a:r>
            <a:r>
              <a:rPr sz="1125" spc="30" baseline="7407" dirty="0">
                <a:latin typeface="Arial"/>
                <a:cs typeface="Arial"/>
              </a:rPr>
              <a:t>Of</a:t>
            </a:r>
            <a:r>
              <a:rPr sz="1125" spc="22" baseline="7407" dirty="0">
                <a:latin typeface="Arial"/>
                <a:cs typeface="Arial"/>
              </a:rPr>
              <a:t> </a:t>
            </a:r>
            <a:r>
              <a:rPr sz="1125" spc="30" baseline="7407" dirty="0">
                <a:latin typeface="Arial"/>
                <a:cs typeface="Arial"/>
              </a:rPr>
              <a:t>Worship</a:t>
            </a:r>
            <a:endParaRPr sz="1125" baseline="7407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5"/>
              </a:spcBef>
            </a:pP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489"/>
              </a:spcBef>
            </a:pPr>
            <a:r>
              <a:rPr sz="850" b="1" spc="15" dirty="0">
                <a:latin typeface="Arial"/>
                <a:cs typeface="Arial"/>
              </a:rPr>
              <a:t>Building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20" dirty="0">
                <a:latin typeface="Arial"/>
                <a:cs typeface="Arial"/>
              </a:rPr>
              <a:t>Use</a:t>
            </a:r>
            <a:endParaRPr sz="850">
              <a:latin typeface="Arial"/>
              <a:cs typeface="Arial"/>
            </a:endParaRPr>
          </a:p>
          <a:p>
            <a:pPr marL="408305" marR="530860">
              <a:lnSpc>
                <a:spcPct val="133300"/>
              </a:lnSpc>
              <a:spcBef>
                <a:spcPts val="170"/>
              </a:spcBef>
            </a:pPr>
            <a:r>
              <a:rPr sz="750" spc="30" dirty="0">
                <a:latin typeface="Arial"/>
                <a:cs typeface="Arial"/>
              </a:rPr>
              <a:t>C</a:t>
            </a:r>
            <a:r>
              <a:rPr sz="750" spc="5" dirty="0">
                <a:latin typeface="Arial"/>
                <a:cs typeface="Arial"/>
              </a:rPr>
              <a:t>o</a:t>
            </a:r>
            <a:r>
              <a:rPr sz="750" spc="40" dirty="0">
                <a:latin typeface="Arial"/>
                <a:cs typeface="Arial"/>
              </a:rPr>
              <a:t>mm</a:t>
            </a:r>
            <a:r>
              <a:rPr sz="750" spc="5" dirty="0">
                <a:latin typeface="Arial"/>
                <a:cs typeface="Arial"/>
              </a:rPr>
              <a:t>e</a:t>
            </a:r>
            <a:r>
              <a:rPr sz="750" spc="-15" dirty="0">
                <a:latin typeface="Arial"/>
                <a:cs typeface="Arial"/>
              </a:rPr>
              <a:t>r</a:t>
            </a:r>
            <a:r>
              <a:rPr sz="750" spc="50" dirty="0">
                <a:latin typeface="Arial"/>
                <a:cs typeface="Arial"/>
              </a:rPr>
              <a:t>c</a:t>
            </a:r>
            <a:r>
              <a:rPr sz="750" spc="20" dirty="0">
                <a:latin typeface="Arial"/>
                <a:cs typeface="Arial"/>
              </a:rPr>
              <a:t>i</a:t>
            </a:r>
            <a:r>
              <a:rPr sz="750" spc="5" dirty="0">
                <a:latin typeface="Arial"/>
                <a:cs typeface="Arial"/>
              </a:rPr>
              <a:t>al  </a:t>
            </a:r>
            <a:r>
              <a:rPr sz="750" spc="15" dirty="0">
                <a:latin typeface="Arial"/>
                <a:cs typeface="Arial"/>
              </a:rPr>
              <a:t>Residential  Mixed</a:t>
            </a:r>
            <a:endParaRPr sz="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21790" y="10191677"/>
            <a:ext cx="10976056" cy="193626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from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 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map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with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permission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Controller </a:t>
            </a:r>
            <a:r>
              <a:rPr sz="750" spc="30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 Majesty's Stationary Office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 Copyright</a:t>
            </a:r>
            <a:r>
              <a:rPr sz="750" spc="2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2019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 Council 100023422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526" y="225217"/>
            <a:ext cx="14628174" cy="9899698"/>
            <a:chOff x="243526" y="225218"/>
            <a:chExt cx="10196830" cy="70942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76" y="231568"/>
              <a:ext cx="10183971" cy="65875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9876" y="231568"/>
              <a:ext cx="10184130" cy="6581775"/>
            </a:xfrm>
            <a:custGeom>
              <a:avLst/>
              <a:gdLst/>
              <a:ahLst/>
              <a:cxnLst/>
              <a:rect l="l" t="t" r="r" b="b"/>
              <a:pathLst>
                <a:path w="10184130" h="6581775">
                  <a:moveTo>
                    <a:pt x="0" y="6581409"/>
                  </a:moveTo>
                  <a:lnTo>
                    <a:pt x="0" y="0"/>
                  </a:lnTo>
                  <a:lnTo>
                    <a:pt x="10183971" y="0"/>
                  </a:lnTo>
                  <a:lnTo>
                    <a:pt x="10183971" y="6581409"/>
                  </a:lnTo>
                  <a:lnTo>
                    <a:pt x="0" y="6581409"/>
                  </a:lnTo>
                  <a:close/>
                </a:path>
              </a:pathLst>
            </a:custGeom>
            <a:ln w="121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4223383" y="9349424"/>
            <a:ext cx="561151" cy="801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1680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97752" y="9543774"/>
            <a:ext cx="1139609" cy="3314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0" dirty="0">
                <a:solidFill>
                  <a:srgbClr val="A70084"/>
                </a:solidFill>
                <a:latin typeface="Arial"/>
                <a:cs typeface="Arial"/>
              </a:rPr>
              <a:t>Hopeman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938147" y="9641060"/>
            <a:ext cx="1121390" cy="21975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50" spc="10" dirty="0">
                <a:solidFill>
                  <a:srgbClr val="A70084"/>
                </a:solidFill>
                <a:latin typeface="Arial"/>
                <a:cs typeface="Arial"/>
              </a:rPr>
              <a:t>1:10,000 @</a:t>
            </a:r>
            <a:r>
              <a:rPr sz="850" spc="-1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850" spc="30" dirty="0">
                <a:solidFill>
                  <a:srgbClr val="A70084"/>
                </a:solidFill>
                <a:latin typeface="Arial"/>
                <a:cs typeface="Arial"/>
              </a:rPr>
              <a:t>A4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17545" y="5838074"/>
            <a:ext cx="14457825" cy="4223233"/>
            <a:chOff x="295122" y="4247446"/>
            <a:chExt cx="10078085" cy="302641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122" y="6855564"/>
              <a:ext cx="393453" cy="41816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885835" y="4247446"/>
              <a:ext cx="1487170" cy="2510790"/>
            </a:xfrm>
            <a:custGeom>
              <a:avLst/>
              <a:gdLst/>
              <a:ahLst/>
              <a:cxnLst/>
              <a:rect l="l" t="t" r="r" b="b"/>
              <a:pathLst>
                <a:path w="1487170" h="2510790">
                  <a:moveTo>
                    <a:pt x="1487067" y="0"/>
                  </a:moveTo>
                  <a:lnTo>
                    <a:pt x="0" y="0"/>
                  </a:lnTo>
                  <a:lnTo>
                    <a:pt x="0" y="2510685"/>
                  </a:lnTo>
                  <a:lnTo>
                    <a:pt x="1487067" y="2510685"/>
                  </a:lnTo>
                  <a:lnTo>
                    <a:pt x="1487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13820" y="585014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24378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013820" y="622186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80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9A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0" y="97502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97502"/>
                  </a:lnTo>
                  <a:lnTo>
                    <a:pt x="0" y="97502"/>
                  </a:lnTo>
                </a:path>
              </a:pathLst>
            </a:custGeom>
            <a:ln w="12189">
              <a:solidFill>
                <a:srgbClr val="E9A1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013820" y="6520470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40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2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2641614" y="5838074"/>
            <a:ext cx="2133465" cy="3503706"/>
          </a:xfrm>
          <a:prstGeom prst="rect">
            <a:avLst/>
          </a:prstGeom>
          <a:ln w="12189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894"/>
              </a:spcBef>
            </a:pPr>
            <a:r>
              <a:rPr sz="1200" b="1" spc="-10" dirty="0">
                <a:latin typeface="Arial"/>
                <a:cs typeface="Arial"/>
              </a:rPr>
              <a:t>Legend</a:t>
            </a:r>
            <a:endParaRPr sz="120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2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ts val="1115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0180" marR="374015">
              <a:lnSpc>
                <a:spcPct val="85500"/>
              </a:lnSpc>
              <a:spcBef>
                <a:spcPts val="185"/>
              </a:spcBef>
              <a:tabLst>
                <a:tab pos="407670" algn="l"/>
              </a:tabLst>
            </a:pPr>
            <a:r>
              <a:rPr sz="1800" spc="-622" baseline="-6944" dirty="0">
                <a:solidFill>
                  <a:srgbClr val="3BB47E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Burial </a:t>
            </a:r>
            <a:r>
              <a:rPr sz="750" spc="15" dirty="0">
                <a:latin typeface="Arial"/>
                <a:cs typeface="Arial"/>
              </a:rPr>
              <a:t>Ground  </a:t>
            </a: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602CC1"/>
                </a:solidFill>
                <a:latin typeface="Arial"/>
                <a:cs typeface="Arial"/>
              </a:rPr>
              <a:t>G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800" spc="-622" baseline="-6944" dirty="0">
                <a:solidFill>
                  <a:srgbClr val="A73800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200" spc="-415" dirty="0">
                <a:solidFill>
                  <a:srgbClr val="C6B633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Mission</a:t>
            </a:r>
            <a:r>
              <a:rPr sz="1125" spc="30" baseline="7407" dirty="0">
                <a:latin typeface="Arial"/>
                <a:cs typeface="Arial"/>
              </a:rPr>
              <a:t> </a:t>
            </a:r>
            <a:r>
              <a:rPr sz="1125" spc="22" baseline="7407" dirty="0">
                <a:latin typeface="Arial"/>
                <a:cs typeface="Arial"/>
              </a:rPr>
              <a:t>Hall</a:t>
            </a:r>
            <a:endParaRPr sz="1125" baseline="7407">
              <a:latin typeface="Arial"/>
              <a:cs typeface="Arial"/>
            </a:endParaRPr>
          </a:p>
          <a:p>
            <a:pPr marL="170180">
              <a:lnSpc>
                <a:spcPts val="1200"/>
              </a:lnSpc>
              <a:tabLst>
                <a:tab pos="407670" algn="l"/>
              </a:tabLst>
            </a:pPr>
            <a:r>
              <a:rPr sz="1200" spc="-415" dirty="0">
                <a:solidFill>
                  <a:srgbClr val="00A9E5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Place </a:t>
            </a:r>
            <a:r>
              <a:rPr sz="1125" spc="30" baseline="7407" dirty="0">
                <a:latin typeface="Arial"/>
                <a:cs typeface="Arial"/>
              </a:rPr>
              <a:t>Of</a:t>
            </a:r>
            <a:r>
              <a:rPr sz="1125" spc="22" baseline="7407" dirty="0">
                <a:latin typeface="Arial"/>
                <a:cs typeface="Arial"/>
              </a:rPr>
              <a:t> </a:t>
            </a:r>
            <a:r>
              <a:rPr sz="1125" spc="30" baseline="7407" dirty="0">
                <a:latin typeface="Arial"/>
                <a:cs typeface="Arial"/>
              </a:rPr>
              <a:t>Worship</a:t>
            </a:r>
            <a:endParaRPr sz="1125" baseline="7407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5"/>
              </a:spcBef>
            </a:pP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489"/>
              </a:spcBef>
            </a:pPr>
            <a:r>
              <a:rPr sz="850" b="1" spc="15" dirty="0">
                <a:latin typeface="Arial"/>
                <a:cs typeface="Arial"/>
              </a:rPr>
              <a:t>Building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20" dirty="0">
                <a:latin typeface="Arial"/>
                <a:cs typeface="Arial"/>
              </a:rPr>
              <a:t>Use</a:t>
            </a:r>
            <a:endParaRPr sz="850">
              <a:latin typeface="Arial"/>
              <a:cs typeface="Arial"/>
            </a:endParaRPr>
          </a:p>
          <a:p>
            <a:pPr marL="408305" marR="530860">
              <a:lnSpc>
                <a:spcPct val="133300"/>
              </a:lnSpc>
              <a:spcBef>
                <a:spcPts val="170"/>
              </a:spcBef>
            </a:pPr>
            <a:r>
              <a:rPr sz="750" spc="30" dirty="0">
                <a:latin typeface="Arial"/>
                <a:cs typeface="Arial"/>
              </a:rPr>
              <a:t>C</a:t>
            </a:r>
            <a:r>
              <a:rPr sz="750" spc="5" dirty="0">
                <a:latin typeface="Arial"/>
                <a:cs typeface="Arial"/>
              </a:rPr>
              <a:t>o</a:t>
            </a:r>
            <a:r>
              <a:rPr sz="750" spc="40" dirty="0">
                <a:latin typeface="Arial"/>
                <a:cs typeface="Arial"/>
              </a:rPr>
              <a:t>mm</a:t>
            </a:r>
            <a:r>
              <a:rPr sz="750" spc="5" dirty="0">
                <a:latin typeface="Arial"/>
                <a:cs typeface="Arial"/>
              </a:rPr>
              <a:t>e</a:t>
            </a:r>
            <a:r>
              <a:rPr sz="750" spc="-15" dirty="0">
                <a:latin typeface="Arial"/>
                <a:cs typeface="Arial"/>
              </a:rPr>
              <a:t>r</a:t>
            </a:r>
            <a:r>
              <a:rPr sz="750" spc="50" dirty="0">
                <a:latin typeface="Arial"/>
                <a:cs typeface="Arial"/>
              </a:rPr>
              <a:t>c</a:t>
            </a:r>
            <a:r>
              <a:rPr sz="750" spc="20" dirty="0">
                <a:latin typeface="Arial"/>
                <a:cs typeface="Arial"/>
              </a:rPr>
              <a:t>i</a:t>
            </a:r>
            <a:r>
              <a:rPr sz="750" spc="5" dirty="0">
                <a:latin typeface="Arial"/>
                <a:cs typeface="Arial"/>
              </a:rPr>
              <a:t>al  </a:t>
            </a:r>
            <a:r>
              <a:rPr sz="750" spc="15" dirty="0">
                <a:latin typeface="Arial"/>
                <a:cs typeface="Arial"/>
              </a:rPr>
              <a:t>Residential  Mixed</a:t>
            </a:r>
            <a:endParaRPr sz="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30578" y="9894730"/>
            <a:ext cx="11033531" cy="187857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from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 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map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with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permission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Controller </a:t>
            </a:r>
            <a:r>
              <a:rPr sz="750" spc="30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 Majesty's Stationary Office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 Copyright</a:t>
            </a:r>
            <a:r>
              <a:rPr sz="750" spc="2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2019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 Council 100023422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781" y="225473"/>
            <a:ext cx="14551719" cy="10153602"/>
            <a:chOff x="243781" y="225473"/>
            <a:chExt cx="10196195" cy="70935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76" y="231568"/>
              <a:ext cx="10183971" cy="65875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9876" y="231568"/>
              <a:ext cx="10184130" cy="6581775"/>
            </a:xfrm>
            <a:custGeom>
              <a:avLst/>
              <a:gdLst/>
              <a:ahLst/>
              <a:cxnLst/>
              <a:rect l="l" t="t" r="r" b="b"/>
              <a:pathLst>
                <a:path w="10184130" h="6581775">
                  <a:moveTo>
                    <a:pt x="0" y="6581409"/>
                  </a:moveTo>
                  <a:lnTo>
                    <a:pt x="0" y="0"/>
                  </a:lnTo>
                  <a:lnTo>
                    <a:pt x="10183971" y="0"/>
                  </a:lnTo>
                  <a:lnTo>
                    <a:pt x="10183971" y="6581409"/>
                  </a:lnTo>
                  <a:lnTo>
                    <a:pt x="0" y="6581409"/>
                  </a:lnTo>
                  <a:close/>
                </a:path>
              </a:pathLst>
            </a:custGeom>
            <a:ln w="121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122" y="6855564"/>
              <a:ext cx="393453" cy="41816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885835" y="4247446"/>
              <a:ext cx="1487170" cy="2510790"/>
            </a:xfrm>
            <a:custGeom>
              <a:avLst/>
              <a:gdLst/>
              <a:ahLst/>
              <a:cxnLst/>
              <a:rect l="l" t="t" r="r" b="b"/>
              <a:pathLst>
                <a:path w="1487170" h="2510790">
                  <a:moveTo>
                    <a:pt x="1487067" y="0"/>
                  </a:moveTo>
                  <a:lnTo>
                    <a:pt x="0" y="0"/>
                  </a:lnTo>
                  <a:lnTo>
                    <a:pt x="0" y="2510685"/>
                  </a:lnTo>
                  <a:lnTo>
                    <a:pt x="1487067" y="2510685"/>
                  </a:lnTo>
                  <a:lnTo>
                    <a:pt x="1487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13820" y="585014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24378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013820" y="622186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80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9A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0" y="97502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97502"/>
                  </a:lnTo>
                  <a:lnTo>
                    <a:pt x="0" y="97502"/>
                  </a:lnTo>
                </a:path>
              </a:pathLst>
            </a:custGeom>
            <a:ln w="12189">
              <a:solidFill>
                <a:srgbClr val="E9A1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13820" y="6520470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40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2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577475" y="5982438"/>
            <a:ext cx="2122447" cy="3593890"/>
          </a:xfrm>
          <a:prstGeom prst="rect">
            <a:avLst/>
          </a:prstGeom>
          <a:ln w="12189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894"/>
              </a:spcBef>
            </a:pPr>
            <a:r>
              <a:rPr sz="1200" b="1" spc="-10" dirty="0">
                <a:latin typeface="Arial"/>
                <a:cs typeface="Arial"/>
              </a:rPr>
              <a:t>Legend</a:t>
            </a:r>
            <a:endParaRPr sz="1200" dirty="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2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 dirty="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 dirty="0">
              <a:latin typeface="Arial"/>
              <a:cs typeface="Arial"/>
            </a:endParaRPr>
          </a:p>
          <a:p>
            <a:pPr marL="182245">
              <a:lnSpc>
                <a:spcPts val="1115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 dirty="0">
              <a:latin typeface="Arial"/>
              <a:cs typeface="Arial"/>
            </a:endParaRPr>
          </a:p>
          <a:p>
            <a:pPr marL="170180" marR="374015">
              <a:lnSpc>
                <a:spcPct val="85500"/>
              </a:lnSpc>
              <a:spcBef>
                <a:spcPts val="185"/>
              </a:spcBef>
              <a:tabLst>
                <a:tab pos="407670" algn="l"/>
              </a:tabLst>
            </a:pPr>
            <a:r>
              <a:rPr sz="1800" spc="-622" baseline="-6944" dirty="0">
                <a:solidFill>
                  <a:srgbClr val="3BB47E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Burial </a:t>
            </a:r>
            <a:r>
              <a:rPr sz="750" spc="15" dirty="0">
                <a:latin typeface="Arial"/>
                <a:cs typeface="Arial"/>
              </a:rPr>
              <a:t>Ground  </a:t>
            </a:r>
            <a:r>
              <a:rPr sz="1800" spc="-622" baseline="-6944" dirty="0">
                <a:solidFill>
                  <a:srgbClr val="602CC1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800" spc="-622" baseline="-6944" dirty="0">
                <a:solidFill>
                  <a:srgbClr val="A73800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200" spc="-415" dirty="0">
                <a:solidFill>
                  <a:srgbClr val="C6B633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Mission</a:t>
            </a:r>
            <a:r>
              <a:rPr sz="1125" spc="30" baseline="7407" dirty="0">
                <a:latin typeface="Arial"/>
                <a:cs typeface="Arial"/>
              </a:rPr>
              <a:t> </a:t>
            </a:r>
            <a:r>
              <a:rPr sz="1125" spc="22" baseline="7407" dirty="0">
                <a:latin typeface="Arial"/>
                <a:cs typeface="Arial"/>
              </a:rPr>
              <a:t>Hall</a:t>
            </a:r>
            <a:endParaRPr sz="1125" baseline="7407" dirty="0">
              <a:latin typeface="Arial"/>
              <a:cs typeface="Arial"/>
            </a:endParaRPr>
          </a:p>
          <a:p>
            <a:pPr marL="170180">
              <a:lnSpc>
                <a:spcPts val="1200"/>
              </a:lnSpc>
              <a:tabLst>
                <a:tab pos="407670" algn="l"/>
              </a:tabLst>
            </a:pPr>
            <a:r>
              <a:rPr sz="1200" spc="-415" dirty="0">
                <a:solidFill>
                  <a:srgbClr val="00A9E5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Place </a:t>
            </a:r>
            <a:r>
              <a:rPr sz="1125" spc="30" baseline="7407" dirty="0">
                <a:latin typeface="Arial"/>
                <a:cs typeface="Arial"/>
              </a:rPr>
              <a:t>Of</a:t>
            </a:r>
            <a:r>
              <a:rPr sz="1125" spc="22" baseline="7407" dirty="0">
                <a:latin typeface="Arial"/>
                <a:cs typeface="Arial"/>
              </a:rPr>
              <a:t> </a:t>
            </a:r>
            <a:r>
              <a:rPr sz="1125" spc="30" baseline="7407" dirty="0">
                <a:latin typeface="Arial"/>
                <a:cs typeface="Arial"/>
              </a:rPr>
              <a:t>Worship</a:t>
            </a:r>
            <a:endParaRPr sz="1125" baseline="7407" dirty="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5"/>
              </a:spcBef>
            </a:pP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 dirty="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489"/>
              </a:spcBef>
            </a:pPr>
            <a:r>
              <a:rPr sz="850" b="1" spc="15" dirty="0">
                <a:latin typeface="Arial"/>
                <a:cs typeface="Arial"/>
              </a:rPr>
              <a:t>Building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20" dirty="0">
                <a:latin typeface="Arial"/>
                <a:cs typeface="Arial"/>
              </a:rPr>
              <a:t>Use</a:t>
            </a:r>
            <a:endParaRPr sz="850" dirty="0">
              <a:latin typeface="Arial"/>
              <a:cs typeface="Arial"/>
            </a:endParaRPr>
          </a:p>
          <a:p>
            <a:pPr marL="408305" marR="530860">
              <a:lnSpc>
                <a:spcPct val="133300"/>
              </a:lnSpc>
              <a:spcBef>
                <a:spcPts val="170"/>
              </a:spcBef>
            </a:pPr>
            <a:r>
              <a:rPr sz="750" spc="30" dirty="0">
                <a:latin typeface="Arial"/>
                <a:cs typeface="Arial"/>
              </a:rPr>
              <a:t>C</a:t>
            </a:r>
            <a:r>
              <a:rPr sz="750" spc="5" dirty="0">
                <a:latin typeface="Arial"/>
                <a:cs typeface="Arial"/>
              </a:rPr>
              <a:t>o</a:t>
            </a:r>
            <a:r>
              <a:rPr sz="750" spc="40" dirty="0">
                <a:latin typeface="Arial"/>
                <a:cs typeface="Arial"/>
              </a:rPr>
              <a:t>mm</a:t>
            </a:r>
            <a:r>
              <a:rPr sz="750" spc="5" dirty="0">
                <a:latin typeface="Arial"/>
                <a:cs typeface="Arial"/>
              </a:rPr>
              <a:t>e</a:t>
            </a:r>
            <a:r>
              <a:rPr sz="750" spc="-15" dirty="0">
                <a:latin typeface="Arial"/>
                <a:cs typeface="Arial"/>
              </a:rPr>
              <a:t>r</a:t>
            </a:r>
            <a:r>
              <a:rPr sz="750" spc="50" dirty="0">
                <a:latin typeface="Arial"/>
                <a:cs typeface="Arial"/>
              </a:rPr>
              <a:t>c</a:t>
            </a:r>
            <a:r>
              <a:rPr sz="750" spc="20" dirty="0">
                <a:latin typeface="Arial"/>
                <a:cs typeface="Arial"/>
              </a:rPr>
              <a:t>i</a:t>
            </a:r>
            <a:r>
              <a:rPr sz="750" spc="5" dirty="0">
                <a:latin typeface="Arial"/>
                <a:cs typeface="Arial"/>
              </a:rPr>
              <a:t>al  </a:t>
            </a:r>
            <a:r>
              <a:rPr sz="750" spc="15" dirty="0">
                <a:latin typeface="Arial"/>
                <a:cs typeface="Arial"/>
              </a:rPr>
              <a:t>Residential  Mixed</a:t>
            </a:r>
            <a:endParaRPr sz="75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151074" y="9652205"/>
            <a:ext cx="558253" cy="70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60"/>
              </a:lnSpc>
            </a:pPr>
            <a:r>
              <a:rPr sz="3600" spc="1680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21756" y="9781315"/>
            <a:ext cx="10976547" cy="5553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4604" algn="ctr">
              <a:lnSpc>
                <a:spcPts val="1639"/>
              </a:lnSpc>
            </a:pPr>
            <a:r>
              <a:rPr sz="1400" spc="-10" dirty="0">
                <a:solidFill>
                  <a:srgbClr val="A70084"/>
                </a:solidFill>
                <a:latin typeface="Arial"/>
                <a:cs typeface="Arial"/>
              </a:rPr>
              <a:t>Keith </a:t>
            </a:r>
            <a:r>
              <a:rPr sz="1400" spc="-5" dirty="0">
                <a:solidFill>
                  <a:srgbClr val="A70084"/>
                </a:solidFill>
                <a:latin typeface="Arial"/>
                <a:cs typeface="Arial"/>
              </a:rPr>
              <a:t>- Building</a:t>
            </a:r>
            <a:r>
              <a:rPr sz="1400" spc="-1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A70084"/>
                </a:solidFill>
                <a:latin typeface="Arial"/>
                <a:cs typeface="Arial"/>
              </a:rPr>
              <a:t>Use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95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from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 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map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with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permission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Controller </a:t>
            </a:r>
            <a:r>
              <a:rPr sz="750" spc="30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 Majesty's Stationary Office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 Copyright</a:t>
            </a:r>
            <a:r>
              <a:rPr sz="750" spc="21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2019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 Council 100023422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872475" y="9898184"/>
            <a:ext cx="1115598" cy="21178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10" dirty="0">
                <a:solidFill>
                  <a:srgbClr val="A70084"/>
                </a:solidFill>
                <a:latin typeface="Arial"/>
                <a:cs typeface="Arial"/>
              </a:rPr>
              <a:t>1:15,000 @</a:t>
            </a:r>
            <a:r>
              <a:rPr sz="850" spc="-1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850" spc="30" dirty="0">
                <a:solidFill>
                  <a:srgbClr val="A70084"/>
                </a:solidFill>
                <a:latin typeface="Arial"/>
                <a:cs typeface="Arial"/>
              </a:rPr>
              <a:t>A4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781" y="225473"/>
            <a:ext cx="14551719" cy="10229802"/>
            <a:chOff x="243781" y="225473"/>
            <a:chExt cx="10196195" cy="70935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76" y="231568"/>
              <a:ext cx="10183971" cy="65875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9876" y="231568"/>
              <a:ext cx="10184130" cy="6581775"/>
            </a:xfrm>
            <a:custGeom>
              <a:avLst/>
              <a:gdLst/>
              <a:ahLst/>
              <a:cxnLst/>
              <a:rect l="l" t="t" r="r" b="b"/>
              <a:pathLst>
                <a:path w="10184130" h="6581775">
                  <a:moveTo>
                    <a:pt x="0" y="6581409"/>
                  </a:moveTo>
                  <a:lnTo>
                    <a:pt x="0" y="0"/>
                  </a:lnTo>
                  <a:lnTo>
                    <a:pt x="10183971" y="0"/>
                  </a:lnTo>
                  <a:lnTo>
                    <a:pt x="10183971" y="6581409"/>
                  </a:lnTo>
                  <a:lnTo>
                    <a:pt x="0" y="6581409"/>
                  </a:lnTo>
                  <a:close/>
                </a:path>
              </a:pathLst>
            </a:custGeom>
            <a:ln w="121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122" y="6855564"/>
              <a:ext cx="393453" cy="41816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885835" y="3625868"/>
              <a:ext cx="1487170" cy="3120390"/>
            </a:xfrm>
            <a:custGeom>
              <a:avLst/>
              <a:gdLst/>
              <a:ahLst/>
              <a:cxnLst/>
              <a:rect l="l" t="t" r="r" b="b"/>
              <a:pathLst>
                <a:path w="1487170" h="3120390">
                  <a:moveTo>
                    <a:pt x="1487067" y="0"/>
                  </a:moveTo>
                  <a:lnTo>
                    <a:pt x="0" y="0"/>
                  </a:lnTo>
                  <a:lnTo>
                    <a:pt x="0" y="3120075"/>
                  </a:lnTo>
                  <a:lnTo>
                    <a:pt x="1487067" y="3120075"/>
                  </a:lnTo>
                  <a:lnTo>
                    <a:pt x="1487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13820" y="5234658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24378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013820" y="560029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6094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013820" y="5752639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F7D7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13820" y="5752639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6094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13820" y="5904986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F0BE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013820" y="5904986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6094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013820" y="6057334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7A1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013820" y="6057334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6094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013820" y="620968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DF86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013820" y="620968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6094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013820" y="636202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D866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013820" y="636202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0" y="97502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97502"/>
                  </a:lnTo>
                  <a:lnTo>
                    <a:pt x="0" y="97502"/>
                  </a:lnTo>
                </a:path>
              </a:pathLst>
            </a:custGeom>
            <a:ln w="6094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013820" y="651437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90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D347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013820" y="651437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90">
                  <a:moveTo>
                    <a:pt x="0" y="97502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97502"/>
                  </a:lnTo>
                  <a:lnTo>
                    <a:pt x="0" y="97502"/>
                  </a:lnTo>
                </a:path>
              </a:pathLst>
            </a:custGeom>
            <a:ln w="6094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2577474" y="5129252"/>
            <a:ext cx="2122447" cy="4499978"/>
          </a:xfrm>
          <a:prstGeom prst="rect">
            <a:avLst/>
          </a:prstGeom>
          <a:ln w="12189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894"/>
              </a:spcBef>
            </a:pPr>
            <a:r>
              <a:rPr sz="1200" b="1" spc="-10" dirty="0">
                <a:latin typeface="Arial"/>
                <a:cs typeface="Arial"/>
              </a:rPr>
              <a:t>Legend</a:t>
            </a:r>
            <a:endParaRPr sz="120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7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55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0180" marR="374015">
              <a:lnSpc>
                <a:spcPct val="80000"/>
              </a:lnSpc>
              <a:spcBef>
                <a:spcPts val="340"/>
              </a:spcBef>
              <a:tabLst>
                <a:tab pos="407670" algn="l"/>
              </a:tabLst>
            </a:pPr>
            <a:r>
              <a:rPr sz="1200" spc="-415" dirty="0">
                <a:latin typeface="Arial"/>
                <a:cs typeface="Arial"/>
              </a:rPr>
              <a:t>F</a:t>
            </a:r>
            <a:r>
              <a:rPr sz="1200" spc="-415" dirty="0">
                <a:solidFill>
                  <a:srgbClr val="3BB47E"/>
                </a:solidFill>
                <a:latin typeface="Arial"/>
                <a:cs typeface="Arial"/>
              </a:rPr>
              <a:t>G	</a:t>
            </a:r>
            <a:r>
              <a:rPr sz="1125" spc="15" baseline="7407" dirty="0">
                <a:latin typeface="Arial"/>
                <a:cs typeface="Arial"/>
              </a:rPr>
              <a:t>Burial </a:t>
            </a:r>
            <a:r>
              <a:rPr sz="1125" spc="22" baseline="7407" dirty="0">
                <a:latin typeface="Arial"/>
                <a:cs typeface="Arial"/>
              </a:rPr>
              <a:t>Ground  </a:t>
            </a:r>
            <a:r>
              <a:rPr sz="1200" spc="-415" dirty="0">
                <a:solidFill>
                  <a:srgbClr val="602CC1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Crematorium  </a:t>
            </a:r>
            <a:r>
              <a:rPr sz="1800" spc="-622" baseline="-6944" dirty="0">
                <a:solidFill>
                  <a:srgbClr val="A73800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800" spc="-622" baseline="-6944" dirty="0">
                <a:solidFill>
                  <a:srgbClr val="C6B633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5" dirty="0">
                <a:latin typeface="Arial"/>
                <a:cs typeface="Arial"/>
              </a:rPr>
              <a:t>Mission</a:t>
            </a:r>
            <a:r>
              <a:rPr sz="750" spc="20" dirty="0">
                <a:latin typeface="Arial"/>
                <a:cs typeface="Arial"/>
              </a:rPr>
              <a:t> </a:t>
            </a:r>
            <a:r>
              <a:rPr sz="750" spc="15" dirty="0">
                <a:latin typeface="Arial"/>
                <a:cs typeface="Arial"/>
              </a:rPr>
              <a:t>Hall</a:t>
            </a:r>
            <a:endParaRPr sz="750">
              <a:latin typeface="Arial"/>
              <a:cs typeface="Arial"/>
            </a:endParaRPr>
          </a:p>
          <a:p>
            <a:pPr marL="170180">
              <a:lnSpc>
                <a:spcPts val="1200"/>
              </a:lnSpc>
              <a:tabLst>
                <a:tab pos="407670" algn="l"/>
              </a:tabLst>
            </a:pP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00A9E5"/>
                </a:solidFill>
                <a:latin typeface="Arial"/>
                <a:cs typeface="Arial"/>
              </a:rPr>
              <a:t>G	</a:t>
            </a:r>
            <a:r>
              <a:rPr sz="750" spc="15" dirty="0">
                <a:latin typeface="Arial"/>
                <a:cs typeface="Arial"/>
              </a:rPr>
              <a:t>Place </a:t>
            </a:r>
            <a:r>
              <a:rPr sz="750" spc="20" dirty="0">
                <a:latin typeface="Arial"/>
                <a:cs typeface="Arial"/>
              </a:rPr>
              <a:t>Of</a:t>
            </a:r>
            <a:r>
              <a:rPr sz="750" spc="1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Worship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400"/>
              </a:spcBef>
            </a:pP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490"/>
              </a:spcBef>
            </a:pPr>
            <a:r>
              <a:rPr sz="850" b="1" spc="20" dirty="0">
                <a:latin typeface="Arial"/>
                <a:cs typeface="Arial"/>
              </a:rPr>
              <a:t>People per</a:t>
            </a:r>
            <a:r>
              <a:rPr sz="850" b="1" spc="15" dirty="0">
                <a:latin typeface="Arial"/>
                <a:cs typeface="Arial"/>
              </a:rPr>
              <a:t> Hectare</a:t>
            </a:r>
            <a:endParaRPr sz="8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520"/>
              </a:spcBef>
            </a:pPr>
            <a:r>
              <a:rPr sz="750" spc="5" dirty="0">
                <a:latin typeface="Arial"/>
                <a:cs typeface="Arial"/>
              </a:rPr>
              <a:t>0 -</a:t>
            </a:r>
            <a:r>
              <a:rPr sz="750" spc="30" dirty="0">
                <a:latin typeface="Arial"/>
                <a:cs typeface="Arial"/>
              </a:rPr>
              <a:t> </a:t>
            </a:r>
            <a:r>
              <a:rPr sz="750" spc="5" dirty="0">
                <a:latin typeface="Arial"/>
                <a:cs typeface="Arial"/>
              </a:rPr>
              <a:t>14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0"/>
              </a:spcBef>
            </a:pPr>
            <a:r>
              <a:rPr sz="750" spc="5" dirty="0">
                <a:latin typeface="Arial"/>
                <a:cs typeface="Arial"/>
              </a:rPr>
              <a:t>15 -</a:t>
            </a:r>
            <a:r>
              <a:rPr sz="750" spc="-35" dirty="0">
                <a:latin typeface="Arial"/>
                <a:cs typeface="Arial"/>
              </a:rPr>
              <a:t> </a:t>
            </a:r>
            <a:r>
              <a:rPr sz="750" spc="5" dirty="0">
                <a:latin typeface="Arial"/>
                <a:cs typeface="Arial"/>
              </a:rPr>
              <a:t>29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250"/>
              </a:spcBef>
            </a:pPr>
            <a:r>
              <a:rPr sz="750" spc="5" dirty="0">
                <a:latin typeface="Arial"/>
                <a:cs typeface="Arial"/>
              </a:rPr>
              <a:t>30 -</a:t>
            </a:r>
            <a:r>
              <a:rPr sz="750" spc="-35" dirty="0">
                <a:latin typeface="Arial"/>
                <a:cs typeface="Arial"/>
              </a:rPr>
              <a:t> </a:t>
            </a:r>
            <a:r>
              <a:rPr sz="750" spc="5" dirty="0">
                <a:latin typeface="Arial"/>
                <a:cs typeface="Arial"/>
              </a:rPr>
              <a:t>44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0"/>
              </a:spcBef>
            </a:pPr>
            <a:r>
              <a:rPr sz="750" spc="5" dirty="0">
                <a:latin typeface="Arial"/>
                <a:cs typeface="Arial"/>
              </a:rPr>
              <a:t>45 -</a:t>
            </a:r>
            <a:r>
              <a:rPr sz="750" spc="-35" dirty="0">
                <a:latin typeface="Arial"/>
                <a:cs typeface="Arial"/>
              </a:rPr>
              <a:t> </a:t>
            </a:r>
            <a:r>
              <a:rPr sz="750" spc="5" dirty="0">
                <a:latin typeface="Arial"/>
                <a:cs typeface="Arial"/>
              </a:rPr>
              <a:t>74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0"/>
              </a:spcBef>
            </a:pPr>
            <a:r>
              <a:rPr sz="750" spc="5" dirty="0">
                <a:latin typeface="Arial"/>
                <a:cs typeface="Arial"/>
              </a:rPr>
              <a:t>75 -</a:t>
            </a:r>
            <a:r>
              <a:rPr sz="750" spc="-35" dirty="0">
                <a:latin typeface="Arial"/>
                <a:cs typeface="Arial"/>
              </a:rPr>
              <a:t> </a:t>
            </a:r>
            <a:r>
              <a:rPr sz="750" spc="5" dirty="0">
                <a:latin typeface="Arial"/>
                <a:cs typeface="Arial"/>
              </a:rPr>
              <a:t>99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0"/>
              </a:spcBef>
            </a:pPr>
            <a:r>
              <a:rPr sz="750" spc="5" dirty="0">
                <a:latin typeface="Arial"/>
                <a:cs typeface="Arial"/>
              </a:rPr>
              <a:t>100 -</a:t>
            </a:r>
            <a:r>
              <a:rPr sz="750" spc="-35" dirty="0">
                <a:latin typeface="Arial"/>
                <a:cs typeface="Arial"/>
              </a:rPr>
              <a:t> </a:t>
            </a:r>
            <a:r>
              <a:rPr sz="750" spc="25" dirty="0">
                <a:latin typeface="Arial"/>
                <a:cs typeface="Arial"/>
              </a:rPr>
              <a:t>199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0"/>
              </a:spcBef>
            </a:pPr>
            <a:r>
              <a:rPr sz="750" spc="5" dirty="0">
                <a:latin typeface="Arial"/>
                <a:cs typeface="Arial"/>
              </a:rPr>
              <a:t>200 -</a:t>
            </a:r>
            <a:r>
              <a:rPr sz="750" spc="-35" dirty="0">
                <a:latin typeface="Arial"/>
                <a:cs typeface="Arial"/>
              </a:rPr>
              <a:t> </a:t>
            </a:r>
            <a:r>
              <a:rPr sz="750" spc="25" dirty="0">
                <a:latin typeface="Arial"/>
                <a:cs typeface="Arial"/>
              </a:rPr>
              <a:t>306</a:t>
            </a:r>
            <a:endParaRPr sz="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4151074" y="9722950"/>
            <a:ext cx="558252" cy="7069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60"/>
              </a:lnSpc>
            </a:pPr>
            <a:r>
              <a:rPr sz="3600" spc="1680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921756" y="9853028"/>
            <a:ext cx="10976547" cy="5595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635" algn="ctr">
              <a:lnSpc>
                <a:spcPts val="1639"/>
              </a:lnSpc>
            </a:pPr>
            <a:r>
              <a:rPr sz="1400" spc="-10" dirty="0">
                <a:solidFill>
                  <a:srgbClr val="A70084"/>
                </a:solidFill>
                <a:latin typeface="Arial"/>
                <a:cs typeface="Arial"/>
              </a:rPr>
              <a:t>Keith </a:t>
            </a:r>
            <a:r>
              <a:rPr sz="1400" spc="-5" dirty="0">
                <a:solidFill>
                  <a:srgbClr val="A70084"/>
                </a:solidFill>
                <a:latin typeface="Arial"/>
                <a:cs typeface="Arial"/>
              </a:rPr>
              <a:t>- Population Density (Census </a:t>
            </a:r>
            <a:r>
              <a:rPr sz="1400" spc="-10" dirty="0">
                <a:solidFill>
                  <a:srgbClr val="A70084"/>
                </a:solidFill>
                <a:latin typeface="Arial"/>
                <a:cs typeface="Arial"/>
              </a:rPr>
              <a:t>Output </a:t>
            </a:r>
            <a:r>
              <a:rPr sz="1400" dirty="0">
                <a:solidFill>
                  <a:srgbClr val="A70084"/>
                </a:solidFill>
                <a:latin typeface="Arial"/>
                <a:cs typeface="Arial"/>
              </a:rPr>
              <a:t>Areas</a:t>
            </a:r>
            <a:r>
              <a:rPr sz="1400" spc="-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A70084"/>
                </a:solidFill>
                <a:latin typeface="Arial"/>
                <a:cs typeface="Arial"/>
              </a:rPr>
              <a:t>2011)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from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 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map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with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permission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Controller </a:t>
            </a:r>
            <a:r>
              <a:rPr sz="750" spc="30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 Majesty's Stationary Office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 Copyright</a:t>
            </a:r>
            <a:r>
              <a:rPr sz="750" spc="2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2019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 Council 100023422</a:t>
            </a:r>
            <a:endParaRPr sz="7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872475" y="9970776"/>
            <a:ext cx="1115599" cy="213369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10" dirty="0">
                <a:solidFill>
                  <a:srgbClr val="A70084"/>
                </a:solidFill>
                <a:latin typeface="Arial"/>
                <a:cs typeface="Arial"/>
              </a:rPr>
              <a:t>1:15,000 @</a:t>
            </a:r>
            <a:r>
              <a:rPr sz="850" spc="-1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850" spc="30" dirty="0">
                <a:solidFill>
                  <a:srgbClr val="A70084"/>
                </a:solidFill>
                <a:latin typeface="Arial"/>
                <a:cs typeface="Arial"/>
              </a:rPr>
              <a:t>A4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781" y="225473"/>
            <a:ext cx="14551719" cy="10153602"/>
            <a:chOff x="243781" y="225473"/>
            <a:chExt cx="10196195" cy="70935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76" y="231568"/>
              <a:ext cx="10183971" cy="65875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9876" y="231568"/>
              <a:ext cx="10184130" cy="6581775"/>
            </a:xfrm>
            <a:custGeom>
              <a:avLst/>
              <a:gdLst/>
              <a:ahLst/>
              <a:cxnLst/>
              <a:rect l="l" t="t" r="r" b="b"/>
              <a:pathLst>
                <a:path w="10184130" h="6581775">
                  <a:moveTo>
                    <a:pt x="0" y="6581409"/>
                  </a:moveTo>
                  <a:lnTo>
                    <a:pt x="0" y="0"/>
                  </a:lnTo>
                  <a:lnTo>
                    <a:pt x="10183971" y="0"/>
                  </a:lnTo>
                  <a:lnTo>
                    <a:pt x="10183971" y="6581409"/>
                  </a:lnTo>
                  <a:lnTo>
                    <a:pt x="0" y="6581409"/>
                  </a:lnTo>
                  <a:close/>
                </a:path>
              </a:pathLst>
            </a:custGeom>
            <a:ln w="121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122" y="6855564"/>
              <a:ext cx="393453" cy="41816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885835" y="4247446"/>
              <a:ext cx="1487170" cy="2510790"/>
            </a:xfrm>
            <a:custGeom>
              <a:avLst/>
              <a:gdLst/>
              <a:ahLst/>
              <a:cxnLst/>
              <a:rect l="l" t="t" r="r" b="b"/>
              <a:pathLst>
                <a:path w="1487170" h="2510790">
                  <a:moveTo>
                    <a:pt x="1487067" y="0"/>
                  </a:moveTo>
                  <a:lnTo>
                    <a:pt x="0" y="0"/>
                  </a:lnTo>
                  <a:lnTo>
                    <a:pt x="0" y="2510685"/>
                  </a:lnTo>
                  <a:lnTo>
                    <a:pt x="1487067" y="2510685"/>
                  </a:lnTo>
                  <a:lnTo>
                    <a:pt x="1487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13820" y="585014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24378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013820" y="622186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80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9A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0" y="97502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97502"/>
                  </a:lnTo>
                  <a:lnTo>
                    <a:pt x="0" y="97502"/>
                  </a:lnTo>
                </a:path>
              </a:pathLst>
            </a:custGeom>
            <a:ln w="12189">
              <a:solidFill>
                <a:srgbClr val="E9A1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13820" y="6520470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40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2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577474" y="5982438"/>
            <a:ext cx="2122447" cy="3593890"/>
          </a:xfrm>
          <a:prstGeom prst="rect">
            <a:avLst/>
          </a:prstGeom>
          <a:ln w="12189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894"/>
              </a:spcBef>
            </a:pPr>
            <a:r>
              <a:rPr sz="1200" b="1" spc="-10" dirty="0">
                <a:latin typeface="Arial"/>
                <a:cs typeface="Arial"/>
              </a:rPr>
              <a:t>Legend</a:t>
            </a:r>
            <a:endParaRPr sz="120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2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ts val="1115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	</a:t>
            </a:r>
            <a:r>
              <a:rPr sz="1125" spc="30" baseline="3703" dirty="0">
                <a:latin typeface="Arial"/>
                <a:cs typeface="Arial"/>
              </a:rPr>
              <a:t>Secondary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0180" marR="374015">
              <a:lnSpc>
                <a:spcPct val="85500"/>
              </a:lnSpc>
              <a:spcBef>
                <a:spcPts val="185"/>
              </a:spcBef>
              <a:tabLst>
                <a:tab pos="407670" algn="l"/>
              </a:tabLst>
            </a:pPr>
            <a:r>
              <a:rPr sz="1800" spc="-622" baseline="-6944" dirty="0">
                <a:solidFill>
                  <a:srgbClr val="3BB47E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Burial </a:t>
            </a:r>
            <a:r>
              <a:rPr sz="750" spc="15" dirty="0">
                <a:latin typeface="Arial"/>
                <a:cs typeface="Arial"/>
              </a:rPr>
              <a:t>Ground  </a:t>
            </a:r>
            <a:r>
              <a:rPr sz="1800" spc="-622" baseline="-6944" dirty="0">
                <a:solidFill>
                  <a:srgbClr val="602CC1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A73800"/>
                </a:solidFill>
                <a:latin typeface="Arial"/>
                <a:cs typeface="Arial"/>
              </a:rPr>
              <a:t>G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200" spc="-415" dirty="0">
                <a:solidFill>
                  <a:srgbClr val="C6B633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Mission</a:t>
            </a:r>
            <a:r>
              <a:rPr sz="1125" spc="30" baseline="7407" dirty="0">
                <a:latin typeface="Arial"/>
                <a:cs typeface="Arial"/>
              </a:rPr>
              <a:t> </a:t>
            </a:r>
            <a:r>
              <a:rPr sz="1125" spc="22" baseline="7407" dirty="0">
                <a:latin typeface="Arial"/>
                <a:cs typeface="Arial"/>
              </a:rPr>
              <a:t>Hall</a:t>
            </a:r>
            <a:endParaRPr sz="1125" baseline="7407">
              <a:latin typeface="Arial"/>
              <a:cs typeface="Arial"/>
            </a:endParaRPr>
          </a:p>
          <a:p>
            <a:pPr marL="170180">
              <a:lnSpc>
                <a:spcPts val="1200"/>
              </a:lnSpc>
              <a:tabLst>
                <a:tab pos="407670" algn="l"/>
              </a:tabLst>
            </a:pPr>
            <a:r>
              <a:rPr sz="1200" spc="-415" dirty="0">
                <a:solidFill>
                  <a:srgbClr val="00A9E5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Place </a:t>
            </a:r>
            <a:r>
              <a:rPr sz="1125" spc="30" baseline="7407" dirty="0">
                <a:latin typeface="Arial"/>
                <a:cs typeface="Arial"/>
              </a:rPr>
              <a:t>Of</a:t>
            </a:r>
            <a:r>
              <a:rPr sz="1125" spc="22" baseline="7407" dirty="0">
                <a:latin typeface="Arial"/>
                <a:cs typeface="Arial"/>
              </a:rPr>
              <a:t> </a:t>
            </a:r>
            <a:r>
              <a:rPr sz="1125" spc="30" baseline="7407" dirty="0">
                <a:latin typeface="Arial"/>
                <a:cs typeface="Arial"/>
              </a:rPr>
              <a:t>Worship</a:t>
            </a:r>
            <a:endParaRPr sz="1125" baseline="7407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5"/>
              </a:spcBef>
            </a:pP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489"/>
              </a:spcBef>
            </a:pPr>
            <a:r>
              <a:rPr sz="850" b="1" spc="15" dirty="0">
                <a:latin typeface="Arial"/>
                <a:cs typeface="Arial"/>
              </a:rPr>
              <a:t>Building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20" dirty="0">
                <a:latin typeface="Arial"/>
                <a:cs typeface="Arial"/>
              </a:rPr>
              <a:t>Use</a:t>
            </a:r>
            <a:endParaRPr sz="850">
              <a:latin typeface="Arial"/>
              <a:cs typeface="Arial"/>
            </a:endParaRPr>
          </a:p>
          <a:p>
            <a:pPr marL="408305" marR="530860">
              <a:lnSpc>
                <a:spcPct val="133300"/>
              </a:lnSpc>
              <a:spcBef>
                <a:spcPts val="170"/>
              </a:spcBef>
            </a:pPr>
            <a:r>
              <a:rPr sz="750" spc="30" dirty="0">
                <a:latin typeface="Arial"/>
                <a:cs typeface="Arial"/>
              </a:rPr>
              <a:t>C</a:t>
            </a:r>
            <a:r>
              <a:rPr sz="750" spc="5" dirty="0">
                <a:latin typeface="Arial"/>
                <a:cs typeface="Arial"/>
              </a:rPr>
              <a:t>o</a:t>
            </a:r>
            <a:r>
              <a:rPr sz="750" spc="40" dirty="0">
                <a:latin typeface="Arial"/>
                <a:cs typeface="Arial"/>
              </a:rPr>
              <a:t>mm</a:t>
            </a:r>
            <a:r>
              <a:rPr sz="750" spc="5" dirty="0">
                <a:latin typeface="Arial"/>
                <a:cs typeface="Arial"/>
              </a:rPr>
              <a:t>e</a:t>
            </a:r>
            <a:r>
              <a:rPr sz="750" spc="-15" dirty="0">
                <a:latin typeface="Arial"/>
                <a:cs typeface="Arial"/>
              </a:rPr>
              <a:t>r</a:t>
            </a:r>
            <a:r>
              <a:rPr sz="750" spc="50" dirty="0">
                <a:latin typeface="Arial"/>
                <a:cs typeface="Arial"/>
              </a:rPr>
              <a:t>c</a:t>
            </a:r>
            <a:r>
              <a:rPr sz="750" spc="20" dirty="0">
                <a:latin typeface="Arial"/>
                <a:cs typeface="Arial"/>
              </a:rPr>
              <a:t>i</a:t>
            </a:r>
            <a:r>
              <a:rPr sz="750" spc="5" dirty="0">
                <a:latin typeface="Arial"/>
                <a:cs typeface="Arial"/>
              </a:rPr>
              <a:t>al  </a:t>
            </a:r>
            <a:r>
              <a:rPr sz="750" spc="15" dirty="0">
                <a:latin typeface="Arial"/>
                <a:cs typeface="Arial"/>
              </a:rPr>
              <a:t>Residential  Mixed</a:t>
            </a:r>
            <a:endParaRPr sz="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151074" y="9652205"/>
            <a:ext cx="558252" cy="70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60"/>
              </a:lnSpc>
            </a:pPr>
            <a:r>
              <a:rPr sz="3600" spc="1680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21756" y="9807483"/>
            <a:ext cx="10976547" cy="528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4035" algn="ctr">
              <a:lnSpc>
                <a:spcPts val="1639"/>
              </a:lnSpc>
            </a:pPr>
            <a:r>
              <a:rPr sz="1400" spc="-5" dirty="0">
                <a:solidFill>
                  <a:srgbClr val="A70084"/>
                </a:solidFill>
                <a:latin typeface="Arial"/>
                <a:cs typeface="Arial"/>
              </a:rPr>
              <a:t>Kingston-on-Spey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from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 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map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with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permission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Controller </a:t>
            </a:r>
            <a:r>
              <a:rPr sz="750" spc="30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 Majesty's Stationary Office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 Copyright</a:t>
            </a:r>
            <a:r>
              <a:rPr sz="750" spc="2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2019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 Council 100023422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915965" y="9898185"/>
            <a:ext cx="1019536" cy="21178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15" dirty="0">
                <a:solidFill>
                  <a:srgbClr val="A70084"/>
                </a:solidFill>
                <a:latin typeface="Arial"/>
                <a:cs typeface="Arial"/>
              </a:rPr>
              <a:t>1:5,000 </a:t>
            </a:r>
            <a:r>
              <a:rPr sz="850" spc="10" dirty="0">
                <a:solidFill>
                  <a:srgbClr val="A70084"/>
                </a:solidFill>
                <a:latin typeface="Arial"/>
                <a:cs typeface="Arial"/>
              </a:rPr>
              <a:t>@</a:t>
            </a:r>
            <a:r>
              <a:rPr sz="850" spc="-5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850" spc="5" dirty="0">
                <a:solidFill>
                  <a:srgbClr val="A70084"/>
                </a:solidFill>
                <a:latin typeface="Arial"/>
                <a:cs typeface="Arial"/>
              </a:rPr>
              <a:t>A4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9876" y="231567"/>
            <a:ext cx="14393224" cy="10031800"/>
            <a:chOff x="249876" y="231568"/>
            <a:chExt cx="10184130" cy="70421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76" y="231568"/>
              <a:ext cx="10183971" cy="65875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9876" y="231568"/>
              <a:ext cx="10184130" cy="6581775"/>
            </a:xfrm>
            <a:custGeom>
              <a:avLst/>
              <a:gdLst/>
              <a:ahLst/>
              <a:cxnLst/>
              <a:rect l="l" t="t" r="r" b="b"/>
              <a:pathLst>
                <a:path w="10184130" h="6581775">
                  <a:moveTo>
                    <a:pt x="0" y="6581409"/>
                  </a:moveTo>
                  <a:lnTo>
                    <a:pt x="0" y="0"/>
                  </a:lnTo>
                  <a:lnTo>
                    <a:pt x="10183971" y="0"/>
                  </a:lnTo>
                  <a:lnTo>
                    <a:pt x="10183971" y="6581409"/>
                  </a:lnTo>
                  <a:lnTo>
                    <a:pt x="0" y="6581409"/>
                  </a:lnTo>
                  <a:close/>
                </a:path>
              </a:pathLst>
            </a:custGeom>
            <a:ln w="121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122" y="6855564"/>
              <a:ext cx="393453" cy="41816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885835" y="4247446"/>
              <a:ext cx="1487170" cy="2510790"/>
            </a:xfrm>
            <a:custGeom>
              <a:avLst/>
              <a:gdLst/>
              <a:ahLst/>
              <a:cxnLst/>
              <a:rect l="l" t="t" r="r" b="b"/>
              <a:pathLst>
                <a:path w="1487170" h="2510790">
                  <a:moveTo>
                    <a:pt x="1487067" y="0"/>
                  </a:moveTo>
                  <a:lnTo>
                    <a:pt x="0" y="0"/>
                  </a:lnTo>
                  <a:lnTo>
                    <a:pt x="0" y="2510685"/>
                  </a:lnTo>
                  <a:lnTo>
                    <a:pt x="1487067" y="2510685"/>
                  </a:lnTo>
                  <a:lnTo>
                    <a:pt x="1487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13820" y="585014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24378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013820" y="622186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80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9A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0" y="97502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97502"/>
                  </a:lnTo>
                  <a:lnTo>
                    <a:pt x="0" y="97502"/>
                  </a:lnTo>
                </a:path>
              </a:pathLst>
            </a:custGeom>
            <a:ln w="12189">
              <a:solidFill>
                <a:srgbClr val="E9A1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13820" y="6520470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40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2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455071" y="5952320"/>
            <a:ext cx="2101816" cy="3576705"/>
          </a:xfrm>
          <a:prstGeom prst="rect">
            <a:avLst/>
          </a:prstGeom>
          <a:ln w="12189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894"/>
              </a:spcBef>
            </a:pPr>
            <a:r>
              <a:rPr sz="1200" b="1" spc="-10" dirty="0">
                <a:latin typeface="Arial"/>
                <a:cs typeface="Arial"/>
              </a:rPr>
              <a:t>Legend</a:t>
            </a:r>
            <a:endParaRPr sz="120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2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ts val="1115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0180" marR="374015">
              <a:lnSpc>
                <a:spcPct val="85500"/>
              </a:lnSpc>
              <a:spcBef>
                <a:spcPts val="185"/>
              </a:spcBef>
              <a:tabLst>
                <a:tab pos="407670" algn="l"/>
              </a:tabLst>
            </a:pPr>
            <a:r>
              <a:rPr sz="1800" spc="-622" baseline="-6944" dirty="0">
                <a:solidFill>
                  <a:srgbClr val="3BB47E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Burial </a:t>
            </a:r>
            <a:r>
              <a:rPr sz="750" spc="15" dirty="0">
                <a:latin typeface="Arial"/>
                <a:cs typeface="Arial"/>
              </a:rPr>
              <a:t>Ground  </a:t>
            </a: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602CC1"/>
                </a:solidFill>
                <a:latin typeface="Arial"/>
                <a:cs typeface="Arial"/>
              </a:rPr>
              <a:t>G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800" spc="-622" baseline="-6944" dirty="0">
                <a:solidFill>
                  <a:srgbClr val="A73800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200" spc="-415" dirty="0">
                <a:solidFill>
                  <a:srgbClr val="C6B633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Mission</a:t>
            </a:r>
            <a:r>
              <a:rPr sz="1125" spc="30" baseline="7407" dirty="0">
                <a:latin typeface="Arial"/>
                <a:cs typeface="Arial"/>
              </a:rPr>
              <a:t> </a:t>
            </a:r>
            <a:r>
              <a:rPr sz="1125" spc="22" baseline="7407" dirty="0">
                <a:latin typeface="Arial"/>
                <a:cs typeface="Arial"/>
              </a:rPr>
              <a:t>Hall</a:t>
            </a:r>
            <a:endParaRPr sz="1125" baseline="7407">
              <a:latin typeface="Arial"/>
              <a:cs typeface="Arial"/>
            </a:endParaRPr>
          </a:p>
          <a:p>
            <a:pPr marL="170180">
              <a:lnSpc>
                <a:spcPts val="1200"/>
              </a:lnSpc>
              <a:tabLst>
                <a:tab pos="407670" algn="l"/>
              </a:tabLst>
            </a:pPr>
            <a:r>
              <a:rPr sz="1200" spc="-415" dirty="0">
                <a:solidFill>
                  <a:srgbClr val="00A9E5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Place </a:t>
            </a:r>
            <a:r>
              <a:rPr sz="1125" spc="30" baseline="7407" dirty="0">
                <a:latin typeface="Arial"/>
                <a:cs typeface="Arial"/>
              </a:rPr>
              <a:t>Of</a:t>
            </a:r>
            <a:r>
              <a:rPr sz="1125" spc="22" baseline="7407" dirty="0">
                <a:latin typeface="Arial"/>
                <a:cs typeface="Arial"/>
              </a:rPr>
              <a:t> </a:t>
            </a:r>
            <a:r>
              <a:rPr sz="1125" spc="30" baseline="7407" dirty="0">
                <a:latin typeface="Arial"/>
                <a:cs typeface="Arial"/>
              </a:rPr>
              <a:t>Worship</a:t>
            </a:r>
            <a:endParaRPr sz="1125" baseline="7407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5"/>
              </a:spcBef>
            </a:pP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489"/>
              </a:spcBef>
            </a:pPr>
            <a:r>
              <a:rPr sz="850" b="1" spc="15" dirty="0">
                <a:latin typeface="Arial"/>
                <a:cs typeface="Arial"/>
              </a:rPr>
              <a:t>Building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20" dirty="0">
                <a:latin typeface="Arial"/>
                <a:cs typeface="Arial"/>
              </a:rPr>
              <a:t>Use</a:t>
            </a:r>
            <a:endParaRPr sz="850">
              <a:latin typeface="Arial"/>
              <a:cs typeface="Arial"/>
            </a:endParaRPr>
          </a:p>
          <a:p>
            <a:pPr marL="408305" marR="530860">
              <a:lnSpc>
                <a:spcPct val="133300"/>
              </a:lnSpc>
              <a:spcBef>
                <a:spcPts val="170"/>
              </a:spcBef>
            </a:pPr>
            <a:r>
              <a:rPr sz="750" spc="30" dirty="0">
                <a:latin typeface="Arial"/>
                <a:cs typeface="Arial"/>
              </a:rPr>
              <a:t>C</a:t>
            </a:r>
            <a:r>
              <a:rPr sz="750" spc="5" dirty="0">
                <a:latin typeface="Arial"/>
                <a:cs typeface="Arial"/>
              </a:rPr>
              <a:t>o</a:t>
            </a:r>
            <a:r>
              <a:rPr sz="750" spc="40" dirty="0">
                <a:latin typeface="Arial"/>
                <a:cs typeface="Arial"/>
              </a:rPr>
              <a:t>mm</a:t>
            </a:r>
            <a:r>
              <a:rPr sz="750" spc="5" dirty="0">
                <a:latin typeface="Arial"/>
                <a:cs typeface="Arial"/>
              </a:rPr>
              <a:t>e</a:t>
            </a:r>
            <a:r>
              <a:rPr sz="750" spc="-15" dirty="0">
                <a:latin typeface="Arial"/>
                <a:cs typeface="Arial"/>
              </a:rPr>
              <a:t>r</a:t>
            </a:r>
            <a:r>
              <a:rPr sz="750" spc="50" dirty="0">
                <a:latin typeface="Arial"/>
                <a:cs typeface="Arial"/>
              </a:rPr>
              <a:t>c</a:t>
            </a:r>
            <a:r>
              <a:rPr sz="750" spc="20" dirty="0">
                <a:latin typeface="Arial"/>
                <a:cs typeface="Arial"/>
              </a:rPr>
              <a:t>i</a:t>
            </a:r>
            <a:r>
              <a:rPr sz="750" spc="5" dirty="0">
                <a:latin typeface="Arial"/>
                <a:cs typeface="Arial"/>
              </a:rPr>
              <a:t>al  </a:t>
            </a:r>
            <a:r>
              <a:rPr sz="750" spc="15" dirty="0">
                <a:latin typeface="Arial"/>
                <a:cs typeface="Arial"/>
              </a:rPr>
              <a:t>Residential  Mixed</a:t>
            </a:r>
            <a:endParaRPr sz="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013375" y="9604539"/>
            <a:ext cx="552826" cy="698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60"/>
              </a:lnSpc>
            </a:pPr>
            <a:r>
              <a:rPr sz="3600" spc="1680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02927" y="9759074"/>
            <a:ext cx="10869855" cy="526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2545" algn="ctr">
              <a:lnSpc>
                <a:spcPts val="1639"/>
              </a:lnSpc>
            </a:pPr>
            <a:r>
              <a:rPr sz="1400" spc="-10" dirty="0">
                <a:solidFill>
                  <a:srgbClr val="A70084"/>
                </a:solidFill>
                <a:latin typeface="Arial"/>
                <a:cs typeface="Arial"/>
              </a:rPr>
              <a:t>Kinloss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50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from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 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map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with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permission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Controller </a:t>
            </a:r>
            <a:r>
              <a:rPr sz="750" spc="30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 Majesty's Stationary Office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 Copyright</a:t>
            </a:r>
            <a:r>
              <a:rPr sz="750" spc="21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2019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 Council 100023422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747204" y="9849342"/>
            <a:ext cx="1104755" cy="210767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10" dirty="0">
                <a:solidFill>
                  <a:srgbClr val="A70084"/>
                </a:solidFill>
                <a:latin typeface="Arial"/>
                <a:cs typeface="Arial"/>
              </a:rPr>
              <a:t>1:10,000 @</a:t>
            </a:r>
            <a:r>
              <a:rPr sz="850" spc="-1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850" spc="30" dirty="0">
                <a:solidFill>
                  <a:srgbClr val="A70084"/>
                </a:solidFill>
                <a:latin typeface="Arial"/>
                <a:cs typeface="Arial"/>
              </a:rPr>
              <a:t>A4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781" y="225473"/>
            <a:ext cx="14475519" cy="10077402"/>
            <a:chOff x="243781" y="225473"/>
            <a:chExt cx="10196195" cy="70935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76" y="231568"/>
              <a:ext cx="10183971" cy="65875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9876" y="231568"/>
              <a:ext cx="10184130" cy="6581775"/>
            </a:xfrm>
            <a:custGeom>
              <a:avLst/>
              <a:gdLst/>
              <a:ahLst/>
              <a:cxnLst/>
              <a:rect l="l" t="t" r="r" b="b"/>
              <a:pathLst>
                <a:path w="10184130" h="6581775">
                  <a:moveTo>
                    <a:pt x="0" y="6581409"/>
                  </a:moveTo>
                  <a:lnTo>
                    <a:pt x="0" y="0"/>
                  </a:lnTo>
                  <a:lnTo>
                    <a:pt x="10183971" y="0"/>
                  </a:lnTo>
                  <a:lnTo>
                    <a:pt x="10183971" y="6581409"/>
                  </a:lnTo>
                  <a:lnTo>
                    <a:pt x="0" y="6581409"/>
                  </a:lnTo>
                  <a:close/>
                </a:path>
              </a:pathLst>
            </a:custGeom>
            <a:ln w="121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122" y="6855564"/>
              <a:ext cx="393453" cy="41816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885835" y="4247446"/>
              <a:ext cx="1487170" cy="2510790"/>
            </a:xfrm>
            <a:custGeom>
              <a:avLst/>
              <a:gdLst/>
              <a:ahLst/>
              <a:cxnLst/>
              <a:rect l="l" t="t" r="r" b="b"/>
              <a:pathLst>
                <a:path w="1487170" h="2510790">
                  <a:moveTo>
                    <a:pt x="1487067" y="0"/>
                  </a:moveTo>
                  <a:lnTo>
                    <a:pt x="0" y="0"/>
                  </a:lnTo>
                  <a:lnTo>
                    <a:pt x="0" y="2510685"/>
                  </a:lnTo>
                  <a:lnTo>
                    <a:pt x="1487067" y="2510685"/>
                  </a:lnTo>
                  <a:lnTo>
                    <a:pt x="1487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13820" y="585014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24378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013820" y="622186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80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9A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0" y="97502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97502"/>
                  </a:lnTo>
                  <a:lnTo>
                    <a:pt x="0" y="97502"/>
                  </a:lnTo>
                </a:path>
              </a:pathLst>
            </a:custGeom>
            <a:ln w="12189">
              <a:solidFill>
                <a:srgbClr val="E9A1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13820" y="6520470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40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2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512889" y="5939233"/>
            <a:ext cx="2111332" cy="3566919"/>
          </a:xfrm>
          <a:prstGeom prst="rect">
            <a:avLst/>
          </a:prstGeom>
          <a:ln w="12189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894"/>
              </a:spcBef>
            </a:pPr>
            <a:r>
              <a:rPr sz="1200" b="1" spc="-10" dirty="0">
                <a:latin typeface="Arial"/>
                <a:cs typeface="Arial"/>
              </a:rPr>
              <a:t>Legend</a:t>
            </a:r>
            <a:endParaRPr sz="120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2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ts val="1115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0180" marR="374015">
              <a:lnSpc>
                <a:spcPct val="85500"/>
              </a:lnSpc>
              <a:spcBef>
                <a:spcPts val="185"/>
              </a:spcBef>
              <a:tabLst>
                <a:tab pos="407670" algn="l"/>
              </a:tabLst>
            </a:pPr>
            <a:r>
              <a:rPr sz="1800" spc="-622" baseline="-6944" dirty="0">
                <a:solidFill>
                  <a:srgbClr val="3BB47E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Burial </a:t>
            </a:r>
            <a:r>
              <a:rPr sz="750" spc="15" dirty="0">
                <a:latin typeface="Arial"/>
                <a:cs typeface="Arial"/>
              </a:rPr>
              <a:t>Ground  </a:t>
            </a:r>
            <a:r>
              <a:rPr sz="1800" spc="-622" baseline="-6944" dirty="0">
                <a:solidFill>
                  <a:srgbClr val="602CC1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A73800"/>
                </a:solidFill>
                <a:latin typeface="Arial"/>
                <a:cs typeface="Arial"/>
              </a:rPr>
              <a:t>G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200" spc="-415" dirty="0">
                <a:solidFill>
                  <a:srgbClr val="C6B633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Mission</a:t>
            </a:r>
            <a:r>
              <a:rPr sz="1125" spc="30" baseline="7407" dirty="0">
                <a:latin typeface="Arial"/>
                <a:cs typeface="Arial"/>
              </a:rPr>
              <a:t> </a:t>
            </a:r>
            <a:r>
              <a:rPr sz="1125" spc="22" baseline="7407" dirty="0">
                <a:latin typeface="Arial"/>
                <a:cs typeface="Arial"/>
              </a:rPr>
              <a:t>Hall</a:t>
            </a:r>
            <a:endParaRPr sz="1125" baseline="7407">
              <a:latin typeface="Arial"/>
              <a:cs typeface="Arial"/>
            </a:endParaRPr>
          </a:p>
          <a:p>
            <a:pPr marL="170180">
              <a:lnSpc>
                <a:spcPts val="1200"/>
              </a:lnSpc>
              <a:tabLst>
                <a:tab pos="407670" algn="l"/>
              </a:tabLst>
            </a:pPr>
            <a:r>
              <a:rPr sz="1200" spc="-415" dirty="0">
                <a:solidFill>
                  <a:srgbClr val="00A9E5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Place </a:t>
            </a:r>
            <a:r>
              <a:rPr sz="1125" spc="30" baseline="7407" dirty="0">
                <a:latin typeface="Arial"/>
                <a:cs typeface="Arial"/>
              </a:rPr>
              <a:t>Of</a:t>
            </a:r>
            <a:r>
              <a:rPr sz="1125" spc="22" baseline="7407" dirty="0">
                <a:latin typeface="Arial"/>
                <a:cs typeface="Arial"/>
              </a:rPr>
              <a:t> </a:t>
            </a:r>
            <a:r>
              <a:rPr sz="1125" spc="30" baseline="7407" dirty="0">
                <a:latin typeface="Arial"/>
                <a:cs typeface="Arial"/>
              </a:rPr>
              <a:t>Worship</a:t>
            </a:r>
            <a:endParaRPr sz="1125" baseline="7407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5"/>
              </a:spcBef>
            </a:pP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489"/>
              </a:spcBef>
            </a:pPr>
            <a:r>
              <a:rPr sz="850" b="1" spc="15" dirty="0">
                <a:latin typeface="Arial"/>
                <a:cs typeface="Arial"/>
              </a:rPr>
              <a:t>Building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20" dirty="0">
                <a:latin typeface="Arial"/>
                <a:cs typeface="Arial"/>
              </a:rPr>
              <a:t>Use</a:t>
            </a:r>
            <a:endParaRPr sz="850">
              <a:latin typeface="Arial"/>
              <a:cs typeface="Arial"/>
            </a:endParaRPr>
          </a:p>
          <a:p>
            <a:pPr marL="408305" marR="530860">
              <a:lnSpc>
                <a:spcPct val="133300"/>
              </a:lnSpc>
              <a:spcBef>
                <a:spcPts val="170"/>
              </a:spcBef>
            </a:pPr>
            <a:r>
              <a:rPr sz="750" spc="30" dirty="0">
                <a:latin typeface="Arial"/>
                <a:cs typeface="Arial"/>
              </a:rPr>
              <a:t>C</a:t>
            </a:r>
            <a:r>
              <a:rPr sz="750" spc="5" dirty="0">
                <a:latin typeface="Arial"/>
                <a:cs typeface="Arial"/>
              </a:rPr>
              <a:t>o</a:t>
            </a:r>
            <a:r>
              <a:rPr sz="750" spc="40" dirty="0">
                <a:latin typeface="Arial"/>
                <a:cs typeface="Arial"/>
              </a:rPr>
              <a:t>mm</a:t>
            </a:r>
            <a:r>
              <a:rPr sz="750" spc="5" dirty="0">
                <a:latin typeface="Arial"/>
                <a:cs typeface="Arial"/>
              </a:rPr>
              <a:t>e</a:t>
            </a:r>
            <a:r>
              <a:rPr sz="750" spc="-15" dirty="0">
                <a:latin typeface="Arial"/>
                <a:cs typeface="Arial"/>
              </a:rPr>
              <a:t>r</a:t>
            </a:r>
            <a:r>
              <a:rPr sz="750" spc="50" dirty="0">
                <a:latin typeface="Arial"/>
                <a:cs typeface="Arial"/>
              </a:rPr>
              <a:t>c</a:t>
            </a:r>
            <a:r>
              <a:rPr sz="750" spc="20" dirty="0">
                <a:latin typeface="Arial"/>
                <a:cs typeface="Arial"/>
              </a:rPr>
              <a:t>i</a:t>
            </a:r>
            <a:r>
              <a:rPr sz="750" spc="5" dirty="0">
                <a:latin typeface="Arial"/>
                <a:cs typeface="Arial"/>
              </a:rPr>
              <a:t>al  </a:t>
            </a:r>
            <a:r>
              <a:rPr sz="750" spc="15" dirty="0">
                <a:latin typeface="Arial"/>
                <a:cs typeface="Arial"/>
              </a:rPr>
              <a:t>Residential  Mixed</a:t>
            </a:r>
            <a:endParaRPr sz="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078248" y="9581460"/>
            <a:ext cx="555329" cy="696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60"/>
              </a:lnSpc>
            </a:pPr>
            <a:r>
              <a:rPr sz="3600" spc="1680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12970" y="9735572"/>
            <a:ext cx="10919069" cy="525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265" algn="ctr">
              <a:lnSpc>
                <a:spcPts val="1639"/>
              </a:lnSpc>
            </a:pPr>
            <a:r>
              <a:rPr sz="1400" spc="-10" dirty="0">
                <a:solidFill>
                  <a:srgbClr val="A70084"/>
                </a:solidFill>
                <a:latin typeface="Arial"/>
                <a:cs typeface="Arial"/>
              </a:rPr>
              <a:t>Lhanbryde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from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 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map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with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permission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Controller </a:t>
            </a:r>
            <a:r>
              <a:rPr sz="750" spc="30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 Majesty's Stationary Office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 Copyright</a:t>
            </a:r>
            <a:r>
              <a:rPr sz="750" spc="2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2019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 Council 100023422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849607" y="9825594"/>
            <a:ext cx="1014197" cy="21019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15" dirty="0">
                <a:solidFill>
                  <a:srgbClr val="A70084"/>
                </a:solidFill>
                <a:latin typeface="Arial"/>
                <a:cs typeface="Arial"/>
              </a:rPr>
              <a:t>1:7,500 </a:t>
            </a:r>
            <a:r>
              <a:rPr sz="850" spc="10" dirty="0">
                <a:solidFill>
                  <a:srgbClr val="A70084"/>
                </a:solidFill>
                <a:latin typeface="Arial"/>
                <a:cs typeface="Arial"/>
              </a:rPr>
              <a:t>@</a:t>
            </a:r>
            <a:r>
              <a:rPr sz="850" spc="-5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850" spc="5" dirty="0">
                <a:solidFill>
                  <a:srgbClr val="A70084"/>
                </a:solidFill>
                <a:latin typeface="Arial"/>
                <a:cs typeface="Arial"/>
              </a:rPr>
              <a:t>A4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781" y="225473"/>
            <a:ext cx="14475519" cy="10077402"/>
            <a:chOff x="243781" y="225473"/>
            <a:chExt cx="10196195" cy="70935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76" y="231568"/>
              <a:ext cx="10183971" cy="65875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9876" y="231568"/>
              <a:ext cx="10184130" cy="6581775"/>
            </a:xfrm>
            <a:custGeom>
              <a:avLst/>
              <a:gdLst/>
              <a:ahLst/>
              <a:cxnLst/>
              <a:rect l="l" t="t" r="r" b="b"/>
              <a:pathLst>
                <a:path w="10184130" h="6581775">
                  <a:moveTo>
                    <a:pt x="0" y="6581409"/>
                  </a:moveTo>
                  <a:lnTo>
                    <a:pt x="0" y="0"/>
                  </a:lnTo>
                  <a:lnTo>
                    <a:pt x="10183971" y="0"/>
                  </a:lnTo>
                  <a:lnTo>
                    <a:pt x="10183971" y="6581409"/>
                  </a:lnTo>
                  <a:lnTo>
                    <a:pt x="0" y="6581409"/>
                  </a:lnTo>
                  <a:close/>
                </a:path>
              </a:pathLst>
            </a:custGeom>
            <a:ln w="121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122" y="6855564"/>
              <a:ext cx="393453" cy="41816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885835" y="4235258"/>
              <a:ext cx="1487170" cy="2510790"/>
            </a:xfrm>
            <a:custGeom>
              <a:avLst/>
              <a:gdLst/>
              <a:ahLst/>
              <a:cxnLst/>
              <a:rect l="l" t="t" r="r" b="b"/>
              <a:pathLst>
                <a:path w="1487170" h="2510790">
                  <a:moveTo>
                    <a:pt x="1487067" y="0"/>
                  </a:moveTo>
                  <a:lnTo>
                    <a:pt x="0" y="0"/>
                  </a:lnTo>
                  <a:lnTo>
                    <a:pt x="0" y="2510685"/>
                  </a:lnTo>
                  <a:lnTo>
                    <a:pt x="1487067" y="2510685"/>
                  </a:lnTo>
                  <a:lnTo>
                    <a:pt x="1487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13820" y="5837953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24378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013820" y="6209681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80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013820" y="636202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9A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13820" y="636202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0" y="97502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97502"/>
                  </a:lnTo>
                  <a:lnTo>
                    <a:pt x="0" y="97502"/>
                  </a:lnTo>
                </a:path>
              </a:pathLst>
            </a:custGeom>
            <a:ln w="12189">
              <a:solidFill>
                <a:srgbClr val="E9A1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13820" y="651437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90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2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512889" y="5921919"/>
            <a:ext cx="2111332" cy="3566919"/>
          </a:xfrm>
          <a:prstGeom prst="rect">
            <a:avLst/>
          </a:prstGeom>
          <a:ln w="12189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894"/>
              </a:spcBef>
            </a:pPr>
            <a:r>
              <a:rPr sz="1200" b="1" spc="-10" dirty="0">
                <a:latin typeface="Arial"/>
                <a:cs typeface="Arial"/>
              </a:rPr>
              <a:t>Legend</a:t>
            </a:r>
            <a:endParaRPr sz="120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2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ts val="1115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0180" marR="374015">
              <a:lnSpc>
                <a:spcPts val="1200"/>
              </a:lnSpc>
              <a:spcBef>
                <a:spcPts val="215"/>
              </a:spcBef>
              <a:tabLst>
                <a:tab pos="407670" algn="l"/>
              </a:tabLst>
            </a:pPr>
            <a:r>
              <a:rPr sz="1800" spc="-622" baseline="-6944" dirty="0">
                <a:solidFill>
                  <a:srgbClr val="3BB47E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Burial </a:t>
            </a:r>
            <a:r>
              <a:rPr sz="750" spc="15" dirty="0">
                <a:latin typeface="Arial"/>
                <a:cs typeface="Arial"/>
              </a:rPr>
              <a:t>Ground  </a:t>
            </a:r>
            <a:r>
              <a:rPr sz="1800" spc="-622" baseline="-6944" dirty="0">
                <a:solidFill>
                  <a:srgbClr val="602CC1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A73800"/>
                </a:solidFill>
                <a:latin typeface="Arial"/>
                <a:cs typeface="Arial"/>
              </a:rPr>
              <a:t>G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800" spc="-622" baseline="-6944" dirty="0">
                <a:solidFill>
                  <a:srgbClr val="C6B633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5" dirty="0">
                <a:latin typeface="Arial"/>
                <a:cs typeface="Arial"/>
              </a:rPr>
              <a:t>Mission</a:t>
            </a:r>
            <a:r>
              <a:rPr sz="750" spc="20" dirty="0">
                <a:latin typeface="Arial"/>
                <a:cs typeface="Arial"/>
              </a:rPr>
              <a:t> </a:t>
            </a:r>
            <a:r>
              <a:rPr sz="750" spc="15" dirty="0">
                <a:latin typeface="Arial"/>
                <a:cs typeface="Arial"/>
              </a:rPr>
              <a:t>Hall</a:t>
            </a:r>
            <a:endParaRPr sz="750">
              <a:latin typeface="Arial"/>
              <a:cs typeface="Arial"/>
            </a:endParaRPr>
          </a:p>
          <a:p>
            <a:pPr marL="408305" marR="126364" indent="-238125">
              <a:lnSpc>
                <a:spcPts val="1300"/>
              </a:lnSpc>
              <a:spcBef>
                <a:spcPts val="15"/>
              </a:spcBef>
              <a:tabLst>
                <a:tab pos="407670" algn="l"/>
              </a:tabLst>
            </a:pPr>
            <a:r>
              <a:rPr sz="1200" spc="-415" dirty="0">
                <a:latin typeface="Arial"/>
                <a:cs typeface="Arial"/>
              </a:rPr>
              <a:t>F</a:t>
            </a:r>
            <a:r>
              <a:rPr sz="1200" spc="-415" dirty="0">
                <a:solidFill>
                  <a:srgbClr val="00A9E5"/>
                </a:solidFill>
                <a:latin typeface="Arial"/>
                <a:cs typeface="Arial"/>
              </a:rPr>
              <a:t>G	</a:t>
            </a:r>
            <a:r>
              <a:rPr sz="1125" spc="22" baseline="7407" dirty="0">
                <a:latin typeface="Arial"/>
                <a:cs typeface="Arial"/>
              </a:rPr>
              <a:t>Place </a:t>
            </a:r>
            <a:r>
              <a:rPr sz="1125" spc="30" baseline="7407" dirty="0">
                <a:latin typeface="Arial"/>
                <a:cs typeface="Arial"/>
              </a:rPr>
              <a:t>Of Worship  </a:t>
            </a: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60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375"/>
              </a:spcBef>
            </a:pPr>
            <a:r>
              <a:rPr sz="850" b="1" spc="15" dirty="0">
                <a:latin typeface="Arial"/>
                <a:cs typeface="Arial"/>
              </a:rPr>
              <a:t>Building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20" dirty="0">
                <a:latin typeface="Arial"/>
                <a:cs typeface="Arial"/>
              </a:rPr>
              <a:t>Use</a:t>
            </a:r>
            <a:endParaRPr sz="850">
              <a:latin typeface="Arial"/>
              <a:cs typeface="Arial"/>
            </a:endParaRPr>
          </a:p>
          <a:p>
            <a:pPr marL="408305" marR="530860">
              <a:lnSpc>
                <a:spcPct val="133300"/>
              </a:lnSpc>
              <a:spcBef>
                <a:spcPts val="170"/>
              </a:spcBef>
            </a:pPr>
            <a:r>
              <a:rPr sz="750" spc="30" dirty="0">
                <a:latin typeface="Arial"/>
                <a:cs typeface="Arial"/>
              </a:rPr>
              <a:t>C</a:t>
            </a:r>
            <a:r>
              <a:rPr sz="750" spc="5" dirty="0">
                <a:latin typeface="Arial"/>
                <a:cs typeface="Arial"/>
              </a:rPr>
              <a:t>o</a:t>
            </a:r>
            <a:r>
              <a:rPr sz="750" spc="40" dirty="0">
                <a:latin typeface="Arial"/>
                <a:cs typeface="Arial"/>
              </a:rPr>
              <a:t>mm</a:t>
            </a:r>
            <a:r>
              <a:rPr sz="750" spc="5" dirty="0">
                <a:latin typeface="Arial"/>
                <a:cs typeface="Arial"/>
              </a:rPr>
              <a:t>e</a:t>
            </a:r>
            <a:r>
              <a:rPr sz="750" spc="-15" dirty="0">
                <a:latin typeface="Arial"/>
                <a:cs typeface="Arial"/>
              </a:rPr>
              <a:t>r</a:t>
            </a:r>
            <a:r>
              <a:rPr sz="750" spc="50" dirty="0">
                <a:latin typeface="Arial"/>
                <a:cs typeface="Arial"/>
              </a:rPr>
              <a:t>c</a:t>
            </a:r>
            <a:r>
              <a:rPr sz="750" spc="20" dirty="0">
                <a:latin typeface="Arial"/>
                <a:cs typeface="Arial"/>
              </a:rPr>
              <a:t>i</a:t>
            </a:r>
            <a:r>
              <a:rPr sz="750" spc="5" dirty="0">
                <a:latin typeface="Arial"/>
                <a:cs typeface="Arial"/>
              </a:rPr>
              <a:t>al  </a:t>
            </a:r>
            <a:r>
              <a:rPr sz="750" spc="15" dirty="0">
                <a:latin typeface="Arial"/>
                <a:cs typeface="Arial"/>
              </a:rPr>
              <a:t>Residential  Mixed</a:t>
            </a:r>
            <a:endParaRPr sz="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078248" y="9581460"/>
            <a:ext cx="555329" cy="696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60"/>
              </a:lnSpc>
            </a:pPr>
            <a:r>
              <a:rPr sz="3600" spc="1680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12970" y="9709600"/>
            <a:ext cx="10919069" cy="551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0" algn="ctr">
              <a:lnSpc>
                <a:spcPts val="1639"/>
              </a:lnSpc>
            </a:pPr>
            <a:r>
              <a:rPr sz="1400" spc="-5" dirty="0">
                <a:solidFill>
                  <a:srgbClr val="A70084"/>
                </a:solidFill>
                <a:latin typeface="Arial"/>
                <a:cs typeface="Arial"/>
              </a:rPr>
              <a:t>Lossiemouth - Building</a:t>
            </a:r>
            <a:r>
              <a:rPr sz="1400" spc="-1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A70084"/>
                </a:solidFill>
                <a:latin typeface="Arial"/>
                <a:cs typeface="Arial"/>
              </a:rPr>
              <a:t>Use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from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 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map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with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permission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Controller </a:t>
            </a:r>
            <a:r>
              <a:rPr sz="750" spc="30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 Majesty's Stationary Office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 Copyright</a:t>
            </a:r>
            <a:r>
              <a:rPr sz="750" spc="2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2019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 Council 100023422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806345" y="9825594"/>
            <a:ext cx="1109757" cy="21019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10" dirty="0">
                <a:solidFill>
                  <a:srgbClr val="A70084"/>
                </a:solidFill>
                <a:latin typeface="Arial"/>
                <a:cs typeface="Arial"/>
              </a:rPr>
              <a:t>1:15,000 @</a:t>
            </a:r>
            <a:r>
              <a:rPr sz="850" spc="-1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850" spc="30" dirty="0">
                <a:solidFill>
                  <a:srgbClr val="A70084"/>
                </a:solidFill>
                <a:latin typeface="Arial"/>
                <a:cs typeface="Arial"/>
              </a:rPr>
              <a:t>A4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781" y="225473"/>
            <a:ext cx="14627919" cy="10229802"/>
            <a:chOff x="243781" y="225473"/>
            <a:chExt cx="10196195" cy="70935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76" y="231568"/>
              <a:ext cx="10183971" cy="65875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9876" y="231568"/>
              <a:ext cx="10184130" cy="6581775"/>
            </a:xfrm>
            <a:custGeom>
              <a:avLst/>
              <a:gdLst/>
              <a:ahLst/>
              <a:cxnLst/>
              <a:rect l="l" t="t" r="r" b="b"/>
              <a:pathLst>
                <a:path w="10184130" h="6581775">
                  <a:moveTo>
                    <a:pt x="0" y="6581409"/>
                  </a:moveTo>
                  <a:lnTo>
                    <a:pt x="0" y="0"/>
                  </a:lnTo>
                  <a:lnTo>
                    <a:pt x="10183971" y="0"/>
                  </a:lnTo>
                  <a:lnTo>
                    <a:pt x="10183971" y="6581409"/>
                  </a:lnTo>
                  <a:lnTo>
                    <a:pt x="0" y="6581409"/>
                  </a:lnTo>
                  <a:close/>
                </a:path>
              </a:pathLst>
            </a:custGeom>
            <a:ln w="121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122" y="6855564"/>
              <a:ext cx="393453" cy="41816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885835" y="3625868"/>
              <a:ext cx="1487170" cy="3120390"/>
            </a:xfrm>
            <a:custGeom>
              <a:avLst/>
              <a:gdLst/>
              <a:ahLst/>
              <a:cxnLst/>
              <a:rect l="l" t="t" r="r" b="b"/>
              <a:pathLst>
                <a:path w="1487170" h="3120390">
                  <a:moveTo>
                    <a:pt x="1487067" y="0"/>
                  </a:moveTo>
                  <a:lnTo>
                    <a:pt x="0" y="0"/>
                  </a:lnTo>
                  <a:lnTo>
                    <a:pt x="0" y="3120075"/>
                  </a:lnTo>
                  <a:lnTo>
                    <a:pt x="1487067" y="3120075"/>
                  </a:lnTo>
                  <a:lnTo>
                    <a:pt x="1487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13820" y="5234658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24378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013820" y="560029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6094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013820" y="5752639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F7D7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13820" y="5752639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6094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13820" y="5904986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F0BE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013820" y="5904986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6094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013820" y="6057334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7A1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013820" y="6057334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6094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013820" y="620968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DF86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013820" y="620968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6094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013820" y="636202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D866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013820" y="636202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0" y="97502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97502"/>
                  </a:lnTo>
                  <a:lnTo>
                    <a:pt x="0" y="97502"/>
                  </a:lnTo>
                </a:path>
              </a:pathLst>
            </a:custGeom>
            <a:ln w="6094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013820" y="651437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90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D347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013820" y="651437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90">
                  <a:moveTo>
                    <a:pt x="0" y="97502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97502"/>
                  </a:lnTo>
                  <a:lnTo>
                    <a:pt x="0" y="97502"/>
                  </a:lnTo>
                </a:path>
              </a:pathLst>
            </a:custGeom>
            <a:ln w="6094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2642060" y="5129252"/>
            <a:ext cx="2133561" cy="4499978"/>
          </a:xfrm>
          <a:prstGeom prst="rect">
            <a:avLst/>
          </a:prstGeom>
          <a:ln w="12189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894"/>
              </a:spcBef>
            </a:pPr>
            <a:r>
              <a:rPr sz="1200" b="1" spc="-10" dirty="0">
                <a:latin typeface="Arial"/>
                <a:cs typeface="Arial"/>
              </a:rPr>
              <a:t>Legend</a:t>
            </a:r>
            <a:endParaRPr sz="120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7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55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0180" marR="374015">
              <a:lnSpc>
                <a:spcPct val="80000"/>
              </a:lnSpc>
              <a:spcBef>
                <a:spcPts val="340"/>
              </a:spcBef>
              <a:tabLst>
                <a:tab pos="407670" algn="l"/>
              </a:tabLst>
            </a:pPr>
            <a:r>
              <a:rPr sz="1200" spc="-415" dirty="0">
                <a:solidFill>
                  <a:srgbClr val="3BB47E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15" baseline="7407" dirty="0">
                <a:latin typeface="Arial"/>
                <a:cs typeface="Arial"/>
              </a:rPr>
              <a:t>Burial </a:t>
            </a:r>
            <a:r>
              <a:rPr sz="1125" spc="22" baseline="7407" dirty="0">
                <a:latin typeface="Arial"/>
                <a:cs typeface="Arial"/>
              </a:rPr>
              <a:t>Ground  </a:t>
            </a:r>
            <a:r>
              <a:rPr sz="1200" spc="-415" dirty="0">
                <a:solidFill>
                  <a:srgbClr val="602CC1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Crematorium  </a:t>
            </a: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A73800"/>
                </a:solidFill>
                <a:latin typeface="Arial"/>
                <a:cs typeface="Arial"/>
              </a:rPr>
              <a:t>G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800" spc="-622" baseline="-6944" dirty="0">
                <a:solidFill>
                  <a:srgbClr val="C6B633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5" dirty="0">
                <a:latin typeface="Arial"/>
                <a:cs typeface="Arial"/>
              </a:rPr>
              <a:t>Mission</a:t>
            </a:r>
            <a:r>
              <a:rPr sz="750" spc="20" dirty="0">
                <a:latin typeface="Arial"/>
                <a:cs typeface="Arial"/>
              </a:rPr>
              <a:t> </a:t>
            </a:r>
            <a:r>
              <a:rPr sz="750" spc="15" dirty="0">
                <a:latin typeface="Arial"/>
                <a:cs typeface="Arial"/>
              </a:rPr>
              <a:t>Hall</a:t>
            </a:r>
            <a:endParaRPr sz="750">
              <a:latin typeface="Arial"/>
              <a:cs typeface="Arial"/>
            </a:endParaRPr>
          </a:p>
          <a:p>
            <a:pPr marL="170180">
              <a:lnSpc>
                <a:spcPts val="1200"/>
              </a:lnSpc>
              <a:tabLst>
                <a:tab pos="407670" algn="l"/>
              </a:tabLst>
            </a:pPr>
            <a:r>
              <a:rPr sz="1800" spc="-622" baseline="-6944" dirty="0">
                <a:solidFill>
                  <a:srgbClr val="00A9E5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5" dirty="0">
                <a:latin typeface="Arial"/>
                <a:cs typeface="Arial"/>
              </a:rPr>
              <a:t>Place </a:t>
            </a:r>
            <a:r>
              <a:rPr sz="750" spc="20" dirty="0">
                <a:latin typeface="Arial"/>
                <a:cs typeface="Arial"/>
              </a:rPr>
              <a:t>Of</a:t>
            </a:r>
            <a:r>
              <a:rPr sz="750" spc="1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Worship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400"/>
              </a:spcBef>
            </a:pP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490"/>
              </a:spcBef>
            </a:pPr>
            <a:r>
              <a:rPr sz="850" b="1" spc="20" dirty="0">
                <a:latin typeface="Arial"/>
                <a:cs typeface="Arial"/>
              </a:rPr>
              <a:t>People per</a:t>
            </a:r>
            <a:r>
              <a:rPr sz="850" b="1" spc="15" dirty="0">
                <a:latin typeface="Arial"/>
                <a:cs typeface="Arial"/>
              </a:rPr>
              <a:t> Hectare</a:t>
            </a:r>
            <a:endParaRPr sz="8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520"/>
              </a:spcBef>
            </a:pPr>
            <a:r>
              <a:rPr sz="750" spc="5" dirty="0">
                <a:latin typeface="Arial"/>
                <a:cs typeface="Arial"/>
              </a:rPr>
              <a:t>0 -</a:t>
            </a:r>
            <a:r>
              <a:rPr sz="750" spc="30" dirty="0">
                <a:latin typeface="Arial"/>
                <a:cs typeface="Arial"/>
              </a:rPr>
              <a:t> </a:t>
            </a:r>
            <a:r>
              <a:rPr sz="750" spc="5" dirty="0">
                <a:latin typeface="Arial"/>
                <a:cs typeface="Arial"/>
              </a:rPr>
              <a:t>14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0"/>
              </a:spcBef>
            </a:pPr>
            <a:r>
              <a:rPr sz="750" spc="5" dirty="0">
                <a:latin typeface="Arial"/>
                <a:cs typeface="Arial"/>
              </a:rPr>
              <a:t>15 -</a:t>
            </a:r>
            <a:r>
              <a:rPr sz="750" spc="-35" dirty="0">
                <a:latin typeface="Arial"/>
                <a:cs typeface="Arial"/>
              </a:rPr>
              <a:t> </a:t>
            </a:r>
            <a:r>
              <a:rPr sz="750" spc="5" dirty="0">
                <a:latin typeface="Arial"/>
                <a:cs typeface="Arial"/>
              </a:rPr>
              <a:t>29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250"/>
              </a:spcBef>
            </a:pPr>
            <a:r>
              <a:rPr sz="750" spc="5" dirty="0">
                <a:latin typeface="Arial"/>
                <a:cs typeface="Arial"/>
              </a:rPr>
              <a:t>30 -</a:t>
            </a:r>
            <a:r>
              <a:rPr sz="750" spc="-35" dirty="0">
                <a:latin typeface="Arial"/>
                <a:cs typeface="Arial"/>
              </a:rPr>
              <a:t> </a:t>
            </a:r>
            <a:r>
              <a:rPr sz="750" spc="5" dirty="0">
                <a:latin typeface="Arial"/>
                <a:cs typeface="Arial"/>
              </a:rPr>
              <a:t>44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0"/>
              </a:spcBef>
            </a:pPr>
            <a:r>
              <a:rPr sz="750" spc="5" dirty="0">
                <a:latin typeface="Arial"/>
                <a:cs typeface="Arial"/>
              </a:rPr>
              <a:t>45 -</a:t>
            </a:r>
            <a:r>
              <a:rPr sz="750" spc="-35" dirty="0">
                <a:latin typeface="Arial"/>
                <a:cs typeface="Arial"/>
              </a:rPr>
              <a:t> </a:t>
            </a:r>
            <a:r>
              <a:rPr sz="750" spc="5" dirty="0">
                <a:latin typeface="Arial"/>
                <a:cs typeface="Arial"/>
              </a:rPr>
              <a:t>74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0"/>
              </a:spcBef>
            </a:pPr>
            <a:r>
              <a:rPr sz="750" spc="5" dirty="0">
                <a:latin typeface="Arial"/>
                <a:cs typeface="Arial"/>
              </a:rPr>
              <a:t>75 -</a:t>
            </a:r>
            <a:r>
              <a:rPr sz="750" spc="-35" dirty="0">
                <a:latin typeface="Arial"/>
                <a:cs typeface="Arial"/>
              </a:rPr>
              <a:t> </a:t>
            </a:r>
            <a:r>
              <a:rPr sz="750" spc="5" dirty="0">
                <a:latin typeface="Arial"/>
                <a:cs typeface="Arial"/>
              </a:rPr>
              <a:t>99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0"/>
              </a:spcBef>
            </a:pPr>
            <a:r>
              <a:rPr sz="750" spc="5" dirty="0">
                <a:latin typeface="Arial"/>
                <a:cs typeface="Arial"/>
              </a:rPr>
              <a:t>100 -</a:t>
            </a:r>
            <a:r>
              <a:rPr sz="750" spc="-35" dirty="0">
                <a:latin typeface="Arial"/>
                <a:cs typeface="Arial"/>
              </a:rPr>
              <a:t> </a:t>
            </a:r>
            <a:r>
              <a:rPr sz="750" spc="25" dirty="0">
                <a:latin typeface="Arial"/>
                <a:cs typeface="Arial"/>
              </a:rPr>
              <a:t>199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0"/>
              </a:spcBef>
            </a:pPr>
            <a:r>
              <a:rPr sz="750" spc="5" dirty="0">
                <a:latin typeface="Arial"/>
                <a:cs typeface="Arial"/>
              </a:rPr>
              <a:t>200 -</a:t>
            </a:r>
            <a:r>
              <a:rPr sz="750" spc="-35" dirty="0">
                <a:latin typeface="Arial"/>
                <a:cs typeface="Arial"/>
              </a:rPr>
              <a:t> </a:t>
            </a:r>
            <a:r>
              <a:rPr sz="750" spc="25" dirty="0">
                <a:latin typeface="Arial"/>
                <a:cs typeface="Arial"/>
              </a:rPr>
              <a:t>306</a:t>
            </a:r>
            <a:endParaRPr sz="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4223899" y="9722950"/>
            <a:ext cx="561176" cy="7069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60"/>
              </a:lnSpc>
            </a:pPr>
            <a:r>
              <a:rPr sz="3600" spc="1680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930543" y="9853028"/>
            <a:ext cx="11034026" cy="5595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0350" algn="ctr">
              <a:lnSpc>
                <a:spcPts val="1639"/>
              </a:lnSpc>
            </a:pPr>
            <a:r>
              <a:rPr sz="1400" spc="-5" dirty="0">
                <a:solidFill>
                  <a:srgbClr val="A70084"/>
                </a:solidFill>
                <a:latin typeface="Arial"/>
                <a:cs typeface="Arial"/>
              </a:rPr>
              <a:t>Lossiemouth - Population Density (Census </a:t>
            </a:r>
            <a:r>
              <a:rPr sz="1400" spc="-10" dirty="0">
                <a:solidFill>
                  <a:srgbClr val="A70084"/>
                </a:solidFill>
                <a:latin typeface="Arial"/>
                <a:cs typeface="Arial"/>
              </a:rPr>
              <a:t>Output </a:t>
            </a:r>
            <a:r>
              <a:rPr sz="1400" dirty="0">
                <a:solidFill>
                  <a:srgbClr val="A70084"/>
                </a:solidFill>
                <a:latin typeface="Arial"/>
                <a:cs typeface="Arial"/>
              </a:rPr>
              <a:t>Areas</a:t>
            </a:r>
            <a:r>
              <a:rPr sz="1400" spc="-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A70084"/>
                </a:solidFill>
                <a:latin typeface="Arial"/>
                <a:cs typeface="Arial"/>
              </a:rPr>
              <a:t>2011)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from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 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map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with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permission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Controller </a:t>
            </a:r>
            <a:r>
              <a:rPr sz="750" spc="30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 Majesty's Stationary Office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 Copyright</a:t>
            </a:r>
            <a:r>
              <a:rPr sz="750" spc="2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2019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 Council 100023422</a:t>
            </a:r>
            <a:endParaRPr sz="7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938605" y="9970776"/>
            <a:ext cx="1121440" cy="213369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10" dirty="0">
                <a:solidFill>
                  <a:srgbClr val="A70084"/>
                </a:solidFill>
                <a:latin typeface="Arial"/>
                <a:cs typeface="Arial"/>
              </a:rPr>
              <a:t>1:15,000 @</a:t>
            </a:r>
            <a:r>
              <a:rPr sz="850" spc="-1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850" spc="30" dirty="0">
                <a:solidFill>
                  <a:srgbClr val="A70084"/>
                </a:solidFill>
                <a:latin typeface="Arial"/>
                <a:cs typeface="Arial"/>
              </a:rPr>
              <a:t>A4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781" y="225473"/>
            <a:ext cx="14704119" cy="10001202"/>
            <a:chOff x="243781" y="225473"/>
            <a:chExt cx="10196195" cy="70935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76" y="231568"/>
              <a:ext cx="10183971" cy="65875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9876" y="231568"/>
              <a:ext cx="10184130" cy="6581775"/>
            </a:xfrm>
            <a:custGeom>
              <a:avLst/>
              <a:gdLst/>
              <a:ahLst/>
              <a:cxnLst/>
              <a:rect l="l" t="t" r="r" b="b"/>
              <a:pathLst>
                <a:path w="10184130" h="6581775">
                  <a:moveTo>
                    <a:pt x="0" y="6581409"/>
                  </a:moveTo>
                  <a:lnTo>
                    <a:pt x="0" y="0"/>
                  </a:lnTo>
                  <a:lnTo>
                    <a:pt x="10183971" y="0"/>
                  </a:lnTo>
                  <a:lnTo>
                    <a:pt x="10183971" y="6581409"/>
                  </a:lnTo>
                  <a:lnTo>
                    <a:pt x="0" y="6581409"/>
                  </a:lnTo>
                  <a:close/>
                </a:path>
              </a:pathLst>
            </a:custGeom>
            <a:ln w="121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122" y="6855564"/>
              <a:ext cx="393453" cy="41816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885835" y="4247446"/>
              <a:ext cx="1487170" cy="2510790"/>
            </a:xfrm>
            <a:custGeom>
              <a:avLst/>
              <a:gdLst/>
              <a:ahLst/>
              <a:cxnLst/>
              <a:rect l="l" t="t" r="r" b="b"/>
              <a:pathLst>
                <a:path w="1487170" h="2510790">
                  <a:moveTo>
                    <a:pt x="1487067" y="0"/>
                  </a:moveTo>
                  <a:lnTo>
                    <a:pt x="0" y="0"/>
                  </a:lnTo>
                  <a:lnTo>
                    <a:pt x="0" y="2510685"/>
                  </a:lnTo>
                  <a:lnTo>
                    <a:pt x="1487067" y="2510685"/>
                  </a:lnTo>
                  <a:lnTo>
                    <a:pt x="1487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13820" y="585014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24378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013820" y="622186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80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9A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0" y="97502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97502"/>
                  </a:lnTo>
                  <a:lnTo>
                    <a:pt x="0" y="97502"/>
                  </a:lnTo>
                </a:path>
              </a:pathLst>
            </a:custGeom>
            <a:ln w="12189">
              <a:solidFill>
                <a:srgbClr val="E9A1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13820" y="6520470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40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2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706645" y="5896029"/>
            <a:ext cx="2144675" cy="3539948"/>
          </a:xfrm>
          <a:prstGeom prst="rect">
            <a:avLst/>
          </a:prstGeom>
          <a:ln w="12189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894"/>
              </a:spcBef>
            </a:pPr>
            <a:r>
              <a:rPr sz="1200" b="1" spc="-10" dirty="0">
                <a:latin typeface="Arial"/>
                <a:cs typeface="Arial"/>
              </a:rPr>
              <a:t>Legend</a:t>
            </a:r>
            <a:endParaRPr sz="120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2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ts val="1115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0180" marR="374015">
              <a:lnSpc>
                <a:spcPct val="85500"/>
              </a:lnSpc>
              <a:spcBef>
                <a:spcPts val="185"/>
              </a:spcBef>
              <a:tabLst>
                <a:tab pos="407670" algn="l"/>
              </a:tabLst>
            </a:pPr>
            <a:r>
              <a:rPr sz="1800" spc="-622" baseline="-6944" dirty="0">
                <a:solidFill>
                  <a:srgbClr val="3BB47E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Burial </a:t>
            </a:r>
            <a:r>
              <a:rPr sz="750" spc="15" dirty="0">
                <a:latin typeface="Arial"/>
                <a:cs typeface="Arial"/>
              </a:rPr>
              <a:t>Ground  </a:t>
            </a:r>
            <a:r>
              <a:rPr sz="1800" spc="-622" baseline="-6944" dirty="0">
                <a:solidFill>
                  <a:srgbClr val="602CC1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A73800"/>
                </a:solidFill>
                <a:latin typeface="Arial"/>
                <a:cs typeface="Arial"/>
              </a:rPr>
              <a:t>G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200" spc="-415" dirty="0">
                <a:latin typeface="Arial"/>
                <a:cs typeface="Arial"/>
              </a:rPr>
              <a:t>F</a:t>
            </a:r>
            <a:r>
              <a:rPr sz="1200" spc="-415" dirty="0">
                <a:solidFill>
                  <a:srgbClr val="C6B633"/>
                </a:solidFill>
                <a:latin typeface="Arial"/>
                <a:cs typeface="Arial"/>
              </a:rPr>
              <a:t>G	</a:t>
            </a:r>
            <a:r>
              <a:rPr sz="1125" spc="22" baseline="7407" dirty="0">
                <a:latin typeface="Arial"/>
                <a:cs typeface="Arial"/>
              </a:rPr>
              <a:t>Mission</a:t>
            </a:r>
            <a:r>
              <a:rPr sz="1125" spc="30" baseline="7407" dirty="0">
                <a:latin typeface="Arial"/>
                <a:cs typeface="Arial"/>
              </a:rPr>
              <a:t> </a:t>
            </a:r>
            <a:r>
              <a:rPr sz="1125" spc="22" baseline="7407" dirty="0">
                <a:latin typeface="Arial"/>
                <a:cs typeface="Arial"/>
              </a:rPr>
              <a:t>Hall</a:t>
            </a:r>
            <a:endParaRPr sz="1125" baseline="7407">
              <a:latin typeface="Arial"/>
              <a:cs typeface="Arial"/>
            </a:endParaRPr>
          </a:p>
          <a:p>
            <a:pPr marL="170180">
              <a:lnSpc>
                <a:spcPts val="1200"/>
              </a:lnSpc>
              <a:tabLst>
                <a:tab pos="407670" algn="l"/>
              </a:tabLst>
            </a:pPr>
            <a:r>
              <a:rPr sz="1200" spc="-415" dirty="0">
                <a:latin typeface="Arial"/>
                <a:cs typeface="Arial"/>
              </a:rPr>
              <a:t>F</a:t>
            </a:r>
            <a:r>
              <a:rPr sz="1200" spc="-415" dirty="0">
                <a:solidFill>
                  <a:srgbClr val="00A9E5"/>
                </a:solidFill>
                <a:latin typeface="Arial"/>
                <a:cs typeface="Arial"/>
              </a:rPr>
              <a:t>G	</a:t>
            </a:r>
            <a:r>
              <a:rPr sz="1125" spc="22" baseline="7407" dirty="0">
                <a:latin typeface="Arial"/>
                <a:cs typeface="Arial"/>
              </a:rPr>
              <a:t>Place </a:t>
            </a:r>
            <a:r>
              <a:rPr sz="1125" spc="30" baseline="7407" dirty="0">
                <a:latin typeface="Arial"/>
                <a:cs typeface="Arial"/>
              </a:rPr>
              <a:t>Of</a:t>
            </a:r>
            <a:r>
              <a:rPr sz="1125" spc="22" baseline="7407" dirty="0">
                <a:latin typeface="Arial"/>
                <a:cs typeface="Arial"/>
              </a:rPr>
              <a:t> </a:t>
            </a:r>
            <a:r>
              <a:rPr sz="1125" spc="30" baseline="7407" dirty="0">
                <a:latin typeface="Arial"/>
                <a:cs typeface="Arial"/>
              </a:rPr>
              <a:t>Worship</a:t>
            </a:r>
            <a:endParaRPr sz="1125" baseline="7407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5"/>
              </a:spcBef>
            </a:pP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489"/>
              </a:spcBef>
            </a:pPr>
            <a:r>
              <a:rPr sz="850" b="1" spc="15" dirty="0">
                <a:latin typeface="Arial"/>
                <a:cs typeface="Arial"/>
              </a:rPr>
              <a:t>Building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20" dirty="0">
                <a:latin typeface="Arial"/>
                <a:cs typeface="Arial"/>
              </a:rPr>
              <a:t>Use</a:t>
            </a:r>
            <a:endParaRPr sz="850">
              <a:latin typeface="Arial"/>
              <a:cs typeface="Arial"/>
            </a:endParaRPr>
          </a:p>
          <a:p>
            <a:pPr marL="408305" marR="530860">
              <a:lnSpc>
                <a:spcPct val="133300"/>
              </a:lnSpc>
              <a:spcBef>
                <a:spcPts val="170"/>
              </a:spcBef>
            </a:pPr>
            <a:r>
              <a:rPr sz="750" spc="30" dirty="0">
                <a:latin typeface="Arial"/>
                <a:cs typeface="Arial"/>
              </a:rPr>
              <a:t>C</a:t>
            </a:r>
            <a:r>
              <a:rPr sz="750" spc="5" dirty="0">
                <a:latin typeface="Arial"/>
                <a:cs typeface="Arial"/>
              </a:rPr>
              <a:t>o</a:t>
            </a:r>
            <a:r>
              <a:rPr sz="750" spc="40" dirty="0">
                <a:latin typeface="Arial"/>
                <a:cs typeface="Arial"/>
              </a:rPr>
              <a:t>mm</a:t>
            </a:r>
            <a:r>
              <a:rPr sz="750" spc="5" dirty="0">
                <a:latin typeface="Arial"/>
                <a:cs typeface="Arial"/>
              </a:rPr>
              <a:t>e</a:t>
            </a:r>
            <a:r>
              <a:rPr sz="750" spc="-15" dirty="0">
                <a:latin typeface="Arial"/>
                <a:cs typeface="Arial"/>
              </a:rPr>
              <a:t>r</a:t>
            </a:r>
            <a:r>
              <a:rPr sz="750" spc="50" dirty="0">
                <a:latin typeface="Arial"/>
                <a:cs typeface="Arial"/>
              </a:rPr>
              <a:t>c</a:t>
            </a:r>
            <a:r>
              <a:rPr sz="750" spc="20" dirty="0">
                <a:latin typeface="Arial"/>
                <a:cs typeface="Arial"/>
              </a:rPr>
              <a:t>i</a:t>
            </a:r>
            <a:r>
              <a:rPr sz="750" spc="5" dirty="0">
                <a:latin typeface="Arial"/>
                <a:cs typeface="Arial"/>
              </a:rPr>
              <a:t>al  </a:t>
            </a:r>
            <a:r>
              <a:rPr sz="750" spc="15" dirty="0">
                <a:latin typeface="Arial"/>
                <a:cs typeface="Arial"/>
              </a:rPr>
              <a:t>Residential  Mixed</a:t>
            </a:r>
            <a:endParaRPr sz="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296724" y="9510715"/>
            <a:ext cx="564099" cy="6911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60"/>
              </a:lnSpc>
            </a:pPr>
            <a:r>
              <a:rPr sz="3600" spc="1680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39330" y="9637886"/>
            <a:ext cx="11091505" cy="5470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8770" algn="ctr">
              <a:lnSpc>
                <a:spcPts val="1639"/>
              </a:lnSpc>
            </a:pPr>
            <a:r>
              <a:rPr sz="1400" spc="-10" dirty="0">
                <a:solidFill>
                  <a:srgbClr val="A70084"/>
                </a:solidFill>
                <a:latin typeface="Arial"/>
                <a:cs typeface="Arial"/>
              </a:rPr>
              <a:t>Archiestown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from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 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map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with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permission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Controller </a:t>
            </a:r>
            <a:r>
              <a:rPr sz="750" spc="30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 Majesty's Stationary Office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 Copyright</a:t>
            </a:r>
            <a:r>
              <a:rPr sz="750" spc="2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2019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 Council 100023422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048681" y="9753003"/>
            <a:ext cx="1030213" cy="208601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15" dirty="0">
                <a:solidFill>
                  <a:srgbClr val="A70084"/>
                </a:solidFill>
                <a:latin typeface="Arial"/>
                <a:cs typeface="Arial"/>
              </a:rPr>
              <a:t>1:5,000 </a:t>
            </a:r>
            <a:r>
              <a:rPr sz="850" spc="10" dirty="0">
                <a:solidFill>
                  <a:srgbClr val="A70084"/>
                </a:solidFill>
                <a:latin typeface="Arial"/>
                <a:cs typeface="Arial"/>
              </a:rPr>
              <a:t>@</a:t>
            </a:r>
            <a:r>
              <a:rPr sz="850" spc="-5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850" spc="5" dirty="0">
                <a:solidFill>
                  <a:srgbClr val="A70084"/>
                </a:solidFill>
                <a:latin typeface="Arial"/>
                <a:cs typeface="Arial"/>
              </a:rPr>
              <a:t>A4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781" y="225473"/>
            <a:ext cx="14551719" cy="10001202"/>
            <a:chOff x="243781" y="225473"/>
            <a:chExt cx="10196195" cy="70935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76" y="231568"/>
              <a:ext cx="10183971" cy="65875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9876" y="231568"/>
              <a:ext cx="10184130" cy="6581775"/>
            </a:xfrm>
            <a:custGeom>
              <a:avLst/>
              <a:gdLst/>
              <a:ahLst/>
              <a:cxnLst/>
              <a:rect l="l" t="t" r="r" b="b"/>
              <a:pathLst>
                <a:path w="10184130" h="6581775">
                  <a:moveTo>
                    <a:pt x="0" y="6581409"/>
                  </a:moveTo>
                  <a:lnTo>
                    <a:pt x="0" y="0"/>
                  </a:lnTo>
                  <a:lnTo>
                    <a:pt x="10183971" y="0"/>
                  </a:lnTo>
                  <a:lnTo>
                    <a:pt x="10183971" y="6581409"/>
                  </a:lnTo>
                  <a:lnTo>
                    <a:pt x="0" y="6581409"/>
                  </a:lnTo>
                  <a:close/>
                </a:path>
              </a:pathLst>
            </a:custGeom>
            <a:ln w="121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122" y="6855564"/>
              <a:ext cx="393453" cy="41816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885835" y="4247446"/>
              <a:ext cx="1487170" cy="2510790"/>
            </a:xfrm>
            <a:custGeom>
              <a:avLst/>
              <a:gdLst/>
              <a:ahLst/>
              <a:cxnLst/>
              <a:rect l="l" t="t" r="r" b="b"/>
              <a:pathLst>
                <a:path w="1487170" h="2510790">
                  <a:moveTo>
                    <a:pt x="1487067" y="0"/>
                  </a:moveTo>
                  <a:lnTo>
                    <a:pt x="0" y="0"/>
                  </a:lnTo>
                  <a:lnTo>
                    <a:pt x="0" y="2510685"/>
                  </a:lnTo>
                  <a:lnTo>
                    <a:pt x="1487067" y="2510685"/>
                  </a:lnTo>
                  <a:lnTo>
                    <a:pt x="1487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13820" y="585014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24378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013820" y="622186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80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9A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0" y="97502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97502"/>
                  </a:lnTo>
                  <a:lnTo>
                    <a:pt x="0" y="97502"/>
                  </a:lnTo>
                </a:path>
              </a:pathLst>
            </a:custGeom>
            <a:ln w="12189">
              <a:solidFill>
                <a:srgbClr val="E9A1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13820" y="6520470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40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2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577474" y="5896029"/>
            <a:ext cx="2122447" cy="3539948"/>
          </a:xfrm>
          <a:prstGeom prst="rect">
            <a:avLst/>
          </a:prstGeom>
          <a:ln w="12189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894"/>
              </a:spcBef>
            </a:pPr>
            <a:r>
              <a:rPr sz="1200" b="1" spc="-10" dirty="0">
                <a:latin typeface="Arial"/>
                <a:cs typeface="Arial"/>
              </a:rPr>
              <a:t>Legend</a:t>
            </a:r>
            <a:endParaRPr sz="120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2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ts val="1115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0180" marR="374015">
              <a:lnSpc>
                <a:spcPct val="85500"/>
              </a:lnSpc>
              <a:spcBef>
                <a:spcPts val="185"/>
              </a:spcBef>
              <a:tabLst>
                <a:tab pos="407670" algn="l"/>
              </a:tabLst>
            </a:pPr>
            <a:r>
              <a:rPr sz="1800" spc="-622" baseline="-6944" dirty="0">
                <a:solidFill>
                  <a:srgbClr val="3BB47E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Burial </a:t>
            </a:r>
            <a:r>
              <a:rPr sz="750" spc="15" dirty="0">
                <a:latin typeface="Arial"/>
                <a:cs typeface="Arial"/>
              </a:rPr>
              <a:t>Ground  </a:t>
            </a:r>
            <a:r>
              <a:rPr sz="1800" spc="-622" baseline="-6944" dirty="0">
                <a:solidFill>
                  <a:srgbClr val="602CC1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A73800"/>
                </a:solidFill>
                <a:latin typeface="Arial"/>
                <a:cs typeface="Arial"/>
              </a:rPr>
              <a:t>G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200" spc="-415" dirty="0">
                <a:latin typeface="Arial"/>
                <a:cs typeface="Arial"/>
              </a:rPr>
              <a:t>F</a:t>
            </a:r>
            <a:r>
              <a:rPr sz="1200" spc="-415" dirty="0">
                <a:solidFill>
                  <a:srgbClr val="C6B633"/>
                </a:solidFill>
                <a:latin typeface="Arial"/>
                <a:cs typeface="Arial"/>
              </a:rPr>
              <a:t>G	</a:t>
            </a:r>
            <a:r>
              <a:rPr sz="1125" spc="22" baseline="7407" dirty="0">
                <a:latin typeface="Arial"/>
                <a:cs typeface="Arial"/>
              </a:rPr>
              <a:t>Mission</a:t>
            </a:r>
            <a:r>
              <a:rPr sz="1125" spc="30" baseline="7407" dirty="0">
                <a:latin typeface="Arial"/>
                <a:cs typeface="Arial"/>
              </a:rPr>
              <a:t> </a:t>
            </a:r>
            <a:r>
              <a:rPr sz="1125" spc="22" baseline="7407" dirty="0">
                <a:latin typeface="Arial"/>
                <a:cs typeface="Arial"/>
              </a:rPr>
              <a:t>Hall</a:t>
            </a:r>
            <a:endParaRPr sz="1125" baseline="7407">
              <a:latin typeface="Arial"/>
              <a:cs typeface="Arial"/>
            </a:endParaRPr>
          </a:p>
          <a:p>
            <a:pPr marL="170180">
              <a:lnSpc>
                <a:spcPts val="1200"/>
              </a:lnSpc>
              <a:tabLst>
                <a:tab pos="407670" algn="l"/>
              </a:tabLst>
            </a:pPr>
            <a:r>
              <a:rPr sz="1200" spc="-415" dirty="0">
                <a:latin typeface="Arial"/>
                <a:cs typeface="Arial"/>
              </a:rPr>
              <a:t>F</a:t>
            </a:r>
            <a:r>
              <a:rPr sz="1200" spc="-415" dirty="0">
                <a:solidFill>
                  <a:srgbClr val="00A9E5"/>
                </a:solidFill>
                <a:latin typeface="Arial"/>
                <a:cs typeface="Arial"/>
              </a:rPr>
              <a:t>G	</a:t>
            </a:r>
            <a:r>
              <a:rPr sz="1125" spc="22" baseline="7407" dirty="0">
                <a:latin typeface="Arial"/>
                <a:cs typeface="Arial"/>
              </a:rPr>
              <a:t>Place </a:t>
            </a:r>
            <a:r>
              <a:rPr sz="1125" spc="30" baseline="7407" dirty="0">
                <a:latin typeface="Arial"/>
                <a:cs typeface="Arial"/>
              </a:rPr>
              <a:t>Of</a:t>
            </a:r>
            <a:r>
              <a:rPr sz="1125" spc="22" baseline="7407" dirty="0">
                <a:latin typeface="Arial"/>
                <a:cs typeface="Arial"/>
              </a:rPr>
              <a:t> </a:t>
            </a:r>
            <a:r>
              <a:rPr sz="1125" spc="30" baseline="7407" dirty="0">
                <a:latin typeface="Arial"/>
                <a:cs typeface="Arial"/>
              </a:rPr>
              <a:t>Worship</a:t>
            </a:r>
            <a:endParaRPr sz="1125" baseline="7407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5"/>
              </a:spcBef>
            </a:pP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489"/>
              </a:spcBef>
            </a:pPr>
            <a:r>
              <a:rPr sz="850" b="1" spc="15" dirty="0">
                <a:latin typeface="Arial"/>
                <a:cs typeface="Arial"/>
              </a:rPr>
              <a:t>Building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20" dirty="0">
                <a:latin typeface="Arial"/>
                <a:cs typeface="Arial"/>
              </a:rPr>
              <a:t>Use</a:t>
            </a:r>
            <a:endParaRPr sz="850">
              <a:latin typeface="Arial"/>
              <a:cs typeface="Arial"/>
            </a:endParaRPr>
          </a:p>
          <a:p>
            <a:pPr marL="408305" marR="530860">
              <a:lnSpc>
                <a:spcPct val="133300"/>
              </a:lnSpc>
              <a:spcBef>
                <a:spcPts val="170"/>
              </a:spcBef>
            </a:pPr>
            <a:r>
              <a:rPr sz="750" spc="30" dirty="0">
                <a:latin typeface="Arial"/>
                <a:cs typeface="Arial"/>
              </a:rPr>
              <a:t>C</a:t>
            </a:r>
            <a:r>
              <a:rPr sz="750" spc="5" dirty="0">
                <a:latin typeface="Arial"/>
                <a:cs typeface="Arial"/>
              </a:rPr>
              <a:t>o</a:t>
            </a:r>
            <a:r>
              <a:rPr sz="750" spc="40" dirty="0">
                <a:latin typeface="Arial"/>
                <a:cs typeface="Arial"/>
              </a:rPr>
              <a:t>mm</a:t>
            </a:r>
            <a:r>
              <a:rPr sz="750" spc="5" dirty="0">
                <a:latin typeface="Arial"/>
                <a:cs typeface="Arial"/>
              </a:rPr>
              <a:t>e</a:t>
            </a:r>
            <a:r>
              <a:rPr sz="750" spc="-15" dirty="0">
                <a:latin typeface="Arial"/>
                <a:cs typeface="Arial"/>
              </a:rPr>
              <a:t>r</a:t>
            </a:r>
            <a:r>
              <a:rPr sz="750" spc="50" dirty="0">
                <a:latin typeface="Arial"/>
                <a:cs typeface="Arial"/>
              </a:rPr>
              <a:t>c</a:t>
            </a:r>
            <a:r>
              <a:rPr sz="750" spc="20" dirty="0">
                <a:latin typeface="Arial"/>
                <a:cs typeface="Arial"/>
              </a:rPr>
              <a:t>i</a:t>
            </a:r>
            <a:r>
              <a:rPr sz="750" spc="5" dirty="0">
                <a:latin typeface="Arial"/>
                <a:cs typeface="Arial"/>
              </a:rPr>
              <a:t>al  </a:t>
            </a:r>
            <a:r>
              <a:rPr sz="750" spc="15" dirty="0">
                <a:latin typeface="Arial"/>
                <a:cs typeface="Arial"/>
              </a:rPr>
              <a:t>Residential  Mixed</a:t>
            </a:r>
            <a:endParaRPr sz="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151074" y="9510715"/>
            <a:ext cx="558252" cy="6911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60"/>
              </a:lnSpc>
            </a:pPr>
            <a:r>
              <a:rPr sz="3600" spc="1680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21756" y="9663662"/>
            <a:ext cx="10976547" cy="521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3380" algn="ctr">
              <a:lnSpc>
                <a:spcPts val="1639"/>
              </a:lnSpc>
            </a:pPr>
            <a:r>
              <a:rPr sz="1400" spc="-10" dirty="0">
                <a:solidFill>
                  <a:srgbClr val="A70084"/>
                </a:solidFill>
                <a:latin typeface="Arial"/>
                <a:cs typeface="Arial"/>
              </a:rPr>
              <a:t>Mosstodloch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from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 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map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with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permission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Controller </a:t>
            </a:r>
            <a:r>
              <a:rPr sz="750" spc="30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 Majesty's Stationary Office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 Copyright</a:t>
            </a:r>
            <a:r>
              <a:rPr sz="750" spc="2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2019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 Council 100023422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872475" y="9753003"/>
            <a:ext cx="1115599" cy="208601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10" dirty="0">
                <a:solidFill>
                  <a:srgbClr val="A70084"/>
                </a:solidFill>
                <a:latin typeface="Arial"/>
                <a:cs typeface="Arial"/>
              </a:rPr>
              <a:t>1:10,000 @</a:t>
            </a:r>
            <a:r>
              <a:rPr sz="850" spc="-1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850" spc="30" dirty="0">
                <a:solidFill>
                  <a:srgbClr val="A70084"/>
                </a:solidFill>
                <a:latin typeface="Arial"/>
                <a:cs typeface="Arial"/>
              </a:rPr>
              <a:t>A4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781" y="225473"/>
            <a:ext cx="14551719" cy="9848802"/>
            <a:chOff x="243781" y="225473"/>
            <a:chExt cx="10196195" cy="70935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76" y="231568"/>
              <a:ext cx="10183971" cy="65875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9876" y="231568"/>
              <a:ext cx="10184130" cy="6581775"/>
            </a:xfrm>
            <a:custGeom>
              <a:avLst/>
              <a:gdLst/>
              <a:ahLst/>
              <a:cxnLst/>
              <a:rect l="l" t="t" r="r" b="b"/>
              <a:pathLst>
                <a:path w="10184130" h="6581775">
                  <a:moveTo>
                    <a:pt x="0" y="6581409"/>
                  </a:moveTo>
                  <a:lnTo>
                    <a:pt x="0" y="0"/>
                  </a:lnTo>
                  <a:lnTo>
                    <a:pt x="10183971" y="0"/>
                  </a:lnTo>
                  <a:lnTo>
                    <a:pt x="10183971" y="6581409"/>
                  </a:lnTo>
                  <a:lnTo>
                    <a:pt x="0" y="6581409"/>
                  </a:lnTo>
                  <a:close/>
                </a:path>
              </a:pathLst>
            </a:custGeom>
            <a:ln w="121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122" y="6855564"/>
              <a:ext cx="393453" cy="41816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885835" y="4247446"/>
              <a:ext cx="1487170" cy="2510790"/>
            </a:xfrm>
            <a:custGeom>
              <a:avLst/>
              <a:gdLst/>
              <a:ahLst/>
              <a:cxnLst/>
              <a:rect l="l" t="t" r="r" b="b"/>
              <a:pathLst>
                <a:path w="1487170" h="2510790">
                  <a:moveTo>
                    <a:pt x="1487067" y="0"/>
                  </a:moveTo>
                  <a:lnTo>
                    <a:pt x="0" y="0"/>
                  </a:lnTo>
                  <a:lnTo>
                    <a:pt x="0" y="2510685"/>
                  </a:lnTo>
                  <a:lnTo>
                    <a:pt x="1487067" y="2510685"/>
                  </a:lnTo>
                  <a:lnTo>
                    <a:pt x="1487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13820" y="585014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24378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013820" y="622186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80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9A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0" y="97502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97502"/>
                  </a:lnTo>
                  <a:lnTo>
                    <a:pt x="0" y="97502"/>
                  </a:lnTo>
                </a:path>
              </a:pathLst>
            </a:custGeom>
            <a:ln w="12189">
              <a:solidFill>
                <a:srgbClr val="E9A1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13820" y="6520470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40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2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577474" y="5809620"/>
            <a:ext cx="2122447" cy="3486006"/>
          </a:xfrm>
          <a:prstGeom prst="rect">
            <a:avLst/>
          </a:prstGeom>
          <a:ln w="12189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894"/>
              </a:spcBef>
            </a:pPr>
            <a:r>
              <a:rPr sz="1200" b="1" spc="-10" dirty="0">
                <a:latin typeface="Arial"/>
                <a:cs typeface="Arial"/>
              </a:rPr>
              <a:t>Legend</a:t>
            </a:r>
            <a:endParaRPr sz="120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2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ts val="1115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0180" marR="374015">
              <a:lnSpc>
                <a:spcPct val="85500"/>
              </a:lnSpc>
              <a:spcBef>
                <a:spcPts val="185"/>
              </a:spcBef>
              <a:tabLst>
                <a:tab pos="407670" algn="l"/>
              </a:tabLst>
            </a:pP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3BB47E"/>
                </a:solidFill>
                <a:latin typeface="Arial"/>
                <a:cs typeface="Arial"/>
              </a:rPr>
              <a:t>G	</a:t>
            </a:r>
            <a:r>
              <a:rPr sz="750" spc="10" dirty="0">
                <a:latin typeface="Arial"/>
                <a:cs typeface="Arial"/>
              </a:rPr>
              <a:t>Burial </a:t>
            </a:r>
            <a:r>
              <a:rPr sz="750" spc="15" dirty="0">
                <a:latin typeface="Arial"/>
                <a:cs typeface="Arial"/>
              </a:rPr>
              <a:t>Ground  </a:t>
            </a: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602CC1"/>
                </a:solidFill>
                <a:latin typeface="Arial"/>
                <a:cs typeface="Arial"/>
              </a:rPr>
              <a:t>G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800" spc="-622" baseline="-6944" dirty="0">
                <a:solidFill>
                  <a:srgbClr val="A73800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200" spc="-415" dirty="0">
                <a:solidFill>
                  <a:srgbClr val="C6B633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Mission</a:t>
            </a:r>
            <a:r>
              <a:rPr sz="1125" spc="30" baseline="7407" dirty="0">
                <a:latin typeface="Arial"/>
                <a:cs typeface="Arial"/>
              </a:rPr>
              <a:t> </a:t>
            </a:r>
            <a:r>
              <a:rPr sz="1125" spc="22" baseline="7407" dirty="0">
                <a:latin typeface="Arial"/>
                <a:cs typeface="Arial"/>
              </a:rPr>
              <a:t>Hall</a:t>
            </a:r>
            <a:endParaRPr sz="1125" baseline="7407">
              <a:latin typeface="Arial"/>
              <a:cs typeface="Arial"/>
            </a:endParaRPr>
          </a:p>
          <a:p>
            <a:pPr marL="170180">
              <a:lnSpc>
                <a:spcPts val="1200"/>
              </a:lnSpc>
              <a:tabLst>
                <a:tab pos="407670" algn="l"/>
              </a:tabLst>
            </a:pPr>
            <a:r>
              <a:rPr sz="1200" spc="-415" dirty="0">
                <a:solidFill>
                  <a:srgbClr val="00A9E5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Place </a:t>
            </a:r>
            <a:r>
              <a:rPr sz="1125" spc="30" baseline="7407" dirty="0">
                <a:latin typeface="Arial"/>
                <a:cs typeface="Arial"/>
              </a:rPr>
              <a:t>Of</a:t>
            </a:r>
            <a:r>
              <a:rPr sz="1125" spc="22" baseline="7407" dirty="0">
                <a:latin typeface="Arial"/>
                <a:cs typeface="Arial"/>
              </a:rPr>
              <a:t> </a:t>
            </a:r>
            <a:r>
              <a:rPr sz="1125" spc="30" baseline="7407" dirty="0">
                <a:latin typeface="Arial"/>
                <a:cs typeface="Arial"/>
              </a:rPr>
              <a:t>Worship</a:t>
            </a:r>
            <a:endParaRPr sz="1125" baseline="7407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5"/>
              </a:spcBef>
            </a:pP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489"/>
              </a:spcBef>
            </a:pPr>
            <a:r>
              <a:rPr sz="850" b="1" spc="15" dirty="0">
                <a:latin typeface="Arial"/>
                <a:cs typeface="Arial"/>
              </a:rPr>
              <a:t>Building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20" dirty="0">
                <a:latin typeface="Arial"/>
                <a:cs typeface="Arial"/>
              </a:rPr>
              <a:t>Use</a:t>
            </a:r>
            <a:endParaRPr sz="850">
              <a:latin typeface="Arial"/>
              <a:cs typeface="Arial"/>
            </a:endParaRPr>
          </a:p>
          <a:p>
            <a:pPr marL="408305" marR="530860">
              <a:lnSpc>
                <a:spcPct val="133300"/>
              </a:lnSpc>
              <a:spcBef>
                <a:spcPts val="170"/>
              </a:spcBef>
            </a:pPr>
            <a:r>
              <a:rPr sz="750" spc="30" dirty="0">
                <a:latin typeface="Arial"/>
                <a:cs typeface="Arial"/>
              </a:rPr>
              <a:t>C</a:t>
            </a:r>
            <a:r>
              <a:rPr sz="750" spc="5" dirty="0">
                <a:latin typeface="Arial"/>
                <a:cs typeface="Arial"/>
              </a:rPr>
              <a:t>o</a:t>
            </a:r>
            <a:r>
              <a:rPr sz="750" spc="40" dirty="0">
                <a:latin typeface="Arial"/>
                <a:cs typeface="Arial"/>
              </a:rPr>
              <a:t>mm</a:t>
            </a:r>
            <a:r>
              <a:rPr sz="750" spc="5" dirty="0">
                <a:latin typeface="Arial"/>
                <a:cs typeface="Arial"/>
              </a:rPr>
              <a:t>e</a:t>
            </a:r>
            <a:r>
              <a:rPr sz="750" spc="-15" dirty="0">
                <a:latin typeface="Arial"/>
                <a:cs typeface="Arial"/>
              </a:rPr>
              <a:t>r</a:t>
            </a:r>
            <a:r>
              <a:rPr sz="750" spc="50" dirty="0">
                <a:latin typeface="Arial"/>
                <a:cs typeface="Arial"/>
              </a:rPr>
              <a:t>c</a:t>
            </a:r>
            <a:r>
              <a:rPr sz="750" spc="20" dirty="0">
                <a:latin typeface="Arial"/>
                <a:cs typeface="Arial"/>
              </a:rPr>
              <a:t>i</a:t>
            </a:r>
            <a:r>
              <a:rPr sz="750" spc="5" dirty="0">
                <a:latin typeface="Arial"/>
                <a:cs typeface="Arial"/>
              </a:rPr>
              <a:t>al  </a:t>
            </a:r>
            <a:r>
              <a:rPr sz="750" spc="15" dirty="0">
                <a:latin typeface="Arial"/>
                <a:cs typeface="Arial"/>
              </a:rPr>
              <a:t>Residential  Mixed</a:t>
            </a:r>
            <a:endParaRPr sz="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151074" y="9369225"/>
            <a:ext cx="558252" cy="680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60"/>
              </a:lnSpc>
            </a:pPr>
            <a:r>
              <a:rPr sz="3600" spc="1680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21756" y="9519841"/>
            <a:ext cx="10976547" cy="513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639"/>
              </a:lnSpc>
            </a:pPr>
            <a:r>
              <a:rPr sz="1400" spc="-10" dirty="0">
                <a:solidFill>
                  <a:srgbClr val="A70084"/>
                </a:solidFill>
                <a:latin typeface="Arial"/>
                <a:cs typeface="Arial"/>
              </a:rPr>
              <a:t>Newmill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50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from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 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map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with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permission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Controller </a:t>
            </a:r>
            <a:r>
              <a:rPr sz="750" spc="30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 Majesty's Stationary Office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 Copyright</a:t>
            </a:r>
            <a:r>
              <a:rPr sz="750" spc="21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2019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 Council 100023422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915965" y="9607821"/>
            <a:ext cx="1019536" cy="205422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15" dirty="0">
                <a:solidFill>
                  <a:srgbClr val="A70084"/>
                </a:solidFill>
                <a:latin typeface="Arial"/>
                <a:cs typeface="Arial"/>
              </a:rPr>
              <a:t>1:5,000 </a:t>
            </a:r>
            <a:r>
              <a:rPr sz="850" spc="10" dirty="0">
                <a:solidFill>
                  <a:srgbClr val="A70084"/>
                </a:solidFill>
                <a:latin typeface="Arial"/>
                <a:cs typeface="Arial"/>
              </a:rPr>
              <a:t>@</a:t>
            </a:r>
            <a:r>
              <a:rPr sz="850" spc="-5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850" spc="5" dirty="0">
                <a:solidFill>
                  <a:srgbClr val="A70084"/>
                </a:solidFill>
                <a:latin typeface="Arial"/>
                <a:cs typeface="Arial"/>
              </a:rPr>
              <a:t>A4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781" y="225473"/>
            <a:ext cx="14475519" cy="10001202"/>
            <a:chOff x="243781" y="225473"/>
            <a:chExt cx="10196195" cy="7093584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9876" y="231568"/>
              <a:ext cx="10183971" cy="65875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9876" y="231568"/>
              <a:ext cx="10184130" cy="6581775"/>
            </a:xfrm>
            <a:custGeom>
              <a:avLst/>
              <a:gdLst/>
              <a:ahLst/>
              <a:cxnLst/>
              <a:rect l="l" t="t" r="r" b="b"/>
              <a:pathLst>
                <a:path w="10184130" h="6581775">
                  <a:moveTo>
                    <a:pt x="0" y="6581409"/>
                  </a:moveTo>
                  <a:lnTo>
                    <a:pt x="0" y="0"/>
                  </a:lnTo>
                  <a:lnTo>
                    <a:pt x="10183971" y="0"/>
                  </a:lnTo>
                  <a:lnTo>
                    <a:pt x="10183971" y="6581409"/>
                  </a:lnTo>
                  <a:lnTo>
                    <a:pt x="0" y="6581409"/>
                  </a:lnTo>
                  <a:close/>
                </a:path>
              </a:pathLst>
            </a:custGeom>
            <a:ln w="121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5122" y="6855564"/>
              <a:ext cx="393453" cy="41816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885835" y="4247446"/>
              <a:ext cx="1487170" cy="2510790"/>
            </a:xfrm>
            <a:custGeom>
              <a:avLst/>
              <a:gdLst/>
              <a:ahLst/>
              <a:cxnLst/>
              <a:rect l="l" t="t" r="r" b="b"/>
              <a:pathLst>
                <a:path w="1487170" h="2510790">
                  <a:moveTo>
                    <a:pt x="1487067" y="0"/>
                  </a:moveTo>
                  <a:lnTo>
                    <a:pt x="0" y="0"/>
                  </a:lnTo>
                  <a:lnTo>
                    <a:pt x="0" y="2510685"/>
                  </a:lnTo>
                  <a:lnTo>
                    <a:pt x="1487067" y="2510685"/>
                  </a:lnTo>
                  <a:lnTo>
                    <a:pt x="1487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13820" y="585014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24378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013820" y="622186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80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9A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0" y="97502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97502"/>
                  </a:lnTo>
                  <a:lnTo>
                    <a:pt x="0" y="97502"/>
                  </a:lnTo>
                </a:path>
              </a:pathLst>
            </a:custGeom>
            <a:ln w="12189">
              <a:solidFill>
                <a:srgbClr val="E9A1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13820" y="6520470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40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2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512889" y="5896029"/>
            <a:ext cx="2111332" cy="3539948"/>
          </a:xfrm>
          <a:prstGeom prst="rect">
            <a:avLst/>
          </a:prstGeom>
          <a:ln w="12189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894"/>
              </a:spcBef>
            </a:pPr>
            <a:r>
              <a:rPr sz="1200" b="1" spc="-10" dirty="0">
                <a:latin typeface="Arial"/>
                <a:cs typeface="Arial"/>
              </a:rPr>
              <a:t>Legend</a:t>
            </a:r>
            <a:endParaRPr sz="120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2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ts val="1115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0180" marR="374015">
              <a:lnSpc>
                <a:spcPct val="85500"/>
              </a:lnSpc>
              <a:spcBef>
                <a:spcPts val="185"/>
              </a:spcBef>
              <a:tabLst>
                <a:tab pos="407670" algn="l"/>
              </a:tabLst>
            </a:pPr>
            <a:r>
              <a:rPr sz="1800" spc="-622" baseline="-6944" dirty="0">
                <a:solidFill>
                  <a:srgbClr val="3BB47E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Burial </a:t>
            </a:r>
            <a:r>
              <a:rPr sz="750" spc="15" dirty="0">
                <a:latin typeface="Arial"/>
                <a:cs typeface="Arial"/>
              </a:rPr>
              <a:t>Ground  </a:t>
            </a:r>
            <a:r>
              <a:rPr sz="1800" spc="-622" baseline="-6944" dirty="0">
                <a:solidFill>
                  <a:srgbClr val="602CC1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A73800"/>
                </a:solidFill>
                <a:latin typeface="Arial"/>
                <a:cs typeface="Arial"/>
              </a:rPr>
              <a:t>G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200" spc="-415" dirty="0">
                <a:solidFill>
                  <a:srgbClr val="C6B633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Mission</a:t>
            </a:r>
            <a:r>
              <a:rPr sz="1125" spc="30" baseline="7407" dirty="0">
                <a:latin typeface="Arial"/>
                <a:cs typeface="Arial"/>
              </a:rPr>
              <a:t> </a:t>
            </a:r>
            <a:r>
              <a:rPr sz="1125" spc="22" baseline="7407" dirty="0">
                <a:latin typeface="Arial"/>
                <a:cs typeface="Arial"/>
              </a:rPr>
              <a:t>Hall</a:t>
            </a:r>
            <a:endParaRPr sz="1125" baseline="7407">
              <a:latin typeface="Arial"/>
              <a:cs typeface="Arial"/>
            </a:endParaRPr>
          </a:p>
          <a:p>
            <a:pPr marL="170180">
              <a:lnSpc>
                <a:spcPts val="1200"/>
              </a:lnSpc>
              <a:tabLst>
                <a:tab pos="407670" algn="l"/>
              </a:tabLst>
            </a:pPr>
            <a:r>
              <a:rPr sz="1200" spc="-415" dirty="0">
                <a:solidFill>
                  <a:srgbClr val="00A9E5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Place </a:t>
            </a:r>
            <a:r>
              <a:rPr sz="1125" spc="30" baseline="7407" dirty="0">
                <a:latin typeface="Arial"/>
                <a:cs typeface="Arial"/>
              </a:rPr>
              <a:t>Of</a:t>
            </a:r>
            <a:r>
              <a:rPr sz="1125" spc="22" baseline="7407" dirty="0">
                <a:latin typeface="Arial"/>
                <a:cs typeface="Arial"/>
              </a:rPr>
              <a:t> </a:t>
            </a:r>
            <a:r>
              <a:rPr sz="1125" spc="30" baseline="7407" dirty="0">
                <a:latin typeface="Arial"/>
                <a:cs typeface="Arial"/>
              </a:rPr>
              <a:t>Worship</a:t>
            </a:r>
            <a:endParaRPr sz="1125" baseline="7407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5"/>
              </a:spcBef>
            </a:pP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489"/>
              </a:spcBef>
            </a:pPr>
            <a:r>
              <a:rPr sz="850" b="1" spc="15" dirty="0">
                <a:latin typeface="Arial"/>
                <a:cs typeface="Arial"/>
              </a:rPr>
              <a:t>Building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20" dirty="0">
                <a:latin typeface="Arial"/>
                <a:cs typeface="Arial"/>
              </a:rPr>
              <a:t>Use</a:t>
            </a:r>
            <a:endParaRPr sz="850">
              <a:latin typeface="Arial"/>
              <a:cs typeface="Arial"/>
            </a:endParaRPr>
          </a:p>
          <a:p>
            <a:pPr marL="408305" marR="530860">
              <a:lnSpc>
                <a:spcPct val="133300"/>
              </a:lnSpc>
              <a:spcBef>
                <a:spcPts val="170"/>
              </a:spcBef>
            </a:pPr>
            <a:r>
              <a:rPr sz="750" spc="30" dirty="0">
                <a:latin typeface="Arial"/>
                <a:cs typeface="Arial"/>
              </a:rPr>
              <a:t>C</a:t>
            </a:r>
            <a:r>
              <a:rPr sz="750" spc="5" dirty="0">
                <a:latin typeface="Arial"/>
                <a:cs typeface="Arial"/>
              </a:rPr>
              <a:t>o</a:t>
            </a:r>
            <a:r>
              <a:rPr sz="750" spc="40" dirty="0">
                <a:latin typeface="Arial"/>
                <a:cs typeface="Arial"/>
              </a:rPr>
              <a:t>mm</a:t>
            </a:r>
            <a:r>
              <a:rPr sz="750" spc="5" dirty="0">
                <a:latin typeface="Arial"/>
                <a:cs typeface="Arial"/>
              </a:rPr>
              <a:t>e</a:t>
            </a:r>
            <a:r>
              <a:rPr sz="750" spc="-15" dirty="0">
                <a:latin typeface="Arial"/>
                <a:cs typeface="Arial"/>
              </a:rPr>
              <a:t>r</a:t>
            </a:r>
            <a:r>
              <a:rPr sz="750" spc="50" dirty="0">
                <a:latin typeface="Arial"/>
                <a:cs typeface="Arial"/>
              </a:rPr>
              <a:t>c</a:t>
            </a:r>
            <a:r>
              <a:rPr sz="750" spc="20" dirty="0">
                <a:latin typeface="Arial"/>
                <a:cs typeface="Arial"/>
              </a:rPr>
              <a:t>i</a:t>
            </a:r>
            <a:r>
              <a:rPr sz="750" spc="5" dirty="0">
                <a:latin typeface="Arial"/>
                <a:cs typeface="Arial"/>
              </a:rPr>
              <a:t>al  </a:t>
            </a:r>
            <a:r>
              <a:rPr sz="750" spc="15" dirty="0">
                <a:latin typeface="Arial"/>
                <a:cs typeface="Arial"/>
              </a:rPr>
              <a:t>Residential  Mixed</a:t>
            </a:r>
            <a:endParaRPr sz="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078248" y="9510715"/>
            <a:ext cx="555329" cy="6911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60"/>
              </a:lnSpc>
            </a:pPr>
            <a:r>
              <a:rPr sz="3600" spc="1680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12970" y="9663662"/>
            <a:ext cx="10919069" cy="521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7810" algn="ctr">
              <a:lnSpc>
                <a:spcPts val="1639"/>
              </a:lnSpc>
            </a:pPr>
            <a:r>
              <a:rPr sz="1400" spc="-5" dirty="0">
                <a:solidFill>
                  <a:srgbClr val="A70084"/>
                </a:solidFill>
                <a:latin typeface="Arial"/>
                <a:cs typeface="Arial"/>
              </a:rPr>
              <a:t>Portgordon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from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 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map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with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permission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Controller </a:t>
            </a:r>
            <a:r>
              <a:rPr sz="750" spc="30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 Majesty's Stationary Office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 Copyright</a:t>
            </a:r>
            <a:r>
              <a:rPr sz="750" spc="2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2019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 Council 100023422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849607" y="9753003"/>
            <a:ext cx="1014197" cy="208601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15" dirty="0">
                <a:solidFill>
                  <a:srgbClr val="A70084"/>
                </a:solidFill>
                <a:latin typeface="Arial"/>
                <a:cs typeface="Arial"/>
              </a:rPr>
              <a:t>1:5,000 </a:t>
            </a:r>
            <a:r>
              <a:rPr sz="850" spc="10" dirty="0">
                <a:solidFill>
                  <a:srgbClr val="A70084"/>
                </a:solidFill>
                <a:latin typeface="Arial"/>
                <a:cs typeface="Arial"/>
              </a:rPr>
              <a:t>@</a:t>
            </a:r>
            <a:r>
              <a:rPr sz="850" spc="-5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850" spc="5" dirty="0">
                <a:solidFill>
                  <a:srgbClr val="A70084"/>
                </a:solidFill>
                <a:latin typeface="Arial"/>
                <a:cs typeface="Arial"/>
              </a:rPr>
              <a:t>A4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781" y="225473"/>
            <a:ext cx="14475519" cy="10077402"/>
            <a:chOff x="243781" y="225473"/>
            <a:chExt cx="10196195" cy="70935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76" y="231568"/>
              <a:ext cx="10183971" cy="65875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9876" y="231568"/>
              <a:ext cx="10184130" cy="6581775"/>
            </a:xfrm>
            <a:custGeom>
              <a:avLst/>
              <a:gdLst/>
              <a:ahLst/>
              <a:cxnLst/>
              <a:rect l="l" t="t" r="r" b="b"/>
              <a:pathLst>
                <a:path w="10184130" h="6581775">
                  <a:moveTo>
                    <a:pt x="0" y="6581409"/>
                  </a:moveTo>
                  <a:lnTo>
                    <a:pt x="0" y="0"/>
                  </a:lnTo>
                  <a:lnTo>
                    <a:pt x="10183971" y="0"/>
                  </a:lnTo>
                  <a:lnTo>
                    <a:pt x="10183971" y="6581409"/>
                  </a:lnTo>
                  <a:lnTo>
                    <a:pt x="0" y="6581409"/>
                  </a:lnTo>
                  <a:close/>
                </a:path>
              </a:pathLst>
            </a:custGeom>
            <a:ln w="121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122" y="6855564"/>
              <a:ext cx="393453" cy="41816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885835" y="4247446"/>
              <a:ext cx="1487170" cy="2510790"/>
            </a:xfrm>
            <a:custGeom>
              <a:avLst/>
              <a:gdLst/>
              <a:ahLst/>
              <a:cxnLst/>
              <a:rect l="l" t="t" r="r" b="b"/>
              <a:pathLst>
                <a:path w="1487170" h="2510790">
                  <a:moveTo>
                    <a:pt x="1487067" y="0"/>
                  </a:moveTo>
                  <a:lnTo>
                    <a:pt x="0" y="0"/>
                  </a:lnTo>
                  <a:lnTo>
                    <a:pt x="0" y="2510685"/>
                  </a:lnTo>
                  <a:lnTo>
                    <a:pt x="1487067" y="2510685"/>
                  </a:lnTo>
                  <a:lnTo>
                    <a:pt x="1487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13820" y="585014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24378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013820" y="622186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80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9A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0" y="97502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97502"/>
                  </a:lnTo>
                  <a:lnTo>
                    <a:pt x="0" y="97502"/>
                  </a:lnTo>
                </a:path>
              </a:pathLst>
            </a:custGeom>
            <a:ln w="12189">
              <a:solidFill>
                <a:srgbClr val="E9A1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13820" y="6520470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40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2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512889" y="5939233"/>
            <a:ext cx="2111332" cy="3566919"/>
          </a:xfrm>
          <a:prstGeom prst="rect">
            <a:avLst/>
          </a:prstGeom>
          <a:ln w="12189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894"/>
              </a:spcBef>
            </a:pPr>
            <a:r>
              <a:rPr sz="1200" b="1" spc="-10" dirty="0">
                <a:latin typeface="Arial"/>
                <a:cs typeface="Arial"/>
              </a:rPr>
              <a:t>Legend</a:t>
            </a:r>
            <a:endParaRPr sz="120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2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ts val="1115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0180" marR="374015">
              <a:lnSpc>
                <a:spcPct val="85500"/>
              </a:lnSpc>
              <a:spcBef>
                <a:spcPts val="185"/>
              </a:spcBef>
              <a:tabLst>
                <a:tab pos="407670" algn="l"/>
              </a:tabLst>
            </a:pPr>
            <a:r>
              <a:rPr sz="1800" spc="-622" baseline="-6944" dirty="0">
                <a:solidFill>
                  <a:srgbClr val="3BB47E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Burial </a:t>
            </a:r>
            <a:r>
              <a:rPr sz="750" spc="15" dirty="0">
                <a:latin typeface="Arial"/>
                <a:cs typeface="Arial"/>
              </a:rPr>
              <a:t>Ground  </a:t>
            </a:r>
            <a:r>
              <a:rPr sz="1800" spc="-622" baseline="-6944" dirty="0">
                <a:solidFill>
                  <a:srgbClr val="602CC1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A73800"/>
                </a:solidFill>
                <a:latin typeface="Arial"/>
                <a:cs typeface="Arial"/>
              </a:rPr>
              <a:t>G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200" spc="-415" dirty="0">
                <a:latin typeface="Arial"/>
                <a:cs typeface="Arial"/>
              </a:rPr>
              <a:t>F</a:t>
            </a:r>
            <a:r>
              <a:rPr sz="1200" spc="-415" dirty="0">
                <a:solidFill>
                  <a:srgbClr val="C6B633"/>
                </a:solidFill>
                <a:latin typeface="Arial"/>
                <a:cs typeface="Arial"/>
              </a:rPr>
              <a:t>G	</a:t>
            </a:r>
            <a:r>
              <a:rPr sz="1125" spc="22" baseline="7407" dirty="0">
                <a:latin typeface="Arial"/>
                <a:cs typeface="Arial"/>
              </a:rPr>
              <a:t>Mission</a:t>
            </a:r>
            <a:r>
              <a:rPr sz="1125" spc="30" baseline="7407" dirty="0">
                <a:latin typeface="Arial"/>
                <a:cs typeface="Arial"/>
              </a:rPr>
              <a:t> </a:t>
            </a:r>
            <a:r>
              <a:rPr sz="1125" spc="22" baseline="7407" dirty="0">
                <a:latin typeface="Arial"/>
                <a:cs typeface="Arial"/>
              </a:rPr>
              <a:t>Hall</a:t>
            </a:r>
            <a:endParaRPr sz="1125" baseline="7407">
              <a:latin typeface="Arial"/>
              <a:cs typeface="Arial"/>
            </a:endParaRPr>
          </a:p>
          <a:p>
            <a:pPr marL="170180">
              <a:lnSpc>
                <a:spcPts val="1200"/>
              </a:lnSpc>
              <a:tabLst>
                <a:tab pos="407670" algn="l"/>
              </a:tabLst>
            </a:pPr>
            <a:r>
              <a:rPr sz="1200" spc="-415" dirty="0">
                <a:latin typeface="Arial"/>
                <a:cs typeface="Arial"/>
              </a:rPr>
              <a:t>F</a:t>
            </a:r>
            <a:r>
              <a:rPr sz="1200" spc="-415" dirty="0">
                <a:solidFill>
                  <a:srgbClr val="00A9E5"/>
                </a:solidFill>
                <a:latin typeface="Arial"/>
                <a:cs typeface="Arial"/>
              </a:rPr>
              <a:t>G	</a:t>
            </a:r>
            <a:r>
              <a:rPr sz="1125" spc="22" baseline="7407" dirty="0">
                <a:latin typeface="Arial"/>
                <a:cs typeface="Arial"/>
              </a:rPr>
              <a:t>Place </a:t>
            </a:r>
            <a:r>
              <a:rPr sz="1125" spc="30" baseline="7407" dirty="0">
                <a:latin typeface="Arial"/>
                <a:cs typeface="Arial"/>
              </a:rPr>
              <a:t>Of</a:t>
            </a:r>
            <a:r>
              <a:rPr sz="1125" spc="22" baseline="7407" dirty="0">
                <a:latin typeface="Arial"/>
                <a:cs typeface="Arial"/>
              </a:rPr>
              <a:t> </a:t>
            </a:r>
            <a:r>
              <a:rPr sz="1125" spc="30" baseline="7407" dirty="0">
                <a:latin typeface="Arial"/>
                <a:cs typeface="Arial"/>
              </a:rPr>
              <a:t>Worship</a:t>
            </a:r>
            <a:endParaRPr sz="1125" baseline="7407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5"/>
              </a:spcBef>
            </a:pP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489"/>
              </a:spcBef>
            </a:pPr>
            <a:r>
              <a:rPr sz="850" b="1" spc="15" dirty="0">
                <a:latin typeface="Arial"/>
                <a:cs typeface="Arial"/>
              </a:rPr>
              <a:t>Building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20" dirty="0">
                <a:latin typeface="Arial"/>
                <a:cs typeface="Arial"/>
              </a:rPr>
              <a:t>Use</a:t>
            </a:r>
            <a:endParaRPr sz="850">
              <a:latin typeface="Arial"/>
              <a:cs typeface="Arial"/>
            </a:endParaRPr>
          </a:p>
          <a:p>
            <a:pPr marL="408305" marR="530860">
              <a:lnSpc>
                <a:spcPct val="133300"/>
              </a:lnSpc>
              <a:spcBef>
                <a:spcPts val="170"/>
              </a:spcBef>
            </a:pPr>
            <a:r>
              <a:rPr sz="750" spc="30" dirty="0">
                <a:latin typeface="Arial"/>
                <a:cs typeface="Arial"/>
              </a:rPr>
              <a:t>C</a:t>
            </a:r>
            <a:r>
              <a:rPr sz="750" spc="5" dirty="0">
                <a:latin typeface="Arial"/>
                <a:cs typeface="Arial"/>
              </a:rPr>
              <a:t>o</a:t>
            </a:r>
            <a:r>
              <a:rPr sz="750" spc="40" dirty="0">
                <a:latin typeface="Arial"/>
                <a:cs typeface="Arial"/>
              </a:rPr>
              <a:t>mm</a:t>
            </a:r>
            <a:r>
              <a:rPr sz="750" spc="5" dirty="0">
                <a:latin typeface="Arial"/>
                <a:cs typeface="Arial"/>
              </a:rPr>
              <a:t>e</a:t>
            </a:r>
            <a:r>
              <a:rPr sz="750" spc="-15" dirty="0">
                <a:latin typeface="Arial"/>
                <a:cs typeface="Arial"/>
              </a:rPr>
              <a:t>r</a:t>
            </a:r>
            <a:r>
              <a:rPr sz="750" spc="50" dirty="0">
                <a:latin typeface="Arial"/>
                <a:cs typeface="Arial"/>
              </a:rPr>
              <a:t>c</a:t>
            </a:r>
            <a:r>
              <a:rPr sz="750" spc="20" dirty="0">
                <a:latin typeface="Arial"/>
                <a:cs typeface="Arial"/>
              </a:rPr>
              <a:t>i</a:t>
            </a:r>
            <a:r>
              <a:rPr sz="750" spc="5" dirty="0">
                <a:latin typeface="Arial"/>
                <a:cs typeface="Arial"/>
              </a:rPr>
              <a:t>al  </a:t>
            </a:r>
            <a:r>
              <a:rPr sz="750" spc="15" dirty="0">
                <a:latin typeface="Arial"/>
                <a:cs typeface="Arial"/>
              </a:rPr>
              <a:t>Residential  Mixed</a:t>
            </a:r>
            <a:endParaRPr sz="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078248" y="9581460"/>
            <a:ext cx="555329" cy="696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60"/>
              </a:lnSpc>
            </a:pPr>
            <a:r>
              <a:rPr sz="3600" spc="1680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12970" y="9735572"/>
            <a:ext cx="10919069" cy="525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6705" algn="ctr">
              <a:lnSpc>
                <a:spcPts val="1639"/>
              </a:lnSpc>
            </a:pPr>
            <a:r>
              <a:rPr sz="1400" spc="-5" dirty="0">
                <a:solidFill>
                  <a:srgbClr val="A70084"/>
                </a:solidFill>
                <a:latin typeface="Arial"/>
                <a:cs typeface="Arial"/>
              </a:rPr>
              <a:t>Portknockie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from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 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map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with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permission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Controller </a:t>
            </a:r>
            <a:r>
              <a:rPr sz="750" spc="30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 Majesty's Stationary Office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 Copyright</a:t>
            </a:r>
            <a:r>
              <a:rPr sz="750" spc="2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2019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 Council 100023422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849607" y="9825594"/>
            <a:ext cx="1014197" cy="21019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15" dirty="0">
                <a:solidFill>
                  <a:srgbClr val="A70084"/>
                </a:solidFill>
                <a:latin typeface="Arial"/>
                <a:cs typeface="Arial"/>
              </a:rPr>
              <a:t>1:5,000 </a:t>
            </a:r>
            <a:r>
              <a:rPr sz="850" spc="10" dirty="0">
                <a:solidFill>
                  <a:srgbClr val="A70084"/>
                </a:solidFill>
                <a:latin typeface="Arial"/>
                <a:cs typeface="Arial"/>
              </a:rPr>
              <a:t>@</a:t>
            </a:r>
            <a:r>
              <a:rPr sz="850" spc="-5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850" spc="5" dirty="0">
                <a:solidFill>
                  <a:srgbClr val="A70084"/>
                </a:solidFill>
                <a:latin typeface="Arial"/>
                <a:cs typeface="Arial"/>
              </a:rPr>
              <a:t>A4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526" y="243500"/>
            <a:ext cx="14551974" cy="9906975"/>
            <a:chOff x="243526" y="243500"/>
            <a:chExt cx="10208895" cy="7075805"/>
          </a:xfrm>
        </p:grpSpPr>
        <p:sp>
          <p:nvSpPr>
            <p:cNvPr id="3" name="object 3"/>
            <p:cNvSpPr/>
            <p:nvPr/>
          </p:nvSpPr>
          <p:spPr>
            <a:xfrm>
              <a:off x="249876" y="6806883"/>
              <a:ext cx="10184130" cy="506095"/>
            </a:xfrm>
            <a:custGeom>
              <a:avLst/>
              <a:gdLst/>
              <a:ahLst/>
              <a:cxnLst/>
              <a:rect l="l" t="t" r="r" b="b"/>
              <a:pathLst>
                <a:path w="10184130" h="506095">
                  <a:moveTo>
                    <a:pt x="0" y="505793"/>
                  </a:moveTo>
                  <a:lnTo>
                    <a:pt x="0" y="0"/>
                  </a:lnTo>
                  <a:lnTo>
                    <a:pt x="10183971" y="0"/>
                  </a:lnTo>
                  <a:lnTo>
                    <a:pt x="10183971" y="505793"/>
                  </a:lnTo>
                  <a:lnTo>
                    <a:pt x="0" y="505793"/>
                  </a:lnTo>
                  <a:close/>
                </a:path>
              </a:pathLst>
            </a:custGeom>
            <a:ln w="121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99759" y="249850"/>
              <a:ext cx="5046276" cy="656312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399759" y="249850"/>
              <a:ext cx="5046345" cy="6557645"/>
            </a:xfrm>
            <a:custGeom>
              <a:avLst/>
              <a:gdLst/>
              <a:ahLst/>
              <a:cxnLst/>
              <a:rect l="l" t="t" r="r" b="b"/>
              <a:pathLst>
                <a:path w="5046345" h="6557645">
                  <a:moveTo>
                    <a:pt x="0" y="6557033"/>
                  </a:moveTo>
                  <a:lnTo>
                    <a:pt x="0" y="0"/>
                  </a:lnTo>
                  <a:lnTo>
                    <a:pt x="5046276" y="0"/>
                  </a:lnTo>
                  <a:lnTo>
                    <a:pt x="5046276" y="6557033"/>
                  </a:lnTo>
                  <a:lnTo>
                    <a:pt x="0" y="6557033"/>
                  </a:lnTo>
                  <a:close/>
                </a:path>
              </a:pathLst>
            </a:custGeom>
            <a:ln w="121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122" y="6855563"/>
              <a:ext cx="393453" cy="41816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885834" y="322976"/>
              <a:ext cx="1487170" cy="2510790"/>
            </a:xfrm>
            <a:custGeom>
              <a:avLst/>
              <a:gdLst/>
              <a:ahLst/>
              <a:cxnLst/>
              <a:rect l="l" t="t" r="r" b="b"/>
              <a:pathLst>
                <a:path w="1487170" h="2510790">
                  <a:moveTo>
                    <a:pt x="1487067" y="0"/>
                  </a:moveTo>
                  <a:lnTo>
                    <a:pt x="0" y="0"/>
                  </a:lnTo>
                  <a:lnTo>
                    <a:pt x="0" y="2510685"/>
                  </a:lnTo>
                  <a:lnTo>
                    <a:pt x="1487067" y="2510685"/>
                  </a:lnTo>
                  <a:lnTo>
                    <a:pt x="1487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013820" y="1931765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0" y="97502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97502"/>
                  </a:lnTo>
                  <a:lnTo>
                    <a:pt x="0" y="97502"/>
                  </a:lnTo>
                </a:path>
              </a:pathLst>
            </a:custGeom>
            <a:ln w="24378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013820" y="2297399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80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13820" y="2449746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9A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13820" y="2449746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12189">
              <a:solidFill>
                <a:srgbClr val="E9A1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013820" y="2602094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2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2562455" y="354776"/>
            <a:ext cx="2119843" cy="3515407"/>
          </a:xfrm>
          <a:prstGeom prst="rect">
            <a:avLst/>
          </a:prstGeom>
          <a:ln w="12189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894"/>
              </a:spcBef>
            </a:pPr>
            <a:r>
              <a:rPr sz="1200" b="1" spc="-10" dirty="0">
                <a:latin typeface="Arial"/>
                <a:cs typeface="Arial"/>
              </a:rPr>
              <a:t>Legend</a:t>
            </a:r>
            <a:endParaRPr sz="120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7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ts val="1115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0180" marR="374015">
              <a:lnSpc>
                <a:spcPts val="1200"/>
              </a:lnSpc>
              <a:spcBef>
                <a:spcPts val="215"/>
              </a:spcBef>
              <a:tabLst>
                <a:tab pos="407670" algn="l"/>
              </a:tabLst>
            </a:pP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3BB47E"/>
                </a:solidFill>
                <a:latin typeface="Arial"/>
                <a:cs typeface="Arial"/>
              </a:rPr>
              <a:t>G	</a:t>
            </a:r>
            <a:r>
              <a:rPr sz="750" spc="10" dirty="0">
                <a:latin typeface="Arial"/>
                <a:cs typeface="Arial"/>
              </a:rPr>
              <a:t>Burial </a:t>
            </a:r>
            <a:r>
              <a:rPr sz="750" spc="15" dirty="0">
                <a:latin typeface="Arial"/>
                <a:cs typeface="Arial"/>
              </a:rPr>
              <a:t>Ground  </a:t>
            </a: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602CC1"/>
                </a:solidFill>
                <a:latin typeface="Arial"/>
                <a:cs typeface="Arial"/>
              </a:rPr>
              <a:t>G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800" spc="-622" baseline="-6944" dirty="0">
                <a:solidFill>
                  <a:srgbClr val="A73800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800" spc="-622" baseline="-6944" dirty="0">
                <a:solidFill>
                  <a:srgbClr val="C6B633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5" dirty="0">
                <a:latin typeface="Arial"/>
                <a:cs typeface="Arial"/>
              </a:rPr>
              <a:t>Mission</a:t>
            </a:r>
            <a:r>
              <a:rPr sz="750" spc="20" dirty="0">
                <a:latin typeface="Arial"/>
                <a:cs typeface="Arial"/>
              </a:rPr>
              <a:t> </a:t>
            </a:r>
            <a:r>
              <a:rPr sz="750" spc="15" dirty="0">
                <a:latin typeface="Arial"/>
                <a:cs typeface="Arial"/>
              </a:rPr>
              <a:t>Hall</a:t>
            </a:r>
            <a:endParaRPr sz="750">
              <a:latin typeface="Arial"/>
              <a:cs typeface="Arial"/>
            </a:endParaRPr>
          </a:p>
          <a:p>
            <a:pPr marL="170180">
              <a:lnSpc>
                <a:spcPts val="1200"/>
              </a:lnSpc>
              <a:tabLst>
                <a:tab pos="407670" algn="l"/>
              </a:tabLst>
            </a:pPr>
            <a:r>
              <a:rPr sz="1800" spc="-622" baseline="-6944" dirty="0">
                <a:solidFill>
                  <a:srgbClr val="00A9E5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5" dirty="0">
                <a:latin typeface="Arial"/>
                <a:cs typeface="Arial"/>
              </a:rPr>
              <a:t>Place </a:t>
            </a:r>
            <a:r>
              <a:rPr sz="750" spc="20" dirty="0">
                <a:latin typeface="Arial"/>
                <a:cs typeface="Arial"/>
              </a:rPr>
              <a:t>Of</a:t>
            </a:r>
            <a:r>
              <a:rPr sz="750" spc="1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Worship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405"/>
              </a:spcBef>
            </a:pP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484"/>
              </a:spcBef>
            </a:pPr>
            <a:r>
              <a:rPr sz="850" b="1" spc="15" dirty="0">
                <a:latin typeface="Arial"/>
                <a:cs typeface="Arial"/>
              </a:rPr>
              <a:t>Building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20" dirty="0">
                <a:latin typeface="Arial"/>
                <a:cs typeface="Arial"/>
              </a:rPr>
              <a:t>Use</a:t>
            </a:r>
            <a:endParaRPr sz="850">
              <a:latin typeface="Arial"/>
              <a:cs typeface="Arial"/>
            </a:endParaRPr>
          </a:p>
          <a:p>
            <a:pPr marL="408305" marR="530860">
              <a:lnSpc>
                <a:spcPct val="133300"/>
              </a:lnSpc>
              <a:spcBef>
                <a:spcPts val="170"/>
              </a:spcBef>
            </a:pPr>
            <a:r>
              <a:rPr sz="750" spc="30" dirty="0">
                <a:latin typeface="Arial"/>
                <a:cs typeface="Arial"/>
              </a:rPr>
              <a:t>C</a:t>
            </a:r>
            <a:r>
              <a:rPr sz="750" spc="5" dirty="0">
                <a:latin typeface="Arial"/>
                <a:cs typeface="Arial"/>
              </a:rPr>
              <a:t>o</a:t>
            </a:r>
            <a:r>
              <a:rPr sz="750" spc="40" dirty="0">
                <a:latin typeface="Arial"/>
                <a:cs typeface="Arial"/>
              </a:rPr>
              <a:t>mm</a:t>
            </a:r>
            <a:r>
              <a:rPr sz="750" spc="5" dirty="0">
                <a:latin typeface="Arial"/>
                <a:cs typeface="Arial"/>
              </a:rPr>
              <a:t>e</a:t>
            </a:r>
            <a:r>
              <a:rPr sz="750" spc="-15" dirty="0">
                <a:latin typeface="Arial"/>
                <a:cs typeface="Arial"/>
              </a:rPr>
              <a:t>r</a:t>
            </a:r>
            <a:r>
              <a:rPr sz="750" spc="50" dirty="0">
                <a:latin typeface="Arial"/>
                <a:cs typeface="Arial"/>
              </a:rPr>
              <a:t>c</a:t>
            </a:r>
            <a:r>
              <a:rPr sz="750" spc="20" dirty="0">
                <a:latin typeface="Arial"/>
                <a:cs typeface="Arial"/>
              </a:rPr>
              <a:t>i</a:t>
            </a:r>
            <a:r>
              <a:rPr sz="750" spc="5" dirty="0">
                <a:latin typeface="Arial"/>
                <a:cs typeface="Arial"/>
              </a:rPr>
              <a:t>al  </a:t>
            </a:r>
            <a:r>
              <a:rPr sz="750" spc="15" dirty="0">
                <a:latin typeface="Arial"/>
                <a:cs typeface="Arial"/>
              </a:rPr>
              <a:t>Residential  Mixed</a:t>
            </a:r>
            <a:endParaRPr sz="75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43889" y="243857"/>
            <a:ext cx="7211269" cy="9198380"/>
            <a:chOff x="243781" y="243755"/>
            <a:chExt cx="5059045" cy="6569709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9876" y="249850"/>
              <a:ext cx="5046276" cy="656312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49876" y="249850"/>
              <a:ext cx="5046345" cy="6557645"/>
            </a:xfrm>
            <a:custGeom>
              <a:avLst/>
              <a:gdLst/>
              <a:ahLst/>
              <a:cxnLst/>
              <a:rect l="l" t="t" r="r" b="b"/>
              <a:pathLst>
                <a:path w="5046345" h="6557645">
                  <a:moveTo>
                    <a:pt x="0" y="6557033"/>
                  </a:moveTo>
                  <a:lnTo>
                    <a:pt x="0" y="0"/>
                  </a:lnTo>
                  <a:lnTo>
                    <a:pt x="5046276" y="0"/>
                  </a:lnTo>
                  <a:lnTo>
                    <a:pt x="5046276" y="6557033"/>
                  </a:lnTo>
                  <a:lnTo>
                    <a:pt x="0" y="6557033"/>
                  </a:lnTo>
                  <a:close/>
                </a:path>
              </a:pathLst>
            </a:custGeom>
            <a:ln w="121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4134125" y="9439132"/>
            <a:ext cx="557568" cy="686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60"/>
              </a:lnSpc>
            </a:pPr>
            <a:r>
              <a:rPr sz="3600" spc="1680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919807" y="9599550"/>
            <a:ext cx="10963084" cy="5085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9539" algn="ctr">
              <a:lnSpc>
                <a:spcPts val="1639"/>
              </a:lnSpc>
            </a:pPr>
            <a:r>
              <a:rPr sz="1400" spc="-10" dirty="0">
                <a:solidFill>
                  <a:srgbClr val="A70084"/>
                </a:solidFill>
                <a:latin typeface="Arial"/>
                <a:cs typeface="Arial"/>
              </a:rPr>
              <a:t>Rafford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from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 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map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with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permission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Controller </a:t>
            </a:r>
            <a:r>
              <a:rPr sz="750" spc="30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 Majesty's Stationary Office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 Copyright</a:t>
            </a:r>
            <a:r>
              <a:rPr sz="750" spc="2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2019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 Council 100023422</a:t>
            </a:r>
            <a:endParaRPr sz="7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900531" y="9679739"/>
            <a:ext cx="1018285" cy="20715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15" dirty="0">
                <a:solidFill>
                  <a:srgbClr val="A70084"/>
                </a:solidFill>
                <a:latin typeface="Arial"/>
                <a:cs typeface="Arial"/>
              </a:rPr>
              <a:t>1:5,000 </a:t>
            </a:r>
            <a:r>
              <a:rPr sz="850" spc="10" dirty="0">
                <a:solidFill>
                  <a:srgbClr val="A70084"/>
                </a:solidFill>
                <a:latin typeface="Arial"/>
                <a:cs typeface="Arial"/>
              </a:rPr>
              <a:t>@</a:t>
            </a:r>
            <a:r>
              <a:rPr sz="850" spc="-5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850" spc="5" dirty="0">
                <a:solidFill>
                  <a:srgbClr val="A70084"/>
                </a:solidFill>
                <a:latin typeface="Arial"/>
                <a:cs typeface="Arial"/>
              </a:rPr>
              <a:t>A4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781" y="225473"/>
            <a:ext cx="14475519" cy="9848802"/>
            <a:chOff x="243781" y="225473"/>
            <a:chExt cx="10196195" cy="70935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76" y="231568"/>
              <a:ext cx="10183971" cy="65875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9876" y="231568"/>
              <a:ext cx="10184130" cy="6581775"/>
            </a:xfrm>
            <a:custGeom>
              <a:avLst/>
              <a:gdLst/>
              <a:ahLst/>
              <a:cxnLst/>
              <a:rect l="l" t="t" r="r" b="b"/>
              <a:pathLst>
                <a:path w="10184130" h="6581775">
                  <a:moveTo>
                    <a:pt x="0" y="6581409"/>
                  </a:moveTo>
                  <a:lnTo>
                    <a:pt x="0" y="0"/>
                  </a:lnTo>
                  <a:lnTo>
                    <a:pt x="10183971" y="0"/>
                  </a:lnTo>
                  <a:lnTo>
                    <a:pt x="10183971" y="6581409"/>
                  </a:lnTo>
                  <a:lnTo>
                    <a:pt x="0" y="6581409"/>
                  </a:lnTo>
                  <a:close/>
                </a:path>
              </a:pathLst>
            </a:custGeom>
            <a:ln w="121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122" y="6855564"/>
              <a:ext cx="393453" cy="41816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885835" y="4247446"/>
              <a:ext cx="1487170" cy="2510790"/>
            </a:xfrm>
            <a:custGeom>
              <a:avLst/>
              <a:gdLst/>
              <a:ahLst/>
              <a:cxnLst/>
              <a:rect l="l" t="t" r="r" b="b"/>
              <a:pathLst>
                <a:path w="1487170" h="2510790">
                  <a:moveTo>
                    <a:pt x="1487067" y="0"/>
                  </a:moveTo>
                  <a:lnTo>
                    <a:pt x="0" y="0"/>
                  </a:lnTo>
                  <a:lnTo>
                    <a:pt x="0" y="2510685"/>
                  </a:lnTo>
                  <a:lnTo>
                    <a:pt x="1487067" y="2510685"/>
                  </a:lnTo>
                  <a:lnTo>
                    <a:pt x="1487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13820" y="585014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24378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013820" y="622186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80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9A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0" y="97502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97502"/>
                  </a:lnTo>
                  <a:lnTo>
                    <a:pt x="0" y="97502"/>
                  </a:lnTo>
                </a:path>
              </a:pathLst>
            </a:custGeom>
            <a:ln w="12189">
              <a:solidFill>
                <a:srgbClr val="E9A1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13820" y="6520470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40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2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512889" y="5809620"/>
            <a:ext cx="2111332" cy="3486006"/>
          </a:xfrm>
          <a:prstGeom prst="rect">
            <a:avLst/>
          </a:prstGeom>
          <a:ln w="12189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894"/>
              </a:spcBef>
            </a:pPr>
            <a:r>
              <a:rPr sz="1200" b="1" spc="-10" dirty="0">
                <a:latin typeface="Arial"/>
                <a:cs typeface="Arial"/>
              </a:rPr>
              <a:t>Legend</a:t>
            </a:r>
            <a:endParaRPr sz="120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2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ts val="1115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0180" marR="374015">
              <a:lnSpc>
                <a:spcPct val="85500"/>
              </a:lnSpc>
              <a:spcBef>
                <a:spcPts val="185"/>
              </a:spcBef>
              <a:tabLst>
                <a:tab pos="407670" algn="l"/>
              </a:tabLst>
            </a:pP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3BB47E"/>
                </a:solidFill>
                <a:latin typeface="Arial"/>
                <a:cs typeface="Arial"/>
              </a:rPr>
              <a:t>G	</a:t>
            </a:r>
            <a:r>
              <a:rPr sz="750" spc="10" dirty="0">
                <a:latin typeface="Arial"/>
                <a:cs typeface="Arial"/>
              </a:rPr>
              <a:t>Burial </a:t>
            </a:r>
            <a:r>
              <a:rPr sz="750" spc="15" dirty="0">
                <a:latin typeface="Arial"/>
                <a:cs typeface="Arial"/>
              </a:rPr>
              <a:t>Ground  </a:t>
            </a: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602CC1"/>
                </a:solidFill>
                <a:latin typeface="Arial"/>
                <a:cs typeface="Arial"/>
              </a:rPr>
              <a:t>G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800" spc="-622" baseline="-6944" dirty="0">
                <a:solidFill>
                  <a:srgbClr val="A73800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200" spc="-415" dirty="0">
                <a:solidFill>
                  <a:srgbClr val="C6B633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Mission</a:t>
            </a:r>
            <a:r>
              <a:rPr sz="1125" spc="30" baseline="7407" dirty="0">
                <a:latin typeface="Arial"/>
                <a:cs typeface="Arial"/>
              </a:rPr>
              <a:t> </a:t>
            </a:r>
            <a:r>
              <a:rPr sz="1125" spc="22" baseline="7407" dirty="0">
                <a:latin typeface="Arial"/>
                <a:cs typeface="Arial"/>
              </a:rPr>
              <a:t>Hall</a:t>
            </a:r>
            <a:endParaRPr sz="1125" baseline="7407">
              <a:latin typeface="Arial"/>
              <a:cs typeface="Arial"/>
            </a:endParaRPr>
          </a:p>
          <a:p>
            <a:pPr marL="170180">
              <a:lnSpc>
                <a:spcPts val="1200"/>
              </a:lnSpc>
              <a:tabLst>
                <a:tab pos="407670" algn="l"/>
              </a:tabLst>
            </a:pPr>
            <a:r>
              <a:rPr sz="1200" spc="-415" dirty="0">
                <a:solidFill>
                  <a:srgbClr val="00A9E5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Place </a:t>
            </a:r>
            <a:r>
              <a:rPr sz="1125" spc="30" baseline="7407" dirty="0">
                <a:latin typeface="Arial"/>
                <a:cs typeface="Arial"/>
              </a:rPr>
              <a:t>Of</a:t>
            </a:r>
            <a:r>
              <a:rPr sz="1125" spc="22" baseline="7407" dirty="0">
                <a:latin typeface="Arial"/>
                <a:cs typeface="Arial"/>
              </a:rPr>
              <a:t> </a:t>
            </a:r>
            <a:r>
              <a:rPr sz="1125" spc="30" baseline="7407" dirty="0">
                <a:latin typeface="Arial"/>
                <a:cs typeface="Arial"/>
              </a:rPr>
              <a:t>Worship</a:t>
            </a:r>
            <a:endParaRPr sz="1125" baseline="7407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5"/>
              </a:spcBef>
            </a:pP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489"/>
              </a:spcBef>
            </a:pPr>
            <a:r>
              <a:rPr sz="850" b="1" spc="15" dirty="0">
                <a:latin typeface="Arial"/>
                <a:cs typeface="Arial"/>
              </a:rPr>
              <a:t>Building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20" dirty="0">
                <a:latin typeface="Arial"/>
                <a:cs typeface="Arial"/>
              </a:rPr>
              <a:t>Use</a:t>
            </a:r>
            <a:endParaRPr sz="850">
              <a:latin typeface="Arial"/>
              <a:cs typeface="Arial"/>
            </a:endParaRPr>
          </a:p>
          <a:p>
            <a:pPr marL="408305" marR="530860">
              <a:lnSpc>
                <a:spcPct val="133300"/>
              </a:lnSpc>
              <a:spcBef>
                <a:spcPts val="170"/>
              </a:spcBef>
            </a:pPr>
            <a:r>
              <a:rPr sz="750" spc="30" dirty="0">
                <a:latin typeface="Arial"/>
                <a:cs typeface="Arial"/>
              </a:rPr>
              <a:t>C</a:t>
            </a:r>
            <a:r>
              <a:rPr sz="750" spc="5" dirty="0">
                <a:latin typeface="Arial"/>
                <a:cs typeface="Arial"/>
              </a:rPr>
              <a:t>o</a:t>
            </a:r>
            <a:r>
              <a:rPr sz="750" spc="40" dirty="0">
                <a:latin typeface="Arial"/>
                <a:cs typeface="Arial"/>
              </a:rPr>
              <a:t>mm</a:t>
            </a:r>
            <a:r>
              <a:rPr sz="750" spc="5" dirty="0">
                <a:latin typeface="Arial"/>
                <a:cs typeface="Arial"/>
              </a:rPr>
              <a:t>e</a:t>
            </a:r>
            <a:r>
              <a:rPr sz="750" spc="-15" dirty="0">
                <a:latin typeface="Arial"/>
                <a:cs typeface="Arial"/>
              </a:rPr>
              <a:t>r</a:t>
            </a:r>
            <a:r>
              <a:rPr sz="750" spc="50" dirty="0">
                <a:latin typeface="Arial"/>
                <a:cs typeface="Arial"/>
              </a:rPr>
              <a:t>c</a:t>
            </a:r>
            <a:r>
              <a:rPr sz="750" spc="20" dirty="0">
                <a:latin typeface="Arial"/>
                <a:cs typeface="Arial"/>
              </a:rPr>
              <a:t>i</a:t>
            </a:r>
            <a:r>
              <a:rPr sz="750" spc="5" dirty="0">
                <a:latin typeface="Arial"/>
                <a:cs typeface="Arial"/>
              </a:rPr>
              <a:t>al  </a:t>
            </a:r>
            <a:r>
              <a:rPr sz="750" spc="15" dirty="0">
                <a:latin typeface="Arial"/>
                <a:cs typeface="Arial"/>
              </a:rPr>
              <a:t>Residential  Mixed</a:t>
            </a:r>
            <a:endParaRPr sz="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078248" y="9369225"/>
            <a:ext cx="555329" cy="680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60"/>
              </a:lnSpc>
            </a:pPr>
            <a:r>
              <a:rPr sz="3600" spc="1680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12970" y="9519841"/>
            <a:ext cx="10919069" cy="513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8910" algn="ctr">
              <a:lnSpc>
                <a:spcPts val="1639"/>
              </a:lnSpc>
            </a:pPr>
            <a:r>
              <a:rPr sz="1400" spc="-15" dirty="0">
                <a:solidFill>
                  <a:srgbClr val="A70084"/>
                </a:solidFill>
                <a:latin typeface="Arial"/>
                <a:cs typeface="Arial"/>
              </a:rPr>
              <a:t>Rothes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from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 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map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with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permission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Controller </a:t>
            </a:r>
            <a:r>
              <a:rPr sz="750" spc="30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 Majesty's Stationary Office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 Copyright</a:t>
            </a:r>
            <a:r>
              <a:rPr sz="750" spc="2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2019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 Council 100023422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806345" y="9607821"/>
            <a:ext cx="1109757" cy="205422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10" dirty="0">
                <a:solidFill>
                  <a:srgbClr val="A70084"/>
                </a:solidFill>
                <a:latin typeface="Arial"/>
                <a:cs typeface="Arial"/>
              </a:rPr>
              <a:t>1:12,000 @</a:t>
            </a:r>
            <a:r>
              <a:rPr sz="850" spc="-1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850" spc="30" dirty="0">
                <a:solidFill>
                  <a:srgbClr val="A70084"/>
                </a:solidFill>
                <a:latin typeface="Arial"/>
                <a:cs typeface="Arial"/>
              </a:rPr>
              <a:t>A4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781" y="225473"/>
            <a:ext cx="14475519" cy="10077402"/>
            <a:chOff x="243781" y="225473"/>
            <a:chExt cx="10196195" cy="70935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76" y="231568"/>
              <a:ext cx="10183971" cy="65875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9876" y="231568"/>
              <a:ext cx="10184130" cy="6581775"/>
            </a:xfrm>
            <a:custGeom>
              <a:avLst/>
              <a:gdLst/>
              <a:ahLst/>
              <a:cxnLst/>
              <a:rect l="l" t="t" r="r" b="b"/>
              <a:pathLst>
                <a:path w="10184130" h="6581775">
                  <a:moveTo>
                    <a:pt x="0" y="6581409"/>
                  </a:moveTo>
                  <a:lnTo>
                    <a:pt x="0" y="0"/>
                  </a:lnTo>
                  <a:lnTo>
                    <a:pt x="10183971" y="0"/>
                  </a:lnTo>
                  <a:lnTo>
                    <a:pt x="10183971" y="6581409"/>
                  </a:lnTo>
                  <a:lnTo>
                    <a:pt x="0" y="6581409"/>
                  </a:lnTo>
                  <a:close/>
                </a:path>
              </a:pathLst>
            </a:custGeom>
            <a:ln w="121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122" y="6855564"/>
              <a:ext cx="393453" cy="41816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885835" y="4247446"/>
              <a:ext cx="1487170" cy="2510790"/>
            </a:xfrm>
            <a:custGeom>
              <a:avLst/>
              <a:gdLst/>
              <a:ahLst/>
              <a:cxnLst/>
              <a:rect l="l" t="t" r="r" b="b"/>
              <a:pathLst>
                <a:path w="1487170" h="2510790">
                  <a:moveTo>
                    <a:pt x="1487067" y="0"/>
                  </a:moveTo>
                  <a:lnTo>
                    <a:pt x="0" y="0"/>
                  </a:lnTo>
                  <a:lnTo>
                    <a:pt x="0" y="2510685"/>
                  </a:lnTo>
                  <a:lnTo>
                    <a:pt x="1487067" y="2510685"/>
                  </a:lnTo>
                  <a:lnTo>
                    <a:pt x="1487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13820" y="585014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24378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013820" y="622186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80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9A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0" y="97502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97502"/>
                  </a:lnTo>
                  <a:lnTo>
                    <a:pt x="0" y="97502"/>
                  </a:lnTo>
                </a:path>
              </a:pathLst>
            </a:custGeom>
            <a:ln w="12189">
              <a:solidFill>
                <a:srgbClr val="E9A1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13820" y="6520470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40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2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512889" y="5939233"/>
            <a:ext cx="2111332" cy="3566919"/>
          </a:xfrm>
          <a:prstGeom prst="rect">
            <a:avLst/>
          </a:prstGeom>
          <a:ln w="12189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894"/>
              </a:spcBef>
            </a:pPr>
            <a:r>
              <a:rPr sz="1200" b="1" spc="-10" dirty="0">
                <a:latin typeface="Arial"/>
                <a:cs typeface="Arial"/>
              </a:rPr>
              <a:t>Legend</a:t>
            </a:r>
            <a:endParaRPr sz="120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2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ts val="1115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0180" marR="374015">
              <a:lnSpc>
                <a:spcPct val="85500"/>
              </a:lnSpc>
              <a:spcBef>
                <a:spcPts val="185"/>
              </a:spcBef>
              <a:tabLst>
                <a:tab pos="407670" algn="l"/>
              </a:tabLst>
            </a:pPr>
            <a:r>
              <a:rPr sz="1800" spc="-622" baseline="-6944" dirty="0">
                <a:solidFill>
                  <a:srgbClr val="3BB47E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Burial </a:t>
            </a:r>
            <a:r>
              <a:rPr sz="750" spc="15" dirty="0">
                <a:latin typeface="Arial"/>
                <a:cs typeface="Arial"/>
              </a:rPr>
              <a:t>Ground  </a:t>
            </a:r>
            <a:r>
              <a:rPr sz="1800" spc="-622" baseline="-6944" dirty="0">
                <a:solidFill>
                  <a:srgbClr val="602CC1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A73800"/>
                </a:solidFill>
                <a:latin typeface="Arial"/>
                <a:cs typeface="Arial"/>
              </a:rPr>
              <a:t>G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200" spc="-415" dirty="0">
                <a:solidFill>
                  <a:srgbClr val="C6B633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Mission</a:t>
            </a:r>
            <a:r>
              <a:rPr sz="1125" spc="30" baseline="7407" dirty="0">
                <a:latin typeface="Arial"/>
                <a:cs typeface="Arial"/>
              </a:rPr>
              <a:t> </a:t>
            </a:r>
            <a:r>
              <a:rPr sz="1125" spc="22" baseline="7407" dirty="0">
                <a:latin typeface="Arial"/>
                <a:cs typeface="Arial"/>
              </a:rPr>
              <a:t>Hall</a:t>
            </a:r>
            <a:endParaRPr sz="1125" baseline="7407">
              <a:latin typeface="Arial"/>
              <a:cs typeface="Arial"/>
            </a:endParaRPr>
          </a:p>
          <a:p>
            <a:pPr marL="170180">
              <a:lnSpc>
                <a:spcPts val="1200"/>
              </a:lnSpc>
              <a:tabLst>
                <a:tab pos="407670" algn="l"/>
              </a:tabLst>
            </a:pPr>
            <a:r>
              <a:rPr sz="1200" spc="-415" dirty="0">
                <a:solidFill>
                  <a:srgbClr val="00A9E5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Place </a:t>
            </a:r>
            <a:r>
              <a:rPr sz="1125" spc="30" baseline="7407" dirty="0">
                <a:latin typeface="Arial"/>
                <a:cs typeface="Arial"/>
              </a:rPr>
              <a:t>Of</a:t>
            </a:r>
            <a:r>
              <a:rPr sz="1125" spc="22" baseline="7407" dirty="0">
                <a:latin typeface="Arial"/>
                <a:cs typeface="Arial"/>
              </a:rPr>
              <a:t> </a:t>
            </a:r>
            <a:r>
              <a:rPr sz="1125" spc="30" baseline="7407" dirty="0">
                <a:latin typeface="Arial"/>
                <a:cs typeface="Arial"/>
              </a:rPr>
              <a:t>Worship</a:t>
            </a:r>
            <a:endParaRPr sz="1125" baseline="7407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5"/>
              </a:spcBef>
            </a:pP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489"/>
              </a:spcBef>
            </a:pPr>
            <a:r>
              <a:rPr sz="850" b="1" spc="15" dirty="0">
                <a:latin typeface="Arial"/>
                <a:cs typeface="Arial"/>
              </a:rPr>
              <a:t>Building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20" dirty="0">
                <a:latin typeface="Arial"/>
                <a:cs typeface="Arial"/>
              </a:rPr>
              <a:t>Use</a:t>
            </a:r>
            <a:endParaRPr sz="850">
              <a:latin typeface="Arial"/>
              <a:cs typeface="Arial"/>
            </a:endParaRPr>
          </a:p>
          <a:p>
            <a:pPr marL="408305" marR="530860">
              <a:lnSpc>
                <a:spcPct val="133300"/>
              </a:lnSpc>
              <a:spcBef>
                <a:spcPts val="170"/>
              </a:spcBef>
            </a:pPr>
            <a:r>
              <a:rPr sz="750" spc="30" dirty="0">
                <a:latin typeface="Arial"/>
                <a:cs typeface="Arial"/>
              </a:rPr>
              <a:t>C</a:t>
            </a:r>
            <a:r>
              <a:rPr sz="750" spc="5" dirty="0">
                <a:latin typeface="Arial"/>
                <a:cs typeface="Arial"/>
              </a:rPr>
              <a:t>o</a:t>
            </a:r>
            <a:r>
              <a:rPr sz="750" spc="40" dirty="0">
                <a:latin typeface="Arial"/>
                <a:cs typeface="Arial"/>
              </a:rPr>
              <a:t>mm</a:t>
            </a:r>
            <a:r>
              <a:rPr sz="750" spc="5" dirty="0">
                <a:latin typeface="Arial"/>
                <a:cs typeface="Arial"/>
              </a:rPr>
              <a:t>e</a:t>
            </a:r>
            <a:r>
              <a:rPr sz="750" spc="-15" dirty="0">
                <a:latin typeface="Arial"/>
                <a:cs typeface="Arial"/>
              </a:rPr>
              <a:t>r</a:t>
            </a:r>
            <a:r>
              <a:rPr sz="750" spc="50" dirty="0">
                <a:latin typeface="Arial"/>
                <a:cs typeface="Arial"/>
              </a:rPr>
              <a:t>c</a:t>
            </a:r>
            <a:r>
              <a:rPr sz="750" spc="20" dirty="0">
                <a:latin typeface="Arial"/>
                <a:cs typeface="Arial"/>
              </a:rPr>
              <a:t>i</a:t>
            </a:r>
            <a:r>
              <a:rPr sz="750" spc="5" dirty="0">
                <a:latin typeface="Arial"/>
                <a:cs typeface="Arial"/>
              </a:rPr>
              <a:t>al  </a:t>
            </a:r>
            <a:r>
              <a:rPr sz="750" spc="15" dirty="0">
                <a:latin typeface="Arial"/>
                <a:cs typeface="Arial"/>
              </a:rPr>
              <a:t>Residential  Mixed</a:t>
            </a:r>
            <a:endParaRPr sz="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078248" y="9581460"/>
            <a:ext cx="555329" cy="696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60"/>
              </a:lnSpc>
            </a:pPr>
            <a:r>
              <a:rPr sz="3600" spc="1680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12970" y="9735572"/>
            <a:ext cx="10919069" cy="525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9870" algn="ctr">
              <a:lnSpc>
                <a:spcPts val="1639"/>
              </a:lnSpc>
            </a:pPr>
            <a:r>
              <a:rPr sz="1400" spc="-5" dirty="0">
                <a:solidFill>
                  <a:srgbClr val="A70084"/>
                </a:solidFill>
                <a:latin typeface="Arial"/>
                <a:cs typeface="Arial"/>
              </a:rPr>
              <a:t>Rothiemay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from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 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map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with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permission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Controller </a:t>
            </a:r>
            <a:r>
              <a:rPr sz="750" spc="30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 Majesty's Stationary Office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 Copyright</a:t>
            </a:r>
            <a:r>
              <a:rPr sz="750" spc="2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2019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 Council 100023422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849607" y="9825594"/>
            <a:ext cx="1014197" cy="21019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15" dirty="0">
                <a:solidFill>
                  <a:srgbClr val="A70084"/>
                </a:solidFill>
                <a:latin typeface="Arial"/>
                <a:cs typeface="Arial"/>
              </a:rPr>
              <a:t>1:5,000 </a:t>
            </a:r>
            <a:r>
              <a:rPr sz="850" spc="10" dirty="0">
                <a:solidFill>
                  <a:srgbClr val="A70084"/>
                </a:solidFill>
                <a:latin typeface="Arial"/>
                <a:cs typeface="Arial"/>
              </a:rPr>
              <a:t>@</a:t>
            </a:r>
            <a:r>
              <a:rPr sz="850" spc="-5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850" spc="5" dirty="0">
                <a:solidFill>
                  <a:srgbClr val="A70084"/>
                </a:solidFill>
                <a:latin typeface="Arial"/>
                <a:cs typeface="Arial"/>
              </a:rPr>
              <a:t>A4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781" y="225473"/>
            <a:ext cx="14627919" cy="10077402"/>
            <a:chOff x="243781" y="225473"/>
            <a:chExt cx="10196195" cy="70935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76" y="231568"/>
              <a:ext cx="10183971" cy="65875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9876" y="231568"/>
              <a:ext cx="10184130" cy="6581775"/>
            </a:xfrm>
            <a:custGeom>
              <a:avLst/>
              <a:gdLst/>
              <a:ahLst/>
              <a:cxnLst/>
              <a:rect l="l" t="t" r="r" b="b"/>
              <a:pathLst>
                <a:path w="10184130" h="6581775">
                  <a:moveTo>
                    <a:pt x="0" y="6581409"/>
                  </a:moveTo>
                  <a:lnTo>
                    <a:pt x="0" y="0"/>
                  </a:lnTo>
                  <a:lnTo>
                    <a:pt x="10183971" y="0"/>
                  </a:lnTo>
                  <a:lnTo>
                    <a:pt x="10183971" y="6581409"/>
                  </a:lnTo>
                  <a:lnTo>
                    <a:pt x="0" y="6581409"/>
                  </a:lnTo>
                  <a:close/>
                </a:path>
              </a:pathLst>
            </a:custGeom>
            <a:ln w="121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122" y="6855564"/>
              <a:ext cx="393453" cy="41816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885835" y="4247446"/>
              <a:ext cx="1487170" cy="2510790"/>
            </a:xfrm>
            <a:custGeom>
              <a:avLst/>
              <a:gdLst/>
              <a:ahLst/>
              <a:cxnLst/>
              <a:rect l="l" t="t" r="r" b="b"/>
              <a:pathLst>
                <a:path w="1487170" h="2510790">
                  <a:moveTo>
                    <a:pt x="1487067" y="0"/>
                  </a:moveTo>
                  <a:lnTo>
                    <a:pt x="0" y="0"/>
                  </a:lnTo>
                  <a:lnTo>
                    <a:pt x="0" y="2510685"/>
                  </a:lnTo>
                  <a:lnTo>
                    <a:pt x="1487067" y="2510685"/>
                  </a:lnTo>
                  <a:lnTo>
                    <a:pt x="1487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13820" y="585014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24378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013820" y="622186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80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9A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0" y="97502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97502"/>
                  </a:lnTo>
                  <a:lnTo>
                    <a:pt x="0" y="97502"/>
                  </a:lnTo>
                </a:path>
              </a:pathLst>
            </a:custGeom>
            <a:ln w="12189">
              <a:solidFill>
                <a:srgbClr val="E9A1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13820" y="6520470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40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2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642060" y="5939233"/>
            <a:ext cx="2133561" cy="3566919"/>
          </a:xfrm>
          <a:prstGeom prst="rect">
            <a:avLst/>
          </a:prstGeom>
          <a:ln w="12189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894"/>
              </a:spcBef>
            </a:pPr>
            <a:r>
              <a:rPr sz="1200" b="1" spc="-10" dirty="0">
                <a:latin typeface="Arial"/>
                <a:cs typeface="Arial"/>
              </a:rPr>
              <a:t>Legend</a:t>
            </a:r>
            <a:endParaRPr sz="120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2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ts val="1115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0180" marR="374015">
              <a:lnSpc>
                <a:spcPct val="85500"/>
              </a:lnSpc>
              <a:spcBef>
                <a:spcPts val="185"/>
              </a:spcBef>
              <a:tabLst>
                <a:tab pos="407670" algn="l"/>
              </a:tabLst>
            </a:pPr>
            <a:r>
              <a:rPr sz="1800" spc="-622" baseline="-6944" dirty="0">
                <a:solidFill>
                  <a:srgbClr val="3BB47E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Burial </a:t>
            </a:r>
            <a:r>
              <a:rPr sz="750" spc="15" dirty="0">
                <a:latin typeface="Arial"/>
                <a:cs typeface="Arial"/>
              </a:rPr>
              <a:t>Ground  </a:t>
            </a:r>
            <a:r>
              <a:rPr sz="1800" spc="-622" baseline="-6944" dirty="0">
                <a:solidFill>
                  <a:srgbClr val="602CC1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A73800"/>
                </a:solidFill>
                <a:latin typeface="Arial"/>
                <a:cs typeface="Arial"/>
              </a:rPr>
              <a:t>G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200" spc="-415" dirty="0">
                <a:solidFill>
                  <a:srgbClr val="C6B633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Mission</a:t>
            </a:r>
            <a:r>
              <a:rPr sz="1125" spc="30" baseline="7407" dirty="0">
                <a:latin typeface="Arial"/>
                <a:cs typeface="Arial"/>
              </a:rPr>
              <a:t> </a:t>
            </a:r>
            <a:r>
              <a:rPr sz="1125" spc="22" baseline="7407" dirty="0">
                <a:latin typeface="Arial"/>
                <a:cs typeface="Arial"/>
              </a:rPr>
              <a:t>Hall</a:t>
            </a:r>
            <a:endParaRPr sz="1125" baseline="7407">
              <a:latin typeface="Arial"/>
              <a:cs typeface="Arial"/>
            </a:endParaRPr>
          </a:p>
          <a:p>
            <a:pPr marL="170180">
              <a:lnSpc>
                <a:spcPts val="1200"/>
              </a:lnSpc>
              <a:tabLst>
                <a:tab pos="407670" algn="l"/>
              </a:tabLst>
            </a:pPr>
            <a:r>
              <a:rPr sz="1200" spc="-415" dirty="0">
                <a:solidFill>
                  <a:srgbClr val="00A9E5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Place </a:t>
            </a:r>
            <a:r>
              <a:rPr sz="1125" spc="30" baseline="7407" dirty="0">
                <a:latin typeface="Arial"/>
                <a:cs typeface="Arial"/>
              </a:rPr>
              <a:t>Of</a:t>
            </a:r>
            <a:r>
              <a:rPr sz="1125" spc="22" baseline="7407" dirty="0">
                <a:latin typeface="Arial"/>
                <a:cs typeface="Arial"/>
              </a:rPr>
              <a:t> </a:t>
            </a:r>
            <a:r>
              <a:rPr sz="1125" spc="30" baseline="7407" dirty="0">
                <a:latin typeface="Arial"/>
                <a:cs typeface="Arial"/>
              </a:rPr>
              <a:t>Worship</a:t>
            </a:r>
            <a:endParaRPr sz="1125" baseline="7407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5"/>
              </a:spcBef>
            </a:pP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489"/>
              </a:spcBef>
            </a:pPr>
            <a:r>
              <a:rPr sz="850" b="1" spc="15" dirty="0">
                <a:latin typeface="Arial"/>
                <a:cs typeface="Arial"/>
              </a:rPr>
              <a:t>Building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20" dirty="0">
                <a:latin typeface="Arial"/>
                <a:cs typeface="Arial"/>
              </a:rPr>
              <a:t>Use</a:t>
            </a:r>
            <a:endParaRPr sz="850">
              <a:latin typeface="Arial"/>
              <a:cs typeface="Arial"/>
            </a:endParaRPr>
          </a:p>
          <a:p>
            <a:pPr marL="408305" marR="530860">
              <a:lnSpc>
                <a:spcPct val="133300"/>
              </a:lnSpc>
              <a:spcBef>
                <a:spcPts val="170"/>
              </a:spcBef>
            </a:pPr>
            <a:r>
              <a:rPr sz="750" spc="30" dirty="0">
                <a:latin typeface="Arial"/>
                <a:cs typeface="Arial"/>
              </a:rPr>
              <a:t>C</a:t>
            </a:r>
            <a:r>
              <a:rPr sz="750" spc="5" dirty="0">
                <a:latin typeface="Arial"/>
                <a:cs typeface="Arial"/>
              </a:rPr>
              <a:t>o</a:t>
            </a:r>
            <a:r>
              <a:rPr sz="750" spc="40" dirty="0">
                <a:latin typeface="Arial"/>
                <a:cs typeface="Arial"/>
              </a:rPr>
              <a:t>mm</a:t>
            </a:r>
            <a:r>
              <a:rPr sz="750" spc="5" dirty="0">
                <a:latin typeface="Arial"/>
                <a:cs typeface="Arial"/>
              </a:rPr>
              <a:t>e</a:t>
            </a:r>
            <a:r>
              <a:rPr sz="750" spc="-15" dirty="0">
                <a:latin typeface="Arial"/>
                <a:cs typeface="Arial"/>
              </a:rPr>
              <a:t>r</a:t>
            </a:r>
            <a:r>
              <a:rPr sz="750" spc="50" dirty="0">
                <a:latin typeface="Arial"/>
                <a:cs typeface="Arial"/>
              </a:rPr>
              <a:t>c</a:t>
            </a:r>
            <a:r>
              <a:rPr sz="750" spc="20" dirty="0">
                <a:latin typeface="Arial"/>
                <a:cs typeface="Arial"/>
              </a:rPr>
              <a:t>i</a:t>
            </a:r>
            <a:r>
              <a:rPr sz="750" spc="5" dirty="0">
                <a:latin typeface="Arial"/>
                <a:cs typeface="Arial"/>
              </a:rPr>
              <a:t>al  </a:t>
            </a:r>
            <a:r>
              <a:rPr sz="750" spc="15" dirty="0">
                <a:latin typeface="Arial"/>
                <a:cs typeface="Arial"/>
              </a:rPr>
              <a:t>Residential  Mixed</a:t>
            </a:r>
            <a:endParaRPr sz="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223899" y="9581460"/>
            <a:ext cx="561176" cy="696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60"/>
              </a:lnSpc>
            </a:pPr>
            <a:r>
              <a:rPr sz="3600" spc="1680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30543" y="9735572"/>
            <a:ext cx="11034026" cy="525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8465" algn="ctr">
              <a:lnSpc>
                <a:spcPts val="1639"/>
              </a:lnSpc>
            </a:pPr>
            <a:r>
              <a:rPr sz="1400" spc="-25" dirty="0">
                <a:solidFill>
                  <a:srgbClr val="A70084"/>
                </a:solidFill>
                <a:latin typeface="Arial"/>
                <a:cs typeface="Arial"/>
              </a:rPr>
              <a:t>Tomintoul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from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 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map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with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permission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Controller </a:t>
            </a:r>
            <a:r>
              <a:rPr sz="750" spc="30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 Majesty's Stationary Office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 Copyright</a:t>
            </a:r>
            <a:r>
              <a:rPr sz="750" spc="2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2019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 Council 100023422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938605" y="9825594"/>
            <a:ext cx="1121440" cy="21019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10" dirty="0">
                <a:solidFill>
                  <a:srgbClr val="A70084"/>
                </a:solidFill>
                <a:latin typeface="Arial"/>
                <a:cs typeface="Arial"/>
              </a:rPr>
              <a:t>1:10,000 @</a:t>
            </a:r>
            <a:r>
              <a:rPr sz="850" spc="-1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850" spc="30" dirty="0">
                <a:solidFill>
                  <a:srgbClr val="A70084"/>
                </a:solidFill>
                <a:latin typeface="Arial"/>
                <a:cs typeface="Arial"/>
              </a:rPr>
              <a:t>A4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781" y="225473"/>
            <a:ext cx="14475519" cy="10229802"/>
            <a:chOff x="243781" y="225473"/>
            <a:chExt cx="10196195" cy="70935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76" y="231568"/>
              <a:ext cx="10183971" cy="65875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9876" y="231568"/>
              <a:ext cx="10184130" cy="6581775"/>
            </a:xfrm>
            <a:custGeom>
              <a:avLst/>
              <a:gdLst/>
              <a:ahLst/>
              <a:cxnLst/>
              <a:rect l="l" t="t" r="r" b="b"/>
              <a:pathLst>
                <a:path w="10184130" h="6581775">
                  <a:moveTo>
                    <a:pt x="0" y="6581409"/>
                  </a:moveTo>
                  <a:lnTo>
                    <a:pt x="0" y="0"/>
                  </a:lnTo>
                  <a:lnTo>
                    <a:pt x="10183971" y="0"/>
                  </a:lnTo>
                  <a:lnTo>
                    <a:pt x="10183971" y="6581409"/>
                  </a:lnTo>
                  <a:lnTo>
                    <a:pt x="0" y="6581409"/>
                  </a:lnTo>
                  <a:close/>
                </a:path>
              </a:pathLst>
            </a:custGeom>
            <a:ln w="121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122" y="6855564"/>
              <a:ext cx="393453" cy="41816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885835" y="4247446"/>
              <a:ext cx="1487170" cy="2510790"/>
            </a:xfrm>
            <a:custGeom>
              <a:avLst/>
              <a:gdLst/>
              <a:ahLst/>
              <a:cxnLst/>
              <a:rect l="l" t="t" r="r" b="b"/>
              <a:pathLst>
                <a:path w="1487170" h="2510790">
                  <a:moveTo>
                    <a:pt x="1487067" y="0"/>
                  </a:moveTo>
                  <a:lnTo>
                    <a:pt x="0" y="0"/>
                  </a:lnTo>
                  <a:lnTo>
                    <a:pt x="0" y="2510685"/>
                  </a:lnTo>
                  <a:lnTo>
                    <a:pt x="1487067" y="2510685"/>
                  </a:lnTo>
                  <a:lnTo>
                    <a:pt x="1487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13820" y="585014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24378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013820" y="622186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80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9A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0" y="97502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97502"/>
                  </a:lnTo>
                  <a:lnTo>
                    <a:pt x="0" y="97502"/>
                  </a:lnTo>
                </a:path>
              </a:pathLst>
            </a:custGeom>
            <a:ln w="12189">
              <a:solidFill>
                <a:srgbClr val="E9A1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13820" y="6520470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40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2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512889" y="6025642"/>
            <a:ext cx="2111332" cy="3620861"/>
          </a:xfrm>
          <a:prstGeom prst="rect">
            <a:avLst/>
          </a:prstGeom>
          <a:ln w="12189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894"/>
              </a:spcBef>
            </a:pPr>
            <a:r>
              <a:rPr sz="1200" b="1" spc="-10" dirty="0">
                <a:latin typeface="Arial"/>
                <a:cs typeface="Arial"/>
              </a:rPr>
              <a:t>Legend</a:t>
            </a:r>
            <a:endParaRPr sz="120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2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ts val="1115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0180" marR="374015">
              <a:lnSpc>
                <a:spcPct val="85500"/>
              </a:lnSpc>
              <a:spcBef>
                <a:spcPts val="185"/>
              </a:spcBef>
              <a:tabLst>
                <a:tab pos="407670" algn="l"/>
              </a:tabLst>
            </a:pPr>
            <a:r>
              <a:rPr sz="1800" spc="-622" baseline="-6944" dirty="0">
                <a:solidFill>
                  <a:srgbClr val="3BB47E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Burial </a:t>
            </a:r>
            <a:r>
              <a:rPr sz="750" spc="15" dirty="0">
                <a:latin typeface="Arial"/>
                <a:cs typeface="Arial"/>
              </a:rPr>
              <a:t>Ground  </a:t>
            </a: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602CC1"/>
                </a:solidFill>
                <a:latin typeface="Arial"/>
                <a:cs typeface="Arial"/>
              </a:rPr>
              <a:t>G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800" spc="-622" baseline="-6944" dirty="0">
                <a:solidFill>
                  <a:srgbClr val="A73800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200" spc="-415" dirty="0">
                <a:solidFill>
                  <a:srgbClr val="C6B633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Mission</a:t>
            </a:r>
            <a:r>
              <a:rPr sz="1125" spc="30" baseline="7407" dirty="0">
                <a:latin typeface="Arial"/>
                <a:cs typeface="Arial"/>
              </a:rPr>
              <a:t> </a:t>
            </a:r>
            <a:r>
              <a:rPr sz="1125" spc="22" baseline="7407" dirty="0">
                <a:latin typeface="Arial"/>
                <a:cs typeface="Arial"/>
              </a:rPr>
              <a:t>Hall</a:t>
            </a:r>
            <a:endParaRPr sz="1125" baseline="7407">
              <a:latin typeface="Arial"/>
              <a:cs typeface="Arial"/>
            </a:endParaRPr>
          </a:p>
          <a:p>
            <a:pPr marL="170180">
              <a:lnSpc>
                <a:spcPts val="1200"/>
              </a:lnSpc>
              <a:tabLst>
                <a:tab pos="407670" algn="l"/>
              </a:tabLst>
            </a:pPr>
            <a:r>
              <a:rPr sz="1200" spc="-415" dirty="0">
                <a:solidFill>
                  <a:srgbClr val="00A9E5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Place </a:t>
            </a:r>
            <a:r>
              <a:rPr sz="1125" spc="30" baseline="7407" dirty="0">
                <a:latin typeface="Arial"/>
                <a:cs typeface="Arial"/>
              </a:rPr>
              <a:t>Of</a:t>
            </a:r>
            <a:r>
              <a:rPr sz="1125" spc="22" baseline="7407" dirty="0">
                <a:latin typeface="Arial"/>
                <a:cs typeface="Arial"/>
              </a:rPr>
              <a:t> </a:t>
            </a:r>
            <a:r>
              <a:rPr sz="1125" spc="30" baseline="7407" dirty="0">
                <a:latin typeface="Arial"/>
                <a:cs typeface="Arial"/>
              </a:rPr>
              <a:t>Worship</a:t>
            </a:r>
            <a:endParaRPr sz="1125" baseline="7407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5"/>
              </a:spcBef>
            </a:pP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489"/>
              </a:spcBef>
            </a:pPr>
            <a:r>
              <a:rPr sz="850" b="1" spc="15" dirty="0">
                <a:latin typeface="Arial"/>
                <a:cs typeface="Arial"/>
              </a:rPr>
              <a:t>Building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20" dirty="0">
                <a:latin typeface="Arial"/>
                <a:cs typeface="Arial"/>
              </a:rPr>
              <a:t>Use</a:t>
            </a:r>
            <a:endParaRPr sz="850">
              <a:latin typeface="Arial"/>
              <a:cs typeface="Arial"/>
            </a:endParaRPr>
          </a:p>
          <a:p>
            <a:pPr marL="408305" marR="530860">
              <a:lnSpc>
                <a:spcPct val="133300"/>
              </a:lnSpc>
              <a:spcBef>
                <a:spcPts val="170"/>
              </a:spcBef>
            </a:pPr>
            <a:r>
              <a:rPr sz="750" spc="30" dirty="0">
                <a:latin typeface="Arial"/>
                <a:cs typeface="Arial"/>
              </a:rPr>
              <a:t>C</a:t>
            </a:r>
            <a:r>
              <a:rPr sz="750" spc="5" dirty="0">
                <a:latin typeface="Arial"/>
                <a:cs typeface="Arial"/>
              </a:rPr>
              <a:t>o</a:t>
            </a:r>
            <a:r>
              <a:rPr sz="750" spc="40" dirty="0">
                <a:latin typeface="Arial"/>
                <a:cs typeface="Arial"/>
              </a:rPr>
              <a:t>mm</a:t>
            </a:r>
            <a:r>
              <a:rPr sz="750" spc="5" dirty="0">
                <a:latin typeface="Arial"/>
                <a:cs typeface="Arial"/>
              </a:rPr>
              <a:t>e</a:t>
            </a:r>
            <a:r>
              <a:rPr sz="750" spc="-15" dirty="0">
                <a:latin typeface="Arial"/>
                <a:cs typeface="Arial"/>
              </a:rPr>
              <a:t>r</a:t>
            </a:r>
            <a:r>
              <a:rPr sz="750" spc="50" dirty="0">
                <a:latin typeface="Arial"/>
                <a:cs typeface="Arial"/>
              </a:rPr>
              <a:t>c</a:t>
            </a:r>
            <a:r>
              <a:rPr sz="750" spc="20" dirty="0">
                <a:latin typeface="Arial"/>
                <a:cs typeface="Arial"/>
              </a:rPr>
              <a:t>i</a:t>
            </a:r>
            <a:r>
              <a:rPr sz="750" spc="5" dirty="0">
                <a:latin typeface="Arial"/>
                <a:cs typeface="Arial"/>
              </a:rPr>
              <a:t>al  </a:t>
            </a:r>
            <a:r>
              <a:rPr sz="750" spc="15" dirty="0">
                <a:latin typeface="Arial"/>
                <a:cs typeface="Arial"/>
              </a:rPr>
              <a:t>Residential  Mixed</a:t>
            </a:r>
            <a:endParaRPr sz="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078248" y="9722950"/>
            <a:ext cx="555329" cy="7069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60"/>
              </a:lnSpc>
            </a:pPr>
            <a:r>
              <a:rPr sz="3600" spc="1680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12970" y="9879393"/>
            <a:ext cx="10919069" cy="5329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3380" algn="ctr">
              <a:lnSpc>
                <a:spcPts val="1639"/>
              </a:lnSpc>
            </a:pPr>
            <a:r>
              <a:rPr sz="1400" spc="-10" dirty="0">
                <a:solidFill>
                  <a:srgbClr val="A70084"/>
                </a:solidFill>
                <a:latin typeface="Arial"/>
                <a:cs typeface="Arial"/>
              </a:rPr>
              <a:t>Urquhart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from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 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map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with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permission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Controller </a:t>
            </a:r>
            <a:r>
              <a:rPr sz="750" spc="30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 Majesty's Stationary Office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 Copyright</a:t>
            </a:r>
            <a:r>
              <a:rPr sz="750" spc="2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2019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 Council 100023422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849607" y="9970776"/>
            <a:ext cx="1014197" cy="213369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15" dirty="0">
                <a:solidFill>
                  <a:srgbClr val="A70084"/>
                </a:solidFill>
                <a:latin typeface="Arial"/>
                <a:cs typeface="Arial"/>
              </a:rPr>
              <a:t>1:5,000 </a:t>
            </a:r>
            <a:r>
              <a:rPr sz="850" spc="10" dirty="0">
                <a:solidFill>
                  <a:srgbClr val="A70084"/>
                </a:solidFill>
                <a:latin typeface="Arial"/>
                <a:cs typeface="Arial"/>
              </a:rPr>
              <a:t>@</a:t>
            </a:r>
            <a:r>
              <a:rPr sz="850" spc="-5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850" spc="5" dirty="0">
                <a:solidFill>
                  <a:srgbClr val="A70084"/>
                </a:solidFill>
                <a:latin typeface="Arial"/>
                <a:cs typeface="Arial"/>
              </a:rPr>
              <a:t>A4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554" y="255733"/>
            <a:ext cx="14641830" cy="10191750"/>
            <a:chOff x="243554" y="255733"/>
            <a:chExt cx="14641830" cy="10191750"/>
          </a:xfrm>
        </p:grpSpPr>
        <p:sp>
          <p:nvSpPr>
            <p:cNvPr id="3" name="object 3"/>
            <p:cNvSpPr/>
            <p:nvPr/>
          </p:nvSpPr>
          <p:spPr>
            <a:xfrm>
              <a:off x="249904" y="9776342"/>
              <a:ext cx="14629130" cy="664845"/>
            </a:xfrm>
            <a:custGeom>
              <a:avLst/>
              <a:gdLst/>
              <a:ahLst/>
              <a:cxnLst/>
              <a:rect l="l" t="t" r="r" b="b"/>
              <a:pathLst>
                <a:path w="14629130" h="664845">
                  <a:moveTo>
                    <a:pt x="0" y="664352"/>
                  </a:moveTo>
                  <a:lnTo>
                    <a:pt x="0" y="0"/>
                  </a:lnTo>
                  <a:lnTo>
                    <a:pt x="14628559" y="0"/>
                  </a:lnTo>
                  <a:lnTo>
                    <a:pt x="14628559" y="664352"/>
                  </a:lnTo>
                  <a:lnTo>
                    <a:pt x="0" y="664352"/>
                  </a:lnTo>
                  <a:close/>
                </a:path>
              </a:pathLst>
            </a:custGeom>
            <a:ln w="121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904" y="262083"/>
              <a:ext cx="14628559" cy="95264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49904" y="262083"/>
              <a:ext cx="14629130" cy="9520555"/>
            </a:xfrm>
            <a:custGeom>
              <a:avLst/>
              <a:gdLst/>
              <a:ahLst/>
              <a:cxnLst/>
              <a:rect l="l" t="t" r="r" b="b"/>
              <a:pathLst>
                <a:path w="14629130" h="9520555">
                  <a:moveTo>
                    <a:pt x="0" y="9520353"/>
                  </a:moveTo>
                  <a:lnTo>
                    <a:pt x="0" y="0"/>
                  </a:lnTo>
                  <a:lnTo>
                    <a:pt x="14628559" y="0"/>
                  </a:lnTo>
                  <a:lnTo>
                    <a:pt x="14628559" y="9520353"/>
                  </a:lnTo>
                  <a:lnTo>
                    <a:pt x="0" y="9520353"/>
                  </a:lnTo>
                  <a:close/>
                </a:path>
              </a:pathLst>
            </a:custGeom>
            <a:ln w="121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295859" y="9733167"/>
            <a:ext cx="508634" cy="749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750" spc="2215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47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92056" y="9903868"/>
            <a:ext cx="1953895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15" dirty="0">
                <a:solidFill>
                  <a:srgbClr val="A70084"/>
                </a:solidFill>
                <a:latin typeface="Arial"/>
                <a:cs typeface="Arial"/>
              </a:rPr>
              <a:t>Buckie </a:t>
            </a:r>
            <a:r>
              <a:rPr sz="1550" spc="10" dirty="0">
                <a:solidFill>
                  <a:srgbClr val="A70084"/>
                </a:solidFill>
                <a:latin typeface="Arial"/>
                <a:cs typeface="Arial"/>
              </a:rPr>
              <a:t>- </a:t>
            </a:r>
            <a:r>
              <a:rPr sz="1550" spc="15" dirty="0">
                <a:solidFill>
                  <a:srgbClr val="A70084"/>
                </a:solidFill>
                <a:latin typeface="Arial"/>
                <a:cs typeface="Arial"/>
              </a:rPr>
              <a:t>Building</a:t>
            </a:r>
            <a:r>
              <a:rPr sz="1550" spc="-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1550" spc="25" dirty="0">
                <a:solidFill>
                  <a:srgbClr val="A70084"/>
                </a:solidFill>
                <a:latin typeface="Arial"/>
                <a:cs typeface="Arial"/>
              </a:rPr>
              <a:t>Use</a:t>
            </a:r>
            <a:endParaRPr sz="15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101194" y="9975299"/>
            <a:ext cx="102743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15" dirty="0">
                <a:solidFill>
                  <a:srgbClr val="A70084"/>
                </a:solidFill>
                <a:latin typeface="Arial"/>
                <a:cs typeface="Arial"/>
              </a:rPr>
              <a:t>1:15,000 </a:t>
            </a:r>
            <a:r>
              <a:rPr sz="1150" dirty="0">
                <a:solidFill>
                  <a:srgbClr val="A70084"/>
                </a:solidFill>
                <a:latin typeface="Arial"/>
                <a:cs typeface="Arial"/>
              </a:rPr>
              <a:t>@</a:t>
            </a:r>
            <a:r>
              <a:rPr sz="1150" spc="-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1150" spc="-5" dirty="0">
                <a:solidFill>
                  <a:srgbClr val="A70084"/>
                </a:solidFill>
                <a:latin typeface="Arial"/>
                <a:cs typeface="Arial"/>
              </a:rPr>
              <a:t>A3</a:t>
            </a:r>
            <a:endParaRPr sz="115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06605" y="7216451"/>
            <a:ext cx="14523719" cy="3180080"/>
            <a:chOff x="306605" y="7216451"/>
            <a:chExt cx="14523719" cy="318008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6605" y="9823418"/>
              <a:ext cx="536070" cy="57293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3342465" y="7216451"/>
              <a:ext cx="1487805" cy="2511425"/>
            </a:xfrm>
            <a:custGeom>
              <a:avLst/>
              <a:gdLst/>
              <a:ahLst/>
              <a:cxnLst/>
              <a:rect l="l" t="t" r="r" b="b"/>
              <a:pathLst>
                <a:path w="1487805" h="2511425">
                  <a:moveTo>
                    <a:pt x="1487236" y="0"/>
                  </a:moveTo>
                  <a:lnTo>
                    <a:pt x="0" y="0"/>
                  </a:lnTo>
                  <a:lnTo>
                    <a:pt x="0" y="2511130"/>
                  </a:lnTo>
                  <a:lnTo>
                    <a:pt x="1487236" y="2511130"/>
                  </a:lnTo>
                  <a:lnTo>
                    <a:pt x="14872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470465" y="8825525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30" h="97790">
                  <a:moveTo>
                    <a:pt x="0" y="97519"/>
                  </a:moveTo>
                  <a:lnTo>
                    <a:pt x="0" y="0"/>
                  </a:lnTo>
                  <a:lnTo>
                    <a:pt x="188952" y="0"/>
                  </a:lnTo>
                  <a:lnTo>
                    <a:pt x="188952" y="97519"/>
                  </a:lnTo>
                  <a:lnTo>
                    <a:pt x="0" y="97519"/>
                  </a:lnTo>
                </a:path>
              </a:pathLst>
            </a:custGeom>
            <a:ln w="24380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470465" y="9191224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30" h="104140">
                  <a:moveTo>
                    <a:pt x="188952" y="0"/>
                  </a:moveTo>
                  <a:lnTo>
                    <a:pt x="0" y="0"/>
                  </a:lnTo>
                  <a:lnTo>
                    <a:pt x="0" y="103614"/>
                  </a:lnTo>
                  <a:lnTo>
                    <a:pt x="188952" y="103614"/>
                  </a:lnTo>
                  <a:lnTo>
                    <a:pt x="188952" y="0"/>
                  </a:lnTo>
                  <a:close/>
                </a:path>
              </a:pathLst>
            </a:custGeom>
            <a:solidFill>
              <a:srgbClr val="80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470465" y="9343598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30" h="104140">
                  <a:moveTo>
                    <a:pt x="188952" y="0"/>
                  </a:moveTo>
                  <a:lnTo>
                    <a:pt x="0" y="0"/>
                  </a:lnTo>
                  <a:lnTo>
                    <a:pt x="0" y="103614"/>
                  </a:lnTo>
                  <a:lnTo>
                    <a:pt x="188952" y="103614"/>
                  </a:lnTo>
                  <a:lnTo>
                    <a:pt x="188952" y="0"/>
                  </a:lnTo>
                  <a:close/>
                </a:path>
              </a:pathLst>
            </a:custGeom>
            <a:solidFill>
              <a:srgbClr val="E9A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470465" y="9343598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30" h="104140">
                  <a:moveTo>
                    <a:pt x="0" y="103614"/>
                  </a:moveTo>
                  <a:lnTo>
                    <a:pt x="0" y="0"/>
                  </a:lnTo>
                  <a:lnTo>
                    <a:pt x="188952" y="0"/>
                  </a:lnTo>
                  <a:lnTo>
                    <a:pt x="188952" y="103614"/>
                  </a:lnTo>
                  <a:lnTo>
                    <a:pt x="0" y="103614"/>
                  </a:lnTo>
                </a:path>
              </a:pathLst>
            </a:custGeom>
            <a:ln w="12190">
              <a:solidFill>
                <a:srgbClr val="E9A1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470465" y="9495973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30" h="97790">
                  <a:moveTo>
                    <a:pt x="188952" y="0"/>
                  </a:moveTo>
                  <a:lnTo>
                    <a:pt x="0" y="0"/>
                  </a:lnTo>
                  <a:lnTo>
                    <a:pt x="0" y="97519"/>
                  </a:lnTo>
                  <a:lnTo>
                    <a:pt x="188952" y="97519"/>
                  </a:lnTo>
                  <a:lnTo>
                    <a:pt x="188952" y="0"/>
                  </a:lnTo>
                  <a:close/>
                </a:path>
              </a:pathLst>
            </a:custGeom>
            <a:solidFill>
              <a:srgbClr val="E2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3342464" y="7216451"/>
            <a:ext cx="1487805" cy="2511425"/>
          </a:xfrm>
          <a:prstGeom prst="rect">
            <a:avLst/>
          </a:prstGeom>
          <a:ln w="12190">
            <a:solidFill>
              <a:srgbClr val="000000"/>
            </a:solidFill>
          </a:ln>
        </p:spPr>
        <p:txBody>
          <a:bodyPr vert="horz" wrap="square" lIns="0" tIns="121285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955"/>
              </a:spcBef>
            </a:pPr>
            <a:r>
              <a:rPr sz="1150" b="1" spc="15" dirty="0">
                <a:latin typeface="Arial"/>
                <a:cs typeface="Arial"/>
              </a:rPr>
              <a:t>Legend</a:t>
            </a:r>
            <a:endParaRPr sz="115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70"/>
              </a:spcBef>
              <a:tabLst>
                <a:tab pos="408305" algn="l"/>
              </a:tabLst>
            </a:pP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60" baseline="3703" dirty="0">
                <a:latin typeface="Arial"/>
                <a:cs typeface="Arial"/>
              </a:rPr>
              <a:t> </a:t>
            </a:r>
            <a:r>
              <a:rPr sz="1125" spc="30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8305" algn="l"/>
              </a:tabLst>
            </a:pP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60" baseline="3703" dirty="0">
                <a:latin typeface="Arial"/>
                <a:cs typeface="Arial"/>
              </a:rPr>
              <a:t> </a:t>
            </a:r>
            <a:r>
              <a:rPr sz="1125" spc="30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0"/>
              </a:spcBef>
              <a:tabLst>
                <a:tab pos="408305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	</a:t>
            </a:r>
            <a:r>
              <a:rPr sz="1125" spc="30" baseline="3703" dirty="0">
                <a:latin typeface="Arial"/>
                <a:cs typeface="Arial"/>
              </a:rPr>
              <a:t>Secondary</a:t>
            </a:r>
            <a:r>
              <a:rPr sz="1125" spc="22" baseline="3703" dirty="0">
                <a:latin typeface="Arial"/>
                <a:cs typeface="Arial"/>
              </a:rPr>
              <a:t> </a:t>
            </a:r>
            <a:r>
              <a:rPr sz="1125" spc="30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3355" marR="374015">
              <a:lnSpc>
                <a:spcPct val="83500"/>
              </a:lnSpc>
              <a:spcBef>
                <a:spcPts val="375"/>
              </a:spcBef>
              <a:tabLst>
                <a:tab pos="408305" algn="l"/>
              </a:tabLst>
            </a:pPr>
            <a:r>
              <a:rPr sz="1150" spc="-400" dirty="0">
                <a:solidFill>
                  <a:srgbClr val="3BB47E"/>
                </a:solidFill>
                <a:latin typeface="Arial"/>
                <a:cs typeface="Arial"/>
              </a:rPr>
              <a:t>G</a:t>
            </a:r>
            <a:r>
              <a:rPr sz="1150" spc="-400" dirty="0">
                <a:latin typeface="Arial"/>
                <a:cs typeface="Arial"/>
              </a:rPr>
              <a:t>F	</a:t>
            </a:r>
            <a:r>
              <a:rPr sz="1125" spc="15" baseline="7407" dirty="0">
                <a:latin typeface="Arial"/>
                <a:cs typeface="Arial"/>
              </a:rPr>
              <a:t>Burial </a:t>
            </a:r>
            <a:r>
              <a:rPr sz="1125" spc="22" baseline="7407" dirty="0">
                <a:latin typeface="Arial"/>
                <a:cs typeface="Arial"/>
              </a:rPr>
              <a:t>Ground  </a:t>
            </a:r>
            <a:r>
              <a:rPr sz="1725" spc="-600" baseline="-7246" dirty="0">
                <a:latin typeface="Arial"/>
                <a:cs typeface="Arial"/>
              </a:rPr>
              <a:t>F</a:t>
            </a:r>
            <a:r>
              <a:rPr sz="1725" spc="-600" baseline="-7246" dirty="0">
                <a:solidFill>
                  <a:srgbClr val="602CC1"/>
                </a:solidFill>
                <a:latin typeface="Arial"/>
                <a:cs typeface="Arial"/>
              </a:rPr>
              <a:t>G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725" spc="-600" baseline="-7246" dirty="0">
                <a:solidFill>
                  <a:srgbClr val="A73800"/>
                </a:solidFill>
                <a:latin typeface="Arial"/>
                <a:cs typeface="Arial"/>
              </a:rPr>
              <a:t>G</a:t>
            </a:r>
            <a:r>
              <a:rPr sz="1725" spc="-600" baseline="-7246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725" spc="-600" baseline="-7246" dirty="0">
                <a:solidFill>
                  <a:srgbClr val="C6B633"/>
                </a:solidFill>
                <a:latin typeface="Arial"/>
                <a:cs typeface="Arial"/>
              </a:rPr>
              <a:t>G</a:t>
            </a:r>
            <a:r>
              <a:rPr sz="1725" spc="-600" baseline="-7246" dirty="0">
                <a:latin typeface="Arial"/>
                <a:cs typeface="Arial"/>
              </a:rPr>
              <a:t>F	</a:t>
            </a:r>
            <a:r>
              <a:rPr sz="750" spc="15" dirty="0">
                <a:latin typeface="Arial"/>
                <a:cs typeface="Arial"/>
              </a:rPr>
              <a:t>Mission</a:t>
            </a:r>
            <a:r>
              <a:rPr sz="750" spc="20" dirty="0">
                <a:latin typeface="Arial"/>
                <a:cs typeface="Arial"/>
              </a:rPr>
              <a:t> </a:t>
            </a:r>
            <a:r>
              <a:rPr sz="750" spc="15" dirty="0">
                <a:latin typeface="Arial"/>
                <a:cs typeface="Arial"/>
              </a:rPr>
              <a:t>Hall</a:t>
            </a:r>
            <a:endParaRPr sz="750">
              <a:latin typeface="Arial"/>
              <a:cs typeface="Arial"/>
            </a:endParaRPr>
          </a:p>
          <a:p>
            <a:pPr marL="173355">
              <a:lnSpc>
                <a:spcPts val="1200"/>
              </a:lnSpc>
              <a:tabLst>
                <a:tab pos="408305" algn="l"/>
              </a:tabLst>
            </a:pPr>
            <a:r>
              <a:rPr sz="1725" spc="-600" baseline="-7246" dirty="0">
                <a:solidFill>
                  <a:srgbClr val="00A9E5"/>
                </a:solidFill>
                <a:latin typeface="Arial"/>
                <a:cs typeface="Arial"/>
              </a:rPr>
              <a:t>G</a:t>
            </a:r>
            <a:r>
              <a:rPr sz="1725" spc="-600" baseline="-7246" dirty="0">
                <a:latin typeface="Arial"/>
                <a:cs typeface="Arial"/>
              </a:rPr>
              <a:t>F	</a:t>
            </a:r>
            <a:r>
              <a:rPr sz="750" spc="15" dirty="0">
                <a:latin typeface="Arial"/>
                <a:cs typeface="Arial"/>
              </a:rPr>
              <a:t>Place </a:t>
            </a:r>
            <a:r>
              <a:rPr sz="750" spc="20" dirty="0">
                <a:latin typeface="Arial"/>
                <a:cs typeface="Arial"/>
              </a:rPr>
              <a:t>Of</a:t>
            </a:r>
            <a:r>
              <a:rPr sz="750" spc="1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Worship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414"/>
              </a:spcBef>
            </a:pP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484"/>
              </a:spcBef>
            </a:pPr>
            <a:r>
              <a:rPr sz="850" b="1" spc="15" dirty="0">
                <a:latin typeface="Arial"/>
                <a:cs typeface="Arial"/>
              </a:rPr>
              <a:t>Building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20" dirty="0">
                <a:latin typeface="Arial"/>
                <a:cs typeface="Arial"/>
              </a:rPr>
              <a:t>Use</a:t>
            </a:r>
            <a:endParaRPr sz="850">
              <a:latin typeface="Arial"/>
              <a:cs typeface="Arial"/>
            </a:endParaRPr>
          </a:p>
          <a:p>
            <a:pPr marL="408305" marR="531495">
              <a:lnSpc>
                <a:spcPct val="133300"/>
              </a:lnSpc>
              <a:spcBef>
                <a:spcPts val="175"/>
              </a:spcBef>
            </a:pPr>
            <a:r>
              <a:rPr sz="750" spc="30" dirty="0">
                <a:latin typeface="Arial"/>
                <a:cs typeface="Arial"/>
              </a:rPr>
              <a:t>C</a:t>
            </a:r>
            <a:r>
              <a:rPr sz="750" spc="10" dirty="0">
                <a:latin typeface="Arial"/>
                <a:cs typeface="Arial"/>
              </a:rPr>
              <a:t>o</a:t>
            </a:r>
            <a:r>
              <a:rPr sz="750" spc="40" dirty="0">
                <a:latin typeface="Arial"/>
                <a:cs typeface="Arial"/>
              </a:rPr>
              <a:t>mm</a:t>
            </a:r>
            <a:r>
              <a:rPr sz="750" spc="10" dirty="0">
                <a:latin typeface="Arial"/>
                <a:cs typeface="Arial"/>
              </a:rPr>
              <a:t>e</a:t>
            </a:r>
            <a:r>
              <a:rPr sz="750" spc="-15" dirty="0">
                <a:latin typeface="Arial"/>
                <a:cs typeface="Arial"/>
              </a:rPr>
              <a:t>r</a:t>
            </a:r>
            <a:r>
              <a:rPr sz="750" spc="50" dirty="0">
                <a:latin typeface="Arial"/>
                <a:cs typeface="Arial"/>
              </a:rPr>
              <a:t>c</a:t>
            </a:r>
            <a:r>
              <a:rPr sz="750" spc="-30" dirty="0">
                <a:latin typeface="Arial"/>
                <a:cs typeface="Arial"/>
              </a:rPr>
              <a:t>i</a:t>
            </a:r>
            <a:r>
              <a:rPr sz="750" spc="60" dirty="0">
                <a:latin typeface="Arial"/>
                <a:cs typeface="Arial"/>
              </a:rPr>
              <a:t>a</a:t>
            </a:r>
            <a:r>
              <a:rPr sz="750" dirty="0">
                <a:latin typeface="Arial"/>
                <a:cs typeface="Arial"/>
              </a:rPr>
              <a:t>l  </a:t>
            </a:r>
            <a:r>
              <a:rPr sz="750" spc="15" dirty="0">
                <a:latin typeface="Arial"/>
                <a:cs typeface="Arial"/>
              </a:rPr>
              <a:t>Residential  Mixed</a:t>
            </a:r>
            <a:endParaRPr sz="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745011" y="10276382"/>
            <a:ext cx="7686675" cy="13462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from</a:t>
            </a:r>
            <a:r>
              <a:rPr sz="750" spc="7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map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with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</a:t>
            </a:r>
            <a:r>
              <a:rPr sz="750" spc="-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permission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Controller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</a:t>
            </a:r>
            <a:r>
              <a:rPr sz="750" spc="6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Majesty's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Stationary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Office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Copyright 2019</a:t>
            </a:r>
            <a:r>
              <a:rPr sz="750" spc="-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Council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100023422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554" y="255733"/>
            <a:ext cx="14641830" cy="10191750"/>
            <a:chOff x="243554" y="255733"/>
            <a:chExt cx="14641830" cy="10191750"/>
          </a:xfrm>
        </p:grpSpPr>
        <p:sp>
          <p:nvSpPr>
            <p:cNvPr id="3" name="object 3"/>
            <p:cNvSpPr/>
            <p:nvPr/>
          </p:nvSpPr>
          <p:spPr>
            <a:xfrm>
              <a:off x="249904" y="9776342"/>
              <a:ext cx="14629130" cy="664845"/>
            </a:xfrm>
            <a:custGeom>
              <a:avLst/>
              <a:gdLst/>
              <a:ahLst/>
              <a:cxnLst/>
              <a:rect l="l" t="t" r="r" b="b"/>
              <a:pathLst>
                <a:path w="14629130" h="664845">
                  <a:moveTo>
                    <a:pt x="0" y="664352"/>
                  </a:moveTo>
                  <a:lnTo>
                    <a:pt x="0" y="0"/>
                  </a:lnTo>
                  <a:lnTo>
                    <a:pt x="14628559" y="0"/>
                  </a:lnTo>
                  <a:lnTo>
                    <a:pt x="14628559" y="664352"/>
                  </a:lnTo>
                  <a:lnTo>
                    <a:pt x="0" y="664352"/>
                  </a:lnTo>
                  <a:close/>
                </a:path>
              </a:pathLst>
            </a:custGeom>
            <a:ln w="121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904" y="262083"/>
              <a:ext cx="14628559" cy="95264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49904" y="262083"/>
              <a:ext cx="14629130" cy="9520555"/>
            </a:xfrm>
            <a:custGeom>
              <a:avLst/>
              <a:gdLst/>
              <a:ahLst/>
              <a:cxnLst/>
              <a:rect l="l" t="t" r="r" b="b"/>
              <a:pathLst>
                <a:path w="14629130" h="9520555">
                  <a:moveTo>
                    <a:pt x="0" y="9520353"/>
                  </a:moveTo>
                  <a:lnTo>
                    <a:pt x="0" y="0"/>
                  </a:lnTo>
                  <a:lnTo>
                    <a:pt x="14628559" y="0"/>
                  </a:lnTo>
                  <a:lnTo>
                    <a:pt x="14628559" y="9520353"/>
                  </a:lnTo>
                  <a:lnTo>
                    <a:pt x="0" y="9520353"/>
                  </a:lnTo>
                  <a:close/>
                </a:path>
              </a:pathLst>
            </a:custGeom>
            <a:ln w="121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295859" y="9733167"/>
            <a:ext cx="508634" cy="749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750" spc="2215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47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13390" y="9922153"/>
            <a:ext cx="5126990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15" dirty="0">
                <a:solidFill>
                  <a:srgbClr val="A70084"/>
                </a:solidFill>
                <a:latin typeface="Arial"/>
                <a:cs typeface="Arial"/>
              </a:rPr>
              <a:t>Buckie </a:t>
            </a:r>
            <a:r>
              <a:rPr sz="1550" spc="10" dirty="0">
                <a:solidFill>
                  <a:srgbClr val="A70084"/>
                </a:solidFill>
                <a:latin typeface="Arial"/>
                <a:cs typeface="Arial"/>
              </a:rPr>
              <a:t>- </a:t>
            </a:r>
            <a:r>
              <a:rPr sz="1550" spc="20" dirty="0">
                <a:solidFill>
                  <a:srgbClr val="A70084"/>
                </a:solidFill>
                <a:latin typeface="Arial"/>
                <a:cs typeface="Arial"/>
              </a:rPr>
              <a:t>Population Density (Census Output </a:t>
            </a:r>
            <a:r>
              <a:rPr sz="1550" spc="15" dirty="0">
                <a:solidFill>
                  <a:srgbClr val="A70084"/>
                </a:solidFill>
                <a:latin typeface="Arial"/>
                <a:cs typeface="Arial"/>
              </a:rPr>
              <a:t>Areas</a:t>
            </a:r>
            <a:r>
              <a:rPr sz="1550" spc="-3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A70084"/>
                </a:solidFill>
                <a:latin typeface="Arial"/>
                <a:cs typeface="Arial"/>
              </a:rPr>
              <a:t>2011)</a:t>
            </a:r>
            <a:endParaRPr sz="15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101194" y="9975299"/>
            <a:ext cx="102743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15" dirty="0">
                <a:solidFill>
                  <a:srgbClr val="A70084"/>
                </a:solidFill>
                <a:latin typeface="Arial"/>
                <a:cs typeface="Arial"/>
              </a:rPr>
              <a:t>1:15,000 </a:t>
            </a:r>
            <a:r>
              <a:rPr sz="1150" dirty="0">
                <a:solidFill>
                  <a:srgbClr val="A70084"/>
                </a:solidFill>
                <a:latin typeface="Arial"/>
                <a:cs typeface="Arial"/>
              </a:rPr>
              <a:t>@</a:t>
            </a:r>
            <a:r>
              <a:rPr sz="1150" spc="-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1150" spc="-5" dirty="0">
                <a:solidFill>
                  <a:srgbClr val="A70084"/>
                </a:solidFill>
                <a:latin typeface="Arial"/>
                <a:cs typeface="Arial"/>
              </a:rPr>
              <a:t>A3</a:t>
            </a:r>
            <a:endParaRPr sz="115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06605" y="6600859"/>
            <a:ext cx="14523719" cy="3796029"/>
            <a:chOff x="306605" y="6600859"/>
            <a:chExt cx="14523719" cy="3796029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6605" y="9823418"/>
              <a:ext cx="536070" cy="57293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3342465" y="6600859"/>
              <a:ext cx="1487805" cy="3114675"/>
            </a:xfrm>
            <a:custGeom>
              <a:avLst/>
              <a:gdLst/>
              <a:ahLst/>
              <a:cxnLst/>
              <a:rect l="l" t="t" r="r" b="b"/>
              <a:pathLst>
                <a:path w="1487805" h="3114675">
                  <a:moveTo>
                    <a:pt x="1487236" y="0"/>
                  </a:moveTo>
                  <a:lnTo>
                    <a:pt x="0" y="0"/>
                  </a:lnTo>
                  <a:lnTo>
                    <a:pt x="0" y="3114533"/>
                  </a:lnTo>
                  <a:lnTo>
                    <a:pt x="1487236" y="3114533"/>
                  </a:lnTo>
                  <a:lnTo>
                    <a:pt x="14872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470465" y="8203838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30" h="104140">
                  <a:moveTo>
                    <a:pt x="0" y="103614"/>
                  </a:moveTo>
                  <a:lnTo>
                    <a:pt x="0" y="0"/>
                  </a:lnTo>
                  <a:lnTo>
                    <a:pt x="188952" y="0"/>
                  </a:lnTo>
                  <a:lnTo>
                    <a:pt x="188952" y="103614"/>
                  </a:lnTo>
                  <a:lnTo>
                    <a:pt x="0" y="103614"/>
                  </a:lnTo>
                </a:path>
              </a:pathLst>
            </a:custGeom>
            <a:ln w="24380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470465" y="8575631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30" h="97790">
                  <a:moveTo>
                    <a:pt x="0" y="97519"/>
                  </a:moveTo>
                  <a:lnTo>
                    <a:pt x="0" y="0"/>
                  </a:lnTo>
                  <a:lnTo>
                    <a:pt x="188952" y="0"/>
                  </a:lnTo>
                  <a:lnTo>
                    <a:pt x="188952" y="97519"/>
                  </a:lnTo>
                  <a:lnTo>
                    <a:pt x="0" y="97519"/>
                  </a:lnTo>
                </a:path>
              </a:pathLst>
            </a:custGeom>
            <a:ln w="6095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470465" y="872191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30" h="104140">
                  <a:moveTo>
                    <a:pt x="188952" y="0"/>
                  </a:moveTo>
                  <a:lnTo>
                    <a:pt x="0" y="0"/>
                  </a:lnTo>
                  <a:lnTo>
                    <a:pt x="0" y="103614"/>
                  </a:lnTo>
                  <a:lnTo>
                    <a:pt x="188952" y="103614"/>
                  </a:lnTo>
                  <a:lnTo>
                    <a:pt x="188952" y="0"/>
                  </a:lnTo>
                  <a:close/>
                </a:path>
              </a:pathLst>
            </a:custGeom>
            <a:solidFill>
              <a:srgbClr val="F7D7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470465" y="872191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30" h="104140">
                  <a:moveTo>
                    <a:pt x="0" y="103614"/>
                  </a:moveTo>
                  <a:lnTo>
                    <a:pt x="0" y="0"/>
                  </a:lnTo>
                  <a:lnTo>
                    <a:pt x="188952" y="0"/>
                  </a:lnTo>
                  <a:lnTo>
                    <a:pt x="188952" y="103614"/>
                  </a:lnTo>
                  <a:lnTo>
                    <a:pt x="0" y="103614"/>
                  </a:lnTo>
                </a:path>
              </a:pathLst>
            </a:custGeom>
            <a:ln w="6095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470465" y="8874285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30" h="104140">
                  <a:moveTo>
                    <a:pt x="188952" y="0"/>
                  </a:moveTo>
                  <a:lnTo>
                    <a:pt x="0" y="0"/>
                  </a:lnTo>
                  <a:lnTo>
                    <a:pt x="0" y="103614"/>
                  </a:lnTo>
                  <a:lnTo>
                    <a:pt x="188952" y="103614"/>
                  </a:lnTo>
                  <a:lnTo>
                    <a:pt x="188952" y="0"/>
                  </a:lnTo>
                  <a:close/>
                </a:path>
              </a:pathLst>
            </a:custGeom>
            <a:solidFill>
              <a:srgbClr val="F0BE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470465" y="8874285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30" h="104140">
                  <a:moveTo>
                    <a:pt x="0" y="103614"/>
                  </a:moveTo>
                  <a:lnTo>
                    <a:pt x="0" y="0"/>
                  </a:lnTo>
                  <a:lnTo>
                    <a:pt x="188952" y="0"/>
                  </a:lnTo>
                  <a:lnTo>
                    <a:pt x="188952" y="103614"/>
                  </a:lnTo>
                  <a:lnTo>
                    <a:pt x="0" y="103614"/>
                  </a:lnTo>
                </a:path>
              </a:pathLst>
            </a:custGeom>
            <a:ln w="6095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3470465" y="9026659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30" h="104140">
                  <a:moveTo>
                    <a:pt x="188952" y="0"/>
                  </a:moveTo>
                  <a:lnTo>
                    <a:pt x="0" y="0"/>
                  </a:lnTo>
                  <a:lnTo>
                    <a:pt x="0" y="103614"/>
                  </a:lnTo>
                  <a:lnTo>
                    <a:pt x="188952" y="103614"/>
                  </a:lnTo>
                  <a:lnTo>
                    <a:pt x="188952" y="0"/>
                  </a:lnTo>
                  <a:close/>
                </a:path>
              </a:pathLst>
            </a:custGeom>
            <a:solidFill>
              <a:srgbClr val="E7A1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470465" y="9026659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30" h="104140">
                  <a:moveTo>
                    <a:pt x="0" y="103614"/>
                  </a:moveTo>
                  <a:lnTo>
                    <a:pt x="0" y="0"/>
                  </a:lnTo>
                  <a:lnTo>
                    <a:pt x="188952" y="0"/>
                  </a:lnTo>
                  <a:lnTo>
                    <a:pt x="188952" y="103614"/>
                  </a:lnTo>
                  <a:lnTo>
                    <a:pt x="0" y="103614"/>
                  </a:lnTo>
                </a:path>
              </a:pathLst>
            </a:custGeom>
            <a:ln w="6095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3470465" y="9179034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30" h="104140">
                  <a:moveTo>
                    <a:pt x="188952" y="0"/>
                  </a:moveTo>
                  <a:lnTo>
                    <a:pt x="0" y="0"/>
                  </a:lnTo>
                  <a:lnTo>
                    <a:pt x="0" y="103614"/>
                  </a:lnTo>
                  <a:lnTo>
                    <a:pt x="188952" y="103614"/>
                  </a:lnTo>
                  <a:lnTo>
                    <a:pt x="188952" y="0"/>
                  </a:lnTo>
                  <a:close/>
                </a:path>
              </a:pathLst>
            </a:custGeom>
            <a:solidFill>
              <a:srgbClr val="DF86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470465" y="9179034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30" h="104140">
                  <a:moveTo>
                    <a:pt x="0" y="103614"/>
                  </a:moveTo>
                  <a:lnTo>
                    <a:pt x="0" y="0"/>
                  </a:lnTo>
                  <a:lnTo>
                    <a:pt x="188952" y="0"/>
                  </a:lnTo>
                  <a:lnTo>
                    <a:pt x="188952" y="103614"/>
                  </a:lnTo>
                  <a:lnTo>
                    <a:pt x="0" y="103614"/>
                  </a:lnTo>
                </a:path>
              </a:pathLst>
            </a:custGeom>
            <a:ln w="6095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470465" y="9331408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30" h="104140">
                  <a:moveTo>
                    <a:pt x="188952" y="0"/>
                  </a:moveTo>
                  <a:lnTo>
                    <a:pt x="0" y="0"/>
                  </a:lnTo>
                  <a:lnTo>
                    <a:pt x="0" y="103614"/>
                  </a:lnTo>
                  <a:lnTo>
                    <a:pt x="188952" y="103614"/>
                  </a:lnTo>
                  <a:lnTo>
                    <a:pt x="188952" y="0"/>
                  </a:lnTo>
                  <a:close/>
                </a:path>
              </a:pathLst>
            </a:custGeom>
            <a:solidFill>
              <a:srgbClr val="D866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3470465" y="9331408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30" h="104140">
                  <a:moveTo>
                    <a:pt x="0" y="103614"/>
                  </a:moveTo>
                  <a:lnTo>
                    <a:pt x="0" y="0"/>
                  </a:lnTo>
                  <a:lnTo>
                    <a:pt x="188952" y="0"/>
                  </a:lnTo>
                  <a:lnTo>
                    <a:pt x="188952" y="103614"/>
                  </a:lnTo>
                  <a:lnTo>
                    <a:pt x="0" y="103614"/>
                  </a:lnTo>
                </a:path>
              </a:pathLst>
            </a:custGeom>
            <a:ln w="6095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3470465" y="9483783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30" h="97790">
                  <a:moveTo>
                    <a:pt x="188952" y="0"/>
                  </a:moveTo>
                  <a:lnTo>
                    <a:pt x="0" y="0"/>
                  </a:lnTo>
                  <a:lnTo>
                    <a:pt x="0" y="97519"/>
                  </a:lnTo>
                  <a:lnTo>
                    <a:pt x="188952" y="97519"/>
                  </a:lnTo>
                  <a:lnTo>
                    <a:pt x="188952" y="0"/>
                  </a:lnTo>
                  <a:close/>
                </a:path>
              </a:pathLst>
            </a:custGeom>
            <a:solidFill>
              <a:srgbClr val="D347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470465" y="9483783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30" h="97790">
                  <a:moveTo>
                    <a:pt x="0" y="97519"/>
                  </a:moveTo>
                  <a:lnTo>
                    <a:pt x="0" y="0"/>
                  </a:lnTo>
                  <a:lnTo>
                    <a:pt x="188952" y="0"/>
                  </a:lnTo>
                  <a:lnTo>
                    <a:pt x="188952" y="97519"/>
                  </a:lnTo>
                  <a:lnTo>
                    <a:pt x="0" y="97519"/>
                  </a:lnTo>
                </a:path>
              </a:pathLst>
            </a:custGeom>
            <a:ln w="6095">
              <a:solidFill>
                <a:srgbClr val="8D8D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3342464" y="6600859"/>
            <a:ext cx="1487805" cy="3114675"/>
          </a:xfrm>
          <a:prstGeom prst="rect">
            <a:avLst/>
          </a:prstGeom>
          <a:ln w="12190">
            <a:solidFill>
              <a:srgbClr val="000000"/>
            </a:solidFill>
          </a:ln>
        </p:spPr>
        <p:txBody>
          <a:bodyPr vert="horz" wrap="square" lIns="0" tIns="121285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955"/>
              </a:spcBef>
            </a:pPr>
            <a:r>
              <a:rPr sz="1150" b="1" spc="15" dirty="0">
                <a:latin typeface="Arial"/>
                <a:cs typeface="Arial"/>
              </a:rPr>
              <a:t>Legend</a:t>
            </a:r>
            <a:endParaRPr sz="115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20"/>
              </a:spcBef>
              <a:tabLst>
                <a:tab pos="408305" algn="l"/>
              </a:tabLst>
            </a:pP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60" baseline="3703" dirty="0">
                <a:latin typeface="Arial"/>
                <a:cs typeface="Arial"/>
              </a:rPr>
              <a:t> </a:t>
            </a:r>
            <a:r>
              <a:rPr sz="1125" spc="30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8305" algn="l"/>
              </a:tabLst>
            </a:pP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60" baseline="3703" dirty="0">
                <a:latin typeface="Arial"/>
                <a:cs typeface="Arial"/>
              </a:rPr>
              <a:t> </a:t>
            </a:r>
            <a:r>
              <a:rPr sz="1125" spc="30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8305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</a:t>
            </a:r>
            <a:r>
              <a:rPr sz="1125" spc="22" baseline="3703" dirty="0">
                <a:latin typeface="Arial"/>
                <a:cs typeface="Arial"/>
              </a:rPr>
              <a:t> </a:t>
            </a:r>
            <a:r>
              <a:rPr sz="1125" spc="30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3355" marR="374015">
              <a:lnSpc>
                <a:spcPct val="89300"/>
              </a:lnSpc>
              <a:spcBef>
                <a:spcPts val="150"/>
              </a:spcBef>
              <a:tabLst>
                <a:tab pos="408305" algn="l"/>
              </a:tabLst>
            </a:pPr>
            <a:r>
              <a:rPr sz="1725" spc="-600" baseline="-7246" dirty="0">
                <a:latin typeface="Arial"/>
                <a:cs typeface="Arial"/>
              </a:rPr>
              <a:t>F</a:t>
            </a:r>
            <a:r>
              <a:rPr sz="1725" spc="-600" baseline="-7246" dirty="0">
                <a:solidFill>
                  <a:srgbClr val="3BB47E"/>
                </a:solidFill>
                <a:latin typeface="Arial"/>
                <a:cs typeface="Arial"/>
              </a:rPr>
              <a:t>G	</a:t>
            </a:r>
            <a:r>
              <a:rPr sz="750" spc="10" dirty="0">
                <a:latin typeface="Arial"/>
                <a:cs typeface="Arial"/>
              </a:rPr>
              <a:t>Burial </a:t>
            </a:r>
            <a:r>
              <a:rPr sz="750" spc="15" dirty="0">
                <a:latin typeface="Arial"/>
                <a:cs typeface="Arial"/>
              </a:rPr>
              <a:t>Ground  </a:t>
            </a:r>
            <a:r>
              <a:rPr sz="1725" spc="-600" baseline="-7246" dirty="0">
                <a:solidFill>
                  <a:srgbClr val="602CC1"/>
                </a:solidFill>
                <a:latin typeface="Arial"/>
                <a:cs typeface="Arial"/>
              </a:rPr>
              <a:t>G</a:t>
            </a:r>
            <a:r>
              <a:rPr sz="1725" spc="-600" baseline="-7246" dirty="0">
                <a:latin typeface="Arial"/>
                <a:cs typeface="Arial"/>
              </a:rPr>
              <a:t>F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725" spc="-600" baseline="-7246" dirty="0">
                <a:solidFill>
                  <a:srgbClr val="A73800"/>
                </a:solidFill>
                <a:latin typeface="Arial"/>
                <a:cs typeface="Arial"/>
              </a:rPr>
              <a:t>G</a:t>
            </a:r>
            <a:r>
              <a:rPr sz="1725" spc="-600" baseline="-7246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150" spc="-400" dirty="0">
                <a:latin typeface="Arial"/>
                <a:cs typeface="Arial"/>
              </a:rPr>
              <a:t>F</a:t>
            </a:r>
            <a:r>
              <a:rPr sz="1150" spc="-400" dirty="0">
                <a:solidFill>
                  <a:srgbClr val="C6B633"/>
                </a:solidFill>
                <a:latin typeface="Arial"/>
                <a:cs typeface="Arial"/>
              </a:rPr>
              <a:t>G	</a:t>
            </a:r>
            <a:r>
              <a:rPr sz="1125" spc="22" baseline="7407" dirty="0">
                <a:latin typeface="Arial"/>
                <a:cs typeface="Arial"/>
              </a:rPr>
              <a:t>Mission</a:t>
            </a:r>
            <a:r>
              <a:rPr sz="1125" spc="30" baseline="7407" dirty="0">
                <a:latin typeface="Arial"/>
                <a:cs typeface="Arial"/>
              </a:rPr>
              <a:t> </a:t>
            </a:r>
            <a:r>
              <a:rPr sz="1125" spc="22" baseline="7407" dirty="0">
                <a:latin typeface="Arial"/>
                <a:cs typeface="Arial"/>
              </a:rPr>
              <a:t>Hall</a:t>
            </a:r>
            <a:endParaRPr sz="1125" baseline="7407">
              <a:latin typeface="Arial"/>
              <a:cs typeface="Arial"/>
            </a:endParaRPr>
          </a:p>
          <a:p>
            <a:pPr marL="173355">
              <a:lnSpc>
                <a:spcPts val="1055"/>
              </a:lnSpc>
              <a:tabLst>
                <a:tab pos="408305" algn="l"/>
              </a:tabLst>
            </a:pPr>
            <a:r>
              <a:rPr sz="1725" spc="-600" baseline="-7246" dirty="0">
                <a:solidFill>
                  <a:srgbClr val="00A9E5"/>
                </a:solidFill>
                <a:latin typeface="Arial"/>
                <a:cs typeface="Arial"/>
              </a:rPr>
              <a:t>G</a:t>
            </a:r>
            <a:r>
              <a:rPr sz="1725" spc="-600" baseline="-7246" dirty="0">
                <a:latin typeface="Arial"/>
                <a:cs typeface="Arial"/>
              </a:rPr>
              <a:t>F	</a:t>
            </a:r>
            <a:r>
              <a:rPr sz="750" spc="15" dirty="0">
                <a:latin typeface="Arial"/>
                <a:cs typeface="Arial"/>
              </a:rPr>
              <a:t>Place </a:t>
            </a:r>
            <a:r>
              <a:rPr sz="750" spc="20" dirty="0">
                <a:latin typeface="Arial"/>
                <a:cs typeface="Arial"/>
              </a:rPr>
              <a:t>Of</a:t>
            </a:r>
            <a:r>
              <a:rPr sz="750" spc="1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Worship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415"/>
              </a:spcBef>
            </a:pP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535"/>
              </a:spcBef>
            </a:pPr>
            <a:r>
              <a:rPr sz="850" b="1" spc="20" dirty="0">
                <a:latin typeface="Arial"/>
                <a:cs typeface="Arial"/>
              </a:rPr>
              <a:t>People per</a:t>
            </a:r>
            <a:r>
              <a:rPr sz="850" b="1" spc="15" dirty="0">
                <a:latin typeface="Arial"/>
                <a:cs typeface="Arial"/>
              </a:rPr>
              <a:t> Hectare</a:t>
            </a:r>
            <a:endParaRPr sz="8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470"/>
              </a:spcBef>
            </a:pPr>
            <a:r>
              <a:rPr sz="750" spc="10" dirty="0">
                <a:latin typeface="Arial"/>
                <a:cs typeface="Arial"/>
              </a:rPr>
              <a:t>0 </a:t>
            </a:r>
            <a:r>
              <a:rPr sz="750" spc="5" dirty="0">
                <a:latin typeface="Arial"/>
                <a:cs typeface="Arial"/>
              </a:rPr>
              <a:t>-</a:t>
            </a:r>
            <a:r>
              <a:rPr sz="750" spc="25" dirty="0">
                <a:latin typeface="Arial"/>
                <a:cs typeface="Arial"/>
              </a:rPr>
              <a:t> </a:t>
            </a:r>
            <a:r>
              <a:rPr sz="750" spc="10" dirty="0">
                <a:latin typeface="Arial"/>
                <a:cs typeface="Arial"/>
              </a:rPr>
              <a:t>14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0"/>
              </a:spcBef>
            </a:pPr>
            <a:r>
              <a:rPr sz="750" spc="10" dirty="0">
                <a:latin typeface="Arial"/>
                <a:cs typeface="Arial"/>
              </a:rPr>
              <a:t>15 </a:t>
            </a:r>
            <a:r>
              <a:rPr sz="750" spc="5" dirty="0">
                <a:latin typeface="Arial"/>
                <a:cs typeface="Arial"/>
              </a:rPr>
              <a:t>-</a:t>
            </a:r>
            <a:r>
              <a:rPr sz="750" spc="-60" dirty="0">
                <a:latin typeface="Arial"/>
                <a:cs typeface="Arial"/>
              </a:rPr>
              <a:t> </a:t>
            </a:r>
            <a:r>
              <a:rPr sz="750" spc="10" dirty="0">
                <a:latin typeface="Arial"/>
                <a:cs typeface="Arial"/>
              </a:rPr>
              <a:t>29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0"/>
              </a:spcBef>
            </a:pPr>
            <a:r>
              <a:rPr sz="750" spc="10" dirty="0">
                <a:latin typeface="Arial"/>
                <a:cs typeface="Arial"/>
              </a:rPr>
              <a:t>30 </a:t>
            </a:r>
            <a:r>
              <a:rPr sz="750" spc="5" dirty="0">
                <a:latin typeface="Arial"/>
                <a:cs typeface="Arial"/>
              </a:rPr>
              <a:t>-</a:t>
            </a:r>
            <a:r>
              <a:rPr sz="750" spc="-60" dirty="0">
                <a:latin typeface="Arial"/>
                <a:cs typeface="Arial"/>
              </a:rPr>
              <a:t> </a:t>
            </a:r>
            <a:r>
              <a:rPr sz="750" spc="10" dirty="0">
                <a:latin typeface="Arial"/>
                <a:cs typeface="Arial"/>
              </a:rPr>
              <a:t>44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254"/>
              </a:spcBef>
            </a:pPr>
            <a:r>
              <a:rPr sz="750" spc="10" dirty="0">
                <a:latin typeface="Arial"/>
                <a:cs typeface="Arial"/>
              </a:rPr>
              <a:t>45 </a:t>
            </a:r>
            <a:r>
              <a:rPr sz="750" spc="5" dirty="0">
                <a:latin typeface="Arial"/>
                <a:cs typeface="Arial"/>
              </a:rPr>
              <a:t>-</a:t>
            </a:r>
            <a:r>
              <a:rPr sz="750" spc="-60" dirty="0">
                <a:latin typeface="Arial"/>
                <a:cs typeface="Arial"/>
              </a:rPr>
              <a:t> </a:t>
            </a:r>
            <a:r>
              <a:rPr sz="750" spc="10" dirty="0">
                <a:latin typeface="Arial"/>
                <a:cs typeface="Arial"/>
              </a:rPr>
              <a:t>74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295"/>
              </a:spcBef>
            </a:pPr>
            <a:r>
              <a:rPr sz="750" spc="10" dirty="0">
                <a:latin typeface="Arial"/>
                <a:cs typeface="Arial"/>
              </a:rPr>
              <a:t>75 </a:t>
            </a:r>
            <a:r>
              <a:rPr sz="750" spc="5" dirty="0">
                <a:latin typeface="Arial"/>
                <a:cs typeface="Arial"/>
              </a:rPr>
              <a:t>-</a:t>
            </a:r>
            <a:r>
              <a:rPr sz="750" spc="-60" dirty="0">
                <a:latin typeface="Arial"/>
                <a:cs typeface="Arial"/>
              </a:rPr>
              <a:t> </a:t>
            </a:r>
            <a:r>
              <a:rPr sz="750" spc="10" dirty="0">
                <a:latin typeface="Arial"/>
                <a:cs typeface="Arial"/>
              </a:rPr>
              <a:t>99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0"/>
              </a:spcBef>
            </a:pPr>
            <a:r>
              <a:rPr sz="750" spc="10" dirty="0">
                <a:latin typeface="Arial"/>
                <a:cs typeface="Arial"/>
              </a:rPr>
              <a:t>100 </a:t>
            </a:r>
            <a:r>
              <a:rPr sz="750" spc="5" dirty="0">
                <a:latin typeface="Arial"/>
                <a:cs typeface="Arial"/>
              </a:rPr>
              <a:t>-</a:t>
            </a:r>
            <a:r>
              <a:rPr sz="750" spc="-55" dirty="0">
                <a:latin typeface="Arial"/>
                <a:cs typeface="Arial"/>
              </a:rPr>
              <a:t> </a:t>
            </a:r>
            <a:r>
              <a:rPr sz="750" spc="25" dirty="0">
                <a:latin typeface="Arial"/>
                <a:cs typeface="Arial"/>
              </a:rPr>
              <a:t>199</a:t>
            </a:r>
            <a:endParaRPr sz="75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0"/>
              </a:spcBef>
            </a:pPr>
            <a:r>
              <a:rPr sz="750" spc="10" dirty="0">
                <a:latin typeface="Arial"/>
                <a:cs typeface="Arial"/>
              </a:rPr>
              <a:t>200 </a:t>
            </a:r>
            <a:r>
              <a:rPr sz="750" spc="5" dirty="0">
                <a:latin typeface="Arial"/>
                <a:cs typeface="Arial"/>
              </a:rPr>
              <a:t>-</a:t>
            </a:r>
            <a:r>
              <a:rPr sz="750" spc="-55" dirty="0">
                <a:latin typeface="Arial"/>
                <a:cs typeface="Arial"/>
              </a:rPr>
              <a:t> </a:t>
            </a:r>
            <a:r>
              <a:rPr sz="750" spc="25" dirty="0">
                <a:latin typeface="Arial"/>
                <a:cs typeface="Arial"/>
              </a:rPr>
              <a:t>306</a:t>
            </a:r>
            <a:endParaRPr sz="7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745011" y="10276382"/>
            <a:ext cx="7686675" cy="13462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from</a:t>
            </a:r>
            <a:r>
              <a:rPr sz="750" spc="7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map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with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</a:t>
            </a:r>
            <a:r>
              <a:rPr sz="750" spc="-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permission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Controller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</a:t>
            </a:r>
            <a:r>
              <a:rPr sz="750" spc="6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Majesty's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Stationary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Office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</a:t>
            </a:r>
            <a:r>
              <a:rPr sz="750" spc="4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Copyright 2019</a:t>
            </a:r>
            <a:r>
              <a:rPr sz="750" spc="-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</a:t>
            </a:r>
            <a:r>
              <a:rPr sz="750" spc="4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Council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100023422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526" y="225217"/>
            <a:ext cx="14551974" cy="10203713"/>
            <a:chOff x="243526" y="225218"/>
            <a:chExt cx="10196830" cy="70942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76" y="231568"/>
              <a:ext cx="10183971" cy="65875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9876" y="231568"/>
              <a:ext cx="10184130" cy="6581775"/>
            </a:xfrm>
            <a:custGeom>
              <a:avLst/>
              <a:gdLst/>
              <a:ahLst/>
              <a:cxnLst/>
              <a:rect l="l" t="t" r="r" b="b"/>
              <a:pathLst>
                <a:path w="10184130" h="6581775">
                  <a:moveTo>
                    <a:pt x="0" y="6581409"/>
                  </a:moveTo>
                  <a:lnTo>
                    <a:pt x="0" y="0"/>
                  </a:lnTo>
                  <a:lnTo>
                    <a:pt x="10183971" y="0"/>
                  </a:lnTo>
                  <a:lnTo>
                    <a:pt x="10183971" y="6581409"/>
                  </a:lnTo>
                  <a:lnTo>
                    <a:pt x="0" y="6581409"/>
                  </a:lnTo>
                  <a:close/>
                </a:path>
              </a:pathLst>
            </a:custGeom>
            <a:ln w="121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4150560" y="9629624"/>
            <a:ext cx="558227" cy="825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1680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62048" y="9803647"/>
            <a:ext cx="1133673" cy="3415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0" dirty="0">
                <a:solidFill>
                  <a:srgbClr val="A70084"/>
                </a:solidFill>
                <a:latin typeface="Arial"/>
                <a:cs typeface="Arial"/>
              </a:rPr>
              <a:t>Burghead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872019" y="9930216"/>
            <a:ext cx="1115549" cy="2265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50" spc="10" dirty="0">
                <a:solidFill>
                  <a:srgbClr val="A70084"/>
                </a:solidFill>
                <a:latin typeface="Arial"/>
                <a:cs typeface="Arial"/>
              </a:rPr>
              <a:t>1:10,000 @</a:t>
            </a:r>
            <a:r>
              <a:rPr sz="850" spc="-1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850" spc="30" dirty="0">
                <a:solidFill>
                  <a:srgbClr val="A70084"/>
                </a:solidFill>
                <a:latin typeface="Arial"/>
                <a:cs typeface="Arial"/>
              </a:rPr>
              <a:t>A4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17159" y="6010442"/>
            <a:ext cx="14382512" cy="4352927"/>
            <a:chOff x="295122" y="4247446"/>
            <a:chExt cx="10078085" cy="302641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122" y="6855564"/>
              <a:ext cx="393453" cy="41816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885835" y="4247446"/>
              <a:ext cx="1487170" cy="2510790"/>
            </a:xfrm>
            <a:custGeom>
              <a:avLst/>
              <a:gdLst/>
              <a:ahLst/>
              <a:cxnLst/>
              <a:rect l="l" t="t" r="r" b="b"/>
              <a:pathLst>
                <a:path w="1487170" h="2510790">
                  <a:moveTo>
                    <a:pt x="1487067" y="0"/>
                  </a:moveTo>
                  <a:lnTo>
                    <a:pt x="0" y="0"/>
                  </a:lnTo>
                  <a:lnTo>
                    <a:pt x="0" y="2510685"/>
                  </a:lnTo>
                  <a:lnTo>
                    <a:pt x="1487067" y="2510685"/>
                  </a:lnTo>
                  <a:lnTo>
                    <a:pt x="1487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13820" y="585014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24378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013820" y="622186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80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9A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0" y="97502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97502"/>
                  </a:lnTo>
                  <a:lnTo>
                    <a:pt x="0" y="97502"/>
                  </a:lnTo>
                </a:path>
              </a:pathLst>
            </a:custGeom>
            <a:ln w="12189">
              <a:solidFill>
                <a:srgbClr val="E9A1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013820" y="6520470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40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2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2577031" y="6010442"/>
            <a:ext cx="2122352" cy="3611303"/>
          </a:xfrm>
          <a:prstGeom prst="rect">
            <a:avLst/>
          </a:prstGeom>
          <a:ln w="12189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894"/>
              </a:spcBef>
            </a:pPr>
            <a:r>
              <a:rPr sz="1200" b="1" spc="-10" dirty="0">
                <a:latin typeface="Arial"/>
                <a:cs typeface="Arial"/>
              </a:rPr>
              <a:t>Legend</a:t>
            </a:r>
            <a:endParaRPr sz="120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2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ts val="1115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0180" marR="374015">
              <a:lnSpc>
                <a:spcPct val="85500"/>
              </a:lnSpc>
              <a:spcBef>
                <a:spcPts val="185"/>
              </a:spcBef>
              <a:tabLst>
                <a:tab pos="407670" algn="l"/>
              </a:tabLst>
            </a:pPr>
            <a:r>
              <a:rPr sz="1800" spc="-622" baseline="-6944" dirty="0">
                <a:solidFill>
                  <a:srgbClr val="3BB47E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Burial </a:t>
            </a:r>
            <a:r>
              <a:rPr sz="750" spc="15" dirty="0">
                <a:latin typeface="Arial"/>
                <a:cs typeface="Arial"/>
              </a:rPr>
              <a:t>Ground  </a:t>
            </a:r>
            <a:r>
              <a:rPr sz="1800" spc="-622" baseline="-6944" dirty="0">
                <a:solidFill>
                  <a:srgbClr val="602CC1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A73800"/>
                </a:solidFill>
                <a:latin typeface="Arial"/>
                <a:cs typeface="Arial"/>
              </a:rPr>
              <a:t>G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200" spc="-415" dirty="0">
                <a:solidFill>
                  <a:srgbClr val="C6B633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Mission</a:t>
            </a:r>
            <a:r>
              <a:rPr sz="1125" spc="30" baseline="7407" dirty="0">
                <a:latin typeface="Arial"/>
                <a:cs typeface="Arial"/>
              </a:rPr>
              <a:t> </a:t>
            </a:r>
            <a:r>
              <a:rPr sz="1125" spc="22" baseline="7407" dirty="0">
                <a:latin typeface="Arial"/>
                <a:cs typeface="Arial"/>
              </a:rPr>
              <a:t>Hall</a:t>
            </a:r>
            <a:endParaRPr sz="1125" baseline="7407">
              <a:latin typeface="Arial"/>
              <a:cs typeface="Arial"/>
            </a:endParaRPr>
          </a:p>
          <a:p>
            <a:pPr marL="170180">
              <a:lnSpc>
                <a:spcPts val="1200"/>
              </a:lnSpc>
              <a:tabLst>
                <a:tab pos="407670" algn="l"/>
              </a:tabLst>
            </a:pPr>
            <a:r>
              <a:rPr sz="1200" spc="-415" dirty="0">
                <a:solidFill>
                  <a:srgbClr val="00A9E5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Place </a:t>
            </a:r>
            <a:r>
              <a:rPr sz="1125" spc="30" baseline="7407" dirty="0">
                <a:latin typeface="Arial"/>
                <a:cs typeface="Arial"/>
              </a:rPr>
              <a:t>Of</a:t>
            </a:r>
            <a:r>
              <a:rPr sz="1125" spc="22" baseline="7407" dirty="0">
                <a:latin typeface="Arial"/>
                <a:cs typeface="Arial"/>
              </a:rPr>
              <a:t> </a:t>
            </a:r>
            <a:r>
              <a:rPr sz="1125" spc="30" baseline="7407" dirty="0">
                <a:latin typeface="Arial"/>
                <a:cs typeface="Arial"/>
              </a:rPr>
              <a:t>Worship</a:t>
            </a:r>
            <a:endParaRPr sz="1125" baseline="7407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5"/>
              </a:spcBef>
            </a:pP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489"/>
              </a:spcBef>
            </a:pPr>
            <a:r>
              <a:rPr sz="850" b="1" spc="15" dirty="0">
                <a:latin typeface="Arial"/>
                <a:cs typeface="Arial"/>
              </a:rPr>
              <a:t>Building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20" dirty="0">
                <a:latin typeface="Arial"/>
                <a:cs typeface="Arial"/>
              </a:rPr>
              <a:t>Use</a:t>
            </a:r>
            <a:endParaRPr sz="850">
              <a:latin typeface="Arial"/>
              <a:cs typeface="Arial"/>
            </a:endParaRPr>
          </a:p>
          <a:p>
            <a:pPr marL="408305" marR="530860">
              <a:lnSpc>
                <a:spcPct val="133300"/>
              </a:lnSpc>
              <a:spcBef>
                <a:spcPts val="170"/>
              </a:spcBef>
            </a:pPr>
            <a:r>
              <a:rPr sz="750" spc="30" dirty="0">
                <a:latin typeface="Arial"/>
                <a:cs typeface="Arial"/>
              </a:rPr>
              <a:t>C</a:t>
            </a:r>
            <a:r>
              <a:rPr sz="750" spc="5" dirty="0">
                <a:latin typeface="Arial"/>
                <a:cs typeface="Arial"/>
              </a:rPr>
              <a:t>o</a:t>
            </a:r>
            <a:r>
              <a:rPr sz="750" spc="40" dirty="0">
                <a:latin typeface="Arial"/>
                <a:cs typeface="Arial"/>
              </a:rPr>
              <a:t>mm</a:t>
            </a:r>
            <a:r>
              <a:rPr sz="750" spc="5" dirty="0">
                <a:latin typeface="Arial"/>
                <a:cs typeface="Arial"/>
              </a:rPr>
              <a:t>e</a:t>
            </a:r>
            <a:r>
              <a:rPr sz="750" spc="-15" dirty="0">
                <a:latin typeface="Arial"/>
                <a:cs typeface="Arial"/>
              </a:rPr>
              <a:t>r</a:t>
            </a:r>
            <a:r>
              <a:rPr sz="750" spc="50" dirty="0">
                <a:latin typeface="Arial"/>
                <a:cs typeface="Arial"/>
              </a:rPr>
              <a:t>c</a:t>
            </a:r>
            <a:r>
              <a:rPr sz="750" spc="20" dirty="0">
                <a:latin typeface="Arial"/>
                <a:cs typeface="Arial"/>
              </a:rPr>
              <a:t>i</a:t>
            </a:r>
            <a:r>
              <a:rPr sz="750" spc="5" dirty="0">
                <a:latin typeface="Arial"/>
                <a:cs typeface="Arial"/>
              </a:rPr>
              <a:t>al  </a:t>
            </a:r>
            <a:r>
              <a:rPr sz="750" spc="15" dirty="0">
                <a:latin typeface="Arial"/>
                <a:cs typeface="Arial"/>
              </a:rPr>
              <a:t>Residential  Mixed</a:t>
            </a:r>
            <a:endParaRPr sz="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21790" y="10191676"/>
            <a:ext cx="10976056" cy="193626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from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 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map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with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permission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Controller </a:t>
            </a:r>
            <a:r>
              <a:rPr sz="750" spc="30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 Majesty's Stationary Office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 Copyright</a:t>
            </a:r>
            <a:r>
              <a:rPr sz="750" spc="2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2019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 Council 100023422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526" y="225217"/>
            <a:ext cx="14551974" cy="10051705"/>
            <a:chOff x="243526" y="225218"/>
            <a:chExt cx="10196830" cy="70942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76" y="231568"/>
              <a:ext cx="10183971" cy="65875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9876" y="231568"/>
              <a:ext cx="10184130" cy="6581775"/>
            </a:xfrm>
            <a:custGeom>
              <a:avLst/>
              <a:gdLst/>
              <a:ahLst/>
              <a:cxnLst/>
              <a:rect l="l" t="t" r="r" b="b"/>
              <a:pathLst>
                <a:path w="10184130" h="6581775">
                  <a:moveTo>
                    <a:pt x="0" y="6581409"/>
                  </a:moveTo>
                  <a:lnTo>
                    <a:pt x="0" y="0"/>
                  </a:lnTo>
                  <a:lnTo>
                    <a:pt x="10183971" y="0"/>
                  </a:lnTo>
                  <a:lnTo>
                    <a:pt x="10183971" y="6581409"/>
                  </a:lnTo>
                  <a:lnTo>
                    <a:pt x="0" y="6581409"/>
                  </a:lnTo>
                  <a:close/>
                </a:path>
              </a:pathLst>
            </a:custGeom>
            <a:ln w="121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4150560" y="9489524"/>
            <a:ext cx="558227" cy="813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1680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22843" y="9660955"/>
            <a:ext cx="1498877" cy="3364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0" dirty="0">
                <a:solidFill>
                  <a:srgbClr val="A70084"/>
                </a:solidFill>
                <a:latin typeface="Arial"/>
                <a:cs typeface="Arial"/>
              </a:rPr>
              <a:t>C</a:t>
            </a:r>
            <a:r>
              <a:rPr sz="1400" spc="-40" dirty="0">
                <a:solidFill>
                  <a:srgbClr val="A70084"/>
                </a:solidFill>
                <a:latin typeface="Arial"/>
                <a:cs typeface="Arial"/>
              </a:rPr>
              <a:t>r</a:t>
            </a:r>
            <a:r>
              <a:rPr sz="1400" spc="35" dirty="0">
                <a:solidFill>
                  <a:srgbClr val="A70084"/>
                </a:solidFill>
                <a:latin typeface="Arial"/>
                <a:cs typeface="Arial"/>
              </a:rPr>
              <a:t>a</a:t>
            </a:r>
            <a:r>
              <a:rPr sz="1400" spc="-30" dirty="0">
                <a:solidFill>
                  <a:srgbClr val="A70084"/>
                </a:solidFill>
                <a:latin typeface="Arial"/>
                <a:cs typeface="Arial"/>
              </a:rPr>
              <a:t>i</a:t>
            </a:r>
            <a:r>
              <a:rPr sz="1400" spc="-15" dirty="0">
                <a:solidFill>
                  <a:srgbClr val="A70084"/>
                </a:solidFill>
                <a:latin typeface="Arial"/>
                <a:cs typeface="Arial"/>
              </a:rPr>
              <a:t>g</a:t>
            </a:r>
            <a:r>
              <a:rPr sz="1400" spc="35" dirty="0">
                <a:solidFill>
                  <a:srgbClr val="A70084"/>
                </a:solidFill>
                <a:latin typeface="Arial"/>
                <a:cs typeface="Arial"/>
              </a:rPr>
              <a:t>e</a:t>
            </a:r>
            <a:r>
              <a:rPr sz="1400" spc="-30" dirty="0">
                <a:solidFill>
                  <a:srgbClr val="A70084"/>
                </a:solidFill>
                <a:latin typeface="Arial"/>
                <a:cs typeface="Arial"/>
              </a:rPr>
              <a:t>ll</a:t>
            </a:r>
            <a:r>
              <a:rPr sz="1400" spc="35" dirty="0">
                <a:solidFill>
                  <a:srgbClr val="A70084"/>
                </a:solidFill>
                <a:latin typeface="Arial"/>
                <a:cs typeface="Arial"/>
              </a:rPr>
              <a:t>a</a:t>
            </a:r>
            <a:r>
              <a:rPr sz="1400" spc="-30" dirty="0">
                <a:solidFill>
                  <a:srgbClr val="A70084"/>
                </a:solidFill>
                <a:latin typeface="Arial"/>
                <a:cs typeface="Arial"/>
              </a:rPr>
              <a:t>c</a:t>
            </a:r>
            <a:r>
              <a:rPr sz="1400" spc="35" dirty="0">
                <a:solidFill>
                  <a:srgbClr val="A70084"/>
                </a:solidFill>
                <a:latin typeface="Arial"/>
                <a:cs typeface="Arial"/>
              </a:rPr>
              <a:t>h</a:t>
            </a:r>
            <a:r>
              <a:rPr sz="1400" spc="-30" dirty="0">
                <a:solidFill>
                  <a:srgbClr val="A70084"/>
                </a:solidFill>
                <a:latin typeface="Arial"/>
                <a:cs typeface="Arial"/>
              </a:rPr>
              <a:t>i</a:t>
            </a:r>
            <a:r>
              <a:rPr sz="1400" spc="-5" dirty="0">
                <a:solidFill>
                  <a:srgbClr val="A70084"/>
                </a:solidFill>
                <a:latin typeface="Arial"/>
                <a:cs typeface="Arial"/>
              </a:rPr>
              <a:t>e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915507" y="9785638"/>
            <a:ext cx="1019490" cy="22313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50" spc="15" dirty="0">
                <a:solidFill>
                  <a:srgbClr val="A70084"/>
                </a:solidFill>
                <a:latin typeface="Arial"/>
                <a:cs typeface="Arial"/>
              </a:rPr>
              <a:t>1:7,500 </a:t>
            </a:r>
            <a:r>
              <a:rPr sz="850" spc="10" dirty="0">
                <a:solidFill>
                  <a:srgbClr val="A70084"/>
                </a:solidFill>
                <a:latin typeface="Arial"/>
                <a:cs typeface="Arial"/>
              </a:rPr>
              <a:t>@</a:t>
            </a:r>
            <a:r>
              <a:rPr sz="850" spc="-5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850" spc="5" dirty="0">
                <a:solidFill>
                  <a:srgbClr val="A70084"/>
                </a:solidFill>
                <a:latin typeface="Arial"/>
                <a:cs typeface="Arial"/>
              </a:rPr>
              <a:t>A4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17159" y="5924258"/>
            <a:ext cx="14382512" cy="4288080"/>
            <a:chOff x="295122" y="4247446"/>
            <a:chExt cx="10078085" cy="302641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122" y="6855564"/>
              <a:ext cx="393453" cy="41816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885835" y="4247446"/>
              <a:ext cx="1487170" cy="2510790"/>
            </a:xfrm>
            <a:custGeom>
              <a:avLst/>
              <a:gdLst/>
              <a:ahLst/>
              <a:cxnLst/>
              <a:rect l="l" t="t" r="r" b="b"/>
              <a:pathLst>
                <a:path w="1487170" h="2510790">
                  <a:moveTo>
                    <a:pt x="1487067" y="0"/>
                  </a:moveTo>
                  <a:lnTo>
                    <a:pt x="0" y="0"/>
                  </a:lnTo>
                  <a:lnTo>
                    <a:pt x="0" y="2510685"/>
                  </a:lnTo>
                  <a:lnTo>
                    <a:pt x="1487067" y="2510685"/>
                  </a:lnTo>
                  <a:lnTo>
                    <a:pt x="1487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13820" y="585014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24378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013820" y="622186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80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9A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0" y="97502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97502"/>
                  </a:lnTo>
                  <a:lnTo>
                    <a:pt x="0" y="97502"/>
                  </a:lnTo>
                </a:path>
              </a:pathLst>
            </a:custGeom>
            <a:ln w="12189">
              <a:solidFill>
                <a:srgbClr val="E9A1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013820" y="6520470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40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2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2577031" y="5924258"/>
            <a:ext cx="2122352" cy="3557505"/>
          </a:xfrm>
          <a:prstGeom prst="rect">
            <a:avLst/>
          </a:prstGeom>
          <a:ln w="12189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894"/>
              </a:spcBef>
            </a:pPr>
            <a:r>
              <a:rPr sz="1200" b="1" spc="-10" dirty="0">
                <a:latin typeface="Arial"/>
                <a:cs typeface="Arial"/>
              </a:rPr>
              <a:t>Legend</a:t>
            </a:r>
            <a:endParaRPr sz="120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2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ts val="1115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0180" marR="374015">
              <a:lnSpc>
                <a:spcPct val="85500"/>
              </a:lnSpc>
              <a:spcBef>
                <a:spcPts val="185"/>
              </a:spcBef>
              <a:tabLst>
                <a:tab pos="407670" algn="l"/>
              </a:tabLst>
            </a:pPr>
            <a:r>
              <a:rPr sz="1800" spc="-622" baseline="-6944" dirty="0">
                <a:solidFill>
                  <a:srgbClr val="3BB47E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Burial </a:t>
            </a:r>
            <a:r>
              <a:rPr sz="750" spc="15" dirty="0">
                <a:latin typeface="Arial"/>
                <a:cs typeface="Arial"/>
              </a:rPr>
              <a:t>Ground  </a:t>
            </a:r>
            <a:r>
              <a:rPr sz="1800" spc="-622" baseline="-6944" dirty="0">
                <a:solidFill>
                  <a:srgbClr val="602CC1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A73800"/>
                </a:solidFill>
                <a:latin typeface="Arial"/>
                <a:cs typeface="Arial"/>
              </a:rPr>
              <a:t>G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200" spc="-415" dirty="0">
                <a:latin typeface="Arial"/>
                <a:cs typeface="Arial"/>
              </a:rPr>
              <a:t>F</a:t>
            </a:r>
            <a:r>
              <a:rPr sz="1200" spc="-415" dirty="0">
                <a:solidFill>
                  <a:srgbClr val="C6B633"/>
                </a:solidFill>
                <a:latin typeface="Arial"/>
                <a:cs typeface="Arial"/>
              </a:rPr>
              <a:t>G	</a:t>
            </a:r>
            <a:r>
              <a:rPr sz="1125" spc="22" baseline="7407" dirty="0">
                <a:latin typeface="Arial"/>
                <a:cs typeface="Arial"/>
              </a:rPr>
              <a:t>Mission</a:t>
            </a:r>
            <a:r>
              <a:rPr sz="1125" spc="30" baseline="7407" dirty="0">
                <a:latin typeface="Arial"/>
                <a:cs typeface="Arial"/>
              </a:rPr>
              <a:t> </a:t>
            </a:r>
            <a:r>
              <a:rPr sz="1125" spc="22" baseline="7407" dirty="0">
                <a:latin typeface="Arial"/>
                <a:cs typeface="Arial"/>
              </a:rPr>
              <a:t>Hall</a:t>
            </a:r>
            <a:endParaRPr sz="1125" baseline="7407">
              <a:latin typeface="Arial"/>
              <a:cs typeface="Arial"/>
            </a:endParaRPr>
          </a:p>
          <a:p>
            <a:pPr marL="170180">
              <a:lnSpc>
                <a:spcPts val="1200"/>
              </a:lnSpc>
              <a:tabLst>
                <a:tab pos="407670" algn="l"/>
              </a:tabLst>
            </a:pPr>
            <a:r>
              <a:rPr sz="1200" spc="-415" dirty="0">
                <a:solidFill>
                  <a:srgbClr val="00A9E5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Place </a:t>
            </a:r>
            <a:r>
              <a:rPr sz="1125" spc="30" baseline="7407" dirty="0">
                <a:latin typeface="Arial"/>
                <a:cs typeface="Arial"/>
              </a:rPr>
              <a:t>Of</a:t>
            </a:r>
            <a:r>
              <a:rPr sz="1125" spc="22" baseline="7407" dirty="0">
                <a:latin typeface="Arial"/>
                <a:cs typeface="Arial"/>
              </a:rPr>
              <a:t> </a:t>
            </a:r>
            <a:r>
              <a:rPr sz="1125" spc="30" baseline="7407" dirty="0">
                <a:latin typeface="Arial"/>
                <a:cs typeface="Arial"/>
              </a:rPr>
              <a:t>Worship</a:t>
            </a:r>
            <a:endParaRPr sz="1125" baseline="7407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5"/>
              </a:spcBef>
            </a:pP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489"/>
              </a:spcBef>
            </a:pPr>
            <a:r>
              <a:rPr sz="850" b="1" spc="15" dirty="0">
                <a:latin typeface="Arial"/>
                <a:cs typeface="Arial"/>
              </a:rPr>
              <a:t>Building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20" dirty="0">
                <a:latin typeface="Arial"/>
                <a:cs typeface="Arial"/>
              </a:rPr>
              <a:t>Use</a:t>
            </a:r>
            <a:endParaRPr sz="850">
              <a:latin typeface="Arial"/>
              <a:cs typeface="Arial"/>
            </a:endParaRPr>
          </a:p>
          <a:p>
            <a:pPr marL="408305" marR="530860">
              <a:lnSpc>
                <a:spcPct val="133300"/>
              </a:lnSpc>
              <a:spcBef>
                <a:spcPts val="170"/>
              </a:spcBef>
            </a:pPr>
            <a:r>
              <a:rPr sz="750" spc="30" dirty="0">
                <a:latin typeface="Arial"/>
                <a:cs typeface="Arial"/>
              </a:rPr>
              <a:t>C</a:t>
            </a:r>
            <a:r>
              <a:rPr sz="750" spc="5" dirty="0">
                <a:latin typeface="Arial"/>
                <a:cs typeface="Arial"/>
              </a:rPr>
              <a:t>o</a:t>
            </a:r>
            <a:r>
              <a:rPr sz="750" spc="40" dirty="0">
                <a:latin typeface="Arial"/>
                <a:cs typeface="Arial"/>
              </a:rPr>
              <a:t>mm</a:t>
            </a:r>
            <a:r>
              <a:rPr sz="750" spc="5" dirty="0">
                <a:latin typeface="Arial"/>
                <a:cs typeface="Arial"/>
              </a:rPr>
              <a:t>e</a:t>
            </a:r>
            <a:r>
              <a:rPr sz="750" spc="-15" dirty="0">
                <a:latin typeface="Arial"/>
                <a:cs typeface="Arial"/>
              </a:rPr>
              <a:t>r</a:t>
            </a:r>
            <a:r>
              <a:rPr sz="750" spc="50" dirty="0">
                <a:latin typeface="Arial"/>
                <a:cs typeface="Arial"/>
              </a:rPr>
              <a:t>c</a:t>
            </a:r>
            <a:r>
              <a:rPr sz="750" spc="20" dirty="0">
                <a:latin typeface="Arial"/>
                <a:cs typeface="Arial"/>
              </a:rPr>
              <a:t>i</a:t>
            </a:r>
            <a:r>
              <a:rPr sz="750" spc="5" dirty="0">
                <a:latin typeface="Arial"/>
                <a:cs typeface="Arial"/>
              </a:rPr>
              <a:t>al  </a:t>
            </a:r>
            <a:r>
              <a:rPr sz="750" spc="15" dirty="0">
                <a:latin typeface="Arial"/>
                <a:cs typeface="Arial"/>
              </a:rPr>
              <a:t>Residential  Mixed</a:t>
            </a:r>
            <a:endParaRPr sz="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21790" y="10043203"/>
            <a:ext cx="10976056" cy="190741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from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 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map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with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permission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Controller </a:t>
            </a:r>
            <a:r>
              <a:rPr sz="750" spc="30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 Majesty's Stationary Office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 Copyright</a:t>
            </a:r>
            <a:r>
              <a:rPr sz="750" spc="2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2019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 Council 100023422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781" y="225473"/>
            <a:ext cx="14551719" cy="10077402"/>
            <a:chOff x="243781" y="225473"/>
            <a:chExt cx="10196195" cy="70935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76" y="231568"/>
              <a:ext cx="10183971" cy="65875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9876" y="231568"/>
              <a:ext cx="10184130" cy="6581775"/>
            </a:xfrm>
            <a:custGeom>
              <a:avLst/>
              <a:gdLst/>
              <a:ahLst/>
              <a:cxnLst/>
              <a:rect l="l" t="t" r="r" b="b"/>
              <a:pathLst>
                <a:path w="10184130" h="6581775">
                  <a:moveTo>
                    <a:pt x="0" y="6581409"/>
                  </a:moveTo>
                  <a:lnTo>
                    <a:pt x="0" y="0"/>
                  </a:lnTo>
                  <a:lnTo>
                    <a:pt x="10183971" y="0"/>
                  </a:lnTo>
                  <a:lnTo>
                    <a:pt x="10183971" y="6581409"/>
                  </a:lnTo>
                  <a:lnTo>
                    <a:pt x="0" y="6581409"/>
                  </a:lnTo>
                  <a:close/>
                </a:path>
              </a:pathLst>
            </a:custGeom>
            <a:ln w="121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122" y="6855564"/>
              <a:ext cx="393453" cy="41816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885835" y="4247446"/>
              <a:ext cx="1487170" cy="2510790"/>
            </a:xfrm>
            <a:custGeom>
              <a:avLst/>
              <a:gdLst/>
              <a:ahLst/>
              <a:cxnLst/>
              <a:rect l="l" t="t" r="r" b="b"/>
              <a:pathLst>
                <a:path w="1487170" h="2510790">
                  <a:moveTo>
                    <a:pt x="1487067" y="0"/>
                  </a:moveTo>
                  <a:lnTo>
                    <a:pt x="0" y="0"/>
                  </a:lnTo>
                  <a:lnTo>
                    <a:pt x="0" y="2510685"/>
                  </a:lnTo>
                  <a:lnTo>
                    <a:pt x="1487067" y="2510685"/>
                  </a:lnTo>
                  <a:lnTo>
                    <a:pt x="1487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13820" y="585014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24378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013820" y="622186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80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9A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0" y="97502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97502"/>
                  </a:lnTo>
                  <a:lnTo>
                    <a:pt x="0" y="97502"/>
                  </a:lnTo>
                </a:path>
              </a:pathLst>
            </a:custGeom>
            <a:ln w="12189">
              <a:solidFill>
                <a:srgbClr val="E9A1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13820" y="6520470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40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2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577474" y="5939233"/>
            <a:ext cx="2122447" cy="3566919"/>
          </a:xfrm>
          <a:prstGeom prst="rect">
            <a:avLst/>
          </a:prstGeom>
          <a:ln w="12189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894"/>
              </a:spcBef>
            </a:pPr>
            <a:r>
              <a:rPr sz="1200" b="1" spc="-10" dirty="0">
                <a:latin typeface="Arial"/>
                <a:cs typeface="Arial"/>
              </a:rPr>
              <a:t>Legend</a:t>
            </a:r>
            <a:endParaRPr sz="120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2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ts val="1115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0180" marR="374015">
              <a:lnSpc>
                <a:spcPct val="85500"/>
              </a:lnSpc>
              <a:spcBef>
                <a:spcPts val="185"/>
              </a:spcBef>
              <a:tabLst>
                <a:tab pos="407670" algn="l"/>
              </a:tabLst>
            </a:pP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3BB47E"/>
                </a:solidFill>
                <a:latin typeface="Arial"/>
                <a:cs typeface="Arial"/>
              </a:rPr>
              <a:t>G	</a:t>
            </a:r>
            <a:r>
              <a:rPr sz="750" spc="10" dirty="0">
                <a:latin typeface="Arial"/>
                <a:cs typeface="Arial"/>
              </a:rPr>
              <a:t>Burial </a:t>
            </a:r>
            <a:r>
              <a:rPr sz="750" spc="15" dirty="0">
                <a:latin typeface="Arial"/>
                <a:cs typeface="Arial"/>
              </a:rPr>
              <a:t>Ground  </a:t>
            </a: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602CC1"/>
                </a:solidFill>
                <a:latin typeface="Arial"/>
                <a:cs typeface="Arial"/>
              </a:rPr>
              <a:t>G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800" spc="-622" baseline="-6944" dirty="0">
                <a:solidFill>
                  <a:srgbClr val="A73800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200" spc="-415" dirty="0">
                <a:solidFill>
                  <a:srgbClr val="C6B633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Mission</a:t>
            </a:r>
            <a:r>
              <a:rPr sz="1125" spc="30" baseline="7407" dirty="0">
                <a:latin typeface="Arial"/>
                <a:cs typeface="Arial"/>
              </a:rPr>
              <a:t> </a:t>
            </a:r>
            <a:r>
              <a:rPr sz="1125" spc="22" baseline="7407" dirty="0">
                <a:latin typeface="Arial"/>
                <a:cs typeface="Arial"/>
              </a:rPr>
              <a:t>Hall</a:t>
            </a:r>
            <a:endParaRPr sz="1125" baseline="7407">
              <a:latin typeface="Arial"/>
              <a:cs typeface="Arial"/>
            </a:endParaRPr>
          </a:p>
          <a:p>
            <a:pPr marL="170180">
              <a:lnSpc>
                <a:spcPts val="1200"/>
              </a:lnSpc>
              <a:tabLst>
                <a:tab pos="407670" algn="l"/>
              </a:tabLst>
            </a:pPr>
            <a:r>
              <a:rPr sz="1200" spc="-415" dirty="0">
                <a:solidFill>
                  <a:srgbClr val="00A9E5"/>
                </a:solidFill>
                <a:latin typeface="Arial"/>
                <a:cs typeface="Arial"/>
              </a:rPr>
              <a:t>G</a:t>
            </a:r>
            <a:r>
              <a:rPr sz="1200" spc="-415" dirty="0">
                <a:latin typeface="Arial"/>
                <a:cs typeface="Arial"/>
              </a:rPr>
              <a:t>F	</a:t>
            </a:r>
            <a:r>
              <a:rPr sz="1125" spc="22" baseline="7407" dirty="0">
                <a:latin typeface="Arial"/>
                <a:cs typeface="Arial"/>
              </a:rPr>
              <a:t>Place </a:t>
            </a:r>
            <a:r>
              <a:rPr sz="1125" spc="30" baseline="7407" dirty="0">
                <a:latin typeface="Arial"/>
                <a:cs typeface="Arial"/>
              </a:rPr>
              <a:t>Of</a:t>
            </a:r>
            <a:r>
              <a:rPr sz="1125" spc="22" baseline="7407" dirty="0">
                <a:latin typeface="Arial"/>
                <a:cs typeface="Arial"/>
              </a:rPr>
              <a:t> </a:t>
            </a:r>
            <a:r>
              <a:rPr sz="1125" spc="30" baseline="7407" dirty="0">
                <a:latin typeface="Arial"/>
                <a:cs typeface="Arial"/>
              </a:rPr>
              <a:t>Worship</a:t>
            </a:r>
            <a:endParaRPr sz="1125" baseline="7407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5"/>
              </a:spcBef>
            </a:pP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489"/>
              </a:spcBef>
            </a:pPr>
            <a:r>
              <a:rPr sz="850" b="1" spc="15" dirty="0">
                <a:latin typeface="Arial"/>
                <a:cs typeface="Arial"/>
              </a:rPr>
              <a:t>Building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20" dirty="0">
                <a:latin typeface="Arial"/>
                <a:cs typeface="Arial"/>
              </a:rPr>
              <a:t>Use</a:t>
            </a:r>
            <a:endParaRPr sz="850">
              <a:latin typeface="Arial"/>
              <a:cs typeface="Arial"/>
            </a:endParaRPr>
          </a:p>
          <a:p>
            <a:pPr marL="408305" marR="530860">
              <a:lnSpc>
                <a:spcPct val="133300"/>
              </a:lnSpc>
              <a:spcBef>
                <a:spcPts val="170"/>
              </a:spcBef>
            </a:pPr>
            <a:r>
              <a:rPr sz="750" spc="30" dirty="0">
                <a:latin typeface="Arial"/>
                <a:cs typeface="Arial"/>
              </a:rPr>
              <a:t>C</a:t>
            </a:r>
            <a:r>
              <a:rPr sz="750" spc="5" dirty="0">
                <a:latin typeface="Arial"/>
                <a:cs typeface="Arial"/>
              </a:rPr>
              <a:t>o</a:t>
            </a:r>
            <a:r>
              <a:rPr sz="750" spc="40" dirty="0">
                <a:latin typeface="Arial"/>
                <a:cs typeface="Arial"/>
              </a:rPr>
              <a:t>mm</a:t>
            </a:r>
            <a:r>
              <a:rPr sz="750" spc="5" dirty="0">
                <a:latin typeface="Arial"/>
                <a:cs typeface="Arial"/>
              </a:rPr>
              <a:t>e</a:t>
            </a:r>
            <a:r>
              <a:rPr sz="750" spc="-15" dirty="0">
                <a:latin typeface="Arial"/>
                <a:cs typeface="Arial"/>
              </a:rPr>
              <a:t>r</a:t>
            </a:r>
            <a:r>
              <a:rPr sz="750" spc="50" dirty="0">
                <a:latin typeface="Arial"/>
                <a:cs typeface="Arial"/>
              </a:rPr>
              <a:t>c</a:t>
            </a:r>
            <a:r>
              <a:rPr sz="750" spc="20" dirty="0">
                <a:latin typeface="Arial"/>
                <a:cs typeface="Arial"/>
              </a:rPr>
              <a:t>i</a:t>
            </a:r>
            <a:r>
              <a:rPr sz="750" spc="5" dirty="0">
                <a:latin typeface="Arial"/>
                <a:cs typeface="Arial"/>
              </a:rPr>
              <a:t>al  </a:t>
            </a:r>
            <a:r>
              <a:rPr sz="750" spc="15" dirty="0">
                <a:latin typeface="Arial"/>
                <a:cs typeface="Arial"/>
              </a:rPr>
              <a:t>Residential  Mixed</a:t>
            </a:r>
            <a:endParaRPr sz="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151074" y="9581460"/>
            <a:ext cx="558252" cy="696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60"/>
              </a:lnSpc>
            </a:pPr>
            <a:r>
              <a:rPr sz="3600" spc="1680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21756" y="9709600"/>
            <a:ext cx="10976547" cy="551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7665" algn="ctr">
              <a:lnSpc>
                <a:spcPts val="1639"/>
              </a:lnSpc>
            </a:pPr>
            <a:r>
              <a:rPr sz="1400" spc="-10" dirty="0">
                <a:solidFill>
                  <a:srgbClr val="A70084"/>
                </a:solidFill>
                <a:latin typeface="Arial"/>
                <a:cs typeface="Arial"/>
              </a:rPr>
              <a:t>Cullen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from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 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map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with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permission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Controller </a:t>
            </a:r>
            <a:r>
              <a:rPr sz="750" spc="30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 Majesty's Stationary Office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 Copyright</a:t>
            </a:r>
            <a:r>
              <a:rPr sz="750" spc="2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2019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 Council 100023422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872475" y="9825594"/>
            <a:ext cx="1115599" cy="21019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10" dirty="0">
                <a:solidFill>
                  <a:srgbClr val="A70084"/>
                </a:solidFill>
                <a:latin typeface="Arial"/>
                <a:cs typeface="Arial"/>
              </a:rPr>
              <a:t>1:10,000 @</a:t>
            </a:r>
            <a:r>
              <a:rPr sz="850" spc="-15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850" spc="30" dirty="0">
                <a:solidFill>
                  <a:srgbClr val="A70084"/>
                </a:solidFill>
                <a:latin typeface="Arial"/>
                <a:cs typeface="Arial"/>
              </a:rPr>
              <a:t>A4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781" y="225473"/>
            <a:ext cx="14627919" cy="9925002"/>
            <a:chOff x="243781" y="225473"/>
            <a:chExt cx="10196195" cy="70935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876" y="231568"/>
              <a:ext cx="10183971" cy="65875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9876" y="231568"/>
              <a:ext cx="10184130" cy="6581775"/>
            </a:xfrm>
            <a:custGeom>
              <a:avLst/>
              <a:gdLst/>
              <a:ahLst/>
              <a:cxnLst/>
              <a:rect l="l" t="t" r="r" b="b"/>
              <a:pathLst>
                <a:path w="10184130" h="6581775">
                  <a:moveTo>
                    <a:pt x="0" y="6581409"/>
                  </a:moveTo>
                  <a:lnTo>
                    <a:pt x="0" y="0"/>
                  </a:lnTo>
                  <a:lnTo>
                    <a:pt x="10183971" y="0"/>
                  </a:lnTo>
                  <a:lnTo>
                    <a:pt x="10183971" y="6581409"/>
                  </a:lnTo>
                  <a:lnTo>
                    <a:pt x="0" y="6581409"/>
                  </a:lnTo>
                  <a:close/>
                </a:path>
              </a:pathLst>
            </a:custGeom>
            <a:ln w="121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122" y="6855564"/>
              <a:ext cx="393453" cy="41816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885835" y="4247446"/>
              <a:ext cx="1487170" cy="2510790"/>
            </a:xfrm>
            <a:custGeom>
              <a:avLst/>
              <a:gdLst/>
              <a:ahLst/>
              <a:cxnLst/>
              <a:rect l="l" t="t" r="r" b="b"/>
              <a:pathLst>
                <a:path w="1487170" h="2510790">
                  <a:moveTo>
                    <a:pt x="1487067" y="0"/>
                  </a:moveTo>
                  <a:lnTo>
                    <a:pt x="0" y="0"/>
                  </a:lnTo>
                  <a:lnTo>
                    <a:pt x="0" y="2510685"/>
                  </a:lnTo>
                  <a:lnTo>
                    <a:pt x="1487067" y="2510685"/>
                  </a:lnTo>
                  <a:lnTo>
                    <a:pt x="1487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13820" y="5850141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39">
                  <a:moveTo>
                    <a:pt x="0" y="103596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103596"/>
                  </a:lnTo>
                  <a:lnTo>
                    <a:pt x="0" y="103596"/>
                  </a:lnTo>
                </a:path>
              </a:pathLst>
            </a:custGeom>
            <a:ln w="24378">
              <a:solidFill>
                <a:srgbClr val="FF4C4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013820" y="6221869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80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188930" y="0"/>
                  </a:moveTo>
                  <a:lnTo>
                    <a:pt x="0" y="0"/>
                  </a:lnTo>
                  <a:lnTo>
                    <a:pt x="0" y="97502"/>
                  </a:lnTo>
                  <a:lnTo>
                    <a:pt x="188930" y="97502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9A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13820" y="6374216"/>
              <a:ext cx="189230" cy="97790"/>
            </a:xfrm>
            <a:custGeom>
              <a:avLst/>
              <a:gdLst/>
              <a:ahLst/>
              <a:cxnLst/>
              <a:rect l="l" t="t" r="r" b="b"/>
              <a:pathLst>
                <a:path w="189229" h="97789">
                  <a:moveTo>
                    <a:pt x="0" y="97502"/>
                  </a:moveTo>
                  <a:lnTo>
                    <a:pt x="0" y="0"/>
                  </a:lnTo>
                  <a:lnTo>
                    <a:pt x="188930" y="0"/>
                  </a:lnTo>
                  <a:lnTo>
                    <a:pt x="188930" y="97502"/>
                  </a:lnTo>
                  <a:lnTo>
                    <a:pt x="0" y="97502"/>
                  </a:lnTo>
                </a:path>
              </a:pathLst>
            </a:custGeom>
            <a:ln w="12189">
              <a:solidFill>
                <a:srgbClr val="E9A11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13820" y="6520470"/>
              <a:ext cx="189230" cy="104139"/>
            </a:xfrm>
            <a:custGeom>
              <a:avLst/>
              <a:gdLst/>
              <a:ahLst/>
              <a:cxnLst/>
              <a:rect l="l" t="t" r="r" b="b"/>
              <a:pathLst>
                <a:path w="189229" h="104140">
                  <a:moveTo>
                    <a:pt x="188930" y="0"/>
                  </a:moveTo>
                  <a:lnTo>
                    <a:pt x="0" y="0"/>
                  </a:lnTo>
                  <a:lnTo>
                    <a:pt x="0" y="103596"/>
                  </a:lnTo>
                  <a:lnTo>
                    <a:pt x="188930" y="103596"/>
                  </a:lnTo>
                  <a:lnTo>
                    <a:pt x="188930" y="0"/>
                  </a:lnTo>
                  <a:close/>
                </a:path>
              </a:pathLst>
            </a:custGeom>
            <a:solidFill>
              <a:srgbClr val="E2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642060" y="5852824"/>
            <a:ext cx="2133561" cy="3512977"/>
          </a:xfrm>
          <a:prstGeom prst="rect">
            <a:avLst/>
          </a:prstGeom>
          <a:ln w="12189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894"/>
              </a:spcBef>
            </a:pPr>
            <a:r>
              <a:rPr sz="1200" b="1" spc="-10" dirty="0">
                <a:latin typeface="Arial"/>
                <a:cs typeface="Arial"/>
              </a:rPr>
              <a:t>Legend</a:t>
            </a:r>
            <a:endParaRPr sz="120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120"/>
              </a:spcBef>
              <a:tabLst>
                <a:tab pos="407670" algn="l"/>
              </a:tabLst>
            </a:pPr>
            <a:r>
              <a:rPr sz="950" spc="40" dirty="0">
                <a:latin typeface="Arial"/>
                <a:cs typeface="Arial"/>
              </a:rPr>
              <a:t>(</a:t>
            </a:r>
            <a:r>
              <a:rPr sz="950" spc="40" dirty="0">
                <a:solidFill>
                  <a:srgbClr val="FFFF00"/>
                </a:solidFill>
                <a:latin typeface="Arial"/>
                <a:cs typeface="Arial"/>
              </a:rPr>
              <a:t>!	</a:t>
            </a:r>
            <a:r>
              <a:rPr sz="1125" spc="22" baseline="3703" dirty="0">
                <a:latin typeface="Arial"/>
                <a:cs typeface="Arial"/>
              </a:rPr>
              <a:t>Nursery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FF0000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22" baseline="3703" dirty="0">
                <a:latin typeface="Arial"/>
                <a:cs typeface="Arial"/>
              </a:rPr>
              <a:t>Primary</a:t>
            </a:r>
            <a:r>
              <a:rPr sz="1125" spc="-15" baseline="3703" dirty="0">
                <a:latin typeface="Arial"/>
                <a:cs typeface="Arial"/>
              </a:rPr>
              <a:t>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82245">
              <a:lnSpc>
                <a:spcPts val="1115"/>
              </a:lnSpc>
              <a:spcBef>
                <a:spcPts val="60"/>
              </a:spcBef>
              <a:tabLst>
                <a:tab pos="407670" algn="l"/>
              </a:tabLst>
            </a:pPr>
            <a:r>
              <a:rPr sz="950" spc="40" dirty="0">
                <a:solidFill>
                  <a:srgbClr val="004CA7"/>
                </a:solidFill>
                <a:latin typeface="Arial"/>
                <a:cs typeface="Arial"/>
              </a:rPr>
              <a:t>!</a:t>
            </a:r>
            <a:r>
              <a:rPr sz="950" spc="40" dirty="0">
                <a:latin typeface="Arial"/>
                <a:cs typeface="Arial"/>
              </a:rPr>
              <a:t>(	</a:t>
            </a:r>
            <a:r>
              <a:rPr sz="1125" spc="30" baseline="3703" dirty="0">
                <a:latin typeface="Arial"/>
                <a:cs typeface="Arial"/>
              </a:rPr>
              <a:t>Secondary </a:t>
            </a:r>
            <a:r>
              <a:rPr sz="1125" spc="22" baseline="3703" dirty="0">
                <a:latin typeface="Arial"/>
                <a:cs typeface="Arial"/>
              </a:rPr>
              <a:t>School</a:t>
            </a:r>
            <a:endParaRPr sz="1125" baseline="3703">
              <a:latin typeface="Arial"/>
              <a:cs typeface="Arial"/>
            </a:endParaRPr>
          </a:p>
          <a:p>
            <a:pPr marL="170180" marR="374015">
              <a:lnSpc>
                <a:spcPct val="85500"/>
              </a:lnSpc>
              <a:spcBef>
                <a:spcPts val="185"/>
              </a:spcBef>
              <a:tabLst>
                <a:tab pos="407670" algn="l"/>
              </a:tabLst>
            </a:pPr>
            <a:r>
              <a:rPr sz="1800" spc="-622" baseline="-6944" dirty="0">
                <a:solidFill>
                  <a:srgbClr val="3BB47E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0" dirty="0">
                <a:latin typeface="Arial"/>
                <a:cs typeface="Arial"/>
              </a:rPr>
              <a:t>Burial </a:t>
            </a:r>
            <a:r>
              <a:rPr sz="750" spc="15" dirty="0">
                <a:latin typeface="Arial"/>
                <a:cs typeface="Arial"/>
              </a:rPr>
              <a:t>Ground  </a:t>
            </a:r>
            <a:r>
              <a:rPr sz="1800" spc="-622" baseline="-6944" dirty="0">
                <a:solidFill>
                  <a:srgbClr val="602CC1"/>
                </a:solidFill>
                <a:latin typeface="Arial"/>
                <a:cs typeface="Arial"/>
              </a:rPr>
              <a:t>G</a:t>
            </a:r>
            <a:r>
              <a:rPr sz="1800" spc="-622" baseline="-6944" dirty="0">
                <a:latin typeface="Arial"/>
                <a:cs typeface="Arial"/>
              </a:rPr>
              <a:t>F	</a:t>
            </a:r>
            <a:r>
              <a:rPr sz="750" spc="15" dirty="0">
                <a:latin typeface="Arial"/>
                <a:cs typeface="Arial"/>
              </a:rPr>
              <a:t>Crematorium  </a:t>
            </a:r>
            <a:r>
              <a:rPr sz="1800" spc="-622" baseline="-6944" dirty="0">
                <a:latin typeface="Arial"/>
                <a:cs typeface="Arial"/>
              </a:rPr>
              <a:t>F</a:t>
            </a:r>
            <a:r>
              <a:rPr sz="1800" spc="-622" baseline="-6944" dirty="0">
                <a:solidFill>
                  <a:srgbClr val="A73800"/>
                </a:solidFill>
                <a:latin typeface="Arial"/>
                <a:cs typeface="Arial"/>
              </a:rPr>
              <a:t>G	</a:t>
            </a:r>
            <a:r>
              <a:rPr sz="750" spc="10" dirty="0">
                <a:latin typeface="Arial"/>
                <a:cs typeface="Arial"/>
              </a:rPr>
              <a:t>Funeral </a:t>
            </a:r>
            <a:r>
              <a:rPr sz="750" spc="15" dirty="0">
                <a:latin typeface="Arial"/>
                <a:cs typeface="Arial"/>
              </a:rPr>
              <a:t>Parlour  </a:t>
            </a:r>
            <a:r>
              <a:rPr sz="1200" spc="-415" dirty="0">
                <a:latin typeface="Arial"/>
                <a:cs typeface="Arial"/>
              </a:rPr>
              <a:t>F</a:t>
            </a:r>
            <a:r>
              <a:rPr sz="1200" spc="-415" dirty="0">
                <a:solidFill>
                  <a:srgbClr val="C6B633"/>
                </a:solidFill>
                <a:latin typeface="Arial"/>
                <a:cs typeface="Arial"/>
              </a:rPr>
              <a:t>G	</a:t>
            </a:r>
            <a:r>
              <a:rPr sz="1125" spc="22" baseline="7407" dirty="0">
                <a:latin typeface="Arial"/>
                <a:cs typeface="Arial"/>
              </a:rPr>
              <a:t>Mission</a:t>
            </a:r>
            <a:r>
              <a:rPr sz="1125" spc="30" baseline="7407" dirty="0">
                <a:latin typeface="Arial"/>
                <a:cs typeface="Arial"/>
              </a:rPr>
              <a:t> </a:t>
            </a:r>
            <a:r>
              <a:rPr sz="1125" spc="22" baseline="7407" dirty="0">
                <a:latin typeface="Arial"/>
                <a:cs typeface="Arial"/>
              </a:rPr>
              <a:t>Hall</a:t>
            </a:r>
            <a:endParaRPr sz="1125" baseline="7407">
              <a:latin typeface="Arial"/>
              <a:cs typeface="Arial"/>
            </a:endParaRPr>
          </a:p>
          <a:p>
            <a:pPr marL="170180">
              <a:lnSpc>
                <a:spcPts val="1200"/>
              </a:lnSpc>
              <a:tabLst>
                <a:tab pos="407670" algn="l"/>
              </a:tabLst>
            </a:pPr>
            <a:r>
              <a:rPr sz="1200" spc="-415" dirty="0">
                <a:latin typeface="Arial"/>
                <a:cs typeface="Arial"/>
              </a:rPr>
              <a:t>F</a:t>
            </a:r>
            <a:r>
              <a:rPr sz="1200" spc="-415" dirty="0">
                <a:solidFill>
                  <a:srgbClr val="00A9E5"/>
                </a:solidFill>
                <a:latin typeface="Arial"/>
                <a:cs typeface="Arial"/>
              </a:rPr>
              <a:t>G	</a:t>
            </a:r>
            <a:r>
              <a:rPr sz="1125" spc="22" baseline="7407" dirty="0">
                <a:latin typeface="Arial"/>
                <a:cs typeface="Arial"/>
              </a:rPr>
              <a:t>Place </a:t>
            </a:r>
            <a:r>
              <a:rPr sz="1125" spc="30" baseline="7407" dirty="0">
                <a:latin typeface="Arial"/>
                <a:cs typeface="Arial"/>
              </a:rPr>
              <a:t>Of</a:t>
            </a:r>
            <a:r>
              <a:rPr sz="1125" spc="22" baseline="7407" dirty="0">
                <a:latin typeface="Arial"/>
                <a:cs typeface="Arial"/>
              </a:rPr>
              <a:t> </a:t>
            </a:r>
            <a:r>
              <a:rPr sz="1125" spc="30" baseline="7407" dirty="0">
                <a:latin typeface="Arial"/>
                <a:cs typeface="Arial"/>
              </a:rPr>
              <a:t>Worship</a:t>
            </a:r>
            <a:endParaRPr sz="1125" baseline="7407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  <a:spcBef>
                <a:spcPts val="305"/>
              </a:spcBef>
            </a:pPr>
            <a:r>
              <a:rPr sz="750" spc="20" dirty="0">
                <a:latin typeface="Arial"/>
                <a:cs typeface="Arial"/>
              </a:rPr>
              <a:t>Settlement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20" dirty="0">
                <a:latin typeface="Arial"/>
                <a:cs typeface="Arial"/>
              </a:rPr>
              <a:t>Boundary</a:t>
            </a:r>
            <a:endParaRPr sz="750">
              <a:latin typeface="Arial"/>
              <a:cs typeface="Arial"/>
            </a:endParaRPr>
          </a:p>
          <a:p>
            <a:pPr marL="127635">
              <a:lnSpc>
                <a:spcPct val="100000"/>
              </a:lnSpc>
              <a:spcBef>
                <a:spcPts val="489"/>
              </a:spcBef>
            </a:pPr>
            <a:r>
              <a:rPr sz="850" b="1" spc="15" dirty="0">
                <a:latin typeface="Arial"/>
                <a:cs typeface="Arial"/>
              </a:rPr>
              <a:t>Building</a:t>
            </a:r>
            <a:r>
              <a:rPr sz="850" b="1" spc="45" dirty="0">
                <a:latin typeface="Arial"/>
                <a:cs typeface="Arial"/>
              </a:rPr>
              <a:t> </a:t>
            </a:r>
            <a:r>
              <a:rPr sz="850" b="1" spc="20" dirty="0">
                <a:latin typeface="Arial"/>
                <a:cs typeface="Arial"/>
              </a:rPr>
              <a:t>Use</a:t>
            </a:r>
            <a:endParaRPr sz="850">
              <a:latin typeface="Arial"/>
              <a:cs typeface="Arial"/>
            </a:endParaRPr>
          </a:p>
          <a:p>
            <a:pPr marL="408305" marR="530860">
              <a:lnSpc>
                <a:spcPct val="133300"/>
              </a:lnSpc>
              <a:spcBef>
                <a:spcPts val="170"/>
              </a:spcBef>
            </a:pPr>
            <a:r>
              <a:rPr sz="750" spc="30" dirty="0">
                <a:latin typeface="Arial"/>
                <a:cs typeface="Arial"/>
              </a:rPr>
              <a:t>C</a:t>
            </a:r>
            <a:r>
              <a:rPr sz="750" spc="5" dirty="0">
                <a:latin typeface="Arial"/>
                <a:cs typeface="Arial"/>
              </a:rPr>
              <a:t>o</a:t>
            </a:r>
            <a:r>
              <a:rPr sz="750" spc="40" dirty="0">
                <a:latin typeface="Arial"/>
                <a:cs typeface="Arial"/>
              </a:rPr>
              <a:t>mm</a:t>
            </a:r>
            <a:r>
              <a:rPr sz="750" spc="5" dirty="0">
                <a:latin typeface="Arial"/>
                <a:cs typeface="Arial"/>
              </a:rPr>
              <a:t>e</a:t>
            </a:r>
            <a:r>
              <a:rPr sz="750" spc="-15" dirty="0">
                <a:latin typeface="Arial"/>
                <a:cs typeface="Arial"/>
              </a:rPr>
              <a:t>r</a:t>
            </a:r>
            <a:r>
              <a:rPr sz="750" spc="50" dirty="0">
                <a:latin typeface="Arial"/>
                <a:cs typeface="Arial"/>
              </a:rPr>
              <a:t>c</a:t>
            </a:r>
            <a:r>
              <a:rPr sz="750" spc="20" dirty="0">
                <a:latin typeface="Arial"/>
                <a:cs typeface="Arial"/>
              </a:rPr>
              <a:t>i</a:t>
            </a:r>
            <a:r>
              <a:rPr sz="750" spc="5" dirty="0">
                <a:latin typeface="Arial"/>
                <a:cs typeface="Arial"/>
              </a:rPr>
              <a:t>al  </a:t>
            </a:r>
            <a:r>
              <a:rPr sz="750" spc="15" dirty="0">
                <a:latin typeface="Arial"/>
                <a:cs typeface="Arial"/>
              </a:rPr>
              <a:t>Residential  Mixed</a:t>
            </a:r>
            <a:endParaRPr sz="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223899" y="9439970"/>
            <a:ext cx="561176" cy="6858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860"/>
              </a:lnSpc>
            </a:pPr>
            <a:r>
              <a:rPr sz="3600" spc="1680" dirty="0">
                <a:solidFill>
                  <a:srgbClr val="A70084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30543" y="9566172"/>
            <a:ext cx="11034026" cy="542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0" algn="ctr">
              <a:lnSpc>
                <a:spcPts val="1639"/>
              </a:lnSpc>
            </a:pPr>
            <a:r>
              <a:rPr sz="1400" spc="-10" dirty="0">
                <a:solidFill>
                  <a:srgbClr val="A70084"/>
                </a:solidFill>
                <a:latin typeface="Arial"/>
                <a:cs typeface="Arial"/>
              </a:rPr>
              <a:t>Cummingston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Reproduced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from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Ordnance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Survey </a:t>
            </a:r>
            <a:r>
              <a:rPr sz="750" spc="35" dirty="0">
                <a:solidFill>
                  <a:srgbClr val="A70084"/>
                </a:solidFill>
                <a:latin typeface="Arial"/>
                <a:cs typeface="Arial"/>
              </a:rPr>
              <a:t>map </a:t>
            </a:r>
            <a:r>
              <a:rPr sz="750" spc="10" dirty="0">
                <a:solidFill>
                  <a:srgbClr val="A70084"/>
                </a:solidFill>
                <a:latin typeface="Arial"/>
                <a:cs typeface="Arial"/>
              </a:rPr>
              <a:t>with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permission </a:t>
            </a:r>
            <a:r>
              <a:rPr sz="750" spc="5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the Controller </a:t>
            </a:r>
            <a:r>
              <a:rPr sz="750" spc="30" dirty="0">
                <a:solidFill>
                  <a:srgbClr val="A70084"/>
                </a:solidFill>
                <a:latin typeface="Arial"/>
                <a:cs typeface="Arial"/>
              </a:rPr>
              <a:t>of </a:t>
            </a:r>
            <a:r>
              <a:rPr sz="750" spc="15" dirty="0">
                <a:solidFill>
                  <a:srgbClr val="A70084"/>
                </a:solidFill>
                <a:latin typeface="Arial"/>
                <a:cs typeface="Arial"/>
              </a:rPr>
              <a:t>Her Majesty's Stationary Office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Crown Copyright</a:t>
            </a:r>
            <a:r>
              <a:rPr sz="750" spc="22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2019 </a:t>
            </a:r>
            <a:r>
              <a:rPr sz="750" spc="25" dirty="0">
                <a:solidFill>
                  <a:srgbClr val="A70084"/>
                </a:solidFill>
                <a:latin typeface="Arial"/>
                <a:cs typeface="Arial"/>
              </a:rPr>
              <a:t>The </a:t>
            </a:r>
            <a:r>
              <a:rPr sz="750" spc="20" dirty="0">
                <a:solidFill>
                  <a:srgbClr val="A70084"/>
                </a:solidFill>
                <a:latin typeface="Arial"/>
                <a:cs typeface="Arial"/>
              </a:rPr>
              <a:t>Moray Council 100023422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982323" y="9680412"/>
            <a:ext cx="1024874" cy="207012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850" spc="15" dirty="0">
                <a:solidFill>
                  <a:srgbClr val="A70084"/>
                </a:solidFill>
                <a:latin typeface="Arial"/>
                <a:cs typeface="Arial"/>
              </a:rPr>
              <a:t>1:5,000 </a:t>
            </a:r>
            <a:r>
              <a:rPr sz="850" spc="10" dirty="0">
                <a:solidFill>
                  <a:srgbClr val="A70084"/>
                </a:solidFill>
                <a:latin typeface="Arial"/>
                <a:cs typeface="Arial"/>
              </a:rPr>
              <a:t>@</a:t>
            </a:r>
            <a:r>
              <a:rPr sz="850" spc="-50" dirty="0">
                <a:solidFill>
                  <a:srgbClr val="A70084"/>
                </a:solidFill>
                <a:latin typeface="Arial"/>
                <a:cs typeface="Arial"/>
              </a:rPr>
              <a:t> </a:t>
            </a:r>
            <a:r>
              <a:rPr sz="850" spc="5" dirty="0">
                <a:solidFill>
                  <a:srgbClr val="A70084"/>
                </a:solidFill>
                <a:latin typeface="Arial"/>
                <a:cs typeface="Arial"/>
              </a:rPr>
              <a:t>A4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2789</Words>
  <Application>Microsoft Office PowerPoint</Application>
  <PresentationFormat>Custom</PresentationFormat>
  <Paragraphs>524</Paragraphs>
  <Slides>38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Walker</dc:creator>
  <cp:lastModifiedBy>Adam Walker</cp:lastModifiedBy>
  <cp:revision>2</cp:revision>
  <dcterms:created xsi:type="dcterms:W3CDTF">2020-09-28T00:01:18Z</dcterms:created>
  <dcterms:modified xsi:type="dcterms:W3CDTF">2020-10-12T11:04:24Z</dcterms:modified>
</cp:coreProperties>
</file>