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7" r:id="rId4"/>
    <p:sldId id="268" r:id="rId5"/>
    <p:sldId id="270" r:id="rId6"/>
    <p:sldId id="297" r:id="rId7"/>
    <p:sldId id="294" r:id="rId8"/>
    <p:sldId id="280" r:id="rId9"/>
    <p:sldId id="281" r:id="rId10"/>
    <p:sldId id="295" r:id="rId11"/>
    <p:sldId id="272" r:id="rId12"/>
    <p:sldId id="274" r:id="rId13"/>
    <p:sldId id="275" r:id="rId14"/>
    <p:sldId id="289" r:id="rId15"/>
    <p:sldId id="276" r:id="rId16"/>
    <p:sldId id="303" r:id="rId17"/>
    <p:sldId id="304" r:id="rId18"/>
    <p:sldId id="305" r:id="rId19"/>
    <p:sldId id="306" r:id="rId20"/>
    <p:sldId id="308" r:id="rId21"/>
    <p:sldId id="307" r:id="rId22"/>
    <p:sldId id="312" r:id="rId23"/>
    <p:sldId id="309" r:id="rId24"/>
    <p:sldId id="284" r:id="rId25"/>
    <p:sldId id="285" r:id="rId26"/>
    <p:sldId id="286" r:id="rId27"/>
    <p:sldId id="288" r:id="rId28"/>
    <p:sldId id="291" r:id="rId29"/>
    <p:sldId id="287" r:id="rId30"/>
    <p:sldId id="27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EC20"/>
    <a:srgbClr val="F11B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55595" autoAdjust="0"/>
  </p:normalViewPr>
  <p:slideViewPr>
    <p:cSldViewPr>
      <p:cViewPr>
        <p:scale>
          <a:sx n="53" d="100"/>
          <a:sy n="53" d="100"/>
        </p:scale>
        <p:origin x="-11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081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77E5B-9905-4620-86A9-7ECA27304B76}" type="datetimeFigureOut">
              <a:rPr lang="en-GB" smtClean="0"/>
              <a:t>27/05/2016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50F3B-4E40-42D2-93C0-9E6A25FFF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462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50F3B-4E40-42D2-93C0-9E6A25FFF97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101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50F3B-4E40-42D2-93C0-9E6A25FFF97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046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50F3B-4E40-42D2-93C0-9E6A25FFF97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079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50F3B-4E40-42D2-93C0-9E6A25FFF97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739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50F3B-4E40-42D2-93C0-9E6A25FFF97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090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50F3B-4E40-42D2-93C0-9E6A25FFF97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38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50F3B-4E40-42D2-93C0-9E6A25FFF977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79235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50F3B-4E40-42D2-93C0-9E6A25FFF977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95090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50F3B-4E40-42D2-93C0-9E6A25FFF97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8821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50F3B-4E40-42D2-93C0-9E6A25FFF97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5904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50F3B-4E40-42D2-93C0-9E6A25FFF97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730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dirty="0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E94A441-B9E2-41B9-B7E3-18B6D1E7553A}" type="slidenum">
              <a:rPr lang="en-GB" altLang="en-US" smtClean="0"/>
              <a:pPr algn="r" eaLnBrk="1" hangingPunct="1">
                <a:spcBef>
                  <a:spcPct val="0"/>
                </a:spcBef>
              </a:pPr>
              <a:t>2</a:t>
            </a:fld>
            <a:endParaRPr lang="en-GB" alt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50F3B-4E40-42D2-93C0-9E6A25FFF97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9477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50F3B-4E40-42D2-93C0-9E6A25FFF97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0541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50F3B-4E40-42D2-93C0-9E6A25FFF97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5092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50F3B-4E40-42D2-93C0-9E6A25FFF97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0821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50F3B-4E40-42D2-93C0-9E6A25FFF977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0114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50F3B-4E40-42D2-93C0-9E6A25FFF977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5464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50F3B-4E40-42D2-93C0-9E6A25FFF977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0720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50F3B-4E40-42D2-93C0-9E6A25FFF977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2592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50F3B-4E40-42D2-93C0-9E6A25FFF977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8651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50F3B-4E40-42D2-93C0-9E6A25FFF977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087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50F3B-4E40-42D2-93C0-9E6A25FFF97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369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50F3B-4E40-42D2-93C0-9E6A25FFF97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4365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50F3B-4E40-42D2-93C0-9E6A25FFF97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3204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50F3B-4E40-42D2-93C0-9E6A25FFF97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443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50F3B-4E40-42D2-93C0-9E6A25FFF97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656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50F3B-4E40-42D2-93C0-9E6A25FFF97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549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50F3B-4E40-42D2-93C0-9E6A25FFF97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536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4.jpeg"/><Relationship Id="rId4" Type="http://schemas.openxmlformats.org/officeDocument/2006/relationships/hyperlink" Target="http://www.google.co.uk/url?sa=i&amp;rct=j&amp;q=&amp;esrc=s&amp;source=images&amp;cd=&amp;ved=0ahUKEwixiKLQuNHLAhXJwxQKHaiPCWIQjRwIBw&amp;url=http://www.gov.scot/Topics/People/Young-People/gettingitright/resources/girfec-diagrams&amp;bvm=bv.117218890,d.d24&amp;psig=AFQjCNGikcSaVV44vUryJ53Qa_HIpx9G8g&amp;ust=1458638119636353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Child Planning Process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1929"/>
            <a:ext cx="7277100" cy="242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34" y="3505200"/>
            <a:ext cx="8646409" cy="321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54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304800"/>
            <a:ext cx="8305800" cy="1143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Record of Request for Assistance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SECTION A – Who’s Who?</a:t>
            </a:r>
          </a:p>
          <a:p>
            <a:r>
              <a:rPr lang="en-GB" sz="2800" dirty="0" smtClean="0"/>
              <a:t>SECTION B – Why do we need the Plan and who might help?</a:t>
            </a:r>
          </a:p>
          <a:p>
            <a:pPr lvl="2"/>
            <a:r>
              <a:rPr lang="en-GB" dirty="0" smtClean="0"/>
              <a:t>Indicate </a:t>
            </a:r>
            <a:r>
              <a:rPr lang="en-GB" b="1" dirty="0" smtClean="0"/>
              <a:t>strengths</a:t>
            </a:r>
            <a:r>
              <a:rPr lang="en-GB" dirty="0" smtClean="0"/>
              <a:t> and </a:t>
            </a:r>
            <a:r>
              <a:rPr lang="en-GB" b="1" dirty="0" smtClean="0"/>
              <a:t>concerns</a:t>
            </a:r>
            <a:r>
              <a:rPr lang="en-GB" dirty="0" smtClean="0"/>
              <a:t> against the relevant wellbeing indicators</a:t>
            </a:r>
          </a:p>
          <a:p>
            <a:pPr lvl="2"/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714424"/>
              </p:ext>
            </p:extLst>
          </p:nvPr>
        </p:nvGraphicFramePr>
        <p:xfrm>
          <a:off x="533400" y="3946910"/>
          <a:ext cx="8153400" cy="2926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62909"/>
                <a:gridCol w="6090491"/>
              </a:tblGrid>
              <a:tr h="285750">
                <a:tc>
                  <a:txBody>
                    <a:bodyPr/>
                    <a:lstStyle/>
                    <a:p>
                      <a:r>
                        <a:rPr lang="en-GB" dirty="0" smtClean="0"/>
                        <a:t>SAFE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GB" dirty="0" smtClean="0"/>
                        <a:t>HEALTHY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GB" dirty="0" smtClean="0"/>
                        <a:t>ACHIEVING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GB" dirty="0" smtClean="0"/>
                        <a:t>NURTURED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      </a:t>
                      </a:r>
                      <a:r>
                        <a:rPr lang="en-GB" b="1" dirty="0" smtClean="0"/>
                        <a:t>5 GIRFEC QUESTIONS</a:t>
                      </a:r>
                      <a:endParaRPr lang="en-GB" dirty="0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GB" dirty="0" smtClean="0"/>
                        <a:t>ACTIVE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GB" dirty="0" smtClean="0"/>
                        <a:t>RESPECTED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GB" dirty="0" smtClean="0"/>
                        <a:t>RESPONSIBLE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GB" dirty="0" smtClean="0"/>
                        <a:t>INCLUDED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63623"/>
            <a:ext cx="1947326" cy="194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621" y="6316208"/>
            <a:ext cx="1464197" cy="54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99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304800"/>
            <a:ext cx="7696200" cy="1143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Assessment Period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Parts A &amp;B should be sent to the identified agencies</a:t>
            </a:r>
          </a:p>
          <a:p>
            <a:pPr lvl="2"/>
            <a:r>
              <a:rPr lang="en-GB" dirty="0"/>
              <a:t>The Named Person should be notified within 5 working days of the timescale for the assessment.</a:t>
            </a:r>
            <a:endParaRPr lang="en-GB" dirty="0" smtClean="0"/>
          </a:p>
          <a:p>
            <a:pPr marL="571500" indent="-457200"/>
            <a:r>
              <a:rPr lang="en-GB" dirty="0" smtClean="0"/>
              <a:t>All assessments MUST include a brief summary and recommendations, and where appropriate a single agency chronology.</a:t>
            </a:r>
          </a:p>
          <a:p>
            <a:pPr marL="571500" indent="-457200"/>
            <a:r>
              <a:rPr lang="en-GB" dirty="0" smtClean="0"/>
              <a:t>All agencies discuss their own assessment/ intervention with the child/family</a:t>
            </a:r>
          </a:p>
          <a:p>
            <a:pPr marL="571500" indent="-457200"/>
            <a:r>
              <a:rPr lang="en-GB" dirty="0" smtClean="0"/>
              <a:t>Named Person reviews all information along with child/family and the other professionals</a:t>
            </a:r>
          </a:p>
          <a:p>
            <a:pPr marL="571500" indent="-457200"/>
            <a:r>
              <a:rPr lang="en-GB" dirty="0" smtClean="0"/>
              <a:t>If a Targeted Intervention is required, the Named Person initiates a Statutory Child’s Plan  </a:t>
            </a:r>
          </a:p>
        </p:txBody>
      </p:sp>
    </p:spTree>
    <p:extLst>
      <p:ext uri="{BB962C8B-B14F-4D97-AF65-F5344CB8AC3E}">
        <p14:creationId xmlns:p14="http://schemas.microsoft.com/office/powerpoint/2010/main" val="139249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228600"/>
            <a:ext cx="8305800" cy="1905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Section C(Part1)</a:t>
            </a:r>
            <a:r>
              <a:rPr lang="en-GB" dirty="0" smtClean="0"/>
              <a:t> - </a:t>
            </a:r>
            <a:r>
              <a:rPr lang="en-GB" b="1" dirty="0" smtClean="0"/>
              <a:t>What does everyone think?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(pre discussion/meeting)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A summary of assessments</a:t>
            </a:r>
          </a:p>
          <a:p>
            <a:r>
              <a:rPr lang="en-GB" dirty="0" smtClean="0"/>
              <a:t> The views of the child and family</a:t>
            </a:r>
          </a:p>
          <a:p>
            <a:r>
              <a:rPr lang="en-GB" dirty="0" smtClean="0"/>
              <a:t>Named Person circulates the Child’s Plan to all parties (A, B, C and blank D)</a:t>
            </a:r>
          </a:p>
          <a:p>
            <a:r>
              <a:rPr lang="en-GB" dirty="0" smtClean="0"/>
              <a:t>Is a Child Planning meeting required?</a:t>
            </a:r>
          </a:p>
          <a:p>
            <a:pPr lvl="2"/>
            <a:r>
              <a:rPr lang="en-GB" dirty="0" smtClean="0"/>
              <a:t>Yes</a:t>
            </a:r>
          </a:p>
          <a:p>
            <a:pPr lvl="2"/>
            <a:r>
              <a:rPr lang="en-GB" dirty="0" smtClean="0"/>
              <a:t>No   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998" y="5715000"/>
            <a:ext cx="2767199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17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3400" y="152400"/>
            <a:ext cx="8153400" cy="1447800"/>
          </a:xfrm>
          <a:prstGeom prst="roundRect">
            <a:avLst/>
          </a:prstGeom>
          <a:solidFill>
            <a:srgbClr val="F11B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Section C (Part 2)</a:t>
            </a:r>
            <a:r>
              <a:rPr lang="en-GB" dirty="0" smtClean="0"/>
              <a:t> - </a:t>
            </a:r>
            <a:r>
              <a:rPr lang="en-GB" b="1" dirty="0" smtClean="0"/>
              <a:t>Analysis </a:t>
            </a:r>
            <a:r>
              <a:rPr lang="en-GB" dirty="0" smtClean="0"/>
              <a:t> (Discussion/Meeting)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49" y="1981200"/>
            <a:ext cx="4323751" cy="369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www.gov.scot/Resource/0043/00438646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09800"/>
            <a:ext cx="4048125" cy="321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998" y="5715000"/>
            <a:ext cx="2767199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73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3399" y="327284"/>
            <a:ext cx="8224603" cy="1044315"/>
          </a:xfrm>
          <a:prstGeom prst="roundRect">
            <a:avLst/>
          </a:prstGeom>
          <a:solidFill>
            <a:srgbClr val="38EC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Resilience Matrix Exercise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1242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Nominate a Named Person at your group for this exercise</a:t>
            </a:r>
          </a:p>
          <a:p>
            <a:r>
              <a:rPr lang="en-US" dirty="0" smtClean="0"/>
              <a:t>Using the case study you have been given complete the resilience matrix for this young person making sure:</a:t>
            </a:r>
          </a:p>
          <a:p>
            <a:pPr lvl="2"/>
            <a:r>
              <a:rPr lang="en-US" dirty="0" smtClean="0"/>
              <a:t>Each professional has the opportunity to express their opinion</a:t>
            </a:r>
          </a:p>
          <a:p>
            <a:pPr lvl="2"/>
            <a:r>
              <a:rPr lang="en-US" dirty="0" smtClean="0"/>
              <a:t>People’s opinions are reflected and recorded accurately</a:t>
            </a:r>
          </a:p>
          <a:p>
            <a:pPr lvl="2"/>
            <a:r>
              <a:rPr lang="en-US" dirty="0" smtClean="0"/>
              <a:t>Any differences of opinion are recorded</a:t>
            </a:r>
          </a:p>
          <a:p>
            <a:pPr lvl="2"/>
            <a:r>
              <a:rPr lang="en-US" dirty="0" smtClean="0"/>
              <a:t>Your resilience matrix reflects the consensus of the group 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24000"/>
            <a:ext cx="5334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10796" y="2236030"/>
            <a:ext cx="447207" cy="193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51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182236"/>
              </p:ext>
            </p:extLst>
          </p:nvPr>
        </p:nvGraphicFramePr>
        <p:xfrm>
          <a:off x="457200" y="1295400"/>
          <a:ext cx="8229602" cy="4876800"/>
        </p:xfrm>
        <a:graphic>
          <a:graphicData uri="http://schemas.openxmlformats.org/drawingml/2006/table">
            <a:tbl>
              <a:tblPr firstRow="1" firstCol="1" bandRow="1"/>
              <a:tblGrid>
                <a:gridCol w="1328977"/>
                <a:gridCol w="1328977"/>
                <a:gridCol w="1175727"/>
                <a:gridCol w="2200645"/>
                <a:gridCol w="484151"/>
                <a:gridCol w="430954"/>
                <a:gridCol w="1280171"/>
              </a:tblGrid>
              <a:tr h="560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Calibri"/>
                        </a:rPr>
                        <a:t>Wellbeing Indicator</a:t>
                      </a:r>
                      <a:endParaRPr lang="en-GB" sz="900" dirty="0">
                        <a:effectLst/>
                        <a:latin typeface="Calibri"/>
                      </a:endParaRPr>
                    </a:p>
                  </a:txBody>
                  <a:tcPr marL="57895" marR="5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/>
                        </a:rPr>
                        <a:t>Outcome identified with the young person/ family</a:t>
                      </a:r>
                    </a:p>
                  </a:txBody>
                  <a:tcPr marL="57895" marR="5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/>
                        </a:rPr>
                        <a:t>How will we know it has been achieved?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/>
                        </a:rPr>
                        <a:t>(measuring progress)</a:t>
                      </a:r>
                    </a:p>
                  </a:txBody>
                  <a:tcPr marL="57895" marR="5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/>
                        </a:rPr>
                        <a:t>What needs to happen?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/>
                        </a:rPr>
                        <a:t>(action</a:t>
                      </a:r>
                    </a:p>
                  </a:txBody>
                  <a:tcPr marL="57895" marR="5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/>
                        </a:rPr>
                        <a:t>By when?</a:t>
                      </a:r>
                    </a:p>
                  </a:txBody>
                  <a:tcPr marL="57895" marR="5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/>
                        </a:rPr>
                        <a:t>By whom?</a:t>
                      </a:r>
                    </a:p>
                  </a:txBody>
                  <a:tcPr marL="57895" marR="5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/>
                        </a:rPr>
                        <a:t>Action completed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/>
                        </a:rPr>
                        <a:t>Yes/No/Partial</a:t>
                      </a:r>
                    </a:p>
                  </a:txBody>
                  <a:tcPr marL="57895" marR="5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92523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895" marR="5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895" marR="5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895" marR="5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895" marR="5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895" marR="5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895" marR="5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895" marR="5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9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/>
                        </a:rPr>
                        <a:t>Date outcome achieved?</a:t>
                      </a:r>
                    </a:p>
                  </a:txBody>
                  <a:tcPr marL="57895" marR="5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039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895" marR="5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" y="346502"/>
            <a:ext cx="822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ACTION PLAN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What is needed to support this young person and their family</a:t>
            </a: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rgbClr val="BFBFBF"/>
                </a:solidFill>
                <a:effectLst/>
                <a:latin typeface="Arial" pitchFamily="34" charset="0"/>
                <a:cs typeface="Arial" pitchFamily="34" charset="0"/>
              </a:rPr>
              <a:t> (Section D)</a:t>
            </a:r>
            <a:endParaRPr kumimoji="0" lang="en-GB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45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9600" y="361950"/>
            <a:ext cx="79248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a Chronology?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lvl="1" indent="0" algn="ctr">
              <a:buNone/>
            </a:pPr>
            <a:r>
              <a:rPr lang="en-GB" altLang="en-US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“A chronology seeks to provide a clear account of all significant events in a child’s life  to date, drawing upon the knowledge and information held by agencies involved with the child and family ” </a:t>
            </a:r>
            <a:endParaRPr lang="en-GB" altLang="en-US" dirty="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00050" lvl="1" indent="0" algn="ctr">
              <a:buNone/>
            </a:pPr>
            <a:r>
              <a:rPr lang="en-GB" altLang="en-US" sz="12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GB" altLang="en-US" sz="12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Scottish </a:t>
            </a:r>
            <a:r>
              <a:rPr lang="en-GB" altLang="en-US" sz="12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Govt</a:t>
            </a:r>
            <a:r>
              <a:rPr lang="en-GB" altLang="en-US" sz="12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GIRFEC briefings for practitioners – single and integrated chronologies)</a:t>
            </a:r>
          </a:p>
          <a:p>
            <a:pPr marL="0" indent="0" algn="ctr">
              <a:buNone/>
            </a:pPr>
            <a:endParaRPr lang="en-GB" altLang="en-US" sz="2800" dirty="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buNone/>
            </a:pPr>
            <a:r>
              <a:rPr lang="en-GB" altLang="en-US" sz="28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A  </a:t>
            </a:r>
            <a:r>
              <a:rPr lang="en-GB" altLang="en-US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list in date order of all </a:t>
            </a:r>
            <a:r>
              <a:rPr lang="en-GB" altLang="en-US" sz="28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significant</a:t>
            </a:r>
            <a:r>
              <a:rPr lang="en-GB" altLang="en-US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changes and events in a </a:t>
            </a:r>
            <a:r>
              <a:rPr lang="en-GB" altLang="en-US" sz="28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person’s life</a:t>
            </a:r>
          </a:p>
          <a:p>
            <a:pPr marL="0" indent="0" algn="ctr">
              <a:buNone/>
            </a:pPr>
            <a:endParaRPr lang="en-US" altLang="en-US" sz="28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buNone/>
            </a:pPr>
            <a:r>
              <a:rPr lang="en-US" altLang="en-US" sz="28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Single agency chronology v’s Integrated Chronology</a:t>
            </a:r>
            <a:endParaRPr lang="en-GB" altLang="en-US" sz="2800" b="1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080736"/>
            <a:ext cx="1997597" cy="739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5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228600"/>
            <a:ext cx="7848600" cy="1219200"/>
          </a:xfrm>
          <a:prstGeom prst="roundRect">
            <a:avLst/>
          </a:prstGeom>
          <a:solidFill>
            <a:srgbClr val="F11B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a Significant Event?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 fontAlgn="base"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GB" altLang="en-US" kern="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Any event, and/or concern, which has a significantly positive or negative impact on the child or young person.</a:t>
            </a:r>
          </a:p>
          <a:p>
            <a:pPr marL="457200" lvl="0" indent="-457200" fontAlgn="base"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GB" altLang="en-US" kern="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It is NOT a record of an </a:t>
            </a:r>
            <a:r>
              <a:rPr lang="en-GB" altLang="en-US" kern="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agency’s </a:t>
            </a:r>
            <a:r>
              <a:rPr lang="en-GB" altLang="en-US" kern="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involvement with a child/young person.</a:t>
            </a:r>
          </a:p>
          <a:p>
            <a:pPr marL="457200" lvl="0" indent="-457200" fontAlgn="base"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GB" altLang="en-US" kern="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An historical event may not be significant at the time</a:t>
            </a:r>
          </a:p>
          <a:p>
            <a:pPr marL="457200" lvl="0" indent="-457200" fontAlgn="base"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GB" altLang="en-US" kern="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Professional Judgement</a:t>
            </a:r>
          </a:p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998" y="5715000"/>
            <a:ext cx="2767199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19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152400"/>
            <a:ext cx="8077200" cy="13716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HEALTH – SIGNIFICANT EVENTS</a:t>
            </a:r>
            <a:br>
              <a:rPr lang="en-US" b="1" dirty="0" smtClean="0"/>
            </a:br>
            <a:r>
              <a:rPr lang="en-US" b="1" dirty="0" smtClean="0"/>
              <a:t>CHECKLIST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Positive or negative changes in health related problems in relation to the child or the parents/</a:t>
            </a:r>
            <a:r>
              <a:rPr lang="en-US" sz="1600" dirty="0" err="1" smtClean="0"/>
              <a:t>carers</a:t>
            </a:r>
            <a:r>
              <a:rPr lang="en-US" sz="1600" dirty="0" smtClean="0"/>
              <a:t>, such as disability, substance related issues, mental health issues etc.</a:t>
            </a:r>
          </a:p>
          <a:p>
            <a:r>
              <a:rPr lang="en-US" sz="1600" dirty="0" smtClean="0"/>
              <a:t>Changes to family care structure</a:t>
            </a:r>
          </a:p>
          <a:p>
            <a:r>
              <a:rPr lang="en-US" sz="1600" dirty="0" smtClean="0"/>
              <a:t>Changes to child’s physical or emotional wellbeing</a:t>
            </a:r>
          </a:p>
          <a:p>
            <a:r>
              <a:rPr lang="en-US" sz="1600" dirty="0" smtClean="0"/>
              <a:t>Changes in family circumstances</a:t>
            </a:r>
          </a:p>
          <a:p>
            <a:r>
              <a:rPr lang="en-US" sz="1600" dirty="0" smtClean="0"/>
              <a:t>Referrals to </a:t>
            </a:r>
            <a:r>
              <a:rPr lang="en-US" sz="1600" dirty="0" err="1" smtClean="0"/>
              <a:t>paediatric</a:t>
            </a:r>
            <a:r>
              <a:rPr lang="en-US" sz="1600" dirty="0" smtClean="0"/>
              <a:t> services, therapy services</a:t>
            </a:r>
          </a:p>
          <a:p>
            <a:r>
              <a:rPr lang="en-US" sz="1600" dirty="0" smtClean="0"/>
              <a:t>Attendance at A &amp; E</a:t>
            </a:r>
          </a:p>
          <a:p>
            <a:r>
              <a:rPr lang="en-US" sz="1600" dirty="0" smtClean="0"/>
              <a:t>Incidences of hospital admissions</a:t>
            </a:r>
          </a:p>
          <a:p>
            <a:r>
              <a:rPr lang="en-US" sz="1600" dirty="0" smtClean="0"/>
              <a:t>Changes in disability</a:t>
            </a:r>
          </a:p>
          <a:p>
            <a:r>
              <a:rPr lang="en-US" sz="1600" dirty="0" err="1" smtClean="0"/>
              <a:t>Immunisations</a:t>
            </a:r>
            <a:r>
              <a:rPr lang="en-US" sz="1600" dirty="0" smtClean="0"/>
              <a:t>/screening</a:t>
            </a:r>
          </a:p>
          <a:p>
            <a:r>
              <a:rPr lang="en-US" sz="1600" dirty="0" smtClean="0"/>
              <a:t>Formal Health assessments</a:t>
            </a:r>
          </a:p>
          <a:p>
            <a:r>
              <a:rPr lang="en-US" sz="1600" dirty="0" smtClean="0"/>
              <a:t>Change to health visitor</a:t>
            </a:r>
          </a:p>
          <a:p>
            <a:r>
              <a:rPr lang="en-US" sz="1600" dirty="0" smtClean="0"/>
              <a:t>Missed appointments without acceptable reasons</a:t>
            </a:r>
          </a:p>
          <a:p>
            <a:r>
              <a:rPr lang="en-US" sz="1600" dirty="0" smtClean="0"/>
              <a:t>Threats or actual incidents of violence to staff</a:t>
            </a:r>
          </a:p>
          <a:p>
            <a:r>
              <a:rPr lang="en-US" sz="1600" dirty="0" smtClean="0"/>
              <a:t>Any other concerns or POSITIVE IMPROVEMENTS</a:t>
            </a:r>
          </a:p>
          <a:p>
            <a:r>
              <a:rPr lang="en-US" sz="1600" dirty="0" smtClean="0"/>
              <a:t>Significant home visits </a:t>
            </a:r>
            <a:endParaRPr lang="en-GB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998" y="5715000"/>
            <a:ext cx="2767199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86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152400"/>
            <a:ext cx="8001000" cy="128016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EDUCATION </a:t>
            </a:r>
            <a:r>
              <a:rPr lang="en-US" b="1" dirty="0"/>
              <a:t>– SIGNIFICANT EVENTS</a:t>
            </a:r>
            <a:br>
              <a:rPr lang="en-US" b="1" dirty="0"/>
            </a:br>
            <a:r>
              <a:rPr lang="en-US" b="1" dirty="0"/>
              <a:t>CHECKLIST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41068"/>
          </a:xfrm>
        </p:spPr>
        <p:txBody>
          <a:bodyPr>
            <a:noAutofit/>
          </a:bodyPr>
          <a:lstStyle/>
          <a:p>
            <a:r>
              <a:rPr lang="en-US" sz="1600" dirty="0" smtClean="0"/>
              <a:t>Positive or negative changes in family structure</a:t>
            </a:r>
          </a:p>
          <a:p>
            <a:r>
              <a:rPr lang="en-US" sz="1600" dirty="0" smtClean="0"/>
              <a:t>Positive or negative changes in family circumstances</a:t>
            </a:r>
          </a:p>
          <a:p>
            <a:r>
              <a:rPr lang="en-US" sz="1600" dirty="0" smtClean="0"/>
              <a:t>Physical and mental health and wellbeing of child, parents/</a:t>
            </a:r>
            <a:r>
              <a:rPr lang="en-US" sz="1600" dirty="0" err="1" smtClean="0"/>
              <a:t>carers</a:t>
            </a:r>
            <a:endParaRPr lang="en-US" sz="1600" dirty="0" smtClean="0"/>
          </a:p>
          <a:p>
            <a:r>
              <a:rPr lang="en-US" sz="1600" dirty="0" smtClean="0"/>
              <a:t>Positive or negative changes in performance, attainment or achievement</a:t>
            </a:r>
          </a:p>
          <a:p>
            <a:r>
              <a:rPr lang="en-US" sz="1600" dirty="0" smtClean="0"/>
              <a:t>Identification of ASN within Staged </a:t>
            </a:r>
            <a:r>
              <a:rPr lang="en-US" sz="1600" dirty="0"/>
              <a:t>I</a:t>
            </a:r>
            <a:r>
              <a:rPr lang="en-US" sz="1600" dirty="0" smtClean="0"/>
              <a:t>ntervention </a:t>
            </a:r>
            <a:r>
              <a:rPr lang="en-US" sz="1600" dirty="0"/>
              <a:t>P</a:t>
            </a:r>
            <a:r>
              <a:rPr lang="en-US" sz="1600" dirty="0" smtClean="0"/>
              <a:t>rocess</a:t>
            </a:r>
          </a:p>
          <a:p>
            <a:r>
              <a:rPr lang="en-US" sz="1600" dirty="0" smtClean="0"/>
              <a:t>Positive or negative changes in attendance</a:t>
            </a:r>
          </a:p>
          <a:p>
            <a:r>
              <a:rPr lang="en-US" sz="1600" dirty="0" smtClean="0"/>
              <a:t>Positive or negative changes in parental presence, engagement or support with the child’s learning</a:t>
            </a:r>
          </a:p>
          <a:p>
            <a:r>
              <a:rPr lang="en-US" sz="1600" dirty="0" smtClean="0"/>
              <a:t>Episodes of exclusion/re-integration</a:t>
            </a:r>
          </a:p>
          <a:p>
            <a:r>
              <a:rPr lang="en-US" sz="1600" dirty="0" smtClean="0"/>
              <a:t>Significant periods of absence e.g. illness, pregnancy, truancy</a:t>
            </a:r>
          </a:p>
          <a:p>
            <a:r>
              <a:rPr lang="en-US" sz="1600" dirty="0" smtClean="0"/>
              <a:t>Social inclusion within the school setting including evidence of bullying or positive support networks</a:t>
            </a:r>
          </a:p>
          <a:p>
            <a:r>
              <a:rPr lang="en-US" sz="1600" dirty="0" smtClean="0"/>
              <a:t>Decision to initiate a wellbeing assessment/child planning process</a:t>
            </a:r>
          </a:p>
          <a:p>
            <a:r>
              <a:rPr lang="en-US" sz="1600" dirty="0" smtClean="0"/>
              <a:t>Change of Named Person or other key member of staff from child’s school</a:t>
            </a:r>
          </a:p>
          <a:p>
            <a:r>
              <a:rPr lang="en-US" sz="1600" dirty="0" smtClean="0"/>
              <a:t>Change of school</a:t>
            </a:r>
          </a:p>
          <a:p>
            <a:r>
              <a:rPr lang="en-US" sz="1600" dirty="0" smtClean="0"/>
              <a:t>Any threats or actual incidents of violence to staff by parents or child</a:t>
            </a:r>
          </a:p>
          <a:p>
            <a:r>
              <a:rPr lang="en-US" sz="1600" dirty="0" smtClean="0"/>
              <a:t>Any other relevant concerns or </a:t>
            </a:r>
            <a:r>
              <a:rPr lang="en-US" sz="1600" b="1" dirty="0" smtClean="0"/>
              <a:t>POSITIVE IMPROVEMENTS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792" y="5943600"/>
            <a:ext cx="2149405" cy="79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64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57200" y="228600"/>
            <a:ext cx="8153400" cy="1295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5778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b="1" dirty="0" smtClean="0"/>
              <a:t>Elements of GIRFEC:</a:t>
            </a:r>
            <a:br>
              <a:rPr lang="en-GB" altLang="en-US" b="1" dirty="0" smtClean="0"/>
            </a:br>
            <a:r>
              <a:rPr lang="en-GB" altLang="en-US" b="1" dirty="0" smtClean="0"/>
              <a:t>Outline of Provisions</a:t>
            </a:r>
          </a:p>
        </p:txBody>
      </p:sp>
      <p:sp>
        <p:nvSpPr>
          <p:cNvPr id="7171" name="Content Placeholder 3"/>
          <p:cNvSpPr>
            <a:spLocks noGrp="1"/>
          </p:cNvSpPr>
          <p:nvPr>
            <p:ph idx="1"/>
          </p:nvPr>
        </p:nvSpPr>
        <p:spPr>
          <a:xfrm>
            <a:off x="107950" y="1778000"/>
            <a:ext cx="8824913" cy="41941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3600" b="1" dirty="0" smtClean="0"/>
              <a:t>Part 5. Child’s Plan</a:t>
            </a:r>
          </a:p>
          <a:p>
            <a:pPr>
              <a:defRPr/>
            </a:pPr>
            <a:r>
              <a:rPr lang="en-GB" sz="3200" dirty="0" smtClean="0"/>
              <a:t>Requirement</a:t>
            </a:r>
          </a:p>
          <a:p>
            <a:pPr>
              <a:defRPr/>
            </a:pPr>
            <a:r>
              <a:rPr lang="en-GB" sz="3200" dirty="0" smtClean="0"/>
              <a:t>Content</a:t>
            </a:r>
          </a:p>
          <a:p>
            <a:pPr>
              <a:defRPr/>
            </a:pPr>
            <a:r>
              <a:rPr lang="en-GB" sz="3200" dirty="0" smtClean="0"/>
              <a:t>Preparation</a:t>
            </a:r>
          </a:p>
          <a:p>
            <a:pPr>
              <a:defRPr/>
            </a:pPr>
            <a:r>
              <a:rPr lang="en-GB" sz="3200" dirty="0" smtClean="0"/>
              <a:t>Delivery</a:t>
            </a:r>
          </a:p>
          <a:p>
            <a:pPr>
              <a:defRPr/>
            </a:pPr>
            <a:r>
              <a:rPr lang="en-GB" sz="3200" dirty="0" smtClean="0"/>
              <a:t>Management</a:t>
            </a:r>
          </a:p>
          <a:p>
            <a:pPr>
              <a:defRPr/>
            </a:pPr>
            <a:r>
              <a:rPr lang="en-GB" sz="3200" dirty="0" smtClean="0"/>
              <a:t>Assistance in relation to child’s plan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www.gov.scot/gettingitright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971" y="5803950"/>
            <a:ext cx="2767199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60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152400"/>
            <a:ext cx="8001000" cy="1295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Summary of the Core </a:t>
            </a:r>
            <a:r>
              <a:rPr lang="en-US" b="1" dirty="0"/>
              <a:t>E</a:t>
            </a:r>
            <a:r>
              <a:rPr lang="en-US" b="1" dirty="0" smtClean="0"/>
              <a:t>lements of a Chronology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Key dates of birth, life events, moves etc.</a:t>
            </a:r>
          </a:p>
          <a:p>
            <a:r>
              <a:rPr lang="en-US" sz="2800" dirty="0" smtClean="0"/>
              <a:t>Transitions, life changes</a:t>
            </a:r>
          </a:p>
          <a:p>
            <a:r>
              <a:rPr lang="en-US" sz="2800" dirty="0" smtClean="0"/>
              <a:t>Key professional interventions, reviews, hearings etc.</a:t>
            </a:r>
          </a:p>
          <a:p>
            <a:r>
              <a:rPr lang="en-US" sz="2800" dirty="0" smtClean="0"/>
              <a:t>Facts</a:t>
            </a:r>
          </a:p>
          <a:p>
            <a:r>
              <a:rPr lang="en-US" sz="2800" dirty="0" smtClean="0"/>
              <a:t>Brief note of an event and reason for its significance</a:t>
            </a:r>
          </a:p>
          <a:p>
            <a:r>
              <a:rPr lang="en-US" sz="2800" dirty="0" smtClean="0"/>
              <a:t>Source of information</a:t>
            </a:r>
          </a:p>
          <a:p>
            <a:r>
              <a:rPr lang="en-US" sz="2800" dirty="0" smtClean="0"/>
              <a:t>The actions which were taken, including no action </a:t>
            </a:r>
            <a:endParaRPr lang="en-GB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792" y="5943600"/>
            <a:ext cx="2149405" cy="79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222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228600"/>
            <a:ext cx="8305800" cy="1219200"/>
          </a:xfrm>
          <a:prstGeom prst="roundRect">
            <a:avLst/>
          </a:prstGeom>
          <a:solidFill>
            <a:srgbClr val="38EC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Developing an Integrated Chronology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 fontAlgn="base"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GB" altLang="en-US" sz="900" kern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  <a:p>
            <a:pPr lvl="0" fontAlgn="base"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GB" altLang="en-US" kern="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Single agency provides a brief description and summarised account of events in date order.</a:t>
            </a:r>
          </a:p>
          <a:p>
            <a:pPr lvl="0" fontAlgn="base">
              <a:spcAft>
                <a:spcPct val="0"/>
              </a:spcAft>
              <a:buClr>
                <a:srgbClr val="996666"/>
              </a:buClr>
              <a:buSzPct val="80000"/>
            </a:pPr>
            <a:endParaRPr lang="en-GB" altLang="en-US" kern="0" dirty="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 fontAlgn="base"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GB" altLang="en-US" kern="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Where there is </a:t>
            </a:r>
            <a:r>
              <a:rPr lang="en-GB" altLang="en-US" kern="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Targeted Intervention </a:t>
            </a:r>
            <a:r>
              <a:rPr lang="en-GB" altLang="en-US" kern="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and requirement for a </a:t>
            </a:r>
            <a:r>
              <a:rPr lang="en-GB" altLang="en-US" kern="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Statutory Child’s Plan </a:t>
            </a:r>
            <a:r>
              <a:rPr lang="en-GB" altLang="en-US" kern="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then the Lead Professional would have responsibility to collate the integrated chronology.  </a:t>
            </a:r>
          </a:p>
          <a:p>
            <a:pPr lvl="0" fontAlgn="base">
              <a:spcAft>
                <a:spcPct val="0"/>
              </a:spcAft>
              <a:buClr>
                <a:srgbClr val="996666"/>
              </a:buClr>
              <a:buSzPct val="80000"/>
            </a:pPr>
            <a:endParaRPr lang="en-GB" altLang="en-US" kern="0" dirty="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 fontAlgn="base"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GB" altLang="en-US" kern="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The </a:t>
            </a:r>
            <a:r>
              <a:rPr lang="en-GB" altLang="en-US" kern="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Team around the Child (TAC) should </a:t>
            </a:r>
            <a:r>
              <a:rPr lang="en-GB" altLang="en-US" kern="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provide information from their single agency chronology to the Lead Professional.  This is then shared with </a:t>
            </a:r>
            <a:r>
              <a:rPr lang="en-GB" altLang="en-US" kern="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TAC, child/young person </a:t>
            </a:r>
            <a:r>
              <a:rPr lang="en-GB" altLang="en-US" kern="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and families.</a:t>
            </a:r>
          </a:p>
          <a:p>
            <a:pPr marL="0" lvl="0" indent="0" fontAlgn="base">
              <a:spcAft>
                <a:spcPct val="0"/>
              </a:spcAft>
              <a:buClr>
                <a:srgbClr val="996666"/>
              </a:buClr>
              <a:buSzPct val="80000"/>
            </a:pPr>
            <a:endParaRPr lang="en-GB" altLang="en-US" kern="0" dirty="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 fontAlgn="base"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GB" altLang="en-US" kern="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If the child/young person </a:t>
            </a:r>
            <a:r>
              <a:rPr lang="en-GB" altLang="en-US" kern="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has been </a:t>
            </a:r>
            <a:r>
              <a:rPr lang="en-GB" altLang="en-US" kern="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referred to Social Work then it will be the Social </a:t>
            </a:r>
            <a:r>
              <a:rPr lang="en-GB" altLang="en-US" kern="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Worker’s </a:t>
            </a:r>
            <a:r>
              <a:rPr lang="en-GB" altLang="en-US" kern="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responsibility to ensure they get single agency chronologies from the TAC to lead in completing the integrated chronology.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507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1000" y="247572"/>
            <a:ext cx="8229600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2094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Multi-agency Template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6518236"/>
              </p:ext>
            </p:extLst>
          </p:nvPr>
        </p:nvGraphicFramePr>
        <p:xfrm>
          <a:off x="395536" y="2060848"/>
          <a:ext cx="8208911" cy="3312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2187"/>
                <a:gridCol w="5574757"/>
                <a:gridCol w="946069"/>
                <a:gridCol w="845898"/>
              </a:tblGrid>
              <a:tr h="1197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DATE </a:t>
                      </a:r>
                      <a:r>
                        <a:rPr lang="en-GB" sz="1000" dirty="0">
                          <a:effectLst/>
                        </a:rPr>
                        <a:t>OF EVENT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DETAIL OF SIGNIFICANT EVENT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OUTCOME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SOURCE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5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034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095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5546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095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095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095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095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676236"/>
            <a:ext cx="7652295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FAMILY / INDIVIDUAL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Source – H = health, E = education, P = police, SW – social work, F- family, O – other ( please detail)</a:t>
            </a:r>
            <a:endParaRPr kumimoji="0" lang="en-GB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7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61399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4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81000" y="152400"/>
            <a:ext cx="8382000" cy="1295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990600" y="3886200"/>
            <a:ext cx="7467600" cy="2057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LEAD PROFESSIONAL – How do we choose?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One or more Targeted Interventions</a:t>
            </a:r>
          </a:p>
          <a:p>
            <a:endParaRPr lang="en-GB" dirty="0"/>
          </a:p>
          <a:p>
            <a:r>
              <a:rPr lang="en-GB" dirty="0" smtClean="0"/>
              <a:t>It is the person best placed to co-ordinate the help agreed within the Child’s Action Plan</a:t>
            </a:r>
          </a:p>
          <a:p>
            <a:endParaRPr lang="en-GB" dirty="0"/>
          </a:p>
          <a:p>
            <a:r>
              <a:rPr lang="en-GB" dirty="0" smtClean="0"/>
              <a:t>This may be influenced by:</a:t>
            </a:r>
          </a:p>
          <a:p>
            <a:pPr marL="0" indent="0">
              <a:buNone/>
            </a:pPr>
            <a:endParaRPr lang="en-GB" dirty="0" smtClean="0"/>
          </a:p>
          <a:p>
            <a:pPr lvl="2"/>
            <a:r>
              <a:rPr lang="en-GB" sz="2800" dirty="0"/>
              <a:t>The child and the family’s views</a:t>
            </a:r>
          </a:p>
          <a:p>
            <a:pPr lvl="2"/>
            <a:r>
              <a:rPr lang="en-GB" sz="2800" dirty="0" smtClean="0"/>
              <a:t>The kind of help which the family requires</a:t>
            </a:r>
          </a:p>
          <a:p>
            <a:pPr lvl="2"/>
            <a:r>
              <a:rPr lang="en-GB" sz="2800" dirty="0" smtClean="0"/>
              <a:t>Previous contact or a good relationship with the child</a:t>
            </a:r>
          </a:p>
          <a:p>
            <a:pPr lvl="2"/>
            <a:r>
              <a:rPr lang="en-GB" sz="2800" dirty="0" smtClean="0"/>
              <a:t>Any statutory responsibility to co-ordinate work with the child/and or family.</a:t>
            </a:r>
          </a:p>
          <a:p>
            <a:pPr lvl="3"/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5998549"/>
            <a:ext cx="2226197" cy="823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47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40" y="-533400"/>
            <a:ext cx="677380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04403"/>
            <a:ext cx="3057524" cy="28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404403"/>
            <a:ext cx="4788704" cy="3192469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14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304800"/>
            <a:ext cx="8153400" cy="1066800"/>
          </a:xfrm>
          <a:prstGeom prst="roundRect">
            <a:avLst/>
          </a:prstGeom>
          <a:solidFill>
            <a:srgbClr val="38EC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Skills, Knowledge and Understanding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Main point of contact</a:t>
            </a:r>
          </a:p>
          <a:p>
            <a:r>
              <a:rPr lang="en-GB" sz="2400" dirty="0" smtClean="0"/>
              <a:t>Promote teamwork</a:t>
            </a:r>
          </a:p>
          <a:p>
            <a:r>
              <a:rPr lang="en-GB" sz="2400" dirty="0" smtClean="0"/>
              <a:t>Coordinate an assessment of risk and need</a:t>
            </a:r>
          </a:p>
          <a:p>
            <a:r>
              <a:rPr lang="en-GB" sz="2400" dirty="0" smtClean="0"/>
              <a:t>Coordinate the updating of an integrated chronology</a:t>
            </a:r>
          </a:p>
          <a:p>
            <a:r>
              <a:rPr lang="en-GB" sz="2400" dirty="0" smtClean="0"/>
              <a:t>Action plan is implemented, reviewed and updated</a:t>
            </a:r>
          </a:p>
          <a:p>
            <a:r>
              <a:rPr lang="en-GB" sz="2400" dirty="0" smtClean="0"/>
              <a:t>Familiar with the remit of other agencies</a:t>
            </a:r>
          </a:p>
          <a:p>
            <a:r>
              <a:rPr lang="en-GB" sz="2400" dirty="0" smtClean="0"/>
              <a:t>Coordinate workers who have specific roles – avoid overlap and inconsistency</a:t>
            </a:r>
          </a:p>
          <a:p>
            <a:r>
              <a:rPr lang="en-GB" sz="2400" dirty="0" smtClean="0"/>
              <a:t>Key transition points</a:t>
            </a:r>
          </a:p>
          <a:p>
            <a:r>
              <a:rPr lang="en-GB" sz="2400" dirty="0" smtClean="0"/>
              <a:t>Child’s plan is accurate and up to date</a:t>
            </a:r>
          </a:p>
          <a:p>
            <a:r>
              <a:rPr lang="en-GB" sz="2400" dirty="0" smtClean="0"/>
              <a:t>Regularly liaise with the Named Person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5998549"/>
            <a:ext cx="2226197" cy="823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13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09600" y="381000"/>
            <a:ext cx="8153400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Lead Professional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Calibri" panose="020F0502020204030204" pitchFamily="34" charset="0"/>
              <a:buChar char="×"/>
            </a:pPr>
            <a:r>
              <a:rPr lang="en-GB" dirty="0" smtClean="0"/>
              <a:t>Do all the work </a:t>
            </a:r>
          </a:p>
          <a:p>
            <a:pPr>
              <a:buFont typeface="Calibri" panose="020F0502020204030204" pitchFamily="34" charset="0"/>
              <a:buChar char="×"/>
            </a:pPr>
            <a:endParaRPr lang="en-GB" dirty="0"/>
          </a:p>
          <a:p>
            <a:pPr>
              <a:buFont typeface="Calibri" panose="020F0502020204030204" pitchFamily="34" charset="0"/>
              <a:buChar char="×"/>
            </a:pPr>
            <a:r>
              <a:rPr lang="en-GB" dirty="0" smtClean="0"/>
              <a:t>Chase up (pursue other) assessment team members for contribution</a:t>
            </a:r>
          </a:p>
          <a:p>
            <a:pPr marL="0" indent="0">
              <a:buNone/>
            </a:pPr>
            <a:endParaRPr lang="en-GB" dirty="0" smtClean="0"/>
          </a:p>
          <a:p>
            <a:pPr>
              <a:buFont typeface="Calibri" panose="020F0502020204030204" pitchFamily="34" charset="0"/>
              <a:buChar char="×"/>
            </a:pPr>
            <a:r>
              <a:rPr lang="en-GB" dirty="0" smtClean="0"/>
              <a:t>Take full responsibility of the assessment or action plan, as this is a multi-professional responsibility</a:t>
            </a:r>
          </a:p>
          <a:p>
            <a:pPr marL="0" indent="0">
              <a:buNone/>
            </a:pPr>
            <a:endParaRPr lang="en-GB" dirty="0" smtClean="0"/>
          </a:p>
          <a:p>
            <a:pPr>
              <a:buFont typeface="Calibri" panose="020F0502020204030204" pitchFamily="34" charset="0"/>
              <a:buChar char="×"/>
            </a:pPr>
            <a:r>
              <a:rPr lang="en-GB" dirty="0" smtClean="0"/>
              <a:t>Take responsibility or be accountable for the actions of others</a:t>
            </a:r>
            <a:endParaRPr lang="en-GB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5998549"/>
            <a:ext cx="2226197" cy="823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24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228600"/>
            <a:ext cx="8229600" cy="1219200"/>
          </a:xfrm>
          <a:prstGeom prst="roundRect">
            <a:avLst/>
          </a:prstGeom>
          <a:solidFill>
            <a:srgbClr val="F11B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PROFESSIONAL EXERCISE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Table Exercise – Nominate a Lead Professional for this exercise </a:t>
            </a:r>
          </a:p>
          <a:p>
            <a:endParaRPr lang="en-GB" dirty="0"/>
          </a:p>
          <a:p>
            <a:r>
              <a:rPr lang="en-GB" dirty="0" smtClean="0"/>
              <a:t>Consider all of the information about </a:t>
            </a:r>
            <a:r>
              <a:rPr lang="en-GB" dirty="0"/>
              <a:t>J</a:t>
            </a:r>
            <a:r>
              <a:rPr lang="en-GB" dirty="0" smtClean="0"/>
              <a:t>amie as a group and discuss who you might think would be best placed to take the role of Lead professional and why.  Record any agreements/disagreements</a:t>
            </a:r>
          </a:p>
          <a:p>
            <a:endParaRPr lang="en-GB" dirty="0"/>
          </a:p>
          <a:p>
            <a:r>
              <a:rPr lang="en-GB" dirty="0" smtClean="0"/>
              <a:t>Repeat the exercise with the other case studies. 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830597"/>
            <a:ext cx="2454797" cy="90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55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7" t="11131" r="79137" b="12786"/>
          <a:stretch/>
        </p:blipFill>
        <p:spPr bwMode="auto">
          <a:xfrm>
            <a:off x="1828800" y="173620"/>
            <a:ext cx="5108528" cy="668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915185"/>
            <a:ext cx="2226197" cy="823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48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228600"/>
            <a:ext cx="7848600" cy="1219200"/>
          </a:xfrm>
          <a:prstGeom prst="roundRect">
            <a:avLst/>
          </a:prstGeom>
          <a:solidFill>
            <a:srgbClr val="38EC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The Child’s Plan requires to contain the following information: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20000"/>
          </a:bodyPr>
          <a:lstStyle/>
          <a:p>
            <a:r>
              <a:rPr lang="en-GB" sz="1800" dirty="0" smtClean="0"/>
              <a:t>The date of the plan</a:t>
            </a:r>
          </a:p>
          <a:p>
            <a:r>
              <a:rPr lang="en-GB" sz="1800" dirty="0" smtClean="0"/>
              <a:t>The child’s full name</a:t>
            </a:r>
          </a:p>
          <a:p>
            <a:r>
              <a:rPr lang="en-GB" sz="1800" dirty="0" smtClean="0"/>
              <a:t>Date of birth</a:t>
            </a:r>
          </a:p>
          <a:p>
            <a:r>
              <a:rPr lang="en-GB" sz="1800" dirty="0" smtClean="0"/>
              <a:t>Reference number unique to the child</a:t>
            </a:r>
          </a:p>
          <a:p>
            <a:r>
              <a:rPr lang="en-GB" sz="1800" dirty="0" smtClean="0"/>
              <a:t>Home address</a:t>
            </a:r>
          </a:p>
          <a:p>
            <a:r>
              <a:rPr lang="en-GB" sz="1800" dirty="0" smtClean="0"/>
              <a:t>Name(s) and address(</a:t>
            </a:r>
            <a:r>
              <a:rPr lang="en-GB" sz="1800" dirty="0" err="1" smtClean="0"/>
              <a:t>es</a:t>
            </a:r>
            <a:r>
              <a:rPr lang="en-GB" sz="1800" dirty="0" smtClean="0"/>
              <a:t>) or parents/carers</a:t>
            </a:r>
          </a:p>
          <a:p>
            <a:r>
              <a:rPr lang="en-GB" sz="1800" dirty="0" smtClean="0"/>
              <a:t>Child’s Named Person and contact details</a:t>
            </a:r>
          </a:p>
          <a:p>
            <a:r>
              <a:rPr lang="en-GB" sz="1800" dirty="0" smtClean="0"/>
              <a:t>Lead Professional and contact details</a:t>
            </a:r>
          </a:p>
          <a:p>
            <a:r>
              <a:rPr lang="en-GB" sz="1800" dirty="0" smtClean="0"/>
              <a:t>Summary of child’s wellbeing needs and actions required</a:t>
            </a:r>
          </a:p>
          <a:p>
            <a:r>
              <a:rPr lang="en-GB" sz="1800" dirty="0" smtClean="0"/>
              <a:t>Summary of wellbeing assessment(s)</a:t>
            </a:r>
            <a:endParaRPr lang="en-GB" sz="1800" dirty="0"/>
          </a:p>
          <a:p>
            <a:r>
              <a:rPr lang="en-GB" sz="1800" dirty="0" smtClean="0"/>
              <a:t>Child’s views in relation to wellbeing assessments</a:t>
            </a:r>
          </a:p>
          <a:p>
            <a:r>
              <a:rPr lang="en-GB" sz="1800" dirty="0" smtClean="0"/>
              <a:t>Parents’/Carers’ views in relation to wellbeing assessment(s)</a:t>
            </a:r>
          </a:p>
          <a:p>
            <a:r>
              <a:rPr lang="en-GB" sz="1800" dirty="0" smtClean="0"/>
              <a:t>Views of other persons who contributed to the wellbeing Plan</a:t>
            </a:r>
          </a:p>
          <a:p>
            <a:r>
              <a:rPr lang="en-GB" sz="1800" dirty="0" smtClean="0"/>
              <a:t>Conclusions and recommendations about the assessment(s), conclusions or recommendations</a:t>
            </a:r>
          </a:p>
          <a:p>
            <a:r>
              <a:rPr lang="en-GB" sz="1800" dirty="0" smtClean="0"/>
              <a:t>Note of any disagreements about the assessment(s), conclusions or recommendations</a:t>
            </a:r>
          </a:p>
          <a:p>
            <a:r>
              <a:rPr lang="en-GB" sz="1800" dirty="0" smtClean="0"/>
              <a:t>The plan should set out in relation to each wellbeing need, action to overtake it, including targeting interventions and timescales</a:t>
            </a:r>
          </a:p>
          <a:p>
            <a:r>
              <a:rPr lang="en-GB" sz="1800" dirty="0" smtClean="0"/>
              <a:t>The date of the next scheduled review or the date of the closure of the plan</a:t>
            </a:r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334000"/>
            <a:ext cx="3590925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27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304800"/>
            <a:ext cx="8001000" cy="10668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Reviewing of the Child’s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Professionals send summary of assessment/intervention/involvement to LP</a:t>
            </a:r>
          </a:p>
          <a:p>
            <a:r>
              <a:rPr lang="en-GB" dirty="0" smtClean="0"/>
              <a:t>Initial Child Plan Meeting – 1 week</a:t>
            </a:r>
          </a:p>
          <a:p>
            <a:r>
              <a:rPr lang="en-GB" dirty="0" smtClean="0"/>
              <a:t>Future Review meetings – 2 weeks or an agreed date</a:t>
            </a:r>
          </a:p>
          <a:p>
            <a:r>
              <a:rPr lang="en-GB" dirty="0" smtClean="0"/>
              <a:t>LP sends updated Sections A, B, C and D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Date and time of next review – 12 weeks/6 weeks (LAC)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As required but at least once per year/transition 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Early review</a:t>
            </a:r>
          </a:p>
          <a:p>
            <a:r>
              <a:rPr lang="en-GB" dirty="0" smtClean="0"/>
              <a:t>Child’s Plan closed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5998549"/>
            <a:ext cx="2226197" cy="823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75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9600" y="304800"/>
            <a:ext cx="8001000" cy="1066800"/>
          </a:xfrm>
          <a:prstGeom prst="roundRect">
            <a:avLst/>
          </a:prstGeom>
          <a:solidFill>
            <a:srgbClr val="F11B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Moray’s Child’s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Child </a:t>
            </a:r>
            <a:r>
              <a:rPr lang="en-GB" dirty="0"/>
              <a:t>f</a:t>
            </a:r>
            <a:r>
              <a:rPr lang="en-GB" dirty="0" smtClean="0"/>
              <a:t>riendly language</a:t>
            </a:r>
          </a:p>
          <a:p>
            <a:r>
              <a:rPr lang="en-GB" dirty="0" smtClean="0"/>
              <a:t>Guidance has been embedded within the plan</a:t>
            </a:r>
          </a:p>
          <a:p>
            <a:r>
              <a:rPr lang="en-GB" dirty="0" smtClean="0"/>
              <a:t>SECTIONS A and B form a Record of a Request for Assistance from other professionals</a:t>
            </a:r>
          </a:p>
          <a:p>
            <a:r>
              <a:rPr lang="en-US" dirty="0" smtClean="0"/>
              <a:t>SECTION C – two parts</a:t>
            </a:r>
          </a:p>
          <a:p>
            <a:pPr lvl="2"/>
            <a:r>
              <a:rPr lang="en-US" dirty="0" smtClean="0"/>
              <a:t>Pre-meeting (completed before discussion/meeting)</a:t>
            </a:r>
          </a:p>
          <a:p>
            <a:pPr lvl="2"/>
            <a:r>
              <a:rPr lang="en-US" dirty="0" smtClean="0"/>
              <a:t>Discussion/Meeting </a:t>
            </a:r>
            <a:endParaRPr lang="en-US" dirty="0"/>
          </a:p>
          <a:p>
            <a:r>
              <a:rPr lang="en-US" dirty="0" smtClean="0"/>
              <a:t>SECTION D – Action Plan</a:t>
            </a:r>
          </a:p>
          <a:p>
            <a:r>
              <a:rPr lang="en-US" dirty="0" smtClean="0"/>
              <a:t>SECTIONS E, F, G – Chronology, CSP etc.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326" y="5638800"/>
            <a:ext cx="2767199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46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715000"/>
            <a:ext cx="2767199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33400" y="228600"/>
            <a:ext cx="8077200" cy="1219200"/>
          </a:xfrm>
          <a:prstGeom prst="roundRect">
            <a:avLst/>
          </a:prstGeom>
          <a:solidFill>
            <a:srgbClr val="38EC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 (All Sections):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Every box must be filled in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Recorded information should be </a:t>
            </a:r>
            <a:r>
              <a:rPr lang="en-GB" b="1" dirty="0" smtClean="0"/>
              <a:t>relevant, necessary, legitimate, appropriate</a:t>
            </a:r>
            <a:r>
              <a:rPr lang="en-GB" dirty="0" smtClean="0"/>
              <a:t> and </a:t>
            </a:r>
            <a:r>
              <a:rPr lang="en-GB" b="1" dirty="0" smtClean="0"/>
              <a:t>proportionate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Reference to Information Sharing Guidance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Seek support from Legal Services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882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381000"/>
            <a:ext cx="8153399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Jamie’s Story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4233862" cy="525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74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62000" y="228600"/>
            <a:ext cx="7543800" cy="1219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of plan?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92D050"/>
                </a:solidFill>
              </a:rPr>
              <a:t>Universal Child’s Plan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92D050"/>
                </a:solidFill>
              </a:rPr>
              <a:t>Universal Child’s Plan Review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dirty="0" smtClean="0"/>
              <a:t>Record of Request </a:t>
            </a:r>
            <a:r>
              <a:rPr lang="en-GB" dirty="0"/>
              <a:t>for Assistance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dirty="0" smtClean="0"/>
              <a:t>Statutory Child’s Plan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dirty="0" smtClean="0"/>
              <a:t>Statutory Child’s Plan Review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dirty="0" smtClean="0"/>
              <a:t>Statutory Child’s Plan (Compulsory Measures)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875788"/>
            <a:ext cx="2309998" cy="85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58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4156"/>
            <a:ext cx="6391276" cy="3195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85049"/>
            <a:ext cx="3907238" cy="2576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2" y="3579080"/>
            <a:ext cx="3873319" cy="2576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85049"/>
            <a:ext cx="4064581" cy="25765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39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910681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36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2074</TotalTime>
  <Words>1398</Words>
  <Application>Microsoft Office PowerPoint</Application>
  <PresentationFormat>On-screen Show (4:3)</PresentationFormat>
  <Paragraphs>318</Paragraphs>
  <Slides>30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Child Planning Process</vt:lpstr>
      <vt:lpstr>Elements of GIRFEC: Outline of Provisions</vt:lpstr>
      <vt:lpstr>The Child’s Plan requires to contain the following information:</vt:lpstr>
      <vt:lpstr>Moray’s Child’s Plan</vt:lpstr>
      <vt:lpstr>Content (All Sections):</vt:lpstr>
      <vt:lpstr>Jamie’s Story</vt:lpstr>
      <vt:lpstr>Use of plan?</vt:lpstr>
      <vt:lpstr>PowerPoint Presentation</vt:lpstr>
      <vt:lpstr>PowerPoint Presentation</vt:lpstr>
      <vt:lpstr>Record of Request for Assistance</vt:lpstr>
      <vt:lpstr>Assessment Period</vt:lpstr>
      <vt:lpstr> Section C(Part1) - What does everyone think?  (pre discussion/meeting)</vt:lpstr>
      <vt:lpstr>Section C (Part 2) - Analysis  (Discussion/Meeting)</vt:lpstr>
      <vt:lpstr>Resilience Matrix Exercise</vt:lpstr>
      <vt:lpstr>PowerPoint Presentation</vt:lpstr>
      <vt:lpstr>What is a Chronology?</vt:lpstr>
      <vt:lpstr>What is a Significant Event?</vt:lpstr>
      <vt:lpstr>HEALTH – SIGNIFICANT EVENTS CHECKLIST</vt:lpstr>
      <vt:lpstr>EDUCATION – SIGNIFICANT EVENTS CHECKLIST</vt:lpstr>
      <vt:lpstr>Summary of the Core Elements of a Chronology</vt:lpstr>
      <vt:lpstr>Developing an Integrated Chronology</vt:lpstr>
      <vt:lpstr>Multi-agency Template</vt:lpstr>
      <vt:lpstr>PowerPoint Presentation</vt:lpstr>
      <vt:lpstr>LEAD PROFESSIONAL – How do we choose?</vt:lpstr>
      <vt:lpstr>PowerPoint Presentation</vt:lpstr>
      <vt:lpstr>Skills, Knowledge and Understanding</vt:lpstr>
      <vt:lpstr>Lead Professional</vt:lpstr>
      <vt:lpstr>LEAD PROFESSIONAL EXERCISE</vt:lpstr>
      <vt:lpstr>PowerPoint Presentation</vt:lpstr>
      <vt:lpstr>Reviewing of the Child’s Plan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 Planning Process</dc:title>
  <dc:creator>Lynne Riddoch</dc:creator>
  <cp:lastModifiedBy>Linda Pearce</cp:lastModifiedBy>
  <cp:revision>124</cp:revision>
  <dcterms:created xsi:type="dcterms:W3CDTF">2006-08-16T00:00:00Z</dcterms:created>
  <dcterms:modified xsi:type="dcterms:W3CDTF">2016-05-27T13:23:17Z</dcterms:modified>
</cp:coreProperties>
</file>